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42"/>
  </p:notesMasterIdLst>
  <p:handoutMasterIdLst>
    <p:handoutMasterId r:id="rId143"/>
  </p:handoutMasterIdLst>
  <p:sldIdLst>
    <p:sldId id="269" r:id="rId2"/>
    <p:sldId id="278" r:id="rId3"/>
    <p:sldId id="1454" r:id="rId4"/>
    <p:sldId id="1455" r:id="rId5"/>
    <p:sldId id="358" r:id="rId6"/>
    <p:sldId id="359" r:id="rId7"/>
    <p:sldId id="1802" r:id="rId8"/>
    <p:sldId id="287" r:id="rId9"/>
    <p:sldId id="1620" r:id="rId10"/>
    <p:sldId id="344" r:id="rId11"/>
    <p:sldId id="345" r:id="rId12"/>
    <p:sldId id="1378" r:id="rId13"/>
    <p:sldId id="1423" r:id="rId14"/>
    <p:sldId id="1164" r:id="rId15"/>
    <p:sldId id="1562" r:id="rId16"/>
    <p:sldId id="1101" r:id="rId17"/>
    <p:sldId id="1581" r:id="rId18"/>
    <p:sldId id="1981" r:id="rId19"/>
    <p:sldId id="1657" r:id="rId20"/>
    <p:sldId id="1895" r:id="rId21"/>
    <p:sldId id="1684" r:id="rId22"/>
    <p:sldId id="1685" r:id="rId23"/>
    <p:sldId id="1686" r:id="rId24"/>
    <p:sldId id="1687" r:id="rId25"/>
    <p:sldId id="1745" r:id="rId26"/>
    <p:sldId id="1746" r:id="rId27"/>
    <p:sldId id="1988" r:id="rId28"/>
    <p:sldId id="1989" r:id="rId29"/>
    <p:sldId id="1747" r:id="rId30"/>
    <p:sldId id="1769" r:id="rId31"/>
    <p:sldId id="1786" r:id="rId32"/>
    <p:sldId id="1773" r:id="rId33"/>
    <p:sldId id="1894" r:id="rId34"/>
    <p:sldId id="1896" r:id="rId35"/>
    <p:sldId id="1965" r:id="rId36"/>
    <p:sldId id="1967" r:id="rId37"/>
    <p:sldId id="1968" r:id="rId38"/>
    <p:sldId id="1969" r:id="rId39"/>
    <p:sldId id="1689" r:id="rId40"/>
    <p:sldId id="1691" r:id="rId41"/>
    <p:sldId id="1992" r:id="rId42"/>
    <p:sldId id="1995" r:id="rId43"/>
    <p:sldId id="1692" r:id="rId44"/>
    <p:sldId id="1694" r:id="rId45"/>
    <p:sldId id="1695" r:id="rId46"/>
    <p:sldId id="1696" r:id="rId47"/>
    <p:sldId id="1697" r:id="rId48"/>
    <p:sldId id="1716" r:id="rId49"/>
    <p:sldId id="1717" r:id="rId50"/>
    <p:sldId id="1718" r:id="rId51"/>
    <p:sldId id="1851" r:id="rId52"/>
    <p:sldId id="1864" r:id="rId53"/>
    <p:sldId id="1945" r:id="rId54"/>
    <p:sldId id="1946" r:id="rId55"/>
    <p:sldId id="1688" r:id="rId56"/>
    <p:sldId id="1702" r:id="rId57"/>
    <p:sldId id="1703" r:id="rId58"/>
    <p:sldId id="1704" r:id="rId59"/>
    <p:sldId id="1978" r:id="rId60"/>
    <p:sldId id="1980" r:id="rId61"/>
    <p:sldId id="1987" r:id="rId62"/>
    <p:sldId id="1990" r:id="rId63"/>
    <p:sldId id="1705" r:id="rId64"/>
    <p:sldId id="1706" r:id="rId65"/>
    <p:sldId id="1707" r:id="rId66"/>
    <p:sldId id="1708" r:id="rId67"/>
    <p:sldId id="1709" r:id="rId68"/>
    <p:sldId id="1710" r:id="rId69"/>
    <p:sldId id="1790" r:id="rId70"/>
    <p:sldId id="1698" r:id="rId71"/>
    <p:sldId id="1699" r:id="rId72"/>
    <p:sldId id="1700" r:id="rId73"/>
    <p:sldId id="1701" r:id="rId74"/>
    <p:sldId id="1993" r:id="rId75"/>
    <p:sldId id="1994" r:id="rId76"/>
    <p:sldId id="1711" r:id="rId77"/>
    <p:sldId id="1712" r:id="rId78"/>
    <p:sldId id="1713" r:id="rId79"/>
    <p:sldId id="1679" r:id="rId80"/>
    <p:sldId id="1583" r:id="rId81"/>
    <p:sldId id="1629" r:id="rId82"/>
    <p:sldId id="1971" r:id="rId83"/>
    <p:sldId id="1972" r:id="rId84"/>
    <p:sldId id="1979" r:id="rId85"/>
    <p:sldId id="1641" r:id="rId86"/>
    <p:sldId id="1952" r:id="rId87"/>
    <p:sldId id="1887" r:id="rId88"/>
    <p:sldId id="1949" r:id="rId89"/>
    <p:sldId id="1956" r:id="rId90"/>
    <p:sldId id="1951" r:id="rId91"/>
    <p:sldId id="1953" r:id="rId92"/>
    <p:sldId id="1966" r:id="rId93"/>
    <p:sldId id="1973" r:id="rId94"/>
    <p:sldId id="1983" r:id="rId95"/>
    <p:sldId id="1986" r:id="rId96"/>
    <p:sldId id="1984" r:id="rId97"/>
    <p:sldId id="1957" r:id="rId98"/>
    <p:sldId id="1958" r:id="rId99"/>
    <p:sldId id="1959" r:id="rId100"/>
    <p:sldId id="1960" r:id="rId101"/>
    <p:sldId id="1941" r:id="rId102"/>
    <p:sldId id="1982" r:id="rId103"/>
    <p:sldId id="1970" r:id="rId104"/>
    <p:sldId id="1974" r:id="rId105"/>
    <p:sldId id="1954" r:id="rId106"/>
    <p:sldId id="1955" r:id="rId107"/>
    <p:sldId id="1375" r:id="rId108"/>
    <p:sldId id="1376" r:id="rId109"/>
    <p:sldId id="1400" r:id="rId110"/>
    <p:sldId id="619" r:id="rId111"/>
    <p:sldId id="621" r:id="rId112"/>
    <p:sldId id="1561" r:id="rId113"/>
    <p:sldId id="1555" r:id="rId114"/>
    <p:sldId id="1601" r:id="rId115"/>
    <p:sldId id="1585" r:id="rId116"/>
    <p:sldId id="1586" r:id="rId117"/>
    <p:sldId id="1587" r:id="rId118"/>
    <p:sldId id="1588" r:id="rId119"/>
    <p:sldId id="1589" r:id="rId120"/>
    <p:sldId id="1590" r:id="rId121"/>
    <p:sldId id="1771" r:id="rId122"/>
    <p:sldId id="1772" r:id="rId123"/>
    <p:sldId id="1591" r:id="rId124"/>
    <p:sldId id="1592" r:id="rId125"/>
    <p:sldId id="1593" r:id="rId126"/>
    <p:sldId id="1594" r:id="rId127"/>
    <p:sldId id="1595" r:id="rId128"/>
    <p:sldId id="1596" r:id="rId129"/>
    <p:sldId id="1597" r:id="rId130"/>
    <p:sldId id="1598" r:id="rId131"/>
    <p:sldId id="1599" r:id="rId132"/>
    <p:sldId id="1600" r:id="rId133"/>
    <p:sldId id="1628" r:id="rId134"/>
    <p:sldId id="1638" r:id="rId135"/>
    <p:sldId id="1725" r:id="rId136"/>
    <p:sldId id="1726" r:id="rId137"/>
    <p:sldId id="1947" r:id="rId138"/>
    <p:sldId id="1975" r:id="rId139"/>
    <p:sldId id="1976" r:id="rId140"/>
    <p:sldId id="1977" r:id="rId14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84" autoAdjust="0"/>
    <p:restoredTop sz="94660" autoAdjust="0"/>
  </p:normalViewPr>
  <p:slideViewPr>
    <p:cSldViewPr>
      <p:cViewPr varScale="1">
        <p:scale>
          <a:sx n="109" d="100"/>
          <a:sy n="109" d="100"/>
        </p:scale>
        <p:origin x="1483" y="101"/>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2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802.11-17/0896r2</a:t>
            </a:r>
            <a:endParaRPr lang="en-US" dirty="0"/>
          </a:p>
        </p:txBody>
      </p:sp>
      <p:sp>
        <p:nvSpPr>
          <p:cNvPr id="3075" name="Rectangle 3"/>
          <p:cNvSpPr>
            <a:spLocks noGrp="1" noChangeArrowheads="1"/>
          </p:cNvSpPr>
          <p:nvPr>
            <p:ph type="dt" sz="quarter" idx="1"/>
          </p:nvPr>
        </p:nvSpPr>
        <p:spPr bwMode="auto">
          <a:xfrm>
            <a:off x="695325" y="177284"/>
            <a:ext cx="60593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802.11-17/0896r2</a:t>
            </a:r>
            <a:endParaRPr lang="en-US" dirty="0"/>
          </a:p>
        </p:txBody>
      </p:sp>
      <p:sp>
        <p:nvSpPr>
          <p:cNvPr id="2051" name="Rectangle 3"/>
          <p:cNvSpPr>
            <a:spLocks noGrp="1" noChangeArrowheads="1"/>
          </p:cNvSpPr>
          <p:nvPr>
            <p:ph type="dt" idx="1"/>
          </p:nvPr>
        </p:nvSpPr>
        <p:spPr bwMode="auto">
          <a:xfrm>
            <a:off x="654050" y="97909"/>
            <a:ext cx="60593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110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8</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303870" y="363379"/>
            <a:ext cx="31416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802.11-17/1178r6</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Sept 2017</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hyperlink" Target="http://iot.wapia.org/activitie/Union/detail_102259.shtml" TargetMode="External"/><Relationship Id="rId2" Type="http://schemas.openxmlformats.org/officeDocument/2006/relationships/hyperlink" Target="http://wapia.org/public/include/Hot92822.shtml"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www.iam-media.com/Blog/Detail.aspx?g=b32c51a8-1d63-434c-aa33-da90e8412753&amp;vl=482388542"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10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7/11-17-1198-00-0jtc-minutes-of-berlin-meeting-in-jul-2017.docx"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9.wmf"/></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hyperlink" Target="https://mentor.ieee.org/802-ec/dcn/17/ec-17-0066-01-00EC-802-to-jtc1-sc6-wg1-liaison-statement.pdf"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hyperlink" Target="https://mentor.ieee.org/802.11/dcn/17/11-17-0899-00-0jtc-proposed-ls-to-sc6-wrt-violation-allegation.docx"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http://isotc.iso.org/livelink/livelink?func=ll&amp;objId=19224663&amp;objAction=Open"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mentor.ieee.org/802-ec/dcn/17/ec-17-0066-01-00EC-802-to-jtc1-sc6-wg1-liaison-statement.pdf" TargetMode="External"/><Relationship Id="rId2" Type="http://schemas.openxmlformats.org/officeDocument/2006/relationships/hyperlink" Target="https://mentor.ieee.org/802.11/dcn/17/11-17-0899-00-0jtc-proposed-ls-to-sc6-wrt-violation-allegation.docx"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Sept 2017 </a:t>
            </a:r>
            <a:r>
              <a:rPr lang="en-US" dirty="0">
                <a:solidFill>
                  <a:schemeClr val="accent2">
                    <a:lumMod val="75000"/>
                  </a:schemeClr>
                </a:solidFill>
              </a:rPr>
              <a:t>agenda for </a:t>
            </a:r>
            <a:r>
              <a:rPr lang="en-US" dirty="0" smtClean="0">
                <a:solidFill>
                  <a:schemeClr val="accent2">
                    <a:lumMod val="75000"/>
                  </a:schemeClr>
                </a:solidFill>
              </a:rPr>
              <a:t>Hawaii</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12 September 2017</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Hawaii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Hawaii in Sept 2017, as documented on slide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proposed that the IEEE 802 report to SC6 be based on the status pages in the latest SC agenda</a:t>
            </a:r>
            <a:endParaRPr lang="en-AU" dirty="0"/>
          </a:p>
        </p:txBody>
      </p:sp>
      <p:sp>
        <p:nvSpPr>
          <p:cNvPr id="3" name="Content Placeholder 2"/>
          <p:cNvSpPr>
            <a:spLocks noGrp="1"/>
          </p:cNvSpPr>
          <p:nvPr>
            <p:ph idx="1"/>
          </p:nvPr>
        </p:nvSpPr>
        <p:spPr/>
        <p:txBody>
          <a:bodyPr/>
          <a:lstStyle/>
          <a:p>
            <a:pPr lvl="1"/>
            <a:r>
              <a:rPr lang="en-AU" dirty="0" smtClean="0"/>
              <a:t>For previous meetings, every IEEE 802 WG put together a status report</a:t>
            </a:r>
          </a:p>
          <a:p>
            <a:pPr lvl="1"/>
            <a:r>
              <a:rPr lang="en-AU" dirty="0" smtClean="0"/>
              <a:t>However, it appears that an extract of this agenda showing the status of the various IEEE 802 projects in the PSDO process is what SC6 really wants</a:t>
            </a:r>
          </a:p>
          <a:p>
            <a:pPr lvl="2"/>
            <a:r>
              <a:rPr lang="en-AU" dirty="0" smtClean="0"/>
              <a:t>Based on report back from Peter Yee</a:t>
            </a:r>
          </a:p>
          <a:p>
            <a:pPr lvl="1"/>
            <a:r>
              <a:rPr lang="en-AU" dirty="0" smtClean="0"/>
              <a:t>The SC Chair agreed to put together a report in September for EC approval by e-mail</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28413113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 WAPI back?</a:t>
            </a:r>
            <a:endParaRPr lang="en-AU" dirty="0"/>
          </a:p>
        </p:txBody>
      </p:sp>
      <p:sp>
        <p:nvSpPr>
          <p:cNvPr id="3" name="Content Placeholder 2"/>
          <p:cNvSpPr>
            <a:spLocks noGrp="1"/>
          </p:cNvSpPr>
          <p:nvPr>
            <p:ph idx="1"/>
          </p:nvPr>
        </p:nvSpPr>
        <p:spPr/>
        <p:txBody>
          <a:bodyPr/>
          <a:lstStyle/>
          <a:p>
            <a:pPr lvl="1"/>
            <a:r>
              <a:rPr lang="en-AU" dirty="0" smtClean="0"/>
              <a:t>In December 2016, the WAPI Alliance </a:t>
            </a:r>
            <a:r>
              <a:rPr lang="en-AU" dirty="0" smtClean="0">
                <a:hlinkClick r:id="rId2"/>
              </a:rPr>
              <a:t>website</a:t>
            </a:r>
            <a:r>
              <a:rPr lang="en-AU" dirty="0" smtClean="0"/>
              <a:t> indicates that there is going to be a new promotion of TEPA related standards</a:t>
            </a:r>
          </a:p>
          <a:p>
            <a:pPr lvl="2"/>
            <a:r>
              <a:rPr lang="en-AU" dirty="0" smtClean="0"/>
              <a:t>Apparently in ISO / IEC JTC1 SC6 and other international standardization organizations</a:t>
            </a:r>
          </a:p>
          <a:p>
            <a:pPr lvl="2"/>
            <a:r>
              <a:rPr lang="en-AU" dirty="0" smtClean="0"/>
              <a:t>They also have projects to define the use of WAPI with 802.11ac and 802.11ad</a:t>
            </a:r>
          </a:p>
          <a:p>
            <a:pPr lvl="2"/>
            <a:r>
              <a:rPr lang="en-AU" dirty="0" smtClean="0"/>
              <a:t>These initiatives are consistent with the proposal in SC6 for a security ad hoc</a:t>
            </a:r>
          </a:p>
          <a:p>
            <a:pPr lvl="1"/>
            <a:r>
              <a:rPr lang="en-AU" dirty="0" smtClean="0"/>
              <a:t>In April 2017, the WAPI Alliance held a meeting at which they were </a:t>
            </a:r>
            <a:r>
              <a:rPr lang="en-AU" dirty="0" smtClean="0">
                <a:hlinkClick r:id="rId3"/>
              </a:rPr>
              <a:t>scheduled </a:t>
            </a:r>
            <a:r>
              <a:rPr lang="en-AU" dirty="0" smtClean="0"/>
              <a:t>to have a “</a:t>
            </a:r>
            <a:r>
              <a:rPr lang="en-AU" dirty="0"/>
              <a:t>special discussion on standards </a:t>
            </a:r>
            <a:r>
              <a:rPr lang="en-AU" dirty="0" smtClean="0"/>
              <a:t>internationalization”</a:t>
            </a:r>
          </a:p>
          <a:p>
            <a:pPr lvl="1"/>
            <a:r>
              <a:rPr lang="en-AU" dirty="0" smtClean="0"/>
              <a:t>Aside: </a:t>
            </a:r>
            <a:r>
              <a:rPr lang="en-AU" dirty="0"/>
              <a:t>the WAPI Alliance </a:t>
            </a:r>
            <a:r>
              <a:rPr lang="en-AU" dirty="0" smtClean="0"/>
              <a:t>is claiming 7B WAPI shipments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101</a:t>
            </a:fld>
            <a:endParaRPr lang="en-US"/>
          </a:p>
        </p:txBody>
      </p:sp>
    </p:spTree>
    <p:extLst>
      <p:ext uri="{BB962C8B-B14F-4D97-AF65-F5344CB8AC3E}">
        <p14:creationId xmlns:p14="http://schemas.microsoft.com/office/powerpoint/2010/main" val="301700584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 was the subject of a heated exchange at a recent meeting in China</a:t>
            </a:r>
            <a:endParaRPr lang="en-AU" dirty="0"/>
          </a:p>
        </p:txBody>
      </p:sp>
      <p:sp>
        <p:nvSpPr>
          <p:cNvPr id="3" name="Content Placeholder 2"/>
          <p:cNvSpPr>
            <a:spLocks noGrp="1"/>
          </p:cNvSpPr>
          <p:nvPr>
            <p:ph idx="1"/>
          </p:nvPr>
        </p:nvSpPr>
        <p:spPr/>
        <p:txBody>
          <a:bodyPr/>
          <a:lstStyle/>
          <a:p>
            <a:r>
              <a:rPr lang="en-AU" dirty="0" smtClean="0"/>
              <a:t>Extract of </a:t>
            </a:r>
            <a:r>
              <a:rPr lang="en-AU" dirty="0" smtClean="0">
                <a:hlinkClick r:id="rId2"/>
              </a:rPr>
              <a:t>full blog</a:t>
            </a:r>
            <a:endParaRPr lang="en-AU" dirty="0" smtClean="0"/>
          </a:p>
          <a:p>
            <a:pPr lvl="1"/>
            <a:r>
              <a:rPr lang="en-US" i="1" dirty="0"/>
              <a:t>The question began: “I </a:t>
            </a:r>
            <a:r>
              <a:rPr lang="en-US" i="1" dirty="0" err="1"/>
              <a:t>apologise</a:t>
            </a:r>
            <a:r>
              <a:rPr lang="en-US" i="1" dirty="0"/>
              <a:t> if this offends you, but if your patent is quite important, it’s sad for our whole patent system in China. Every one of us needs to pay a WAPI patent fee to you, but not many in this room have used WAPI technology.” In a move that visibly angered Cao, he then asked for a show of hands in the room and declared that not a single person there had actually used WAPI</a:t>
            </a:r>
            <a:r>
              <a:rPr lang="en-US" i="1" dirty="0" smtClean="0"/>
              <a:t>.</a:t>
            </a:r>
            <a:endParaRPr lang="en-AU" i="1" dirty="0"/>
          </a:p>
          <a:p>
            <a:pPr lvl="1"/>
            <a:r>
              <a:rPr lang="en-US" i="1" dirty="0"/>
              <a:t>“Can you tell us who you are? Can you tell us who you represent?” Cao shouted. He then demanded to know whether Gao is a Chinese or US passport holder, a line of questioning Gao described as “disgraceful” and "irrelevant". Much of what followed was lost in cross-talk, and I would imagine I did not get the full effect as the poor simultaneous translator struggled to keep up. But Cao concluded by telling Gao: “You’ll pay for what you’ve done, on my </a:t>
            </a:r>
            <a:r>
              <a:rPr lang="en-US" i="1" dirty="0" err="1"/>
              <a:t>honour</a:t>
            </a:r>
            <a:r>
              <a:rPr lang="en-US" i="1" dirty="0"/>
              <a:t>” as he left the stage.</a:t>
            </a:r>
            <a:endParaRPr lang="en-AU" i="1" dirty="0"/>
          </a:p>
          <a:p>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215344414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Recent activity in China may affect 802.11 security standards</a:t>
            </a:r>
            <a:endParaRPr lang="en-AU" dirty="0"/>
          </a:p>
        </p:txBody>
      </p:sp>
      <p:sp>
        <p:nvSpPr>
          <p:cNvPr id="3" name="Content Placeholder 2"/>
          <p:cNvSpPr>
            <a:spLocks noGrp="1"/>
          </p:cNvSpPr>
          <p:nvPr>
            <p:ph idx="1"/>
          </p:nvPr>
        </p:nvSpPr>
        <p:spPr/>
        <p:txBody>
          <a:bodyPr/>
          <a:lstStyle/>
          <a:p>
            <a:pPr lvl="1"/>
            <a:r>
              <a:rPr lang="en-AU" dirty="0" smtClean="0"/>
              <a:t>Recently, “</a:t>
            </a:r>
            <a:r>
              <a:rPr lang="en-AU" i="1" dirty="0" smtClean="0"/>
              <a:t>Guidelines for the Development of the Comprehensive Standardization System for the Mobile Internet</a:t>
            </a:r>
            <a:r>
              <a:rPr lang="en-AU" dirty="0" smtClean="0"/>
              <a:t>” were published in China</a:t>
            </a:r>
          </a:p>
          <a:p>
            <a:pPr lvl="2"/>
            <a:r>
              <a:rPr lang="en-AU" dirty="0" smtClean="0"/>
              <a:t>WLANs (along with cellular) are explicitly included </a:t>
            </a:r>
          </a:p>
          <a:p>
            <a:pPr lvl="2"/>
            <a:r>
              <a:rPr lang="en-AU" dirty="0" smtClean="0"/>
              <a:t>There is a special focus on security issues</a:t>
            </a:r>
          </a:p>
          <a:p>
            <a:pPr lvl="1"/>
            <a:r>
              <a:rPr lang="en-AU" dirty="0" smtClean="0"/>
              <a:t>The overall goal is</a:t>
            </a:r>
          </a:p>
          <a:p>
            <a:pPr lvl="2"/>
            <a:r>
              <a:rPr lang="en-AU" b="0" i="1" dirty="0"/>
              <a:t>By 2020, China will have preliminarily established a </a:t>
            </a:r>
            <a:r>
              <a:rPr lang="en-AU" b="0" i="1" dirty="0" smtClean="0"/>
              <a:t>standards system </a:t>
            </a:r>
            <a:r>
              <a:rPr lang="en-AU" b="0" i="1" dirty="0"/>
              <a:t>which has complete basic standards, basically </a:t>
            </a:r>
            <a:r>
              <a:rPr lang="en-AU" b="0" i="1" dirty="0" smtClean="0"/>
              <a:t>covers main </a:t>
            </a:r>
            <a:r>
              <a:rPr lang="en-AU" b="0" i="1" dirty="0"/>
              <a:t>products and services standards, effectively </a:t>
            </a:r>
            <a:r>
              <a:rPr lang="en-AU" b="0" i="1" dirty="0" smtClean="0"/>
              <a:t>safeguards security </a:t>
            </a:r>
            <a:r>
              <a:rPr lang="en-AU" b="0" i="1" dirty="0"/>
              <a:t>standards and meets the needs in the development </a:t>
            </a:r>
            <a:r>
              <a:rPr lang="en-AU" b="0" i="1" dirty="0" smtClean="0"/>
              <a:t>of China’s </a:t>
            </a:r>
            <a:r>
              <a:rPr lang="en-AU" b="0" i="1" dirty="0"/>
              <a:t>mobile Internet </a:t>
            </a:r>
            <a:r>
              <a:rPr lang="en-AU" b="0" i="1" dirty="0" smtClean="0"/>
              <a:t>industry</a:t>
            </a:r>
          </a:p>
          <a:p>
            <a:pPr lvl="2"/>
            <a:r>
              <a:rPr lang="en-AU" b="0" i="1" dirty="0" smtClean="0"/>
              <a:t>By </a:t>
            </a:r>
            <a:r>
              <a:rPr lang="en-AU" b="0" i="1" dirty="0"/>
              <a:t>then, </a:t>
            </a:r>
            <a:r>
              <a:rPr lang="en-AU" b="0" i="1" dirty="0" smtClean="0"/>
              <a:t>standardization technologies </a:t>
            </a:r>
            <a:r>
              <a:rPr lang="en-AU" b="0" i="1" dirty="0"/>
              <a:t>will have been continuously improved, the scope </a:t>
            </a:r>
            <a:r>
              <a:rPr lang="en-AU" b="0" i="1" dirty="0" smtClean="0"/>
              <a:t>of application </a:t>
            </a:r>
            <a:r>
              <a:rPr lang="en-AU" b="0" i="1" dirty="0"/>
              <a:t>of standards will have been continuously </a:t>
            </a:r>
            <a:r>
              <a:rPr lang="en-AU" b="0" i="1" dirty="0" smtClean="0"/>
              <a:t>expanded, and </a:t>
            </a:r>
            <a:r>
              <a:rPr lang="en-AU" b="0" i="1" dirty="0"/>
              <a:t>China’s standards will be </a:t>
            </a:r>
            <a:r>
              <a:rPr lang="en-AU" b="0" i="1" dirty="0" smtClean="0"/>
              <a:t>developing </a:t>
            </a:r>
            <a:r>
              <a:rPr lang="en-AU" b="0" i="1" dirty="0"/>
              <a:t>at the same pace </a:t>
            </a:r>
            <a:r>
              <a:rPr lang="en-AU" b="0" i="1" dirty="0" smtClean="0"/>
              <a:t>as internationally </a:t>
            </a:r>
            <a:r>
              <a:rPr lang="en-AU" b="0" i="1" dirty="0"/>
              <a:t>advanced standards</a:t>
            </a:r>
            <a:r>
              <a:rPr lang="en-AU" b="0" i="1" dirty="0" smtClean="0"/>
              <a:t>.</a:t>
            </a:r>
          </a:p>
          <a:p>
            <a:pPr lvl="1"/>
            <a:r>
              <a:rPr lang="en-AU" dirty="0" smtClean="0"/>
              <a:t>The impact on 802.11 standards (especially security) is currently not clear</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103</a:t>
            </a:fld>
            <a:endParaRPr lang="en-US"/>
          </a:p>
        </p:txBody>
      </p:sp>
    </p:spTree>
    <p:extLst>
      <p:ext uri="{BB962C8B-B14F-4D97-AF65-F5344CB8AC3E}">
        <p14:creationId xmlns:p14="http://schemas.microsoft.com/office/powerpoint/2010/main" val="382238965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WG7 will discuss a new security architecture</a:t>
            </a:r>
            <a:endParaRPr lang="en-AU" dirty="0"/>
          </a:p>
        </p:txBody>
      </p:sp>
      <p:sp>
        <p:nvSpPr>
          <p:cNvPr id="3" name="Content Placeholder 2"/>
          <p:cNvSpPr>
            <a:spLocks noGrp="1"/>
          </p:cNvSpPr>
          <p:nvPr>
            <p:ph idx="1"/>
          </p:nvPr>
        </p:nvSpPr>
        <p:spPr/>
        <p:txBody>
          <a:bodyPr/>
          <a:lstStyle/>
          <a:p>
            <a:pPr lvl="1"/>
            <a:r>
              <a:rPr lang="en-AU" dirty="0" smtClean="0"/>
              <a:t>WG7 is redesigning the internet </a:t>
            </a:r>
            <a:r>
              <a:rPr lang="en-AU" dirty="0" smtClean="0">
                <a:sym typeface="Wingdings" panose="05000000000000000000" pitchFamily="2" charset="2"/>
              </a:rPr>
              <a:t></a:t>
            </a:r>
          </a:p>
          <a:p>
            <a:pPr lvl="1"/>
            <a:r>
              <a:rPr lang="en-AU" dirty="0" smtClean="0">
                <a:sym typeface="Wingdings" panose="05000000000000000000" pitchFamily="2" charset="2"/>
              </a:rPr>
              <a:t>One aspect of this redesign is security</a:t>
            </a:r>
          </a:p>
          <a:p>
            <a:pPr lvl="1"/>
            <a:r>
              <a:rPr lang="en-AU" dirty="0" smtClean="0">
                <a:sym typeface="Wingdings" panose="05000000000000000000" pitchFamily="2" charset="2"/>
              </a:rPr>
              <a:t>Kingston Zhang (HK NB, and formerly of WAPI fame) has announced a new proposed security architecture</a:t>
            </a:r>
          </a:p>
          <a:p>
            <a:pPr lvl="2"/>
            <a:r>
              <a:rPr lang="en-AU" dirty="0" smtClean="0"/>
              <a:t>I am pleased to inform you all that Chinese (including Hong Kong) experts have been working on drafting a sample text for ISO/IEC 21558-8 Future Network Security Architecture. Now the document is almost finished. It has about 100 pages long. </a:t>
            </a:r>
          </a:p>
          <a:p>
            <a:pPr lvl="2"/>
            <a:r>
              <a:rPr lang="en-AU" dirty="0" smtClean="0"/>
              <a:t>We will probably present it in the October WG 7 meeting not as a formal document but as a preliminary document without prior circulation. It takes time to get domestic approval to be submitted as a formal contribution. </a:t>
            </a:r>
          </a:p>
          <a:p>
            <a:pPr lvl="1"/>
            <a:r>
              <a:rPr lang="en-AU" dirty="0" smtClean="0"/>
              <a:t>This architecture is probably not directly relevant to IEEE 802 but it make provide some hints on future resistance to IEEE 802 security</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104</a:t>
            </a:fld>
            <a:endParaRPr lang="en-US"/>
          </a:p>
        </p:txBody>
      </p:sp>
    </p:spTree>
    <p:extLst>
      <p:ext uri="{BB962C8B-B14F-4D97-AF65-F5344CB8AC3E}">
        <p14:creationId xmlns:p14="http://schemas.microsoft.com/office/powerpoint/2010/main" val="38767415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WG7 has been discussing a possible WLAN cloud project</a:t>
            </a:r>
            <a:endParaRPr lang="en-AU" dirty="0"/>
          </a:p>
        </p:txBody>
      </p:sp>
      <p:sp>
        <p:nvSpPr>
          <p:cNvPr id="3" name="Content Placeholder 2"/>
          <p:cNvSpPr>
            <a:spLocks noGrp="1"/>
          </p:cNvSpPr>
          <p:nvPr>
            <p:ph idx="1"/>
          </p:nvPr>
        </p:nvSpPr>
        <p:spPr/>
        <p:txBody>
          <a:bodyPr/>
          <a:lstStyle/>
          <a:p>
            <a:pPr lvl="1"/>
            <a:r>
              <a:rPr lang="en-AU" dirty="0" smtClean="0"/>
              <a:t>The WG7 minutes for the Tunisia meeting in February 2017 have only just been released</a:t>
            </a:r>
          </a:p>
          <a:p>
            <a:pPr lvl="1"/>
            <a:r>
              <a:rPr lang="en-AU" dirty="0" smtClean="0"/>
              <a:t>They reveal that WG7 is continuing to discuss replacing the Internet, using well known technology called RINA </a:t>
            </a:r>
          </a:p>
          <a:p>
            <a:pPr lvl="1"/>
            <a:r>
              <a:rPr lang="en-AU" dirty="0" smtClean="0"/>
              <a:t>They also discussed a China </a:t>
            </a:r>
            <a:r>
              <a:rPr lang="en-AU" dirty="0"/>
              <a:t>NB proposal for a NP on “Networking Architecture of Cloud AC for </a:t>
            </a:r>
            <a:r>
              <a:rPr lang="en-AU" dirty="0" smtClean="0"/>
              <a:t>WLAN”</a:t>
            </a:r>
          </a:p>
          <a:p>
            <a:pPr lvl="1"/>
            <a:r>
              <a:rPr lang="en-AU" dirty="0" smtClean="0"/>
              <a:t>WG7 encouraged “China </a:t>
            </a:r>
            <a:r>
              <a:rPr lang="en-AU" dirty="0"/>
              <a:t>NB to further study and propose NP ballot with enhanced </a:t>
            </a:r>
            <a:r>
              <a:rPr lang="en-AU" dirty="0" smtClean="0"/>
              <a:t>text”</a:t>
            </a:r>
          </a:p>
          <a:p>
            <a:pPr lvl="1"/>
            <a:r>
              <a:rPr lang="en-AU" dirty="0" smtClean="0"/>
              <a:t>It appears no NP proposal has been made</a:t>
            </a:r>
          </a:p>
          <a:p>
            <a:pPr lvl="1"/>
            <a:r>
              <a:rPr lang="en-AU" dirty="0" smtClean="0"/>
              <a:t>Is there any interest in this topic?</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005580383"/>
              </p:ext>
            </p:extLst>
          </p:nvPr>
        </p:nvGraphicFramePr>
        <p:xfrm>
          <a:off x="5562600" y="4800600"/>
          <a:ext cx="914400" cy="771525"/>
        </p:xfrm>
        <a:graphic>
          <a:graphicData uri="http://schemas.openxmlformats.org/presentationml/2006/ole">
            <mc:AlternateContent xmlns:mc="http://schemas.openxmlformats.org/markup-compatibility/2006">
              <mc:Choice xmlns:v="urn:schemas-microsoft-com:vml" Requires="v">
                <p:oleObj spid="_x0000_s269537"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562600" y="48006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81856602"/>
              </p:ext>
            </p:extLst>
          </p:nvPr>
        </p:nvGraphicFramePr>
        <p:xfrm>
          <a:off x="6705600" y="4800600"/>
          <a:ext cx="914400" cy="771525"/>
        </p:xfrm>
        <a:graphic>
          <a:graphicData uri="http://schemas.openxmlformats.org/presentationml/2006/ole">
            <mc:AlternateContent xmlns:mc="http://schemas.openxmlformats.org/markup-compatibility/2006">
              <mc:Choice xmlns:v="urn:schemas-microsoft-com:vml" Requires="v">
                <p:oleObj spid="_x0000_s269538"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6705600" y="4800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6359705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WG7 has been discussing a possible WLAN cloud project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106</a:t>
            </a:fld>
            <a:endParaRPr lang="en-US"/>
          </a:p>
        </p:txBody>
      </p:sp>
      <p:pic>
        <p:nvPicPr>
          <p:cNvPr id="270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05000"/>
            <a:ext cx="4081590" cy="431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22453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107</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108</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109</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Berlin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Berlin, in July 2017, as documented in </a:t>
            </a:r>
            <a:r>
              <a:rPr lang="en-AU" i="1" dirty="0" smtClean="0">
                <a:solidFill>
                  <a:srgbClr val="FF0000"/>
                </a:solidFill>
                <a:hlinkClick r:id="rId3"/>
              </a:rPr>
              <a:t>11-17-1198-00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110</a:t>
            </a:fld>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Hawaii </a:t>
            </a:r>
            <a:r>
              <a:rPr lang="en-AU" i="1" dirty="0" smtClean="0"/>
              <a:t>in September 2017,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111</a:t>
            </a:fld>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113</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114</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128</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129</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including 802.21 as of Feb 2017</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0352"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8080"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134</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8113"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802-3-2015  is now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a:t>
            </a:r>
          </a:p>
          <a:p>
            <a:pPr lvl="1"/>
            <a:r>
              <a:rPr lang="en-AU" b="0" dirty="0" smtClean="0"/>
              <a:t>It has been published as of April 2017</a:t>
            </a:r>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FDIS ballot passed and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2017</a:t>
            </a:r>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t>FDIS ballot passed and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2017</a:t>
            </a:r>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 – except when we forget</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March 2017 </a:t>
            </a:r>
            <a:r>
              <a:rPr lang="en-AU" dirty="0"/>
              <a:t>plenary, the IEEE 802 </a:t>
            </a:r>
            <a:r>
              <a:rPr lang="en-AU" dirty="0" smtClean="0"/>
              <a:t>did not notify SC6 because no new SGs were formed!</a:t>
            </a:r>
          </a:p>
          <a:p>
            <a:pPr lvl="1"/>
            <a:r>
              <a:rPr lang="en-AU" dirty="0" smtClean="0"/>
              <a:t>However, a liaison was sent after the July 2017 plenary (N16692)</a:t>
            </a:r>
          </a:p>
          <a:p>
            <a:pPr lvl="2"/>
            <a:r>
              <a:rPr lang="en-AU" b="0" dirty="0" smtClean="0"/>
              <a:t>IEEE </a:t>
            </a:r>
            <a:r>
              <a:rPr lang="en-AU" b="0" dirty="0"/>
              <a:t>802.3 Beyond 10km Optical PHYs for 50 Gb/s, 200 Gb/s, 400Gb/s Ethernet </a:t>
            </a:r>
            <a:endParaRPr lang="en-AU" b="0" dirty="0" smtClean="0"/>
          </a:p>
          <a:p>
            <a:pPr lvl="2"/>
            <a:r>
              <a:rPr lang="en-AU" b="0" dirty="0" smtClean="0"/>
              <a:t>IEEE </a:t>
            </a:r>
            <a:r>
              <a:rPr lang="en-AU" b="0" dirty="0"/>
              <a:t>802.11 Light Communications Study Group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t>FDIS ballot passed and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a:t>
            </a:r>
            <a:r>
              <a:rPr lang="en-AU" dirty="0" smtClean="0"/>
              <a:t>2017</a:t>
            </a:r>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1"/>
            <a:r>
              <a:rPr lang="en-AU" dirty="0" smtClean="0"/>
              <a:t>WG Chairs (and some others) will have management access, which will allow them to update the process steps</a:t>
            </a:r>
          </a:p>
          <a:p>
            <a:pPr lvl="2"/>
            <a:r>
              <a:rPr lang="en-AU" dirty="0" smtClean="0"/>
              <a:t>Training will be available to WG Chairs as they need to use the new tool</a:t>
            </a:r>
          </a:p>
          <a:p>
            <a:pPr lvl="2"/>
            <a:r>
              <a:rPr lang="en-AU" dirty="0"/>
              <a:t>Feb 2017: John D'Ambrosia </a:t>
            </a:r>
            <a:r>
              <a:rPr lang="en-AU" dirty="0" smtClean="0"/>
              <a:t>is developing some standard motion templates</a:t>
            </a:r>
          </a:p>
          <a:p>
            <a:pPr lvl="1"/>
            <a:r>
              <a:rPr lang="en-AU" dirty="0" smtClean="0"/>
              <a:t>Central </a:t>
            </a:r>
            <a:r>
              <a:rPr lang="en-AU" dirty="0"/>
              <a:t>Desktop </a:t>
            </a:r>
            <a:r>
              <a:rPr lang="en-AU" dirty="0" smtClean="0"/>
              <a:t>also 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18960447"/>
              </p:ext>
            </p:extLst>
          </p:nvPr>
        </p:nvGraphicFramePr>
        <p:xfrm>
          <a:off x="761999" y="1712148"/>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351837">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351837">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351837">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25298439"/>
              </p:ext>
            </p:extLst>
          </p:nvPr>
        </p:nvGraphicFramePr>
        <p:xfrm>
          <a:off x="761999" y="1712148"/>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sixteen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76616262"/>
              </p:ext>
            </p:extLst>
          </p:nvPr>
        </p:nvGraphicFramePr>
        <p:xfrm>
          <a:off x="152399" y="156864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 Feb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4"/>
                  </a:ext>
                </a:extLst>
              </a:tr>
              <a:tr h="330320">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Feb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 </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5"/>
                  </a:ext>
                </a:extLst>
              </a:tr>
              <a:tr h="330320">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24 May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10006"/>
                  </a:ext>
                </a:extLst>
              </a:tr>
              <a:tr h="330320">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 Dec </a:t>
                      </a:r>
                      <a:r>
                        <a:rPr lang="en-AU" sz="1600" b="0" baseline="0" dirty="0" smtClean="0">
                          <a:solidFill>
                            <a:schemeClr val="tx1"/>
                          </a:solidFill>
                          <a:latin typeface="+mj-lt"/>
                        </a:rPr>
                        <a:t>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Nov</a:t>
                      </a:r>
                      <a:r>
                        <a:rPr lang="en-AU" sz="1600" b="0" baseline="0" smtClean="0">
                          <a:solidFill>
                            <a:schemeClr val="tx1"/>
                          </a:solidFill>
                          <a:latin typeface="+mj-lt"/>
                        </a:rPr>
                        <a:t> 16</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7"/>
                  </a:ext>
                </a:extLst>
              </a:tr>
              <a:tr h="330320">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15</a:t>
                      </a:r>
                      <a:r>
                        <a:rPr lang="en-AU" sz="1600" b="0" kern="1200" baseline="0" dirty="0" smtClean="0">
                          <a:solidFill>
                            <a:schemeClr val="tx1"/>
                          </a:solidFill>
                          <a:latin typeface="+mn-lt"/>
                          <a:ea typeface="+mn-ea"/>
                          <a:cs typeface="+mn-cs"/>
                        </a:rPr>
                        <a:t> Jun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7 </a:t>
                      </a:r>
                      <a:r>
                        <a:rPr lang="en-AU" sz="1600" b="0" kern="1200" baseline="0" dirty="0" smtClean="0">
                          <a:solidFill>
                            <a:schemeClr val="tx1"/>
                          </a:solidFill>
                          <a:latin typeface="+mn-lt"/>
                          <a:ea typeface="+mn-ea"/>
                          <a:cs typeface="+mn-cs"/>
                        </a:rPr>
                        <a:t>Sep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1"/>
                  </a:ext>
                </a:extLst>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2"/>
                  </a:ext>
                </a:extLst>
              </a:tr>
              <a:tr h="330320">
                <a:tc>
                  <a:txBody>
                    <a:bodyPr/>
                    <a:lstStyle/>
                    <a:p>
                      <a:r>
                        <a:rPr lang="en-GB" sz="1600" dirty="0" smtClean="0"/>
                        <a:t>.1Q-Cor 1</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Mar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2853817690"/>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150876632"/>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Hawaii in Sept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sixteen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887548790"/>
              </p:ext>
            </p:extLst>
          </p:nvPr>
        </p:nvGraphicFramePr>
        <p:xfrm>
          <a:off x="152399" y="158388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3"/>
                  </a:ext>
                </a:extLst>
              </a:tr>
              <a:tr h="330320">
                <a:tc>
                  <a:txBody>
                    <a:bodyPr/>
                    <a:lstStyle/>
                    <a:p>
                      <a:r>
                        <a:rPr lang="en-AU" sz="1600" dirty="0" smtClean="0">
                          <a:latin typeface="+mj-lt"/>
                          <a:cs typeface="Arial" panose="020B0604020202020204" pitchFamily="34" charset="0"/>
                        </a:rPr>
                        <a:t>.1Q-REV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547861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FDIS ballot closes 11 Oct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smtClean="0">
                <a:solidFill>
                  <a:schemeClr val="accent2"/>
                </a:solidFill>
              </a:rPr>
              <a:t>closes 11 Oct 2017</a:t>
            </a:r>
          </a:p>
        </p:txBody>
      </p:sp>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a:t>
            </a:r>
            <a:r>
              <a:rPr lang="en-AU" dirty="0"/>
              <a:t>FDIS ballot closes </a:t>
            </a:r>
            <a:r>
              <a:rPr lang="en-AU" dirty="0" smtClean="0"/>
              <a:t>11 </a:t>
            </a:r>
            <a:r>
              <a:rPr lang="en-AU" dirty="0"/>
              <a:t>Oct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a:solidFill>
                  <a:schemeClr val="accent2"/>
                </a:solidFill>
              </a:rPr>
              <a:t>closes </a:t>
            </a:r>
            <a:r>
              <a:rPr lang="en-AU" dirty="0" smtClean="0">
                <a:solidFill>
                  <a:schemeClr val="accent2"/>
                </a:solidFill>
              </a:rPr>
              <a:t>11 </a:t>
            </a:r>
            <a:r>
              <a:rPr lang="en-AU" dirty="0">
                <a:solidFill>
                  <a:schemeClr val="accent2"/>
                </a:solidFill>
              </a:rPr>
              <a:t>Oct 2017</a:t>
            </a:r>
            <a:endParaRPr lang="en-AU" dirty="0" smtClean="0">
              <a:solidFill>
                <a:schemeClr val="accent2"/>
              </a:solidFill>
            </a:endParaRPr>
          </a:p>
          <a:p>
            <a:endParaRPr lang="en-AU" dirty="0">
              <a:solidFill>
                <a:schemeClr val="accent2"/>
              </a:solidFill>
            </a:endParaRPr>
          </a:p>
        </p:txBody>
      </p:sp>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is waiting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a:solidFill>
                  <a:schemeClr val="accent2"/>
                </a:solidFill>
              </a:rPr>
              <a:t>waiting for start</a:t>
            </a:r>
            <a:endParaRPr lang="en-AU" dirty="0" smtClean="0">
              <a:solidFill>
                <a:schemeClr val="accent2"/>
              </a:solidFill>
            </a:endParaRPr>
          </a:p>
          <a:p>
            <a:pPr lvl="1"/>
            <a:r>
              <a:rPr lang="en-AU" dirty="0"/>
              <a:t>(Sept 2017) FDIS will start “soon”</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23</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FDIS ballot closed 8 Sept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smtClean="0">
                <a:solidFill>
                  <a:schemeClr val="accent2"/>
                </a:solidFill>
              </a:rPr>
              <a:t>closes 1 Dec 2017</a:t>
            </a:r>
          </a:p>
          <a:p>
            <a:pPr lvl="1"/>
            <a:r>
              <a:rPr lang="en-AU" dirty="0" smtClean="0"/>
              <a:t>Apparently was extended from 8 Sept 2017 because of a systems error</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24</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a:t>
            </a:r>
            <a:r>
              <a:rPr lang="en-AU" dirty="0"/>
              <a:t>60-day ballot </a:t>
            </a:r>
            <a:r>
              <a:rPr lang="en-AU" dirty="0" smtClean="0"/>
              <a:t>is waiting for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 with no response required</a:t>
            </a:r>
            <a:endParaRPr lang="en-AU" dirty="0" smtClean="0">
              <a:solidFill>
                <a:schemeClr val="accent2"/>
              </a:solidFill>
            </a:endParaRPr>
          </a:p>
          <a:p>
            <a:pPr lvl="1"/>
            <a:r>
              <a:rPr lang="en-AU" dirty="0" smtClean="0"/>
              <a:t>802.1Qd passed </a:t>
            </a:r>
            <a:r>
              <a:rPr lang="en-AU" dirty="0"/>
              <a:t>60-day pre-ballot on </a:t>
            </a:r>
            <a:r>
              <a:rPr lang="en-AU" dirty="0" smtClean="0"/>
              <a:t>15 June 2017 (N16657)</a:t>
            </a:r>
            <a:endParaRPr lang="en-AU" dirty="0"/>
          </a:p>
          <a:p>
            <a:pPr lvl="2"/>
            <a:r>
              <a:rPr lang="en-AU" dirty="0"/>
              <a:t>Passed </a:t>
            </a:r>
            <a:r>
              <a:rPr lang="en-AU" dirty="0" smtClean="0"/>
              <a:t>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chemeClr val="accent2"/>
                </a:solidFill>
              </a:rPr>
              <a:t>waiting for start</a:t>
            </a:r>
            <a:endParaRPr lang="en-AU" dirty="0" smtClean="0">
              <a:solidFill>
                <a:schemeClr val="accent2"/>
              </a:solidFill>
            </a:endParaRPr>
          </a:p>
          <a:p>
            <a:pPr lvl="1"/>
            <a:r>
              <a:rPr lang="en-AU" dirty="0" smtClean="0"/>
              <a:t>(Sept 2017) FDIS </a:t>
            </a:r>
            <a:r>
              <a:rPr lang="en-AU" dirty="0"/>
              <a:t>will start “soon”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60-day pre-ballot passed on 7 Sept 2017 and requires comment resolution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 </a:t>
            </a:r>
            <a:r>
              <a:rPr lang="en-AU" dirty="0" smtClean="0">
                <a:solidFill>
                  <a:schemeClr val="accent6"/>
                </a:solidFill>
              </a:rPr>
              <a:t>but comment needs resolution</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802.1 WG respond </a:t>
            </a:r>
            <a:r>
              <a:rPr lang="en-AU" dirty="0" smtClean="0"/>
              <a:t>soon</a:t>
            </a:r>
            <a:endParaRPr lang="en-AU" dirty="0" smtClean="0"/>
          </a:p>
          <a:p>
            <a:r>
              <a:rPr lang="en-AU" dirty="0" smtClean="0"/>
              <a:t>FDIS </a:t>
            </a:r>
            <a:r>
              <a:rPr lang="en-AU" dirty="0" smtClean="0"/>
              <a:t>ballot: </a:t>
            </a:r>
            <a:r>
              <a:rPr lang="en-AU" dirty="0" smtClean="0">
                <a:solidFill>
                  <a:schemeClr val="accent2"/>
                </a:solidFill>
              </a:rPr>
              <a:t>waiting</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one comment received on the IEEE </a:t>
            </a:r>
            <a:r>
              <a:rPr lang="en-AU" dirty="0"/>
              <a:t>802.1AEcg 60-day </a:t>
            </a:r>
            <a:r>
              <a:rPr lang="en-AU" dirty="0" smtClean="0"/>
              <a:t>pre-ballot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smtClean="0"/>
              <a:t>1. The </a:t>
            </a:r>
            <a:r>
              <a:rPr lang="en-AU" i="1" dirty="0"/>
              <a:t>default cryptographic algorithm of the standard is AES (chapter 14), however, policy and regulation limitations on application of cryptographic algorithm differ from countries and regions. Therefore, it is improper to specify AES algorithm as the default one. It is recommended to clearly state that AES is an example for cryptographic algorithms, so that countries and regions may replace it with a similar and regulation-compliant algorithm during </a:t>
            </a:r>
            <a:r>
              <a:rPr lang="en-AU" i="1" dirty="0" smtClean="0"/>
              <a:t>implementation.</a:t>
            </a:r>
          </a:p>
          <a:p>
            <a:pPr lvl="1"/>
            <a:r>
              <a:rPr lang="en-AU" i="1" dirty="0" smtClean="0"/>
              <a:t>2</a:t>
            </a:r>
            <a:r>
              <a:rPr lang="en-AU" i="1" dirty="0"/>
              <a:t>. The hop-by-hop encryption mechanism specified in the standard has the issues of high-delay and high calculating cost, etc., especially between nodes that require multi hops to accomplish communication</a:t>
            </a:r>
            <a:r>
              <a:rPr lang="en-AU" i="1" dirty="0" smtClean="0"/>
              <a:t>.</a:t>
            </a:r>
          </a:p>
          <a:p>
            <a:r>
              <a:rPr lang="en-AU" dirty="0" smtClean="0"/>
              <a:t>China NB Change 1</a:t>
            </a:r>
          </a:p>
          <a:p>
            <a:pPr lvl="1"/>
            <a:r>
              <a:rPr lang="en-AU" dirty="0" smtClean="0"/>
              <a:t>None specified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27</a:t>
            </a:fld>
            <a:endParaRPr lang="en-US"/>
          </a:p>
        </p:txBody>
      </p:sp>
    </p:spTree>
    <p:extLst>
      <p:ext uri="{BB962C8B-B14F-4D97-AF65-F5344CB8AC3E}">
        <p14:creationId xmlns:p14="http://schemas.microsoft.com/office/powerpoint/2010/main" val="7997009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was one comment received on the IEEE 802.1AEcg 60-day </a:t>
            </a:r>
            <a:r>
              <a:rPr lang="en-AU" dirty="0" smtClean="0"/>
              <a:t>pre-ballot</a:t>
            </a:r>
            <a:endParaRPr lang="en-AU" dirty="0"/>
          </a:p>
        </p:txBody>
      </p:sp>
      <p:sp>
        <p:nvSpPr>
          <p:cNvPr id="3" name="Content Placeholder 2"/>
          <p:cNvSpPr>
            <a:spLocks noGrp="1"/>
          </p:cNvSpPr>
          <p:nvPr>
            <p:ph idx="1"/>
          </p:nvPr>
        </p:nvSpPr>
        <p:spPr/>
        <p:txBody>
          <a:bodyPr/>
          <a:lstStyle/>
          <a:p>
            <a:r>
              <a:rPr lang="en-AU" dirty="0" smtClean="0"/>
              <a:t>Suggested IEEE 802 response</a:t>
            </a:r>
          </a:p>
          <a:p>
            <a:pPr lvl="1"/>
            <a:r>
              <a:rPr lang="en-AU" dirty="0" smtClean="0">
                <a:solidFill>
                  <a:srgbClr val="FF0000"/>
                </a:solidFill>
              </a:rPr>
              <a:t>Sent to .1 crowd</a:t>
            </a:r>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28</a:t>
            </a:fld>
            <a:endParaRPr lang="en-US"/>
          </a:p>
        </p:txBody>
      </p:sp>
    </p:spTree>
    <p:extLst>
      <p:ext uri="{BB962C8B-B14F-4D97-AF65-F5344CB8AC3E}">
        <p14:creationId xmlns:p14="http://schemas.microsoft.com/office/powerpoint/2010/main" val="28495332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will be submitted to </a:t>
            </a:r>
            <a:r>
              <a:rPr lang="en-AU" dirty="0" smtClean="0"/>
              <a:t>PSDO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chemeClr val="accent2"/>
                </a:solidFill>
              </a:rPr>
              <a:t>waiting for submission</a:t>
            </a:r>
            <a:endParaRPr lang="en-AU" dirty="0" smtClean="0">
              <a:solidFill>
                <a:schemeClr val="accent2"/>
              </a:solidFill>
            </a:endParaRPr>
          </a:p>
          <a:p>
            <a:pPr lvl="1"/>
            <a:r>
              <a:rPr lang="en-AU" dirty="0" smtClean="0"/>
              <a:t>Will be sent when published</a:t>
            </a:r>
          </a:p>
          <a:p>
            <a:pPr lvl="2"/>
            <a:r>
              <a:rPr lang="en-AU" dirty="0" smtClean="0"/>
              <a:t>Publication scheduled for 28 September 2017</a:t>
            </a:r>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a:t>
            </a:r>
            <a:r>
              <a:rPr lang="en-AU" dirty="0"/>
              <a:t>will be submitted to </a:t>
            </a:r>
            <a:r>
              <a:rPr lang="en-AU" dirty="0" smtClean="0"/>
              <a:t>PSDO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a:solidFill>
                  <a:schemeClr val="accent2"/>
                </a:solidFill>
              </a:rPr>
              <a:t>waiting for submission</a:t>
            </a:r>
            <a:endParaRPr lang="en-AU" dirty="0" smtClean="0">
              <a:solidFill>
                <a:schemeClr val="accent2"/>
              </a:solidFill>
            </a:endParaRPr>
          </a:p>
          <a:p>
            <a:pPr lvl="1"/>
            <a:r>
              <a:rPr lang="en-AU" dirty="0" smtClean="0"/>
              <a:t>Will </a:t>
            </a:r>
            <a:r>
              <a:rPr lang="en-AU" dirty="0"/>
              <a:t>be sent when </a:t>
            </a:r>
            <a:r>
              <a:rPr lang="en-AU" dirty="0" smtClean="0"/>
              <a:t>published</a:t>
            </a:r>
          </a:p>
          <a:p>
            <a:pPr lvl="2"/>
            <a:r>
              <a:rPr lang="en-AU" dirty="0" smtClean="0"/>
              <a:t>Was published on 31 May 2017</a:t>
            </a:r>
          </a:p>
          <a:p>
            <a:pPr lvl="2"/>
            <a:r>
              <a:rPr lang="en-AU" dirty="0" smtClean="0">
                <a:solidFill>
                  <a:schemeClr val="tx2"/>
                </a:solidFill>
              </a:rPr>
              <a:t>Action required by 802.1 WG</a:t>
            </a:r>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will be submitted to </a:t>
            </a:r>
            <a:r>
              <a:rPr lang="en-AU" dirty="0" smtClean="0"/>
              <a:t>PSDO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chemeClr val="accent2"/>
                </a:solidFill>
              </a:rPr>
              <a:t>waiting for submission</a:t>
            </a:r>
            <a:endParaRPr lang="en-AU" dirty="0" smtClean="0">
              <a:solidFill>
                <a:schemeClr val="accent2"/>
              </a:solidFill>
            </a:endParaRPr>
          </a:p>
          <a:p>
            <a:pPr lvl="1"/>
            <a:r>
              <a:rPr lang="en-AU" dirty="0"/>
              <a:t>Will be sent when published</a:t>
            </a:r>
          </a:p>
          <a:p>
            <a:pPr lvl="2"/>
            <a:r>
              <a:rPr lang="en-AU" dirty="0"/>
              <a:t>Was published on </a:t>
            </a:r>
            <a:r>
              <a:rPr lang="en-AU" dirty="0" smtClean="0"/>
              <a:t>28 June 2017</a:t>
            </a:r>
            <a:endParaRPr lang="en-AU" dirty="0"/>
          </a:p>
          <a:p>
            <a:pPr lvl="2"/>
            <a:r>
              <a:rPr lang="en-AU" dirty="0">
                <a:solidFill>
                  <a:schemeClr val="tx2"/>
                </a:solidFill>
              </a:rPr>
              <a:t>Action required by 802.1 </a:t>
            </a:r>
            <a:r>
              <a:rPr lang="en-AU" dirty="0" smtClean="0">
                <a:solidFill>
                  <a:schemeClr val="tx2"/>
                </a:solidFill>
              </a:rPr>
              <a:t>WG to progress</a:t>
            </a:r>
            <a:endParaRPr lang="en-AU" dirty="0">
              <a:solidFill>
                <a:schemeClr val="tx2"/>
              </a:solidFill>
            </a:endParaRPr>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1-2015</a:t>
            </a:r>
            <a:r>
              <a:rPr lang="en-AU" dirty="0" smtClean="0"/>
              <a:t> 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(Sept 2017) will be published </a:t>
            </a:r>
            <a:r>
              <a:rPr lang="en-AU" dirty="0"/>
              <a:t>“soon”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2567711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a:t>
            </a:r>
          </a:p>
          <a:p>
            <a:pPr lvl="1"/>
            <a:r>
              <a:rPr lang="en-GB" dirty="0" smtClean="0"/>
              <a:t>802.1AX-2014/Cor1 </a:t>
            </a:r>
            <a:r>
              <a:rPr lang="en-AU" dirty="0" smtClean="0"/>
              <a:t>passed 90-day FDIS </a:t>
            </a:r>
            <a:r>
              <a:rPr lang="en-AU" dirty="0"/>
              <a:t>on 20 July </a:t>
            </a:r>
            <a:r>
              <a:rPr lang="en-AU" dirty="0" smtClean="0"/>
              <a:t>2017 (N16684)</a:t>
            </a:r>
            <a:endParaRPr lang="en-AU" dirty="0"/>
          </a:p>
          <a:p>
            <a:pPr lvl="2"/>
            <a:r>
              <a:rPr lang="en-AU" dirty="0" smtClean="0"/>
              <a:t>Passed 10/0/10</a:t>
            </a:r>
          </a:p>
          <a:p>
            <a:pPr lvl="2"/>
            <a:r>
              <a:rPr lang="en-AU" dirty="0" smtClean="0"/>
              <a:t>There were no comments</a:t>
            </a:r>
          </a:p>
          <a:p>
            <a:pPr lvl="1"/>
            <a:r>
              <a:rPr lang="en-AU" dirty="0"/>
              <a:t>(Sept 2017) will be published “soon”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802.1Q-REV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Liaison of draft approved in July </a:t>
            </a:r>
            <a:r>
              <a:rPr lang="en-AU" dirty="0" smtClean="0"/>
              <a:t>2017</a:t>
            </a:r>
          </a:p>
          <a:p>
            <a:pPr lvl="2"/>
            <a:r>
              <a:rPr lang="en-AU" dirty="0" smtClean="0">
                <a:solidFill>
                  <a:srgbClr val="FF0000"/>
                </a:solidFill>
              </a:rPr>
              <a:t>Has it been liaised yet?</a:t>
            </a:r>
            <a:endParaRPr lang="en-AU" dirty="0" smtClean="0">
              <a:solidFill>
                <a:srgbClr val="FF0000"/>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Liaison of draft approved in July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Liaison of draft approved in July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thirteen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25808272"/>
              </p:ext>
            </p:extLst>
          </p:nvPr>
        </p:nvGraphicFramePr>
        <p:xfrm>
          <a:off x="152399" y="16002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kern="1200" dirty="0" smtClean="0">
                          <a:solidFill>
                            <a:srgbClr val="00B050"/>
                          </a:solidFill>
                          <a:latin typeface="+mn-lt"/>
                          <a:ea typeface="+mn-ea"/>
                          <a:cs typeface="+mn-cs"/>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11</a:t>
                      </a:r>
                      <a:r>
                        <a:rPr lang="en-AU" sz="1600" baseline="0" dirty="0" smtClean="0">
                          <a:latin typeface="+mj-lt"/>
                        </a:rPr>
                        <a:t> Sep 17</a:t>
                      </a:r>
                      <a:endParaRPr lang="en-AU" sz="1600" dirty="0">
                        <a:latin typeface="+mj-lt"/>
                      </a:endParaRPr>
                    </a:p>
                  </a:txBody>
                  <a:tcPr marL="0" marR="0"/>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extLst>
                  <a:ext uri="{0D108BD9-81ED-4DB2-BD59-A6C34878D82A}">
                    <a16:rowId xmlns:a16="http://schemas.microsoft.com/office/drawing/2014/main" val="10001"/>
                  </a:ext>
                </a:extLst>
              </a:tr>
              <a:tr h="29012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0002"/>
                  </a:ext>
                </a:extLst>
              </a:tr>
              <a:tr h="29012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Jun</a:t>
                      </a:r>
                      <a:r>
                        <a:rPr lang="en-AU" sz="1600" kern="1200" baseline="0" dirty="0" smtClean="0">
                          <a:solidFill>
                            <a:schemeClr val="tx1"/>
                          </a:solidFill>
                          <a:latin typeface="+mn-lt"/>
                          <a:ea typeface="+mn-ea"/>
                          <a:cs typeface="+mn-cs"/>
                        </a:rPr>
                        <a:t>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3"/>
                  </a:ext>
                </a:extLst>
              </a:tr>
              <a:tr h="29012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0004"/>
                  </a:ext>
                </a:extLst>
              </a:tr>
              <a:tr h="29012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5"/>
                  </a:ext>
                </a:extLst>
              </a:tr>
              <a:tr h="29012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0006"/>
                  </a:ext>
                </a:extLst>
              </a:tr>
              <a:tr h="29012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 </a:t>
                      </a:r>
                      <a:r>
                        <a:rPr lang="en-AU" sz="1600" b="0" baseline="0" dirty="0" smtClean="0">
                          <a:solidFill>
                            <a:schemeClr val="tx1"/>
                          </a:solidFill>
                          <a:latin typeface="+mj-lt"/>
                        </a:rPr>
                        <a:t>Aug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7"/>
                  </a:ext>
                </a:extLst>
              </a:tr>
              <a:tr h="29012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18 </a:t>
                      </a:r>
                      <a:r>
                        <a:rPr lang="en-AU" sz="1600" b="0" kern="1200" baseline="0" dirty="0" smtClean="0">
                          <a:solidFill>
                            <a:schemeClr val="tx1"/>
                          </a:solidFill>
                          <a:latin typeface="+mn-lt"/>
                          <a:ea typeface="+mn-ea"/>
                          <a:cs typeface="+mn-cs"/>
                        </a:rPr>
                        <a:t>Aug 17</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29012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0009"/>
                  </a:ext>
                </a:extLst>
              </a:tr>
              <a:tr h="29012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smtClean="0">
                          <a:solidFill>
                            <a:schemeClr val="tx1"/>
                          </a:solidFill>
                          <a:latin typeface="+mn-lt"/>
                          <a:ea typeface="+mn-ea"/>
                          <a:cs typeface="+mn-cs"/>
                        </a:rPr>
                        <a:t>n/a</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22 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1"/>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2"/>
                  </a:ext>
                </a:extLst>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39</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FDIS ballot passed but a response required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smtClean="0">
                <a:solidFill>
                  <a:srgbClr val="00B050"/>
                </a:solidFill>
              </a:rPr>
              <a:t>passed</a:t>
            </a:r>
            <a:r>
              <a:rPr lang="en-AU" dirty="0" smtClean="0"/>
              <a:t> </a:t>
            </a:r>
            <a:r>
              <a:rPr lang="en-AU" dirty="0" smtClean="0">
                <a:solidFill>
                  <a:schemeClr val="accent6"/>
                </a:solidFill>
              </a:rPr>
              <a:t>but response required</a:t>
            </a:r>
          </a:p>
          <a:p>
            <a:pPr lvl="1"/>
            <a:r>
              <a:rPr lang="en-AU" dirty="0" smtClean="0"/>
              <a:t>Passed on 11 Sep 2017 by 15/0/13</a:t>
            </a:r>
          </a:p>
          <a:p>
            <a:pPr lvl="1"/>
            <a:r>
              <a:rPr lang="en-AU" dirty="0" smtClean="0"/>
              <a:t>China NB voted “yes” with one comment</a:t>
            </a:r>
          </a:p>
        </p:txBody>
      </p:sp>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was one comment received on the </a:t>
            </a:r>
            <a:r>
              <a:rPr lang="en-AU" dirty="0" smtClean="0"/>
              <a:t>IEEE 802.3bw FDIS ballot</a:t>
            </a:r>
            <a:endParaRPr lang="en-AU" dirty="0"/>
          </a:p>
        </p:txBody>
      </p:sp>
      <p:sp>
        <p:nvSpPr>
          <p:cNvPr id="3" name="Content Placeholder 2"/>
          <p:cNvSpPr>
            <a:spLocks noGrp="1"/>
          </p:cNvSpPr>
          <p:nvPr>
            <p:ph idx="1"/>
          </p:nvPr>
        </p:nvSpPr>
        <p:spPr/>
        <p:txBody>
          <a:bodyPr/>
          <a:lstStyle/>
          <a:p>
            <a:r>
              <a:rPr lang="en-AU" dirty="0"/>
              <a:t>China NB Comment 1</a:t>
            </a:r>
          </a:p>
          <a:p>
            <a:pPr lvl="1"/>
            <a:r>
              <a:rPr lang="en-AU" i="1" dirty="0"/>
              <a:t>ISO/IEC/IEEE 8802-3:2017/</a:t>
            </a:r>
            <a:r>
              <a:rPr lang="en-AU" i="1" dirty="0" err="1"/>
              <a:t>FDAmd</a:t>
            </a:r>
            <a:r>
              <a:rPr lang="en-AU" i="1" dirty="0"/>
              <a:t> 1 is the amendment to 802.3TM-2017. Security is an essential part of network-related standards, especially to Ethernet. The lack of security mechanisms will enable Ethernet facing various security threats, such as forgery devices, communications from eavesdropping and tampering. However, The version of both IEEE 802.3TM-2017 and ISO/IEC/IEEE 88023:2017/</a:t>
            </a:r>
            <a:r>
              <a:rPr lang="en-AU" i="1" dirty="0" err="1"/>
              <a:t>FDAmd</a:t>
            </a:r>
            <a:r>
              <a:rPr lang="en-AU" i="1" dirty="0"/>
              <a:t> 1 fail to add the specification of Ethernet security in the text, neither security mechanisms nor references to other security specifications, which results in an incomplete standard system, and is not conducive to the implementation and application of the </a:t>
            </a:r>
            <a:r>
              <a:rPr lang="en-AU" i="1" dirty="0" smtClean="0"/>
              <a:t>standard</a:t>
            </a:r>
          </a:p>
          <a:p>
            <a:r>
              <a:rPr lang="en-AU" dirty="0" smtClean="0"/>
              <a:t>China NB Change 1</a:t>
            </a:r>
          </a:p>
          <a:p>
            <a:pPr lvl="1"/>
            <a:r>
              <a:rPr lang="en-AU" dirty="0" smtClean="0"/>
              <a:t>None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38322988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was one comment received on the </a:t>
            </a:r>
            <a:r>
              <a:rPr lang="en-AU" dirty="0" smtClean="0"/>
              <a:t>IEEE 802.3bw FDIS ballot</a:t>
            </a:r>
            <a:endParaRPr lang="en-AU" dirty="0"/>
          </a:p>
        </p:txBody>
      </p:sp>
      <p:sp>
        <p:nvSpPr>
          <p:cNvPr id="3" name="Content Placeholder 2"/>
          <p:cNvSpPr>
            <a:spLocks noGrp="1"/>
          </p:cNvSpPr>
          <p:nvPr>
            <p:ph idx="1"/>
          </p:nvPr>
        </p:nvSpPr>
        <p:spPr/>
        <p:txBody>
          <a:bodyPr/>
          <a:lstStyle/>
          <a:p>
            <a:r>
              <a:rPr lang="en-AU" dirty="0" smtClean="0"/>
              <a:t>IEEE response  to China NB comment 1</a:t>
            </a:r>
            <a:endParaRPr lang="en-AU" dirty="0"/>
          </a:p>
          <a:p>
            <a:pPr lvl="1"/>
            <a:r>
              <a:rPr lang="en-AU" i="1" dirty="0" smtClean="0"/>
              <a:t>&lt;</a:t>
            </a:r>
            <a:r>
              <a:rPr lang="en-AU" i="1" dirty="0" err="1" smtClean="0"/>
              <a:t>tbd</a:t>
            </a:r>
            <a:r>
              <a:rPr lang="en-AU" i="1" dirty="0" smtClean="0"/>
              <a:t>&gt;</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38169465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a:t>
            </a:r>
            <a:r>
              <a:rPr lang="en-AU" dirty="0"/>
              <a:t>FDIS ballot closes on </a:t>
            </a:r>
            <a:r>
              <a:rPr lang="en-AU" dirty="0" smtClean="0"/>
              <a:t>18 Oct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smtClean="0"/>
              <a:t>FDIS ballot: </a:t>
            </a:r>
            <a:r>
              <a:rPr lang="en-AU" dirty="0">
                <a:solidFill>
                  <a:schemeClr val="accent2"/>
                </a:solidFill>
              </a:rPr>
              <a:t>closes </a:t>
            </a:r>
            <a:r>
              <a:rPr lang="en-AU" dirty="0" smtClean="0">
                <a:solidFill>
                  <a:schemeClr val="accent2"/>
                </a:solidFill>
              </a:rPr>
              <a:t>18 Oct 2017</a:t>
            </a:r>
          </a:p>
        </p:txBody>
      </p:sp>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a:t>
            </a:r>
            <a:r>
              <a:rPr lang="en-AU" dirty="0"/>
              <a:t>is waiting for start of FDIS</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t>
            </a:r>
            <a:r>
              <a:rPr lang="en-AU" dirty="0">
                <a:solidFill>
                  <a:srgbClr val="00B050"/>
                </a:solidFill>
              </a:rPr>
              <a:t>with comments resolved</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chemeClr val="accent2"/>
                </a:solidFill>
              </a:rPr>
              <a:t>waiting for start</a:t>
            </a:r>
            <a:endParaRPr lang="en-AU" dirty="0" smtClean="0">
              <a:solidFill>
                <a:schemeClr val="accent2"/>
              </a:solidFill>
            </a:endParaRPr>
          </a:p>
          <a:p>
            <a:pPr lvl="1"/>
            <a:r>
              <a:rPr lang="en-AU" dirty="0" smtClean="0"/>
              <a:t>(Sept 2017) FDIS </a:t>
            </a:r>
            <a:r>
              <a:rPr lang="en-AU" dirty="0"/>
              <a:t>will </a:t>
            </a:r>
            <a:r>
              <a:rPr lang="en-AU" dirty="0" smtClean="0"/>
              <a:t>start  </a:t>
            </a:r>
            <a:r>
              <a:rPr lang="en-AU" dirty="0"/>
              <a:t>“soon”</a:t>
            </a:r>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FDIS ballot closes on 18 Oct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chemeClr val="accent2"/>
                </a:solidFill>
              </a:rPr>
              <a:t>closes </a:t>
            </a:r>
            <a:r>
              <a:rPr lang="en-AU" dirty="0" smtClean="0">
                <a:solidFill>
                  <a:schemeClr val="accent2"/>
                </a:solidFill>
              </a:rPr>
              <a:t>18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2057530"/>
              </p:ext>
            </p:extLst>
          </p:nvPr>
        </p:nvGraphicFramePr>
        <p:xfrm>
          <a:off x="6629400" y="4343400"/>
          <a:ext cx="914400" cy="771525"/>
        </p:xfrm>
        <a:graphic>
          <a:graphicData uri="http://schemas.openxmlformats.org/presentationml/2006/ole">
            <mc:AlternateContent xmlns:mc="http://schemas.openxmlformats.org/markup-compatibility/2006">
              <mc:Choice xmlns:v="urn:schemas-microsoft-com:vml" Requires="v">
                <p:oleObj spid="_x0000_s255244"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629400" y="4343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a:t>
            </a:r>
            <a:r>
              <a:rPr lang="en-AU" dirty="0"/>
              <a:t>FDIS ballot closes on </a:t>
            </a:r>
            <a:r>
              <a:rPr lang="en-AU" dirty="0" smtClean="0"/>
              <a:t>11 Oct </a:t>
            </a:r>
            <a:r>
              <a:rPr lang="en-AU" dirty="0"/>
              <a:t>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11 Oct 2017</a:t>
            </a:r>
            <a:endParaRPr lang="en-AU" dirty="0">
              <a:solidFill>
                <a:schemeClr val="accent2"/>
              </a:solidFill>
            </a:endParaRPr>
          </a:p>
        </p:txBody>
      </p:sp>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a:t>
            </a:r>
            <a:r>
              <a:rPr lang="en-AU" dirty="0"/>
              <a:t>FDIS ballot closes on </a:t>
            </a:r>
            <a:r>
              <a:rPr lang="en-AU" dirty="0" smtClean="0"/>
              <a:t>18 </a:t>
            </a:r>
            <a:r>
              <a:rPr lang="en-AU" dirty="0"/>
              <a:t>Oct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18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is waiting for start of FDIS ballot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smtClean="0">
                <a:solidFill>
                  <a:schemeClr val="accent2"/>
                </a:solidFill>
              </a:rPr>
              <a:t>waiting for start</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smtClean="0">
                <a:solidFill>
                  <a:schemeClr val="accent2"/>
                </a:solidFill>
              </a:rPr>
              <a:t>waiting for start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a:t>
            </a:r>
            <a:r>
              <a:rPr lang="en-AU" dirty="0"/>
              <a:t>FDIS ballot closes on </a:t>
            </a:r>
            <a:r>
              <a:rPr lang="en-AU" dirty="0" smtClean="0"/>
              <a:t>12 Oct </a:t>
            </a:r>
            <a:r>
              <a:rPr lang="en-AU" dirty="0"/>
              <a:t>2017</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12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FDIS ballot closes 22 Nov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chemeClr val="accent2"/>
                </a:solidFill>
              </a:rPr>
              <a:t>Closes 22 Nov 2017</a:t>
            </a:r>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chemeClr val="accent2"/>
                </a:solidFill>
              </a:rPr>
              <a:t>waiting for submission</a:t>
            </a:r>
            <a:endParaRPr lang="en-AU" dirty="0" smtClean="0">
              <a:solidFill>
                <a:schemeClr val="accent2"/>
              </a:solidFill>
            </a:endParaRPr>
          </a:p>
          <a:p>
            <a:pPr lvl="1"/>
            <a:r>
              <a:rPr lang="en-AU" dirty="0" smtClean="0"/>
              <a:t>Submission </a:t>
            </a:r>
            <a:r>
              <a:rPr lang="en-AU" dirty="0"/>
              <a:t>planned for about May </a:t>
            </a:r>
            <a:r>
              <a:rPr lang="en-AU" dirty="0" smtClean="0"/>
              <a:t>2017</a:t>
            </a:r>
          </a:p>
          <a:p>
            <a:pPr lvl="2"/>
            <a:r>
              <a:rPr lang="en-AU" dirty="0">
                <a:solidFill>
                  <a:srgbClr val="FF0000"/>
                </a:solidFill>
              </a:rPr>
              <a:t>What is status? Asked Jodi in August 2017</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1405460"/>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16</a:t>
                      </a:r>
                      <a:r>
                        <a:rPr lang="en-AU" sz="1600" b="0" baseline="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Jun 17</a:t>
                      </a:r>
                    </a:p>
                  </a:txBody>
                  <a:tcPr marL="115147" marR="115147"/>
                </a:tc>
                <a:extLst>
                  <a:ext uri="{0D108BD9-81ED-4DB2-BD59-A6C34878D82A}">
                    <a16:rowId xmlns:a16="http://schemas.microsoft.com/office/drawing/2014/main" val="10001"/>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Re-run</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Jun 17</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is waiting for start of FDIS ballot</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t>D6.0 in Jul 2016</a:t>
            </a:r>
          </a:p>
          <a:p>
            <a:pPr lvl="2"/>
            <a:r>
              <a:rPr lang="en-GB" dirty="0" smtClean="0"/>
              <a:t>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and comments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chemeClr val="accent2"/>
                </a:solidFill>
              </a:rPr>
              <a:t>waiting for start</a:t>
            </a:r>
            <a:endParaRPr lang="en-AU" dirty="0" smtClean="0">
              <a:solidFill>
                <a:schemeClr val="accent2"/>
              </a:solidFill>
            </a:endParaRPr>
          </a:p>
          <a:p>
            <a:pPr lvl="1"/>
            <a:r>
              <a:rPr lang="en-AU" dirty="0" smtClean="0"/>
              <a:t>(Sept 2017) FDIS will start soon</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passed 60-day pre-ballot and is waiting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waiting</a:t>
            </a:r>
          </a:p>
          <a:p>
            <a:pPr lvl="1"/>
            <a:r>
              <a:rPr lang="en-AU" dirty="0"/>
              <a:t>(Sept 2017) FDIS will start soon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60-day </a:t>
            </a:r>
            <a:r>
              <a:rPr lang="en-AU" dirty="0"/>
              <a:t>pre-ballot </a:t>
            </a:r>
            <a:r>
              <a:rPr lang="en-AU" dirty="0" smtClean="0"/>
              <a:t>re-run passed on 1 Sept 2017 </a:t>
            </a:r>
            <a:r>
              <a:rPr lang="en-AU" dirty="0"/>
              <a:t>but response required</a:t>
            </a:r>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 on 1 Sept 2017, </a:t>
            </a:r>
            <a:r>
              <a:rPr lang="en-AU" dirty="0" smtClean="0">
                <a:solidFill>
                  <a:schemeClr val="accent2"/>
                </a:solidFill>
              </a:rPr>
              <a:t>but response required</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60-day pre-ballot re-run passed on 1 Sept 2017 but response required</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smtClean="0">
                <a:solidFill>
                  <a:srgbClr val="FF0000"/>
                </a:solidFill>
              </a:rPr>
              <a:t>A response is required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3094094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one comment received on the IEEE 802.11ai </a:t>
            </a:r>
            <a:r>
              <a:rPr lang="en-AU" dirty="0"/>
              <a:t>60-day </a:t>
            </a:r>
            <a:r>
              <a:rPr lang="en-AU" dirty="0" smtClean="0"/>
              <a:t>pre-ballot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smtClean="0"/>
              <a:t>IEEE 802.11ai itself has the following security problems:</a:t>
            </a:r>
          </a:p>
          <a:p>
            <a:pPr lvl="2"/>
            <a:r>
              <a:rPr lang="en-AU" i="1" dirty="0" smtClean="0"/>
              <a:t>1) In FILS shared key authentication, the shared key is generated between STA and AS and stored in these two devices, the  key needs to be delivered by AS to AP through network when Link setup, so, a secure channel should be provided, but the security channel is not specified in the standard</a:t>
            </a:r>
          </a:p>
          <a:p>
            <a:pPr lvl="2"/>
            <a:r>
              <a:rPr lang="en-AU" i="1" dirty="0" smtClean="0"/>
              <a:t>2) In FILS public key authentication, Subclause 12.12.1 mentioned that "when FILS Public Key authentication is used, each STA has a means to trust the public key of the other STA", but the standard does not provide specific means on how STA trust public key of other STAs</a:t>
            </a:r>
          </a:p>
          <a:p>
            <a:r>
              <a:rPr lang="en-AU" dirty="0" smtClean="0"/>
              <a:t>China NB Change 1</a:t>
            </a:r>
          </a:p>
          <a:p>
            <a:pPr lvl="1"/>
            <a:r>
              <a:rPr lang="en-AU" dirty="0" smtClean="0"/>
              <a:t>None specified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60</a:t>
            </a:fld>
            <a:endParaRPr lang="en-US"/>
          </a:p>
        </p:txBody>
      </p:sp>
    </p:spTree>
    <p:extLst>
      <p:ext uri="{BB962C8B-B14F-4D97-AF65-F5344CB8AC3E}">
        <p14:creationId xmlns:p14="http://schemas.microsoft.com/office/powerpoint/2010/main" val="26794628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one comment received on the IEEE 802.11ai </a:t>
            </a:r>
            <a:r>
              <a:rPr lang="en-AU" dirty="0"/>
              <a:t>60-day pre-ballot </a:t>
            </a:r>
          </a:p>
        </p:txBody>
      </p:sp>
      <p:sp>
        <p:nvSpPr>
          <p:cNvPr id="3" name="Content Placeholder 2"/>
          <p:cNvSpPr>
            <a:spLocks noGrp="1"/>
          </p:cNvSpPr>
          <p:nvPr>
            <p:ph idx="1"/>
          </p:nvPr>
        </p:nvSpPr>
        <p:spPr/>
        <p:txBody>
          <a:bodyPr/>
          <a:lstStyle/>
          <a:p>
            <a:r>
              <a:rPr lang="en-AU" dirty="0" smtClean="0"/>
              <a:t>Suggested IEEE 802 response</a:t>
            </a:r>
          </a:p>
          <a:p>
            <a:pPr lvl="1"/>
            <a:r>
              <a:rPr lang="en-AU" dirty="0" smtClean="0"/>
              <a:t>The comment is similar, but not quite the same as last time</a:t>
            </a:r>
          </a:p>
          <a:p>
            <a:pPr lvl="1"/>
            <a:r>
              <a:rPr lang="en-US" dirty="0" smtClean="0"/>
              <a:t>See proposed response in </a:t>
            </a:r>
            <a:r>
              <a:rPr lang="en-US" dirty="0" smtClean="0">
                <a:hlinkClick r:id="rId2"/>
              </a:rPr>
              <a:t>11-17/1398r0</a:t>
            </a:r>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61</a:t>
            </a:fld>
            <a:endParaRPr lang="en-US"/>
          </a:p>
        </p:txBody>
      </p:sp>
    </p:spTree>
    <p:extLst>
      <p:ext uri="{BB962C8B-B14F-4D97-AF65-F5344CB8AC3E}">
        <p14:creationId xmlns:p14="http://schemas.microsoft.com/office/powerpoint/2010/main" val="31771401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consider a motion recommending a response to </a:t>
            </a:r>
            <a:r>
              <a:rPr lang="en-AU" smtClean="0"/>
              <a:t>802.11ai comments by China NB</a:t>
            </a:r>
            <a:endParaRPr lang="en-AU" dirty="0"/>
          </a:p>
        </p:txBody>
      </p:sp>
      <p:sp>
        <p:nvSpPr>
          <p:cNvPr id="3" name="Content Placeholder 2"/>
          <p:cNvSpPr>
            <a:spLocks noGrp="1"/>
          </p:cNvSpPr>
          <p:nvPr>
            <p:ph idx="1"/>
          </p:nvPr>
        </p:nvSpPr>
        <p:spPr/>
        <p:txBody>
          <a:bodyPr/>
          <a:lstStyle/>
          <a:p>
            <a:r>
              <a:rPr lang="en-AU" dirty="0" smtClean="0"/>
              <a:t>Motion</a:t>
            </a:r>
          </a:p>
          <a:p>
            <a:pPr lvl="1"/>
            <a:r>
              <a:rPr lang="en-AU" i="1" dirty="0" smtClean="0"/>
              <a:t>IEEE 802 JTC1 SC recommends that the material in </a:t>
            </a:r>
            <a:r>
              <a:rPr lang="en-US" i="1" dirty="0" smtClean="0">
                <a:hlinkClick r:id="rId2"/>
              </a:rPr>
              <a:t>11-17/1398r0</a:t>
            </a:r>
            <a:r>
              <a:rPr lang="en-US" i="1" dirty="0" smtClean="0"/>
              <a:t> be used as the basis of a resolution of the comments by the China NB on 802.11ai during the recent 60-day ballot under the PSDO process</a:t>
            </a:r>
            <a:endParaRPr lang="en-AU" i="1" dirty="0">
              <a:solidFill>
                <a:srgbClr val="FF0000"/>
              </a:solidFill>
            </a:endParaRPr>
          </a:p>
          <a:p>
            <a:pPr lvl="1"/>
            <a:r>
              <a:rPr lang="en-AU" dirty="0" smtClean="0"/>
              <a:t>Moved: Dan</a:t>
            </a:r>
          </a:p>
          <a:p>
            <a:pPr lvl="1"/>
            <a:r>
              <a:rPr lang="en-AU" dirty="0" smtClean="0"/>
              <a:t>Seconded: ?</a:t>
            </a:r>
          </a:p>
          <a:p>
            <a:pPr lvl="1"/>
            <a:r>
              <a:rPr lang="en-AU" dirty="0" smtClean="0"/>
              <a:t>Result: 6/0/0</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27566194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endParaRPr lang="en-AU" dirty="0" smtClean="0">
              <a:solidFill>
                <a:schemeClr val="accent2"/>
              </a:solidFill>
            </a:endParaRPr>
          </a:p>
          <a:p>
            <a:r>
              <a:rPr lang="en-US" dirty="0" smtClean="0"/>
              <a:t>60-day</a:t>
            </a:r>
            <a:r>
              <a:rPr lang="en-AU" dirty="0" smtClean="0"/>
              <a:t> pre-ballot: </a:t>
            </a:r>
            <a:r>
              <a:rPr lang="en-AU" dirty="0" smtClean="0">
                <a:solidFill>
                  <a:schemeClr val="accent2"/>
                </a:solidFill>
              </a:rPr>
              <a:t>waiting for submission</a:t>
            </a:r>
          </a:p>
          <a:p>
            <a:pPr lvl="1"/>
            <a:r>
              <a:rPr lang="en-AU" b="0" dirty="0" smtClean="0"/>
              <a:t>The standard is compete but publication by IEEE-SA has been delayed</a:t>
            </a:r>
            <a:endParaRPr lang="en-AU" b="0"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2017</a:t>
            </a:r>
            <a:endParaRPr lang="en-AU" dirty="0">
              <a:solidFill>
                <a:schemeClr val="accent2"/>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has been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 in March 2017</a:t>
            </a:r>
          </a:p>
          <a:p>
            <a:pPr lvl="1"/>
            <a:r>
              <a:rPr lang="en-AU" dirty="0" smtClean="0"/>
              <a:t>802.11aq D8.0 was sent for liaison in Mar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7</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0451003"/>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a:t>
                      </a:r>
                      <a:r>
                        <a:rPr lang="en-AU" sz="1600" b="0" baseline="0" dirty="0" smtClean="0">
                          <a:solidFill>
                            <a:schemeClr val="tx1"/>
                          </a:solidFill>
                          <a:latin typeface="+mj-lt"/>
                        </a:rPr>
                        <a:t> Oct 16</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1"/>
                  </a:ext>
                </a:extLst>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Dec</a:t>
                      </a:r>
                      <a:r>
                        <a:rPr lang="en-AU" sz="1600" b="0" baseline="0" dirty="0" smtClean="0">
                          <a:solidFill>
                            <a:schemeClr val="tx1"/>
                          </a:solidFill>
                          <a:latin typeface="+mj-lt"/>
                        </a:rPr>
                        <a:t> </a:t>
                      </a:r>
                      <a:r>
                        <a:rPr lang="en-AU" sz="1600" b="0" dirty="0" smtClean="0">
                          <a:solidFill>
                            <a:schemeClr val="tx1"/>
                          </a:solidFill>
                          <a:latin typeface="+mj-lt"/>
                        </a:rPr>
                        <a:t>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Apr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802.15.3-2016 FDIS ballot passed and is now waiting for publication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a:t>
            </a:r>
            <a:r>
              <a:rPr lang="en-AU" dirty="0"/>
              <a:t>2016</a:t>
            </a:r>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t>
            </a:r>
            <a:r>
              <a:rPr lang="en-AU" dirty="0" smtClean="0">
                <a:solidFill>
                  <a:schemeClr val="accent6"/>
                </a:solidFill>
              </a:rPr>
              <a:t>and is waiting for publication</a:t>
            </a:r>
          </a:p>
          <a:p>
            <a:pPr lvl="1"/>
            <a:r>
              <a:rPr lang="en-AU" dirty="0" smtClean="0"/>
              <a:t>Passed on 7 Sep 2017 by 14/0/14</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71</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is waiting for FDIS start</a:t>
            </a:r>
            <a:endParaRPr lang="en-AU" dirty="0">
              <a:solidFill>
                <a:srgbClr val="FF0000"/>
              </a:solidFill>
            </a:endParaRPr>
          </a:p>
        </p:txBody>
      </p:sp>
      <p:sp>
        <p:nvSpPr>
          <p:cNvPr id="10" name="Content Placeholder 9"/>
          <p:cNvSpPr>
            <a:spLocks noGrp="1"/>
          </p:cNvSpPr>
          <p:nvPr>
            <p:ph idx="1"/>
          </p:nvPr>
        </p:nvSpPr>
        <p:spPr>
          <a:xfrm>
            <a:off x="685800" y="1752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a:solidFill>
                  <a:schemeClr val="accent2"/>
                </a:solidFill>
              </a:rPr>
              <a:t>waiting for start</a:t>
            </a:r>
          </a:p>
          <a:p>
            <a:pPr lvl="1"/>
            <a:r>
              <a:rPr lang="en-AU" dirty="0"/>
              <a:t>FDIS will start “soon”</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72</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a:t>
            </a:r>
            <a:r>
              <a:rPr lang="en-AU" dirty="0"/>
              <a:t>FDIS ballot </a:t>
            </a:r>
            <a:r>
              <a:rPr lang="en-AU" dirty="0" smtClean="0"/>
              <a:t>passed but comments are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a:t>
            </a:r>
          </a:p>
          <a:p>
            <a:pPr lvl="2"/>
            <a:r>
              <a:rPr lang="en-AU" dirty="0" smtClean="0"/>
              <a:t>See 15-17-0107-02</a:t>
            </a:r>
            <a:endParaRPr lang="en-GB" dirty="0"/>
          </a:p>
          <a:p>
            <a:r>
              <a:rPr lang="en-AU" dirty="0" smtClean="0"/>
              <a:t>FDIS ballot: </a:t>
            </a:r>
            <a:r>
              <a:rPr lang="en-AU" dirty="0">
                <a:solidFill>
                  <a:srgbClr val="00B050"/>
                </a:solidFill>
              </a:rPr>
              <a:t>passed </a:t>
            </a:r>
            <a:r>
              <a:rPr lang="en-AU" dirty="0">
                <a:solidFill>
                  <a:schemeClr val="accent6"/>
                </a:solidFill>
              </a:rPr>
              <a:t>&amp; </a:t>
            </a:r>
            <a:r>
              <a:rPr lang="en-AU" dirty="0" smtClean="0">
                <a:solidFill>
                  <a:schemeClr val="accent6"/>
                </a:solidFill>
              </a:rPr>
              <a:t>response required</a:t>
            </a:r>
            <a:endParaRPr lang="en-AU" dirty="0">
              <a:solidFill>
                <a:schemeClr val="accent6"/>
              </a:solidFill>
            </a:endParaRPr>
          </a:p>
          <a:p>
            <a:pPr lvl="1"/>
            <a:r>
              <a:rPr lang="en-AU" dirty="0" smtClean="0"/>
              <a:t>Passed on 7 Sep 17 by 12/2/14</a:t>
            </a:r>
            <a:endParaRPr lang="en-AU" dirty="0"/>
          </a:p>
          <a:p>
            <a:pPr lvl="1"/>
            <a:r>
              <a:rPr lang="en-AU" dirty="0" smtClean="0"/>
              <a:t>China NB and Japan NB voted “no” with comments</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73</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Different countries or regions may have different policy and regulation on application of crypto algorithm. It’s inappropriate to specify AES as the only choice in the standard. Furthermore, the usage of crypto algorithm in the standard is best to be exemplary, that’s convenient to different countries or regions to use alternative crypto algorithm.</a:t>
            </a:r>
            <a:endParaRPr lang="en-AU" i="1" dirty="0" smtClean="0"/>
          </a:p>
          <a:p>
            <a:r>
              <a:rPr lang="en-AU" dirty="0" smtClean="0"/>
              <a:t>China NB Change 1</a:t>
            </a:r>
          </a:p>
          <a:p>
            <a:pPr lvl="1"/>
            <a:r>
              <a:rPr lang="en-AU" dirty="0" smtClean="0"/>
              <a:t>None specified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spTree>
    <p:extLst>
      <p:ext uri="{BB962C8B-B14F-4D97-AF65-F5344CB8AC3E}">
        <p14:creationId xmlns:p14="http://schemas.microsoft.com/office/powerpoint/2010/main" val="14540130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Japan NB Comment 1</a:t>
            </a:r>
          </a:p>
          <a:p>
            <a:pPr lvl="1"/>
            <a:r>
              <a:rPr lang="en-AU" i="1" dirty="0"/>
              <a:t>ISO/IEC 17982 and the Clause 10 of the ISO/IEC/IEEE FDIS 8802-15-6 may be interfered in some use-cases for the body area network. Experts foresee potential interference between an implemented entity by using the Clause 10 of ISO/IEC/IEEE FDIS 8802-15-6 and an implemented entity by using ISO/IEC 17982 under the same body area.</a:t>
            </a:r>
            <a:endParaRPr lang="en-AU" i="1" dirty="0" smtClean="0"/>
          </a:p>
          <a:p>
            <a:r>
              <a:rPr lang="en-AU" dirty="0" smtClean="0"/>
              <a:t>Japan NB Change 1</a:t>
            </a:r>
          </a:p>
          <a:p>
            <a:pPr lvl="1"/>
            <a:r>
              <a:rPr lang="en-AU" i="1" dirty="0"/>
              <a:t>Add the following text into 10.1. </a:t>
            </a:r>
          </a:p>
          <a:p>
            <a:pPr lvl="1"/>
            <a:r>
              <a:rPr lang="en-AU" i="1" dirty="0"/>
              <a:t>"When this specification and ISO/IEC 17982 are used in close area like same body area, it may be interfered each other." </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Tree>
    <p:extLst>
      <p:ext uri="{BB962C8B-B14F-4D97-AF65-F5344CB8AC3E}">
        <p14:creationId xmlns:p14="http://schemas.microsoft.com/office/powerpoint/2010/main" val="7114411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18074487"/>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cs typeface="+mn-cs"/>
                        </a:rPr>
                        <a:t>.21-2017</a:t>
                      </a:r>
                      <a:endParaRPr lang="en-AU" sz="1600" b="0" dirty="0">
                        <a:solidFill>
                          <a:schemeClr val="tx1"/>
                        </a:solidFill>
                        <a:latin typeface="+mj-lt"/>
                        <a:cs typeface="Arial" panose="020B0604020202020204" pitchFamily="34" charset="0"/>
                      </a:endParaRPr>
                    </a:p>
                  </a:txBody>
                  <a:tcPr marL="46800" marR="115147" marT="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D7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Nov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1"/>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 </a:t>
                      </a:r>
                      <a:r>
                        <a:rPr lang="en-AU" sz="1600" b="0" baseline="0" dirty="0" smtClean="0">
                          <a:solidFill>
                            <a:schemeClr val="tx1"/>
                          </a:solidFill>
                          <a:latin typeface="+mj-lt"/>
                        </a:rPr>
                        <a:t>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Jul 17</a:t>
                      </a:r>
                    </a:p>
                  </a:txBody>
                  <a:tcPr marL="115147" marR="115147"/>
                </a:tc>
                <a:extLst>
                  <a:ext uri="{0D108BD9-81ED-4DB2-BD59-A6C34878D82A}">
                    <a16:rowId xmlns:a16="http://schemas.microsoft.com/office/drawing/2014/main" val="10001"/>
                  </a:ext>
                </a:extLst>
              </a:tr>
              <a:tr h="359602">
                <a:tc>
                  <a:txBody>
                    <a:bodyPr/>
                    <a:lstStyle/>
                    <a:p>
                      <a:pPr algn="ctr"/>
                      <a:r>
                        <a:rPr lang="en-AU" sz="1600" b="0" dirty="0" smtClean="0">
                          <a:solidFill>
                            <a:schemeClr val="tx1"/>
                          </a:solidFill>
                          <a:latin typeface="+mj-lt"/>
                        </a:rPr>
                        <a:t>.21.1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1"/>
                          </a:solidFill>
                          <a:latin typeface="+mn-lt"/>
                          <a:ea typeface="+mn-ea"/>
                          <a:cs typeface="+mn-cs"/>
                        </a:rPr>
                        <a:t>Passed</a:t>
                      </a:r>
                      <a:endParaRPr lang="en-AU" sz="1600" b="0" dirty="0" smtClean="0">
                        <a:solidFill>
                          <a:schemeClr val="accent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10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60-day ballot passed on 10 </a:t>
            </a:r>
            <a:r>
              <a:rPr lang="en-AU" dirty="0"/>
              <a:t>July 2017 </a:t>
            </a:r>
            <a:r>
              <a:rPr lang="en-AU" dirty="0" smtClean="0"/>
              <a:t>and is waiting for FDIS to start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chemeClr val="accent2"/>
                </a:solidFill>
              </a:rPr>
              <a:t>waiting for start</a:t>
            </a:r>
            <a:endParaRPr lang="en-AU" dirty="0" smtClean="0">
              <a:solidFill>
                <a:schemeClr val="accent2"/>
              </a:solidFill>
            </a:endParaRPr>
          </a:p>
          <a:p>
            <a:pPr lvl="1"/>
            <a:r>
              <a:rPr lang="en-AU" dirty="0" smtClean="0"/>
              <a:t>(Sept 2017) </a:t>
            </a:r>
            <a:r>
              <a:rPr lang="en-AU" dirty="0"/>
              <a:t>FDIS will start “soon</a:t>
            </a:r>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77</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60-day </a:t>
            </a:r>
            <a:r>
              <a:rPr lang="en-AU" dirty="0"/>
              <a:t>ballot passed on 10 July </a:t>
            </a:r>
            <a:r>
              <a:rPr lang="en-AU" dirty="0" smtClean="0"/>
              <a:t>2017 </a:t>
            </a:r>
            <a:r>
              <a:rPr lang="en-AU" dirty="0"/>
              <a:t>and is waiting for FDIS to start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closed 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2"/>
            <a:r>
              <a:rPr lang="en-AU" dirty="0" smtClean="0"/>
              <a:t>Only </a:t>
            </a:r>
            <a:r>
              <a:rPr lang="en-AU" dirty="0"/>
              <a:t>negative vote was from China NB (the usual </a:t>
            </a:r>
            <a:r>
              <a:rPr lang="en-AU" dirty="0" smtClean="0"/>
              <a:t>security comment)</a:t>
            </a:r>
          </a:p>
          <a:p>
            <a:pPr lvl="1"/>
            <a:r>
              <a:rPr lang="en-AU" dirty="0" smtClean="0"/>
              <a:t>A </a:t>
            </a:r>
            <a:r>
              <a:rPr lang="en-AU" dirty="0"/>
              <a:t>response was sent on 20 July 2017</a:t>
            </a:r>
          </a:p>
          <a:p>
            <a:pPr lvl="2"/>
            <a:r>
              <a:rPr lang="en-AU" dirty="0"/>
              <a:t>See </a:t>
            </a:r>
            <a:r>
              <a:rPr lang="en-AU" dirty="0" smtClean="0"/>
              <a:t>21-17-0036-00 (N16682)</a:t>
            </a:r>
            <a:endParaRPr lang="en-AU" dirty="0" smtClean="0">
              <a:solidFill>
                <a:schemeClr val="accent2"/>
              </a:solidFill>
            </a:endParaRPr>
          </a:p>
          <a:p>
            <a:r>
              <a:rPr lang="en-AU" dirty="0" smtClean="0"/>
              <a:t>FDIS ballot: </a:t>
            </a:r>
            <a:r>
              <a:rPr lang="en-AU" dirty="0" smtClean="0">
                <a:solidFill>
                  <a:schemeClr val="accent2"/>
                </a:solidFill>
              </a:rPr>
              <a:t>waiting for start</a:t>
            </a:r>
            <a:endParaRPr lang="en-AU" dirty="0" smtClean="0">
              <a:solidFill>
                <a:schemeClr val="accent2"/>
              </a:solidFill>
            </a:endParaRPr>
          </a:p>
          <a:p>
            <a:pPr lvl="1"/>
            <a:r>
              <a:rPr lang="en-AU" dirty="0" smtClean="0"/>
              <a:t>ISO is about to open the ballot (as of 4 Sept 2017)</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78</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7424767"/>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25 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tx1"/>
                          </a:solidFill>
                          <a:latin typeface="+mj-lt"/>
                        </a:rPr>
                        <a:t>n/a</a:t>
                      </a:r>
                      <a:endParaRPr lang="en-AU" sz="1600" dirty="0">
                        <a:solidFill>
                          <a:schemeClr val="tx1"/>
                        </a:solidFill>
                        <a:latin typeface="+mj-lt"/>
                      </a:endParaRPr>
                    </a:p>
                  </a:txBody>
                  <a:tcPr marL="115147" marR="115147"/>
                </a:tc>
                <a:extLst>
                  <a:ext uri="{0D108BD9-81ED-4DB2-BD59-A6C34878D82A}">
                    <a16:rowId xmlns:a16="http://schemas.microsoft.com/office/drawing/2014/main" val="10001"/>
                  </a:ext>
                </a:extLst>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6"/>
                        </a:solidFill>
                        <a:latin typeface="+mj-lt"/>
                      </a:endParaRPr>
                    </a:p>
                  </a:txBody>
                  <a:tcPr marL="115147" marR="115147"/>
                </a:tc>
                <a:tc>
                  <a:txBody>
                    <a:bodyPr/>
                    <a:lstStyle/>
                    <a:p>
                      <a:pPr algn="ctr"/>
                      <a:r>
                        <a:rPr lang="en-AU" sz="1600" dirty="0" smtClean="0">
                          <a:latin typeface="+mj-lt"/>
                        </a:rPr>
                        <a:t>27</a:t>
                      </a:r>
                      <a:r>
                        <a:rPr lang="en-AU" sz="1600" baseline="0" dirty="0" smtClean="0">
                          <a:latin typeface="+mj-lt"/>
                        </a:rPr>
                        <a:t> </a:t>
                      </a:r>
                      <a:r>
                        <a:rPr lang="en-AU" sz="1600" dirty="0" smtClean="0">
                          <a:latin typeface="+mj-lt"/>
                        </a:rPr>
                        <a:t>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79</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Sept 2017 interim meeting in Hawaii</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12</a:t>
            </a:r>
            <a:r>
              <a:rPr lang="en-US" sz="1600" b="1" dirty="0" smtClean="0">
                <a:solidFill>
                  <a:srgbClr val="FF0000"/>
                </a:solidFill>
                <a:latin typeface="+mj-lt"/>
              </a:rPr>
              <a:t> </a:t>
            </a:r>
            <a:r>
              <a:rPr lang="en-US" sz="1600" b="1" dirty="0" smtClean="0">
                <a:latin typeface="+mj-lt"/>
              </a:rPr>
              <a:t>Sept 2017,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8</a:t>
            </a:fld>
            <a:endParaRPr lang="en-US" dirty="0">
              <a:latin typeface="+mn-l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FDIS ballot passed </a:t>
            </a:r>
            <a:r>
              <a:rPr lang="en-AU" dirty="0" smtClean="0"/>
              <a:t>but is </a:t>
            </a:r>
            <a:r>
              <a:rPr lang="en-AU" dirty="0">
                <a:solidFill>
                  <a:schemeClr val="accent6"/>
                </a:solidFill>
              </a:rPr>
              <a:t>waiting for publication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chemeClr val="accent6"/>
                </a:solidFill>
              </a:rPr>
              <a:t>&amp; waiting for </a:t>
            </a:r>
            <a:r>
              <a:rPr lang="en-AU" dirty="0" smtClean="0">
                <a:solidFill>
                  <a:schemeClr val="accent6"/>
                </a:solidFill>
              </a:rPr>
              <a:t>publication</a:t>
            </a:r>
            <a:endParaRPr lang="en-AU" dirty="0" smtClean="0">
              <a:solidFill>
                <a:srgbClr val="00B050"/>
              </a:solidFill>
            </a:endParaRPr>
          </a:p>
          <a:p>
            <a:pPr lvl="1"/>
            <a:r>
              <a:rPr lang="en-AU" dirty="0" smtClean="0"/>
              <a:t>Passed on 27 July 2017 (12/0/17) with no comments</a:t>
            </a:r>
          </a:p>
          <a:p>
            <a:pPr lvl="1"/>
            <a:r>
              <a:rPr lang="en-AU" dirty="0" smtClean="0"/>
              <a:t>(Sept 2017) </a:t>
            </a:r>
            <a:r>
              <a:rPr lang="en-AU" dirty="0"/>
              <a:t>Final standard will be published “soon”</a:t>
            </a:r>
          </a:p>
          <a:p>
            <a:pPr lvl="1"/>
            <a:endParaRPr lang="en-AU" dirty="0">
              <a:solidFill>
                <a:schemeClr val="accent2"/>
              </a:solidFill>
            </a:endParaRPr>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a:t>
            </a:r>
            <a:r>
              <a:rPr lang="en-AU" dirty="0"/>
              <a:t>FDIS ballot </a:t>
            </a:r>
            <a:r>
              <a:rPr lang="en-AU" dirty="0" smtClean="0"/>
              <a:t>passed but a response is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2018 </a:t>
            </a:r>
            <a:r>
              <a:rPr lang="en-AU" dirty="0" smtClean="0">
                <a:solidFill>
                  <a:schemeClr val="accent6"/>
                </a:solidFill>
              </a:rPr>
              <a:t>with response required</a:t>
            </a:r>
          </a:p>
          <a:p>
            <a:pPr lvl="1"/>
            <a:r>
              <a:rPr lang="en-AU" dirty="0"/>
              <a:t>Passed on 27 July 2017 by 12/1/16</a:t>
            </a:r>
          </a:p>
          <a:p>
            <a:pPr lvl="1"/>
            <a:r>
              <a:rPr lang="en-AU" dirty="0"/>
              <a:t>China NB voted “no” with two comments</a:t>
            </a:r>
            <a:endParaRPr lang="en-AU" dirty="0"/>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ISO/IEC/IEEE 8802-22:2015/FDAM 1:2017 is based on IEEE 802.1x. Since the technical concerns China NB proposed in 6N15555 still haven’t been reasonably disposed in this text, China NB has to vote against on this </a:t>
            </a:r>
            <a:r>
              <a:rPr lang="en-AU" i="1" dirty="0" smtClean="0"/>
              <a:t>ballot.</a:t>
            </a:r>
          </a:p>
          <a:p>
            <a:r>
              <a:rPr lang="en-AU" dirty="0" smtClean="0"/>
              <a:t>China </a:t>
            </a:r>
            <a:r>
              <a:rPr lang="en-AU" dirty="0"/>
              <a:t>NB </a:t>
            </a:r>
            <a:r>
              <a:rPr lang="en-AU" dirty="0" smtClean="0"/>
              <a:t>Change 1</a:t>
            </a:r>
          </a:p>
          <a:p>
            <a:pPr lvl="1"/>
            <a:r>
              <a:rPr lang="en-AU" i="1" dirty="0"/>
              <a:t>Recommend not referencing the defective standards or enhancing its security mechanism</a:t>
            </a:r>
          </a:p>
          <a:p>
            <a:r>
              <a:rPr lang="en-AU" dirty="0" smtClean="0"/>
              <a:t>Suggested IEEE 802 response</a:t>
            </a:r>
          </a:p>
          <a:p>
            <a:pPr lvl="1"/>
            <a:r>
              <a:rPr lang="en-AU" dirty="0" smtClean="0">
                <a:solidFill>
                  <a:srgbClr val="FF0000"/>
                </a:solidFill>
              </a:rPr>
              <a:t>Use usual response?</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123364838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China NB Comment 2</a:t>
            </a:r>
          </a:p>
          <a:p>
            <a:pPr lvl="1"/>
            <a:r>
              <a:rPr lang="en-AU" i="1" dirty="0"/>
              <a:t>Cryptographic algorithms to be applied </a:t>
            </a:r>
            <a:r>
              <a:rPr lang="en-AU" i="1" dirty="0" smtClean="0"/>
              <a:t>to information </a:t>
            </a:r>
            <a:r>
              <a:rPr lang="en-AU" i="1" dirty="0"/>
              <a:t>security mechanism may be subject </a:t>
            </a:r>
            <a:r>
              <a:rPr lang="en-AU" i="1" dirty="0" smtClean="0"/>
              <a:t>to national </a:t>
            </a:r>
            <a:r>
              <a:rPr lang="en-AU" i="1" dirty="0"/>
              <a:t>and regional regulations. They </a:t>
            </a:r>
            <a:r>
              <a:rPr lang="en-AU" i="1" dirty="0" smtClean="0"/>
              <a:t>should conform </a:t>
            </a:r>
            <a:r>
              <a:rPr lang="en-AU" i="1" dirty="0"/>
              <a:t>to national laws and regulations, and </a:t>
            </a:r>
            <a:r>
              <a:rPr lang="en-AU" i="1" dirty="0" smtClean="0"/>
              <a:t>can be </a:t>
            </a:r>
            <a:r>
              <a:rPr lang="en-AU" i="1" dirty="0"/>
              <a:t>chosen according to specific requirements </a:t>
            </a:r>
            <a:r>
              <a:rPr lang="en-AU" i="1" dirty="0" smtClean="0"/>
              <a:t>in different </a:t>
            </a:r>
            <a:r>
              <a:rPr lang="en-AU" i="1" dirty="0"/>
              <a:t>countries and regions. Therefore, it is </a:t>
            </a:r>
            <a:r>
              <a:rPr lang="en-AU" i="1" dirty="0" smtClean="0"/>
              <a:t>not appropriate </a:t>
            </a:r>
            <a:r>
              <a:rPr lang="en-AU" i="1" dirty="0"/>
              <a:t>for this draft to require the same </a:t>
            </a:r>
            <a:r>
              <a:rPr lang="en-AU" i="1" dirty="0" smtClean="0"/>
              <a:t>AES algorithm</a:t>
            </a:r>
          </a:p>
          <a:p>
            <a:r>
              <a:rPr lang="en-AU" dirty="0" smtClean="0"/>
              <a:t>China </a:t>
            </a:r>
            <a:r>
              <a:rPr lang="en-AU" dirty="0"/>
              <a:t>NB </a:t>
            </a:r>
            <a:r>
              <a:rPr lang="en-AU" dirty="0" smtClean="0"/>
              <a:t>Change 2</a:t>
            </a:r>
          </a:p>
          <a:p>
            <a:pPr lvl="1"/>
            <a:r>
              <a:rPr lang="en-AU" i="1" dirty="0"/>
              <a:t>It is suggested to clearly note that AES is </a:t>
            </a:r>
            <a:r>
              <a:rPr lang="en-AU" i="1" dirty="0" smtClean="0"/>
              <a:t>optional. There </a:t>
            </a:r>
            <a:r>
              <a:rPr lang="en-AU" i="1" dirty="0"/>
              <a:t>is no specific implementation solution to </a:t>
            </a:r>
            <a:r>
              <a:rPr lang="en-AU" i="1" dirty="0" smtClean="0"/>
              <a:t>establish security </a:t>
            </a:r>
            <a:r>
              <a:rPr lang="en-AU" i="1" dirty="0"/>
              <a:t>mechanism. It is recommended to </a:t>
            </a:r>
            <a:r>
              <a:rPr lang="en-AU" i="1" dirty="0" smtClean="0"/>
              <a:t>provide several </a:t>
            </a:r>
            <a:r>
              <a:rPr lang="en-AU" i="1" dirty="0"/>
              <a:t>typical mechanisms in order to better </a:t>
            </a:r>
            <a:r>
              <a:rPr lang="en-AU" i="1" dirty="0" smtClean="0"/>
              <a:t>achieve the </a:t>
            </a:r>
            <a:r>
              <a:rPr lang="en-AU" i="1" dirty="0"/>
              <a:t>interconnection between </a:t>
            </a:r>
            <a:r>
              <a:rPr lang="en-AU" i="1" dirty="0" smtClean="0"/>
              <a:t>devices</a:t>
            </a:r>
          </a:p>
          <a:p>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223148732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a:t>
            </a:r>
          </a:p>
          <a:p>
            <a:r>
              <a:rPr lang="en-AU" dirty="0" smtClean="0"/>
              <a:t>Suggested IEEE 802 response to Comment 2</a:t>
            </a:r>
          </a:p>
          <a:p>
            <a:pPr lvl="1"/>
            <a:r>
              <a:rPr lang="en-AU" dirty="0" smtClean="0">
                <a:solidFill>
                  <a:srgbClr val="FF0000"/>
                </a:solidFill>
              </a:rPr>
              <a:t>Maybe (based on no knowledge of what 802.22 actually says)?</a:t>
            </a:r>
          </a:p>
          <a:p>
            <a:pPr lvl="2"/>
            <a:r>
              <a:rPr lang="en-AU" dirty="0" smtClean="0">
                <a:solidFill>
                  <a:srgbClr val="FF0000"/>
                </a:solidFill>
              </a:rPr>
              <a:t>Assert that AES is mandatory for global coexistence</a:t>
            </a:r>
            <a:endParaRPr lang="en-AU" dirty="0">
              <a:solidFill>
                <a:srgbClr val="FF0000"/>
              </a:solidFill>
            </a:endParaRPr>
          </a:p>
          <a:p>
            <a:pPr lvl="2"/>
            <a:r>
              <a:rPr lang="en-AU" dirty="0" smtClean="0">
                <a:solidFill>
                  <a:srgbClr val="FF0000"/>
                </a:solidFill>
              </a:rPr>
              <a:t>Note that providing for additional ciphers is an excellent idea and the China NB is invited to make suggestions of particular ciphers in the context of the next revision of 802.22 </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68103481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now be held in Oct 2017 </a:t>
            </a:r>
            <a:r>
              <a:rPr lang="en-AU" smtClean="0"/>
              <a:t>in Seoul, </a:t>
            </a:r>
            <a:r>
              <a:rPr lang="en-AU" dirty="0" smtClean="0"/>
              <a:t>Korea</a:t>
            </a:r>
            <a:endParaRPr lang="en-AU" dirty="0"/>
          </a:p>
        </p:txBody>
      </p:sp>
      <p:sp>
        <p:nvSpPr>
          <p:cNvPr id="3" name="Content Placeholder 2"/>
          <p:cNvSpPr>
            <a:spLocks noGrp="1"/>
          </p:cNvSpPr>
          <p:nvPr>
            <p:ph sz="half" idx="1"/>
          </p:nvPr>
        </p:nvSpPr>
        <p:spPr>
          <a:xfrm>
            <a:off x="685800" y="1905000"/>
            <a:ext cx="3810000" cy="4114800"/>
          </a:xfrm>
        </p:spPr>
        <p:txBody>
          <a:bodyPr/>
          <a:lstStyle/>
          <a:p>
            <a:r>
              <a:rPr lang="en-AU" dirty="0" smtClean="0"/>
              <a:t>Meeting</a:t>
            </a:r>
          </a:p>
          <a:p>
            <a:pPr lvl="1"/>
            <a:r>
              <a:rPr lang="en-AU" dirty="0" smtClean="0"/>
              <a:t>ISO/IEC JTC1/SC6</a:t>
            </a:r>
          </a:p>
          <a:p>
            <a:r>
              <a:rPr lang="en-AU" dirty="0" smtClean="0"/>
              <a:t>Hosts</a:t>
            </a:r>
          </a:p>
          <a:p>
            <a:pPr lvl="1"/>
            <a:r>
              <a:rPr lang="en-AU" dirty="0"/>
              <a:t>National Radio Research </a:t>
            </a:r>
            <a:r>
              <a:rPr lang="en-AU" dirty="0" smtClean="0"/>
              <a:t>Agency (RRA) &amp; Korean </a:t>
            </a:r>
            <a:r>
              <a:rPr lang="en-AU" dirty="0"/>
              <a:t>Agency for Technology </a:t>
            </a:r>
            <a:r>
              <a:rPr lang="en-AU" dirty="0" smtClean="0"/>
              <a:t>&amp; Standards </a:t>
            </a:r>
            <a:r>
              <a:rPr lang="en-AU" dirty="0"/>
              <a:t>(KATS) </a:t>
            </a:r>
            <a:endParaRPr lang="en-US" dirty="0" smtClean="0"/>
          </a:p>
          <a:p>
            <a:r>
              <a:rPr lang="en-AU" dirty="0" smtClean="0"/>
              <a:t>Date</a:t>
            </a:r>
          </a:p>
          <a:p>
            <a:pPr lvl="1"/>
            <a:r>
              <a:rPr lang="en-AU" dirty="0" smtClean="0"/>
              <a:t>30 Oct 2017 – 3 Nov 2017</a:t>
            </a:r>
          </a:p>
          <a:p>
            <a:r>
              <a:rPr lang="en-AU" dirty="0" smtClean="0"/>
              <a:t>Location</a:t>
            </a:r>
          </a:p>
          <a:p>
            <a:pPr lvl="1"/>
            <a:r>
              <a:rPr lang="en-AU" dirty="0" smtClean="0"/>
              <a:t>Moved to Seoul</a:t>
            </a:r>
          </a:p>
          <a:p>
            <a:r>
              <a:rPr lang="en-AU" dirty="0" smtClean="0"/>
              <a:t>WebEx</a:t>
            </a:r>
          </a:p>
          <a:p>
            <a:pPr lvl="1"/>
            <a:r>
              <a:rPr lang="en-AU" dirty="0" smtClean="0"/>
              <a:t>Probably – not yet confirmed</a:t>
            </a:r>
          </a:p>
        </p:txBody>
      </p:sp>
      <p:sp>
        <p:nvSpPr>
          <p:cNvPr id="6" name="Content Placeholder 5"/>
          <p:cNvSpPr>
            <a:spLocks noGrp="1"/>
          </p:cNvSpPr>
          <p:nvPr>
            <p:ph sz="half" idx="2"/>
          </p:nvPr>
        </p:nvSpPr>
        <p:spPr>
          <a:xfrm>
            <a:off x="4648200" y="1905000"/>
            <a:ext cx="3810000" cy="4114800"/>
          </a:xfrm>
        </p:spPr>
        <p:txBody>
          <a:bodyPr/>
          <a:lstStyle/>
          <a:p>
            <a:r>
              <a:rPr lang="en-GB" dirty="0" smtClean="0"/>
              <a:t>Deadlines</a:t>
            </a:r>
          </a:p>
          <a:p>
            <a:pPr lvl="1"/>
            <a:r>
              <a:rPr lang="en-GB" dirty="0" smtClean="0"/>
              <a:t>New agenda items: 11 Sep 2017</a:t>
            </a:r>
          </a:p>
          <a:p>
            <a:pPr lvl="1"/>
            <a:r>
              <a:rPr lang="en-GB" dirty="0" smtClean="0"/>
              <a:t>New contributions: 2 Oct 2017</a:t>
            </a:r>
          </a:p>
          <a:p>
            <a:pPr lvl="1"/>
            <a:r>
              <a:rPr lang="en-GB" dirty="0" smtClean="0"/>
              <a:t>New comments: 9 Oct 2017</a:t>
            </a:r>
          </a:p>
          <a:p>
            <a:pPr lvl="1"/>
            <a:r>
              <a:rPr lang="en-GB" dirty="0" smtClean="0"/>
              <a:t>Registration: 16 Oct 2017</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85</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70338" name="Picture 2" descr="Image result for photo seo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121369"/>
            <a:ext cx="2895600" cy="2184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WG1 Convenor has resigned … and the new Convenor will probably come from China NB</a:t>
            </a:r>
            <a:endParaRPr lang="en-AU" dirty="0"/>
          </a:p>
        </p:txBody>
      </p:sp>
      <p:sp>
        <p:nvSpPr>
          <p:cNvPr id="3" name="Content Placeholder 2"/>
          <p:cNvSpPr>
            <a:spLocks noGrp="1"/>
          </p:cNvSpPr>
          <p:nvPr>
            <p:ph idx="1"/>
          </p:nvPr>
        </p:nvSpPr>
        <p:spPr/>
        <p:txBody>
          <a:bodyPr/>
          <a:lstStyle/>
          <a:p>
            <a:pPr lvl="1"/>
            <a:r>
              <a:rPr lang="en-AU" dirty="0" smtClean="0"/>
              <a:t>The </a:t>
            </a:r>
            <a:r>
              <a:rPr lang="en-AU" dirty="0"/>
              <a:t>Convenor of </a:t>
            </a:r>
            <a:r>
              <a:rPr lang="en-AU" dirty="0" smtClean="0"/>
              <a:t>WG1 has resigned due to a change in work circumstances</a:t>
            </a:r>
          </a:p>
          <a:p>
            <a:pPr lvl="1"/>
            <a:r>
              <a:rPr lang="en-AU" dirty="0" smtClean="0"/>
              <a:t>Both Korea and China NB’s nominated replacements</a:t>
            </a:r>
          </a:p>
          <a:p>
            <a:pPr lvl="2"/>
            <a:r>
              <a:rPr lang="en-AU" dirty="0" smtClean="0"/>
              <a:t>Huang </a:t>
            </a:r>
            <a:r>
              <a:rPr lang="en-AU" dirty="0" err="1" smtClean="0"/>
              <a:t>Zhenhai</a:t>
            </a:r>
            <a:r>
              <a:rPr lang="en-AU" dirty="0" smtClean="0"/>
              <a:t> (IWNCOMM – China NB)</a:t>
            </a:r>
          </a:p>
          <a:p>
            <a:pPr lvl="2"/>
            <a:r>
              <a:rPr lang="en-AU" dirty="0" err="1" smtClean="0"/>
              <a:t>Yongjo</a:t>
            </a:r>
            <a:r>
              <a:rPr lang="en-AU" dirty="0" smtClean="0"/>
              <a:t> Park (KETI – Korea NB)</a:t>
            </a:r>
          </a:p>
          <a:p>
            <a:pPr lvl="1"/>
            <a:r>
              <a:rPr lang="en-AU" dirty="0" smtClean="0"/>
              <a:t>However</a:t>
            </a:r>
            <a:r>
              <a:rPr lang="en-AU" dirty="0"/>
              <a:t>, </a:t>
            </a:r>
            <a:r>
              <a:rPr lang="en-AU" dirty="0" err="1"/>
              <a:t>Yongjo</a:t>
            </a:r>
            <a:r>
              <a:rPr lang="en-AU" dirty="0"/>
              <a:t> Park </a:t>
            </a:r>
            <a:r>
              <a:rPr lang="en-AU" dirty="0" smtClean="0"/>
              <a:t> subsequently withdrew and </a:t>
            </a:r>
            <a:r>
              <a:rPr lang="en-AU" dirty="0"/>
              <a:t>Huang </a:t>
            </a:r>
            <a:r>
              <a:rPr lang="en-AU" dirty="0" err="1" smtClean="0"/>
              <a:t>Zhenhai</a:t>
            </a:r>
            <a:r>
              <a:rPr lang="en-AU" dirty="0" smtClean="0"/>
              <a:t> will almost certainly be approved as the new WG1 Convenor</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146339221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LS sent by IEEE 802 to SC6 in relation to the proposed Security Ad Hoc was finally received</a:t>
            </a:r>
            <a:endParaRPr lang="en-AU" dirty="0"/>
          </a:p>
        </p:txBody>
      </p:sp>
      <p:sp>
        <p:nvSpPr>
          <p:cNvPr id="3" name="Content Placeholder 2"/>
          <p:cNvSpPr>
            <a:spLocks noGrp="1"/>
          </p:cNvSpPr>
          <p:nvPr>
            <p:ph idx="1"/>
          </p:nvPr>
        </p:nvSpPr>
        <p:spPr/>
        <p:txBody>
          <a:bodyPr/>
          <a:lstStyle/>
          <a:p>
            <a:pPr lvl="1"/>
            <a:r>
              <a:rPr lang="en-AU" dirty="0" smtClean="0"/>
              <a:t>At the Vancouver meeting we discussed concerns related to the proposed Security ad hoc in SC6</a:t>
            </a:r>
          </a:p>
          <a:p>
            <a:pPr lvl="1"/>
            <a:r>
              <a:rPr lang="en-AU" dirty="0" smtClean="0"/>
              <a:t>We agreed on a </a:t>
            </a:r>
            <a:r>
              <a:rPr lang="en-AU" dirty="0" smtClean="0">
                <a:hlinkClick r:id="rId2"/>
              </a:rPr>
              <a:t>LS to SC6</a:t>
            </a:r>
            <a:r>
              <a:rPr lang="en-AU" dirty="0" smtClean="0"/>
              <a:t> that has was sent to SC6 on 31 March 2017</a:t>
            </a:r>
          </a:p>
          <a:p>
            <a:pPr lvl="1"/>
            <a:r>
              <a:rPr lang="en-AU" dirty="0" smtClean="0"/>
              <a:t>The LS was not published in the SC6 reflector despite multiple requests </a:t>
            </a:r>
          </a:p>
          <a:p>
            <a:pPr lvl="2"/>
            <a:r>
              <a:rPr lang="en-AU" dirty="0" smtClean="0"/>
              <a:t>There were 3 requests of the SC Secretary – with no reply</a:t>
            </a:r>
          </a:p>
          <a:p>
            <a:pPr lvl="2"/>
            <a:r>
              <a:rPr lang="en-AU" dirty="0" smtClean="0"/>
              <a:t>There were 2 requests of the SC Chair – with  no action</a:t>
            </a:r>
          </a:p>
          <a:p>
            <a:pPr lvl="1"/>
            <a:r>
              <a:rPr lang="en-AU" dirty="0" smtClean="0"/>
              <a:t>It turns out that a filter (on “statement”) at the SC6 Secretariat meant the Secretary was not receiving the LS</a:t>
            </a:r>
          </a:p>
          <a:p>
            <a:pPr lvl="1"/>
            <a:r>
              <a:rPr lang="en-AU" dirty="0" smtClean="0"/>
              <a:t>It was finally published on 10 May 2017</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87</a:t>
            </a:fld>
            <a:endParaRPr lang="en-US"/>
          </a:p>
        </p:txBody>
      </p:sp>
    </p:spTree>
    <p:extLst>
      <p:ext uri="{BB962C8B-B14F-4D97-AF65-F5344CB8AC3E}">
        <p14:creationId xmlns:p14="http://schemas.microsoft.com/office/powerpoint/2010/main" val="360302128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protested against the LS from IEEE 802 in relation to the Security ad hoc</a:t>
            </a:r>
            <a:endParaRPr lang="en-AU" dirty="0"/>
          </a:p>
        </p:txBody>
      </p:sp>
      <p:sp>
        <p:nvSpPr>
          <p:cNvPr id="3" name="Content Placeholder 2"/>
          <p:cNvSpPr>
            <a:spLocks noGrp="1"/>
          </p:cNvSpPr>
          <p:nvPr>
            <p:ph idx="1"/>
          </p:nvPr>
        </p:nvSpPr>
        <p:spPr/>
        <p:txBody>
          <a:bodyPr/>
          <a:lstStyle/>
          <a:p>
            <a:pPr lvl="1"/>
            <a:r>
              <a:rPr lang="en-AU" dirty="0" smtClean="0"/>
              <a:t>Timeline: </a:t>
            </a:r>
          </a:p>
          <a:p>
            <a:pPr lvl="2"/>
            <a:r>
              <a:rPr lang="en-AU" dirty="0" smtClean="0"/>
              <a:t>10 May 2017: the IEEE 802 LS was published by SC6</a:t>
            </a:r>
          </a:p>
          <a:p>
            <a:pPr lvl="2"/>
            <a:r>
              <a:rPr lang="en-AU" dirty="0" smtClean="0"/>
              <a:t>15 May 2017: the China NB submitted a letter of objection</a:t>
            </a:r>
          </a:p>
          <a:p>
            <a:pPr lvl="2"/>
            <a:r>
              <a:rPr lang="en-AU" dirty="0" smtClean="0"/>
              <a:t>15 May 2017: the ballot on the Security ad hoc formation closed</a:t>
            </a:r>
          </a:p>
          <a:p>
            <a:pPr lvl="1"/>
            <a:r>
              <a:rPr lang="en-AU" dirty="0" smtClean="0"/>
              <a:t>An objection by the China NB (N16630) was based on alleged</a:t>
            </a:r>
          </a:p>
          <a:p>
            <a:pPr lvl="2"/>
            <a:r>
              <a:rPr lang="en-AU" dirty="0" smtClean="0"/>
              <a:t>Inconsistency of IEEE 802 position</a:t>
            </a:r>
          </a:p>
          <a:p>
            <a:pPr lvl="2"/>
            <a:r>
              <a:rPr lang="en-AU" dirty="0" smtClean="0"/>
              <a:t>Breaking of JTC1 rules by IEEE 802</a:t>
            </a:r>
          </a:p>
          <a:p>
            <a:pPr lvl="2"/>
            <a:r>
              <a:rPr lang="en-AU" dirty="0" smtClean="0"/>
              <a:t>Lack of resolution of comments by IEEE 802</a:t>
            </a:r>
          </a:p>
          <a:p>
            <a:pPr lvl="2"/>
            <a:r>
              <a:rPr lang="en-AU" dirty="0" smtClean="0"/>
              <a:t>Unavailability of IEEE 802 experts</a:t>
            </a:r>
            <a:endParaRPr lang="en-AU" dirty="0"/>
          </a:p>
          <a:p>
            <a:pPr lvl="2"/>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121701431"/>
              </p:ext>
            </p:extLst>
          </p:nvPr>
        </p:nvGraphicFramePr>
        <p:xfrm>
          <a:off x="5029200" y="3837781"/>
          <a:ext cx="1047750" cy="401637"/>
        </p:xfrm>
        <a:graphic>
          <a:graphicData uri="http://schemas.openxmlformats.org/presentationml/2006/ole">
            <mc:AlternateContent xmlns:mc="http://schemas.openxmlformats.org/markup-compatibility/2006">
              <mc:Choice xmlns:v="urn:schemas-microsoft-com:vml" Requires="v">
                <p:oleObj spid="_x0000_s268418" name="Packager Shell Object" showAsIcon="1" r:id="rId3" imgW="1047600" imgH="401040" progId="Package">
                  <p:embed/>
                </p:oleObj>
              </mc:Choice>
              <mc:Fallback>
                <p:oleObj name="Packager Shell Object" showAsIcon="1" r:id="rId3" imgW="1047600" imgH="401040" progId="Package">
                  <p:embed/>
                  <p:pic>
                    <p:nvPicPr>
                      <p:cNvPr id="0" name=""/>
                      <p:cNvPicPr/>
                      <p:nvPr/>
                    </p:nvPicPr>
                    <p:blipFill>
                      <a:blip r:embed="rId4"/>
                      <a:stretch>
                        <a:fillRect/>
                      </a:stretch>
                    </p:blipFill>
                    <p:spPr>
                      <a:xfrm>
                        <a:off x="5029200" y="3837781"/>
                        <a:ext cx="1047750" cy="401637"/>
                      </a:xfrm>
                      <a:prstGeom prst="rect">
                        <a:avLst/>
                      </a:prstGeom>
                    </p:spPr>
                  </p:pic>
                </p:oleObj>
              </mc:Fallback>
            </mc:AlternateContent>
          </a:graphicData>
        </a:graphic>
      </p:graphicFrame>
    </p:spTree>
    <p:extLst>
      <p:ext uri="{BB962C8B-B14F-4D97-AF65-F5344CB8AC3E}">
        <p14:creationId xmlns:p14="http://schemas.microsoft.com/office/powerpoint/2010/main" val="74572660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ballot on the proposed security ad hoc passed with comments, and so a CRM is required</a:t>
            </a:r>
            <a:endParaRPr lang="en-AU" dirty="0"/>
          </a:p>
        </p:txBody>
      </p:sp>
      <p:sp>
        <p:nvSpPr>
          <p:cNvPr id="3" name="Content Placeholder 2"/>
          <p:cNvSpPr>
            <a:spLocks noGrp="1"/>
          </p:cNvSpPr>
          <p:nvPr>
            <p:ph sz="half" idx="1"/>
          </p:nvPr>
        </p:nvSpPr>
        <p:spPr/>
        <p:txBody>
          <a:bodyPr/>
          <a:lstStyle/>
          <a:p>
            <a:pPr lvl="1"/>
            <a:r>
              <a:rPr lang="en-AU" dirty="0" smtClean="0"/>
              <a:t>Yes: 7</a:t>
            </a:r>
          </a:p>
          <a:p>
            <a:pPr lvl="2"/>
            <a:r>
              <a:rPr lang="en-AU" dirty="0" smtClean="0"/>
              <a:t>Austria</a:t>
            </a:r>
          </a:p>
          <a:p>
            <a:pPr lvl="2"/>
            <a:r>
              <a:rPr lang="en-AU" dirty="0" smtClean="0"/>
              <a:t>China</a:t>
            </a:r>
          </a:p>
          <a:p>
            <a:pPr lvl="2"/>
            <a:r>
              <a:rPr lang="en-AU" dirty="0" smtClean="0"/>
              <a:t>Japan </a:t>
            </a:r>
          </a:p>
          <a:p>
            <a:pPr lvl="2"/>
            <a:r>
              <a:rPr lang="en-AU" dirty="0" smtClean="0"/>
              <a:t>Korea</a:t>
            </a:r>
          </a:p>
          <a:p>
            <a:pPr lvl="2"/>
            <a:r>
              <a:rPr lang="en-AU" dirty="0" smtClean="0"/>
              <a:t>Russia</a:t>
            </a:r>
          </a:p>
          <a:p>
            <a:pPr lvl="2"/>
            <a:r>
              <a:rPr lang="en-AU" dirty="0" smtClean="0"/>
              <a:t>Spain </a:t>
            </a:r>
          </a:p>
          <a:p>
            <a:pPr lvl="2"/>
            <a:r>
              <a:rPr lang="en-AU" dirty="0" smtClean="0"/>
              <a:t>Ukraine</a:t>
            </a:r>
          </a:p>
          <a:p>
            <a:pPr lvl="1"/>
            <a:r>
              <a:rPr lang="en-AU" dirty="0" smtClean="0"/>
              <a:t>No: 4 (all with comments – N16637)</a:t>
            </a:r>
          </a:p>
          <a:p>
            <a:pPr lvl="2"/>
            <a:r>
              <a:rPr lang="en-AU" dirty="0" smtClean="0"/>
              <a:t>Canada</a:t>
            </a:r>
          </a:p>
          <a:p>
            <a:pPr lvl="2"/>
            <a:r>
              <a:rPr lang="en-AU" dirty="0" smtClean="0"/>
              <a:t>Netherlands</a:t>
            </a:r>
          </a:p>
          <a:p>
            <a:pPr lvl="2"/>
            <a:r>
              <a:rPr lang="en-AU" dirty="0" smtClean="0"/>
              <a:t>UK</a:t>
            </a:r>
          </a:p>
          <a:p>
            <a:pPr lvl="2"/>
            <a:r>
              <a:rPr lang="en-AU" dirty="0" smtClean="0"/>
              <a:t>US</a:t>
            </a:r>
          </a:p>
        </p:txBody>
      </p:sp>
      <p:sp>
        <p:nvSpPr>
          <p:cNvPr id="6" name="Content Placeholder 5"/>
          <p:cNvSpPr>
            <a:spLocks noGrp="1"/>
          </p:cNvSpPr>
          <p:nvPr>
            <p:ph sz="half" idx="2"/>
          </p:nvPr>
        </p:nvSpPr>
        <p:spPr/>
        <p:txBody>
          <a:bodyPr/>
          <a:lstStyle/>
          <a:p>
            <a:pPr lvl="1"/>
            <a:r>
              <a:rPr lang="en-AU" dirty="0" smtClean="0"/>
              <a:t>Abstain: 8</a:t>
            </a:r>
          </a:p>
          <a:p>
            <a:pPr lvl="2"/>
            <a:r>
              <a:rPr lang="en-AU" dirty="0" smtClean="0"/>
              <a:t>Belgium</a:t>
            </a:r>
          </a:p>
          <a:p>
            <a:pPr lvl="2"/>
            <a:r>
              <a:rPr lang="en-AU" dirty="0" smtClean="0"/>
              <a:t>Czech Republic</a:t>
            </a:r>
          </a:p>
          <a:p>
            <a:pPr lvl="2"/>
            <a:r>
              <a:rPr lang="en-AU" dirty="0" smtClean="0"/>
              <a:t>Finland</a:t>
            </a:r>
          </a:p>
          <a:p>
            <a:pPr lvl="2"/>
            <a:r>
              <a:rPr lang="en-AU" dirty="0" smtClean="0"/>
              <a:t>Germany</a:t>
            </a:r>
          </a:p>
          <a:p>
            <a:pPr lvl="2"/>
            <a:r>
              <a:rPr lang="en-AU" dirty="0" smtClean="0"/>
              <a:t>Kazakhstan</a:t>
            </a:r>
          </a:p>
          <a:p>
            <a:pPr lvl="2"/>
            <a:r>
              <a:rPr lang="en-AU" dirty="0" smtClean="0"/>
              <a:t>Moldova</a:t>
            </a:r>
          </a:p>
          <a:p>
            <a:pPr lvl="2"/>
            <a:r>
              <a:rPr lang="en-AU" dirty="0" smtClean="0"/>
              <a:t>Switzerland</a:t>
            </a:r>
          </a:p>
          <a:p>
            <a:pPr lvl="2"/>
            <a:r>
              <a:rPr lang="en-AU" dirty="0" smtClean="0"/>
              <a:t>Tunisia</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2072333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plenary meeting in July 2017 in Berlin</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it should probably respond to the China NB protest, subject to allowing staff to sort it!</a:t>
            </a:r>
            <a:endParaRPr lang="en-AU" dirty="0"/>
          </a:p>
        </p:txBody>
      </p:sp>
      <p:sp>
        <p:nvSpPr>
          <p:cNvPr id="3" name="Content Placeholder 2"/>
          <p:cNvSpPr>
            <a:spLocks noGrp="1"/>
          </p:cNvSpPr>
          <p:nvPr>
            <p:ph idx="1"/>
          </p:nvPr>
        </p:nvSpPr>
        <p:spPr/>
        <p:txBody>
          <a:bodyPr/>
          <a:lstStyle/>
          <a:p>
            <a:pPr lvl="1"/>
            <a:r>
              <a:rPr lang="en-AU" dirty="0" smtClean="0"/>
              <a:t>Most of the protest document consists of complaints and assertions that we have heard many times in the past</a:t>
            </a:r>
          </a:p>
          <a:p>
            <a:pPr lvl="2"/>
            <a:r>
              <a:rPr lang="en-AU" dirty="0" err="1"/>
              <a:t>e</a:t>
            </a:r>
            <a:r>
              <a:rPr lang="en-AU" dirty="0" err="1" smtClean="0"/>
              <a:t>g</a:t>
            </a:r>
            <a:r>
              <a:rPr lang="en-AU" dirty="0" smtClean="0"/>
              <a:t> IEEE 802 has not resolved the comments</a:t>
            </a:r>
          </a:p>
          <a:p>
            <a:pPr lvl="2"/>
            <a:r>
              <a:rPr lang="en-AU" dirty="0" err="1"/>
              <a:t>e</a:t>
            </a:r>
            <a:r>
              <a:rPr lang="en-AU" dirty="0" err="1" smtClean="0"/>
              <a:t>g</a:t>
            </a:r>
            <a:r>
              <a:rPr lang="en-AU" dirty="0" smtClean="0"/>
              <a:t> China NB will not attend an IEEE 802 meeting</a:t>
            </a:r>
          </a:p>
          <a:p>
            <a:pPr lvl="1"/>
            <a:r>
              <a:rPr lang="en-AU" dirty="0" smtClean="0"/>
              <a:t>However, there is at least one issue to which we should probably consider responding</a:t>
            </a:r>
          </a:p>
          <a:p>
            <a:pPr lvl="2"/>
            <a:r>
              <a:rPr lang="en-AU" dirty="0" err="1" smtClean="0"/>
              <a:t>ie</a:t>
            </a:r>
            <a:r>
              <a:rPr lang="en-AU" dirty="0" smtClean="0"/>
              <a:t> the assertion that IEEE 802 broke the rules</a:t>
            </a:r>
          </a:p>
          <a:p>
            <a:pPr lvl="1"/>
            <a:r>
              <a:rPr lang="en-AU" dirty="0" smtClean="0"/>
              <a:t>This can then become an opportunity to:</a:t>
            </a:r>
          </a:p>
          <a:p>
            <a:pPr lvl="2"/>
            <a:r>
              <a:rPr lang="en-AU" dirty="0" smtClean="0"/>
              <a:t>Comment on the ballot outcome and invite the China NB to an IEEE 802 meeting … again!</a:t>
            </a:r>
          </a:p>
          <a:p>
            <a:pPr lvl="2"/>
            <a:r>
              <a:rPr lang="en-AU" dirty="0" smtClean="0"/>
              <a:t>Request  that the CRM be held by teleconference</a:t>
            </a:r>
          </a:p>
          <a:p>
            <a:pPr lvl="1"/>
            <a:r>
              <a:rPr lang="en-AU" dirty="0" smtClean="0"/>
              <a:t>The SC agreed </a:t>
            </a:r>
            <a:r>
              <a:rPr lang="en-AU" dirty="0"/>
              <a:t>in </a:t>
            </a:r>
            <a:r>
              <a:rPr lang="en-AU" dirty="0" smtClean="0"/>
              <a:t>July to respond, but giving IEEE-SA staff an opportunity to work with ISO staff to resolve the issue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318975490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smtClean="0"/>
              <a:t>SC approved a motion in July 2017 to respond </a:t>
            </a:r>
            <a:r>
              <a:rPr lang="en-AU" dirty="0"/>
              <a:t>to the China NB protest</a:t>
            </a:r>
          </a:p>
        </p:txBody>
      </p:sp>
      <p:sp>
        <p:nvSpPr>
          <p:cNvPr id="3" name="Content Placeholder 2"/>
          <p:cNvSpPr>
            <a:spLocks noGrp="1"/>
          </p:cNvSpPr>
          <p:nvPr>
            <p:ph idx="1"/>
          </p:nvPr>
        </p:nvSpPr>
        <p:spPr/>
        <p:txBody>
          <a:bodyPr/>
          <a:lstStyle/>
          <a:p>
            <a:r>
              <a:rPr lang="en-AU" dirty="0" smtClean="0"/>
              <a:t>Motion</a:t>
            </a:r>
          </a:p>
          <a:p>
            <a:pPr lvl="1"/>
            <a:r>
              <a:rPr lang="en-AU" i="1" dirty="0" smtClean="0"/>
              <a:t>IEEE 802 JTC1 SC recommends to IEEE 802 EC that </a:t>
            </a:r>
            <a:r>
              <a:rPr lang="en-AU" i="1" dirty="0" smtClean="0">
                <a:hlinkClick r:id="rId2"/>
              </a:rPr>
              <a:t>11-17-0899-01</a:t>
            </a:r>
            <a:r>
              <a:rPr lang="en-AU" i="1" dirty="0" smtClean="0"/>
              <a:t>  be sent at a LS to ISO/IEC JTC1/SC6 in relation to the allegation that IEEE 802 violated the JTC1 Directives during the recent ballot on forming a Security Ad Hoc in SC6. The Letter should be authorised for actual transmission by the IEEE 802 EC Chair on the advice of IEEE-SA staff after the 31 July 2017.</a:t>
            </a:r>
          </a:p>
          <a:p>
            <a:pPr lvl="1"/>
            <a:r>
              <a:rPr lang="en-AU" dirty="0" smtClean="0"/>
              <a:t>Moved: Dan </a:t>
            </a:r>
            <a:r>
              <a:rPr lang="en-AU" dirty="0"/>
              <a:t>Harkins </a:t>
            </a:r>
            <a:endParaRPr lang="en-AU" dirty="0" smtClean="0"/>
          </a:p>
          <a:p>
            <a:pPr lvl="1"/>
            <a:r>
              <a:rPr lang="en-AU" dirty="0" smtClean="0"/>
              <a:t>Seconded: </a:t>
            </a:r>
            <a:r>
              <a:rPr lang="en-AU" dirty="0"/>
              <a:t>Subir Das </a:t>
            </a:r>
            <a:endParaRPr lang="en-AU" dirty="0" smtClean="0"/>
          </a:p>
          <a:p>
            <a:pPr lvl="1"/>
            <a:r>
              <a:rPr lang="en-AU" dirty="0" smtClean="0"/>
              <a:t>Passed 15/0/0</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22520016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proposed LS to SC6 wrt the China NB protest may be reconsidered after 21 Aug 2017</a:t>
            </a:r>
            <a:endParaRPr lang="en-AU" dirty="0"/>
          </a:p>
        </p:txBody>
      </p:sp>
      <p:sp>
        <p:nvSpPr>
          <p:cNvPr id="3" name="Content Placeholder 2"/>
          <p:cNvSpPr>
            <a:spLocks noGrp="1"/>
          </p:cNvSpPr>
          <p:nvPr>
            <p:ph idx="1"/>
          </p:nvPr>
        </p:nvSpPr>
        <p:spPr/>
        <p:txBody>
          <a:bodyPr/>
          <a:lstStyle/>
          <a:p>
            <a:pPr lvl="1"/>
            <a:r>
              <a:rPr lang="en-AU" dirty="0" smtClean="0"/>
              <a:t>At the EC meeting, Roger Marks had some suggested edits</a:t>
            </a:r>
          </a:p>
          <a:p>
            <a:pPr lvl="1"/>
            <a:r>
              <a:rPr lang="en-AU" dirty="0" smtClean="0"/>
              <a:t>The EC did not consider the motion but suggested it be modified and resubmitted for later consideration at a teleconference</a:t>
            </a:r>
          </a:p>
          <a:p>
            <a:pPr lvl="1"/>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249042090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proposed LS to SC6 wrt the China NB protest may be reconsidered after 21 Aug 2017</a:t>
            </a:r>
            <a:endParaRPr lang="en-AU" dirty="0"/>
          </a:p>
        </p:txBody>
      </p:sp>
      <p:sp>
        <p:nvSpPr>
          <p:cNvPr id="3" name="Content Placeholder 2"/>
          <p:cNvSpPr>
            <a:spLocks noGrp="1"/>
          </p:cNvSpPr>
          <p:nvPr>
            <p:ph idx="1"/>
          </p:nvPr>
        </p:nvSpPr>
        <p:spPr/>
        <p:txBody>
          <a:bodyPr/>
          <a:lstStyle/>
          <a:p>
            <a:pPr lvl="1"/>
            <a:r>
              <a:rPr lang="en-AU" dirty="0" smtClean="0"/>
              <a:t>.,..</a:t>
            </a:r>
          </a:p>
          <a:p>
            <a:pPr lvl="1"/>
            <a:r>
              <a:rPr lang="en-AU" dirty="0" smtClean="0"/>
              <a:t>ISO staff are also dealing with the issue; on 23 Aug they wrote</a:t>
            </a:r>
          </a:p>
          <a:p>
            <a:pPr lvl="2"/>
            <a:r>
              <a:rPr lang="en-US" i="1" dirty="0"/>
              <a:t>Thank you for your patience while I got around to looking into this issue.  I have reviewed both documents (6N16622 and 6N16630) carefully.  </a:t>
            </a:r>
            <a:endParaRPr lang="en-AU" sz="1800" i="1" dirty="0"/>
          </a:p>
          <a:p>
            <a:pPr lvl="2"/>
            <a:r>
              <a:rPr lang="en-US" i="1" dirty="0"/>
              <a:t>First and foremost, and just to make the point clear, both SAC, as a P-member in JTC 1/SC 6, and IEEE, as a liaison organization in JTC 1/SC 6, have the right to submit comments on any matters of JTC 1/SC 6 business.  </a:t>
            </a:r>
            <a:endParaRPr lang="en-AU" sz="1800" i="1" dirty="0"/>
          </a:p>
          <a:p>
            <a:pPr lvl="2"/>
            <a:r>
              <a:rPr lang="en-US" i="1" dirty="0"/>
              <a:t>The protestation contained in 6N16630 was addressed to the leadership of JTC 1/SC 6 and was circulated to the committee for information.  I have not received the concern directly.  Further, I note that the Secretary circulated 6N16630 to the committee for information.  </a:t>
            </a:r>
            <a:endParaRPr lang="en-AU" sz="1800" i="1" dirty="0"/>
          </a:p>
          <a:p>
            <a:pPr lvl="2"/>
            <a:r>
              <a:rPr lang="en-US" i="1" dirty="0"/>
              <a:t>I have contacted the Chair and Secretary seeking answers to some questions mainly concerning what their next steps, if any, will be</a:t>
            </a:r>
            <a:r>
              <a:rPr lang="en-US" i="1" dirty="0" smtClean="0"/>
              <a:t>.</a:t>
            </a:r>
            <a:endParaRPr lang="en-AU" sz="1800"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29166342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Proposed resolutions to the Security ad hoc ballot reject every comment from US, CA, NL and UK</a:t>
            </a:r>
            <a:endParaRPr lang="en-AU" dirty="0"/>
          </a:p>
        </p:txBody>
      </p:sp>
      <p:sp>
        <p:nvSpPr>
          <p:cNvPr id="3" name="Content Placeholder 2"/>
          <p:cNvSpPr>
            <a:spLocks noGrp="1"/>
          </p:cNvSpPr>
          <p:nvPr>
            <p:ph idx="1"/>
          </p:nvPr>
        </p:nvSpPr>
        <p:spPr/>
        <p:txBody>
          <a:bodyPr/>
          <a:lstStyle/>
          <a:p>
            <a:pPr lvl="1"/>
            <a:r>
              <a:rPr lang="en-AU" dirty="0" smtClean="0"/>
              <a:t>A proposed resolution comments on the proposal for a Security ad hoc has now been published for discussion at a CRM during the next WG1 meeting</a:t>
            </a:r>
          </a:p>
          <a:p>
            <a:pPr lvl="2"/>
            <a:r>
              <a:rPr lang="en-AU" dirty="0" smtClean="0"/>
              <a:t>See </a:t>
            </a:r>
            <a:r>
              <a:rPr lang="en-AU" u="sng" dirty="0" smtClean="0">
                <a:hlinkClick r:id="rId2"/>
              </a:rPr>
              <a:t>16700</a:t>
            </a:r>
            <a:endParaRPr lang="en-AU" u="sng" dirty="0" smtClean="0"/>
          </a:p>
          <a:p>
            <a:pPr lvl="2"/>
            <a:r>
              <a:rPr lang="en-AU" dirty="0" smtClean="0"/>
              <a:t>The author is the China NB</a:t>
            </a:r>
          </a:p>
          <a:p>
            <a:pPr lvl="1"/>
            <a:r>
              <a:rPr lang="en-AU" dirty="0" smtClean="0"/>
              <a:t>It essentially suggests that all the comments from Canada, Netherlands, UK and US are rejected, by providing counters for every comment</a:t>
            </a:r>
          </a:p>
          <a:p>
            <a:pPr lvl="2"/>
            <a:r>
              <a:rPr lang="en-AU" dirty="0" smtClean="0"/>
              <a:t>Rejects NL preference that issues related to IEEE 802 be dealt with in IEEE 802 by referring to previously debunked China NB allegations</a:t>
            </a:r>
          </a:p>
          <a:p>
            <a:pPr lvl="2"/>
            <a:r>
              <a:rPr lang="en-AU" dirty="0" smtClean="0"/>
              <a:t>Rejects UK process based objection</a:t>
            </a:r>
          </a:p>
          <a:p>
            <a:pPr lvl="2"/>
            <a:r>
              <a:rPr lang="en-AU" dirty="0" smtClean="0"/>
              <a:t>Rejects CA objection that all known issues have been dealt with by </a:t>
            </a:r>
            <a:r>
              <a:rPr lang="en-AU" dirty="0"/>
              <a:t>referring to </a:t>
            </a:r>
            <a:r>
              <a:rPr lang="en-AU" dirty="0" smtClean="0"/>
              <a:t>previous China </a:t>
            </a:r>
            <a:r>
              <a:rPr lang="en-AU" dirty="0"/>
              <a:t>NB </a:t>
            </a:r>
            <a:r>
              <a:rPr lang="en-AU" dirty="0" smtClean="0"/>
              <a:t>allegations; also rejects process based objections</a:t>
            </a:r>
          </a:p>
          <a:p>
            <a:pPr lvl="2"/>
            <a:r>
              <a:rPr lang="en-AU" dirty="0" smtClean="0"/>
              <a:t>Rejects US objection to </a:t>
            </a:r>
            <a:r>
              <a:rPr lang="en-AU" dirty="0" err="1" smtClean="0"/>
              <a:t>ToR</a:t>
            </a:r>
            <a:r>
              <a:rPr lang="en-AU" dirty="0" smtClean="0"/>
              <a:t> on the incorrect basis that the </a:t>
            </a:r>
            <a:r>
              <a:rPr lang="en-AU" dirty="0" err="1" smtClean="0"/>
              <a:t>ToR</a:t>
            </a:r>
            <a:r>
              <a:rPr lang="en-AU" dirty="0" smtClean="0"/>
              <a:t> have already been approved by the NBs</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3503027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assertions that the </a:t>
            </a:r>
            <a:r>
              <a:rPr lang="en-AU" dirty="0" err="1" smtClean="0"/>
              <a:t>ToR</a:t>
            </a:r>
            <a:r>
              <a:rPr lang="en-AU" dirty="0" smtClean="0"/>
              <a:t> has already been approved by the SC6 NBs is incorrect</a:t>
            </a:r>
            <a:endParaRPr lang="en-AU" dirty="0"/>
          </a:p>
        </p:txBody>
      </p:sp>
      <p:sp>
        <p:nvSpPr>
          <p:cNvPr id="3" name="Content Placeholder 2"/>
          <p:cNvSpPr>
            <a:spLocks noGrp="1"/>
          </p:cNvSpPr>
          <p:nvPr>
            <p:ph idx="1"/>
          </p:nvPr>
        </p:nvSpPr>
        <p:spPr/>
        <p:txBody>
          <a:bodyPr/>
          <a:lstStyle/>
          <a:p>
            <a:pPr lvl="1"/>
            <a:r>
              <a:rPr lang="en-AU" dirty="0" smtClean="0"/>
              <a:t>The proposed resolutions reject 8 out of 10 of the US NB comments on the basis that the </a:t>
            </a:r>
            <a:r>
              <a:rPr lang="en-AU" dirty="0" err="1" smtClean="0"/>
              <a:t>ToR</a:t>
            </a:r>
            <a:r>
              <a:rPr lang="en-AU" dirty="0" smtClean="0"/>
              <a:t> of the Security ad hoc have already been approved by an SC6 ballot</a:t>
            </a:r>
          </a:p>
          <a:p>
            <a:pPr lvl="1"/>
            <a:r>
              <a:rPr lang="en-AU" dirty="0" smtClean="0"/>
              <a:t>The reality is that this claim is false; the only approval by the SC6 NBs was the vote in Tunisia to approve the ballot on the Security ad hoc </a:t>
            </a:r>
          </a:p>
          <a:p>
            <a:pPr lvl="2"/>
            <a:r>
              <a:rPr lang="en-AU" i="1" dirty="0"/>
              <a:t>SC 6 instructs its Secretariat to issue </a:t>
            </a:r>
            <a:r>
              <a:rPr lang="en-AU" dirty="0"/>
              <a:t>a</a:t>
            </a:r>
            <a:r>
              <a:rPr lang="en-AU" i="1" dirty="0"/>
              <a:t> ballot for establishment of an Ad-hoc Group on Security under SC 6/WG 1, whose </a:t>
            </a:r>
            <a:r>
              <a:rPr lang="en-AU" i="1" dirty="0" err="1"/>
              <a:t>ToR</a:t>
            </a:r>
            <a:r>
              <a:rPr lang="en-AU" i="1" dirty="0"/>
              <a:t> is defined in WG1N085. WG1N084 is circulated to provide background information on the need for this Ad-hoc Group</a:t>
            </a: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11977512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should ensure it has a rep at the CRM on the Security ad hoc </a:t>
            </a:r>
            <a:endParaRPr lang="en-AU" dirty="0"/>
          </a:p>
        </p:txBody>
      </p:sp>
      <p:sp>
        <p:nvSpPr>
          <p:cNvPr id="3" name="Content Placeholder 2"/>
          <p:cNvSpPr>
            <a:spLocks noGrp="1"/>
          </p:cNvSpPr>
          <p:nvPr>
            <p:ph idx="1"/>
          </p:nvPr>
        </p:nvSpPr>
        <p:spPr/>
        <p:txBody>
          <a:bodyPr/>
          <a:lstStyle/>
          <a:p>
            <a:pPr lvl="1"/>
            <a:r>
              <a:rPr lang="en-AU" dirty="0" smtClean="0"/>
              <a:t>The publication of the proposed comment resolutions on the Security ad hoc makes the previous proposed LS from IEEE 802 less relevant given its lack of timeliness</a:t>
            </a:r>
          </a:p>
          <a:p>
            <a:pPr lvl="1"/>
            <a:r>
              <a:rPr lang="en-AU" dirty="0" smtClean="0"/>
              <a:t>It is suggested we stop approval processes for the previously proposed LS (</a:t>
            </a:r>
            <a:r>
              <a:rPr lang="en-AU" dirty="0" smtClean="0">
                <a:hlinkClick r:id="rId2"/>
              </a:rPr>
              <a:t>11-17-0899-01</a:t>
            </a:r>
            <a:r>
              <a:rPr lang="en-AU" dirty="0" smtClean="0"/>
              <a:t>) at this time</a:t>
            </a:r>
          </a:p>
          <a:p>
            <a:pPr lvl="1"/>
            <a:r>
              <a:rPr lang="en-AU" dirty="0" smtClean="0"/>
              <a:t>However, it is also suggested that an IEEE 802 representative be empowered to represent the contents of the original </a:t>
            </a:r>
            <a:r>
              <a:rPr lang="en-AU" dirty="0">
                <a:hlinkClick r:id="rId3"/>
              </a:rPr>
              <a:t>LS to SC6</a:t>
            </a:r>
            <a:r>
              <a:rPr lang="en-AU" dirty="0"/>
              <a:t> </a:t>
            </a:r>
            <a:r>
              <a:rPr lang="en-AU" dirty="0" smtClean="0"/>
              <a:t>from March 2017 (probably via </a:t>
            </a:r>
            <a:r>
              <a:rPr lang="en-AU" dirty="0" err="1" smtClean="0"/>
              <a:t>Webex</a:t>
            </a:r>
            <a:r>
              <a:rPr lang="en-AU" dirty="0" smtClean="0"/>
              <a:t>)</a:t>
            </a:r>
          </a:p>
          <a:p>
            <a:pPr lvl="1"/>
            <a:r>
              <a:rPr lang="en-AU" dirty="0" smtClean="0"/>
              <a:t>In particular, the representative would argue that IEEE 802’s comments in that LS should also be resolved as part of the comment resolution process</a:t>
            </a:r>
          </a:p>
          <a:p>
            <a:pPr lvl="2"/>
            <a:r>
              <a:rPr lang="en-AU" dirty="0" smtClean="0"/>
              <a:t>We may want to note this before the meeting</a:t>
            </a:r>
          </a:p>
          <a:p>
            <a:pPr lvl="1"/>
            <a:r>
              <a:rPr lang="en-AU" dirty="0" smtClean="0"/>
              <a:t>No doubt reps from NBs will represent their comments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36481210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SC6/WG1 draft agenda for October is available but does not include much of real interest</a:t>
            </a:r>
            <a:endParaRPr lang="en-AU" dirty="0"/>
          </a:p>
        </p:txBody>
      </p:sp>
      <p:sp>
        <p:nvSpPr>
          <p:cNvPr id="3" name="Content Placeholder 2"/>
          <p:cNvSpPr>
            <a:spLocks noGrp="1"/>
          </p:cNvSpPr>
          <p:nvPr>
            <p:ph idx="1"/>
          </p:nvPr>
        </p:nvSpPr>
        <p:spPr/>
        <p:txBody>
          <a:bodyPr/>
          <a:lstStyle/>
          <a:p>
            <a:r>
              <a:rPr lang="en-AU" dirty="0" smtClean="0"/>
              <a:t>Extract of draft agenda</a:t>
            </a:r>
          </a:p>
          <a:p>
            <a:pPr lvl="1"/>
            <a:r>
              <a:rPr lang="en-AU" i="1" dirty="0" smtClean="0"/>
              <a:t>5.0 Active </a:t>
            </a:r>
            <a:r>
              <a:rPr lang="en-AU" i="1" dirty="0"/>
              <a:t>Work </a:t>
            </a:r>
            <a:r>
              <a:rPr lang="en-AU" i="1" dirty="0" smtClean="0"/>
              <a:t>Items</a:t>
            </a:r>
          </a:p>
          <a:p>
            <a:pPr lvl="2"/>
            <a:r>
              <a:rPr lang="en-AU" i="1" dirty="0" smtClean="0"/>
              <a:t>5.1 </a:t>
            </a:r>
            <a:r>
              <a:rPr lang="en-AU" i="1" dirty="0"/>
              <a:t>Low Power Wide Area Network (</a:t>
            </a:r>
            <a:r>
              <a:rPr lang="en-AU" i="1" dirty="0" smtClean="0"/>
              <a:t>LPWAN)</a:t>
            </a:r>
          </a:p>
          <a:p>
            <a:pPr lvl="3"/>
            <a:r>
              <a:rPr lang="en-AU" i="1" dirty="0" smtClean="0"/>
              <a:t>6N16622</a:t>
            </a:r>
            <a:r>
              <a:rPr lang="en-AU" i="1" dirty="0"/>
              <a:t>: Concerns relating to the proposed formation of a Security Ad Hoc within JTC 1/SC </a:t>
            </a:r>
            <a:r>
              <a:rPr lang="en-AU" i="1" dirty="0" smtClean="0"/>
              <a:t>6 </a:t>
            </a:r>
            <a:r>
              <a:rPr lang="en-AU" dirty="0" smtClean="0">
                <a:solidFill>
                  <a:srgbClr val="FF0000"/>
                </a:solidFill>
              </a:rPr>
              <a:t>(of interest to IEEE 802 but seems misplaced)</a:t>
            </a:r>
            <a:endParaRPr lang="en-AU" i="1" dirty="0" smtClean="0"/>
          </a:p>
          <a:p>
            <a:pPr lvl="3"/>
            <a:r>
              <a:rPr lang="en-AU" i="1" dirty="0" smtClean="0"/>
              <a:t>6N16548</a:t>
            </a:r>
            <a:r>
              <a:rPr lang="en-AU" i="1" dirty="0"/>
              <a:t>: Letter ballot for Establishment of an AHG on Security under SC 6/WG 1 and its </a:t>
            </a:r>
            <a:r>
              <a:rPr lang="en-AU" i="1" dirty="0" err="1" smtClean="0"/>
              <a:t>ToR</a:t>
            </a:r>
            <a:r>
              <a:rPr lang="en-AU" i="1" dirty="0" smtClean="0"/>
              <a:t> </a:t>
            </a:r>
            <a:r>
              <a:rPr lang="en-AU" dirty="0">
                <a:solidFill>
                  <a:srgbClr val="FF0000"/>
                </a:solidFill>
              </a:rPr>
              <a:t>(of interest to IEEE 802 but seems misplaced</a:t>
            </a:r>
            <a:r>
              <a:rPr lang="en-AU" dirty="0" smtClean="0">
                <a:solidFill>
                  <a:srgbClr val="FF0000"/>
                </a:solidFill>
              </a:rPr>
              <a:t>)</a:t>
            </a:r>
          </a:p>
          <a:p>
            <a:pPr lvl="3"/>
            <a:r>
              <a:rPr lang="en-AU" i="1" dirty="0" smtClean="0"/>
              <a:t>…</a:t>
            </a:r>
          </a:p>
          <a:p>
            <a:pPr lvl="2"/>
            <a:r>
              <a:rPr lang="en-AU" dirty="0" smtClean="0"/>
              <a:t>5.2 </a:t>
            </a:r>
            <a:r>
              <a:rPr lang="en-AU" dirty="0"/>
              <a:t>Power Line Communication (</a:t>
            </a:r>
            <a:r>
              <a:rPr lang="en-AU" dirty="0" smtClean="0"/>
              <a:t>PLC)</a:t>
            </a:r>
          </a:p>
          <a:p>
            <a:pPr lvl="3"/>
            <a:r>
              <a:rPr lang="en-AU" dirty="0" smtClean="0"/>
              <a:t>…</a:t>
            </a:r>
          </a:p>
          <a:p>
            <a:pPr lvl="2"/>
            <a:r>
              <a:rPr lang="en-AU" dirty="0"/>
              <a:t>5.3 Human Body Communication (HBC</a:t>
            </a:r>
            <a:r>
              <a:rPr lang="en-AU" dirty="0" smtClean="0"/>
              <a:t>) </a:t>
            </a:r>
            <a:r>
              <a:rPr lang="en-AU" dirty="0">
                <a:solidFill>
                  <a:srgbClr val="FF0000"/>
                </a:solidFill>
              </a:rPr>
              <a:t>(of </a:t>
            </a:r>
            <a:r>
              <a:rPr lang="en-AU" dirty="0" smtClean="0">
                <a:solidFill>
                  <a:srgbClr val="FF0000"/>
                </a:solidFill>
              </a:rPr>
              <a:t>potential interest </a:t>
            </a:r>
            <a:r>
              <a:rPr lang="en-AU" dirty="0">
                <a:solidFill>
                  <a:srgbClr val="FF0000"/>
                </a:solidFill>
              </a:rPr>
              <a:t>to IEEE </a:t>
            </a:r>
            <a:r>
              <a:rPr lang="en-AU" dirty="0" smtClean="0">
                <a:solidFill>
                  <a:srgbClr val="FF0000"/>
                </a:solidFill>
              </a:rPr>
              <a:t>802.15)</a:t>
            </a:r>
            <a:endParaRPr lang="en-AU" dirty="0"/>
          </a:p>
          <a:p>
            <a:pPr lvl="3"/>
            <a:r>
              <a:rPr lang="en-AU" dirty="0"/>
              <a:t>…</a:t>
            </a:r>
          </a:p>
          <a:p>
            <a:pPr lvl="2"/>
            <a:r>
              <a:rPr lang="en-AU" dirty="0"/>
              <a:t>5.4 Close Capacitive Coupling Communication (CCCC)</a:t>
            </a:r>
          </a:p>
          <a:p>
            <a:pPr lvl="3"/>
            <a:r>
              <a:rPr lang="en-AU" dirty="0"/>
              <a:t>…</a:t>
            </a:r>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
        <p:nvSpPr>
          <p:cNvPr id="6" name="Rectangle 5"/>
          <p:cNvSpPr/>
          <p:nvPr/>
        </p:nvSpPr>
        <p:spPr bwMode="auto">
          <a:xfrm>
            <a:off x="5029200" y="1981200"/>
            <a:ext cx="3581400" cy="6096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cs typeface="Calibri" panose="020F0502020204030204" pitchFamily="34" charset="0"/>
              </a:rPr>
              <a:t>Note:</a:t>
            </a:r>
            <a:r>
              <a:rPr kumimoji="0" lang="en-AU" sz="1600" b="1" i="0" u="none" strike="noStrike" cap="none" normalizeH="0" dirty="0" smtClean="0">
                <a:ln>
                  <a:noFill/>
                </a:ln>
                <a:solidFill>
                  <a:srgbClr val="FF0000"/>
                </a:solidFill>
                <a:effectLst/>
                <a:latin typeface="+mj-lt"/>
                <a:cs typeface="Calibri" panose="020F0502020204030204" pitchFamily="34" charset="0"/>
              </a:rPr>
              <a:t> </a:t>
            </a:r>
            <a:r>
              <a:rPr kumimoji="0" lang="en-AU" sz="1600" b="1" i="0" u="none" strike="noStrike" cap="none" normalizeH="0" baseline="0" dirty="0" smtClean="0">
                <a:ln>
                  <a:noFill/>
                </a:ln>
                <a:solidFill>
                  <a:srgbClr val="FF0000"/>
                </a:solidFill>
                <a:effectLst/>
                <a:latin typeface="+mj-lt"/>
                <a:cs typeface="Calibri" panose="020F0502020204030204" pitchFamily="34" charset="0"/>
              </a:rPr>
              <a:t>Agenda needs to</a:t>
            </a:r>
            <a:r>
              <a:rPr kumimoji="0" lang="en-AU" sz="1600" b="1" i="0" u="none" strike="noStrike" cap="none" normalizeH="0" dirty="0" smtClean="0">
                <a:ln>
                  <a:noFill/>
                </a:ln>
                <a:solidFill>
                  <a:srgbClr val="FF0000"/>
                </a:solidFill>
                <a:effectLst/>
                <a:latin typeface="+mj-lt"/>
                <a:cs typeface="Calibri" panose="020F0502020204030204" pitchFamily="34" charset="0"/>
              </a:rPr>
              <a:t> be updated to include CRM on Security ad hoc</a:t>
            </a:r>
            <a:endParaRPr kumimoji="0" lang="en-AU" sz="1600" b="1" i="0" u="none" strike="noStrike" cap="none" normalizeH="0" baseline="0" dirty="0" smtClean="0">
              <a:ln>
                <a:noFill/>
              </a:ln>
              <a:solidFill>
                <a:srgbClr val="FF0000"/>
              </a:solidFill>
              <a:effectLst/>
              <a:latin typeface="+mj-lt"/>
              <a:cs typeface="Calibri" panose="020F0502020204030204" pitchFamily="34" charset="0"/>
            </a:endParaRPr>
          </a:p>
        </p:txBody>
      </p:sp>
    </p:spTree>
    <p:extLst>
      <p:ext uri="{BB962C8B-B14F-4D97-AF65-F5344CB8AC3E}">
        <p14:creationId xmlns:p14="http://schemas.microsoft.com/office/powerpoint/2010/main" val="371469701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SC6/WG1 draft agenda for October is available but does not include much of real interest</a:t>
            </a:r>
          </a:p>
        </p:txBody>
      </p:sp>
      <p:sp>
        <p:nvSpPr>
          <p:cNvPr id="3" name="Content Placeholder 2"/>
          <p:cNvSpPr>
            <a:spLocks noGrp="1"/>
          </p:cNvSpPr>
          <p:nvPr>
            <p:ph idx="1"/>
          </p:nvPr>
        </p:nvSpPr>
        <p:spPr/>
        <p:txBody>
          <a:bodyPr/>
          <a:lstStyle/>
          <a:p>
            <a:r>
              <a:rPr lang="en-AU" dirty="0"/>
              <a:t>Extract of draft agenda</a:t>
            </a:r>
          </a:p>
          <a:p>
            <a:pPr lvl="1"/>
            <a:r>
              <a:rPr lang="en-AU" i="1" dirty="0" smtClean="0"/>
              <a:t>…</a:t>
            </a:r>
          </a:p>
          <a:p>
            <a:pPr lvl="1"/>
            <a:r>
              <a:rPr lang="en-AU" i="1" dirty="0" smtClean="0"/>
              <a:t>6</a:t>
            </a:r>
            <a:r>
              <a:rPr lang="en-AU" i="1" dirty="0"/>
              <a:t>. </a:t>
            </a:r>
            <a:r>
              <a:rPr lang="en-AU" i="1" dirty="0" smtClean="0"/>
              <a:t>Liaison</a:t>
            </a:r>
          </a:p>
          <a:p>
            <a:pPr lvl="2"/>
            <a:r>
              <a:rPr lang="en-AU" i="1" dirty="0" smtClean="0"/>
              <a:t>6.1 </a:t>
            </a:r>
            <a:r>
              <a:rPr lang="en-AU" i="1" dirty="0"/>
              <a:t>IEEE 802 WG1N0xx: Liaison Report of IEEE </a:t>
            </a:r>
            <a:r>
              <a:rPr lang="en-AU" i="1" dirty="0" smtClean="0"/>
              <a:t>802 </a:t>
            </a:r>
            <a:r>
              <a:rPr lang="en-AU" dirty="0" smtClean="0">
                <a:solidFill>
                  <a:srgbClr val="FF0000"/>
                </a:solidFill>
              </a:rPr>
              <a:t>(of interest to IEEE 802)</a:t>
            </a:r>
          </a:p>
          <a:p>
            <a:pPr lvl="2"/>
            <a:r>
              <a:rPr lang="en-AU" i="1" dirty="0" smtClean="0"/>
              <a:t>…</a:t>
            </a:r>
          </a:p>
          <a:p>
            <a:pPr lvl="1"/>
            <a:r>
              <a:rPr lang="en-AU" i="1" dirty="0" smtClean="0"/>
              <a:t>7</a:t>
            </a:r>
            <a:r>
              <a:rPr lang="en-AU" i="1" dirty="0"/>
              <a:t>. </a:t>
            </a:r>
            <a:r>
              <a:rPr lang="en-AU" i="1" dirty="0" smtClean="0"/>
              <a:t>Others</a:t>
            </a:r>
          </a:p>
          <a:p>
            <a:pPr lvl="2"/>
            <a:r>
              <a:rPr lang="en-AU" i="1" dirty="0" smtClean="0"/>
              <a:t>7.1 </a:t>
            </a:r>
            <a:r>
              <a:rPr lang="en-AU" i="1" dirty="0"/>
              <a:t>Notice of New </a:t>
            </a:r>
            <a:r>
              <a:rPr lang="en-AU" i="1" dirty="0" smtClean="0"/>
              <a:t>Secretary</a:t>
            </a:r>
          </a:p>
          <a:p>
            <a:pPr lvl="2"/>
            <a:r>
              <a:rPr lang="en-AU" i="1" dirty="0" smtClean="0"/>
              <a:t>7.2 </a:t>
            </a:r>
            <a:r>
              <a:rPr lang="en-AU" i="1" dirty="0"/>
              <a:t>Appointment of </a:t>
            </a:r>
            <a:r>
              <a:rPr lang="en-AU" i="1" dirty="0" smtClean="0"/>
              <a:t>Convenor</a:t>
            </a:r>
          </a:p>
          <a:p>
            <a:pPr lvl="2"/>
            <a:r>
              <a:rPr lang="en-AU" i="1" dirty="0" smtClean="0"/>
              <a:t>7.3 </a:t>
            </a:r>
            <a:r>
              <a:rPr lang="en-AU" i="1" dirty="0"/>
              <a:t>Introduction of New </a:t>
            </a:r>
            <a:r>
              <a:rPr lang="en-AU" i="1" dirty="0" smtClean="0"/>
              <a:t>Item</a:t>
            </a:r>
          </a:p>
          <a:p>
            <a:pPr lvl="3"/>
            <a:r>
              <a:rPr lang="en-AU" i="1" dirty="0" smtClean="0"/>
              <a:t>WG1N0xx</a:t>
            </a:r>
            <a:r>
              <a:rPr lang="en-AU" i="1" dirty="0"/>
              <a:t>: Parasitic RF communication protocol using Wi-Fi </a:t>
            </a:r>
            <a:r>
              <a:rPr lang="en-AU" i="1" dirty="0" smtClean="0"/>
              <a:t>signal </a:t>
            </a:r>
            <a:r>
              <a:rPr lang="en-AU" dirty="0">
                <a:solidFill>
                  <a:srgbClr val="FF0000"/>
                </a:solidFill>
              </a:rPr>
              <a:t>(of </a:t>
            </a:r>
            <a:r>
              <a:rPr lang="en-AU" dirty="0" smtClean="0">
                <a:solidFill>
                  <a:srgbClr val="FF0000"/>
                </a:solidFill>
              </a:rPr>
              <a:t>potential interest </a:t>
            </a:r>
            <a:r>
              <a:rPr lang="en-AU" dirty="0">
                <a:solidFill>
                  <a:srgbClr val="FF0000"/>
                </a:solidFill>
              </a:rPr>
              <a:t>to IEEE </a:t>
            </a:r>
            <a:r>
              <a:rPr lang="en-AU" dirty="0" smtClean="0">
                <a:solidFill>
                  <a:srgbClr val="FF0000"/>
                </a:solidFill>
              </a:rPr>
              <a:t>802.11)</a:t>
            </a:r>
            <a:endParaRPr lang="en-AU" dirty="0">
              <a:solidFill>
                <a:srgbClr val="FF0000"/>
              </a:solidFill>
            </a:endParaRPr>
          </a:p>
          <a:p>
            <a:pPr lvl="3"/>
            <a:endParaRPr lang="en-AU" i="1" dirty="0" smtClean="0"/>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sp>
        <p:nvSpPr>
          <p:cNvPr id="6" name="Rectangle 5"/>
          <p:cNvSpPr/>
          <p:nvPr/>
        </p:nvSpPr>
        <p:spPr bwMode="auto">
          <a:xfrm>
            <a:off x="5029200" y="1981200"/>
            <a:ext cx="3581400" cy="6096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cs typeface="Calibri" panose="020F0502020204030204" pitchFamily="34" charset="0"/>
              </a:rPr>
              <a:t>Note:</a:t>
            </a:r>
            <a:r>
              <a:rPr kumimoji="0" lang="en-AU" sz="1600" b="1" i="0" u="none" strike="noStrike" cap="none" normalizeH="0" dirty="0" smtClean="0">
                <a:ln>
                  <a:noFill/>
                </a:ln>
                <a:solidFill>
                  <a:srgbClr val="FF0000"/>
                </a:solidFill>
                <a:effectLst/>
                <a:latin typeface="+mj-lt"/>
                <a:cs typeface="Calibri" panose="020F0502020204030204" pitchFamily="34" charset="0"/>
              </a:rPr>
              <a:t> </a:t>
            </a:r>
            <a:r>
              <a:rPr kumimoji="0" lang="en-AU" sz="1600" b="1" i="0" u="none" strike="noStrike" cap="none" normalizeH="0" baseline="0" dirty="0" smtClean="0">
                <a:ln>
                  <a:noFill/>
                </a:ln>
                <a:solidFill>
                  <a:srgbClr val="FF0000"/>
                </a:solidFill>
                <a:effectLst/>
                <a:latin typeface="+mj-lt"/>
                <a:cs typeface="Calibri" panose="020F0502020204030204" pitchFamily="34" charset="0"/>
              </a:rPr>
              <a:t>Agenda needs to</a:t>
            </a:r>
            <a:r>
              <a:rPr kumimoji="0" lang="en-AU" sz="1600" b="1" i="0" u="none" strike="noStrike" cap="none" normalizeH="0" dirty="0" smtClean="0">
                <a:ln>
                  <a:noFill/>
                </a:ln>
                <a:solidFill>
                  <a:srgbClr val="FF0000"/>
                </a:solidFill>
                <a:effectLst/>
                <a:latin typeface="+mj-lt"/>
                <a:cs typeface="Calibri" panose="020F0502020204030204" pitchFamily="34" charset="0"/>
              </a:rPr>
              <a:t> be updated to include CRM on Security ad hoc</a:t>
            </a:r>
            <a:endParaRPr kumimoji="0" lang="en-AU" sz="1600" b="1" i="0" u="none" strike="noStrike" cap="none" normalizeH="0" baseline="0" dirty="0" smtClean="0">
              <a:ln>
                <a:noFill/>
              </a:ln>
              <a:solidFill>
                <a:srgbClr val="FF0000"/>
              </a:solidFill>
              <a:effectLst/>
              <a:latin typeface="+mj-lt"/>
              <a:cs typeface="Calibri" panose="020F0502020204030204" pitchFamily="34" charset="0"/>
            </a:endParaRPr>
          </a:p>
        </p:txBody>
      </p:sp>
    </p:spTree>
    <p:extLst>
      <p:ext uri="{BB962C8B-B14F-4D97-AF65-F5344CB8AC3E}">
        <p14:creationId xmlns:p14="http://schemas.microsoft.com/office/powerpoint/2010/main" val="329183422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 anyone interested in representing IEEE 802 at the next SC6 meeting</a:t>
            </a:r>
            <a:endParaRPr lang="en-AU" dirty="0"/>
          </a:p>
        </p:txBody>
      </p:sp>
      <p:sp>
        <p:nvSpPr>
          <p:cNvPr id="3" name="Content Placeholder 2"/>
          <p:cNvSpPr>
            <a:spLocks noGrp="1"/>
          </p:cNvSpPr>
          <p:nvPr>
            <p:ph idx="1"/>
          </p:nvPr>
        </p:nvSpPr>
        <p:spPr/>
        <p:txBody>
          <a:bodyPr/>
          <a:lstStyle/>
          <a:p>
            <a:pPr lvl="1"/>
            <a:r>
              <a:rPr lang="en-AU" dirty="0" smtClean="0"/>
              <a:t>It might be useful having a representative at the next SC6 meeting …</a:t>
            </a:r>
          </a:p>
          <a:p>
            <a:pPr lvl="1"/>
            <a:r>
              <a:rPr lang="en-AU" dirty="0" smtClean="0"/>
              <a:t>… mainly to deal with the Security ad hoc issue</a:t>
            </a:r>
          </a:p>
          <a:p>
            <a:pPr lvl="1"/>
            <a:r>
              <a:rPr lang="en-AU" dirty="0" smtClean="0"/>
              <a:t>… the IEEE 802 report can probably be done by teleconference</a:t>
            </a:r>
          </a:p>
          <a:p>
            <a:pPr lvl="1"/>
            <a:r>
              <a:rPr lang="en-AU" dirty="0" smtClean="0"/>
              <a:t>Is anyone interested in attending?</a:t>
            </a:r>
          </a:p>
          <a:p>
            <a:pPr lvl="2"/>
            <a:r>
              <a:rPr lang="en-AU" dirty="0" smtClean="0"/>
              <a:t>It is rumoured that Jodi </a:t>
            </a:r>
            <a:r>
              <a:rPr lang="en-AU" dirty="0" err="1" smtClean="0"/>
              <a:t>Haasz</a:t>
            </a:r>
            <a:r>
              <a:rPr lang="en-AU" dirty="0" smtClean="0"/>
              <a:t> (IEEE-SA staff) may be available</a:t>
            </a:r>
          </a:p>
          <a:p>
            <a:pPr lvl="2"/>
            <a:r>
              <a:rPr lang="en-AU" dirty="0" smtClean="0"/>
              <a:t>There is likely to be </a:t>
            </a:r>
            <a:r>
              <a:rPr lang="en-AU" dirty="0" err="1" smtClean="0"/>
              <a:t>Webex</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1716464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12916</Words>
  <Application>Microsoft Office PowerPoint</Application>
  <PresentationFormat>On-screen Show (4:3)</PresentationFormat>
  <Paragraphs>1988</Paragraphs>
  <Slides>140</Slides>
  <Notes>12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140</vt:i4>
      </vt:variant>
    </vt:vector>
  </HeadingPairs>
  <TitlesOfParts>
    <vt:vector size="147" baseType="lpstr">
      <vt:lpstr>Arial</vt:lpstr>
      <vt:lpstr>Calibri</vt:lpstr>
      <vt:lpstr>Times New Roman</vt:lpstr>
      <vt:lpstr>Wingdings</vt:lpstr>
      <vt:lpstr>802-11-Submission</vt:lpstr>
      <vt:lpstr>Acrobat Document</vt:lpstr>
      <vt:lpstr>Packager Shell Object</vt:lpstr>
      <vt:lpstr>IEEE 802 JTC1 Standing Committee Sept 2017 agenda for Hawaii</vt:lpstr>
      <vt:lpstr>This document will be used to run the IEEE 802 JTC1 SC meetings in Hawaii in Sept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SC will review the new “Participation in IEEE 802 Meetings” slide</vt:lpstr>
      <vt:lpstr>The IEEE 802 JTC1 SC will have one slot at the Sept 2017 interim meeting in Hawaii</vt:lpstr>
      <vt:lpstr>The IEEE 802 JTC1 SC regular meeting has a high level list of agenda items to be considered</vt:lpstr>
      <vt:lpstr>The IEEE 802 JTC1 SC will consider approving its agenda for its Hawaii meeting</vt:lpstr>
      <vt:lpstr>The IEEE 802 JTC1 SC will consider approval of the minutes of its Berlin meeting</vt:lpstr>
      <vt:lpstr>The goals of the IEEE 802 JTC1 SC were reaffirmed by the IEEE 802 EC in March 2014</vt:lpstr>
      <vt:lpstr>The IEEE 802 WGs continue to liaise drafts to SC6 for their information</vt:lpstr>
      <vt:lpstr>IEEE 802 continues to notify SC6 of various new projects – except when we forget</vt:lpstr>
      <vt:lpstr>The new Central Desktop area for the “Adoption of IEEE 802 standards by ISO/IEC JTC1” is operational</vt:lpstr>
      <vt:lpstr>IEEE 802 has pushed 26 standards completely through the PSDO ratification process</vt:lpstr>
      <vt:lpstr>IEEE 802 has pushed 26 standards completely through the PSDO ratification process</vt:lpstr>
      <vt:lpstr>IEEE 802 has pushed 26 standards completely through the PSDO ratification process</vt:lpstr>
      <vt:lpstr>IEEE 802.1 has sixteen standards in the pipeline for ratification under the PSDO</vt:lpstr>
      <vt:lpstr>IEEE 802.1 has sixteen standards in the pipeline for ratification under the PSDO</vt:lpstr>
      <vt:lpstr>IEEE 802.1Qbu FDIS ballot closes 11 Oct 2017</vt:lpstr>
      <vt:lpstr>IEEE 802.1Qbz FDIS ballot closes 11 Oct 2017</vt:lpstr>
      <vt:lpstr>IEEE 802.1AC-Rev is waiting start of FDIS ballot</vt:lpstr>
      <vt:lpstr>IEEE 802.1Qcd-2015 FDIS ballot closed 8 Sept 2017</vt:lpstr>
      <vt:lpstr>IEEE 802d 60-day ballot is waiting for start of FDIS ballot</vt:lpstr>
      <vt:lpstr>IEEE 802.1AEcg 60-day pre-ballot passed on 7 Sept 2017 and requires comment resolution</vt:lpstr>
      <vt:lpstr>There was one comment received on the IEEE 802.1AEcg 60-day pre-ballot</vt:lpstr>
      <vt:lpstr>There was one comment received on the IEEE 802.1AEcg 60-day pre-ballot</vt:lpstr>
      <vt:lpstr>IEEE 802.1CB will be submitted to PSDO soon</vt:lpstr>
      <vt:lpstr>IEEE 802.1Qci will be submitted to PSDO soon</vt:lpstr>
      <vt:lpstr>IEEE 802.1Qch will be submitted to PSDO soon</vt:lpstr>
      <vt:lpstr>IEEE 802.1Q-2014/Cor 1-2015 is waiting for publication</vt:lpstr>
      <vt:lpstr>IEEE 802c will be submitted to PSDO</vt:lpstr>
      <vt:lpstr>IEEE 802.1AX-2014/Cor1 is waiting for publication</vt:lpstr>
      <vt:lpstr>IEEE 802.1Q-REV has been liaised for information</vt:lpstr>
      <vt:lpstr>IEEE 802.1Qcc will be liaised for information</vt:lpstr>
      <vt:lpstr>IEEE 802.1Qcp will be liaised for information</vt:lpstr>
      <vt:lpstr>IEEE 802.1AR-Rev will be liaised for information</vt:lpstr>
      <vt:lpstr>IEEE 802.3 has thirteen standards in the pipeline for ratification under the PSDO</vt:lpstr>
      <vt:lpstr>IEEE 802.3bw FDIS ballot passed but a response required</vt:lpstr>
      <vt:lpstr>There was one comment received on the IEEE 802.3bw FDIS ballot</vt:lpstr>
      <vt:lpstr>There was one comment received on the IEEE 802.3bw FDIS ballot</vt:lpstr>
      <vt:lpstr>IEEE 802.3bp FDIS ballot closes on 18 Oct 2017</vt:lpstr>
      <vt:lpstr>IEEE 802.3bn is waiting for start of FDIS</vt:lpstr>
      <vt:lpstr>IEEE 802.3bq FDIS ballot closes on 18 Oct 2017</vt:lpstr>
      <vt:lpstr>IEEE 802.3br FDIS ballot closes on 11 Oct 2017</vt:lpstr>
      <vt:lpstr>IEEE 802.3by FDIS ballot closes on 18 Oct 2017</vt:lpstr>
      <vt:lpstr>IEEE 802.3bv is waiting for start of FDIS ballot</vt:lpstr>
      <vt:lpstr>IEEE 802.3bu is waiting for start of FDIS ballot</vt:lpstr>
      <vt:lpstr>IEEE 802.3bz FDIS ballot closes on 12 Oct 2017</vt:lpstr>
      <vt:lpstr>IEEE 802.3/Cor 1 FDIS ballot closes 22 Nov 2017</vt:lpstr>
      <vt:lpstr>IEEE 802.3bs has been liaised</vt:lpstr>
      <vt:lpstr>IEEE 802.3cb was liaised for information in June 2017</vt:lpstr>
      <vt:lpstr>IEEE 802.3cc was liaised for information in June 2017</vt:lpstr>
      <vt:lpstr>IEEE 802.11 has ten standards in the pipeline for ratification under the PSDO</vt:lpstr>
      <vt:lpstr>IEEE 802.11mc is waiting for start of FDIS ballot</vt:lpstr>
      <vt:lpstr>IEEE 802.11ah passed 60-day pre-ballot and is waiting start of FDIS</vt:lpstr>
      <vt:lpstr>IEEE 802.11ai 60-day pre-ballot re-run passed on 1 Sept 2017 but response required</vt:lpstr>
      <vt:lpstr>IEEE 802.11ai 60-day pre-ballot re-run passed on 1 Sept 2017 but response required</vt:lpstr>
      <vt:lpstr>There was one comment received on the IEEE 802.11ai 60-day pre-ballot</vt:lpstr>
      <vt:lpstr>There was one comment received on the IEEE 802.11ai 60-day pre-ballot </vt:lpstr>
      <vt:lpstr>The SC may consider a motion recommending a response to 802.11ai comments by China NB</vt:lpstr>
      <vt:lpstr>IEEE 802.11aj has been liaised for information</vt:lpstr>
      <vt:lpstr>IEEE 802.11ak has been liaised for information</vt:lpstr>
      <vt:lpstr>IEEE 802.11aq has been liaised</vt:lpstr>
      <vt:lpstr>IEEE 802.11ax will be liaised when appropriate</vt:lpstr>
      <vt:lpstr>IEEE 802.11ay will be liaised when appropriate</vt:lpstr>
      <vt:lpstr>IEEE 802.11az will be liaised when appropriate</vt:lpstr>
      <vt:lpstr>IEEE 802.11ba will be liaised when appropriate</vt:lpstr>
      <vt:lpstr>IEEE 802.15 has three standards in the pipeline for ratification under the PSDO</vt:lpstr>
      <vt:lpstr>IEEE 802.15.3-2016 FDIS ballot passed and is now waiting for publication</vt:lpstr>
      <vt:lpstr>IEEE 802.15.4-2015 is waiting for FDIS start</vt:lpstr>
      <vt:lpstr>IEEE 802.15.6-2012 FDIS ballot passed but comments are required</vt:lpstr>
      <vt:lpstr>There were two comment received on the IEEE 802.15.6-2012  FDIS ballot</vt:lpstr>
      <vt:lpstr>There were two comment received on the IEEE 802.15.6-2012  FDIS ballot</vt:lpstr>
      <vt:lpstr>IEEE 802.21 has two standards in the pipeline for ratification under the PSDO</vt:lpstr>
      <vt:lpstr>IEEE 802.21-2017 60-day ballot passed on 10 July 2017 and is waiting for FDIS to start</vt:lpstr>
      <vt:lpstr>IEEE 802.21.1 60-day ballot passed on 10 July 2017 and is waiting for FDIS to start</vt:lpstr>
      <vt:lpstr>IEEE 802.22 has two standards in the pipeline for ratification under the PSDO</vt:lpstr>
      <vt:lpstr>IEEE 802.22a FDIS ballot passed but is waiting for publication</vt:lpstr>
      <vt:lpstr>IEEE 802.22b FDIS ballot passed but a response is required</vt:lpstr>
      <vt:lpstr>There were two comments received on the IEEE 802.22b FDIS ballot</vt:lpstr>
      <vt:lpstr>There were two comments received on the IEEE 802.22b FDIS ballot</vt:lpstr>
      <vt:lpstr>There were two comments received on the IEEE 802.22b FDIS ballot</vt:lpstr>
      <vt:lpstr>The next SC6 meeting will now be held in Oct 2017 in Seoul, Korea</vt:lpstr>
      <vt:lpstr>The WG1 Convenor has resigned … and the new Convenor will probably come from China NB</vt:lpstr>
      <vt:lpstr>The LS sent by IEEE 802 to SC6 in relation to the proposed Security Ad Hoc was finally received</vt:lpstr>
      <vt:lpstr>The China NB protested against the LS from IEEE 802 in relation to the Security ad hoc</vt:lpstr>
      <vt:lpstr>The ballot on the proposed security ad hoc passed with comments, and so a CRM is required</vt:lpstr>
      <vt:lpstr>The SC agreed it should probably respond to the China NB protest, subject to allowing staff to sort it!</vt:lpstr>
      <vt:lpstr>The SC approved a motion in July 2017 to respond to the China NB protest</vt:lpstr>
      <vt:lpstr>The proposed LS to SC6 wrt the China NB protest may be reconsidered after 21 Aug 2017</vt:lpstr>
      <vt:lpstr>The proposed LS to SC6 wrt the China NB protest may be reconsidered after 21 Aug 2017</vt:lpstr>
      <vt:lpstr>Proposed resolutions to the Security ad hoc ballot reject every comment from US, CA, NL and UK</vt:lpstr>
      <vt:lpstr>The assertions that the ToR has already been approved by the SC6 NBs is incorrect</vt:lpstr>
      <vt:lpstr>IEEE 802 should ensure it has a rep at the CRM on the Security ad hoc </vt:lpstr>
      <vt:lpstr>The SC6/WG1 draft agenda for October is available but does not include much of real interest</vt:lpstr>
      <vt:lpstr>The SC6/WG1 draft agenda for October is available but does not include much of real interest</vt:lpstr>
      <vt:lpstr>Is anyone interested in representing IEEE 802 at the next SC6 meeting</vt:lpstr>
      <vt:lpstr>It is proposed that the IEEE 802 report to SC6 be based on the status pages in the latest SC agenda</vt:lpstr>
      <vt:lpstr>Is WAPI back?</vt:lpstr>
      <vt:lpstr>WAPI was the subject of a heated exchange at a recent meeting in China</vt:lpstr>
      <vt:lpstr>Recent activity in China may affect 802.11 security standards</vt:lpstr>
      <vt:lpstr>WG7 will discuss a new security architecture</vt:lpstr>
      <vt:lpstr>WG7 has been discussing a possible WLAN cloud project</vt:lpstr>
      <vt:lpstr>WG7 has been discussing a possible WLAN cloud project</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802.1BA-2011 FDIS passed on 17 Aug 2016 and no comments were received</vt:lpstr>
      <vt:lpstr>IEEE 802.1BR-2012 FDIS passed on 17 Aug 2016 and no comments were received</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lpstr>ISO/IEC/IEEE 802-3-2015  is now published</vt:lpstr>
      <vt:lpstr>IEEE 802.1Qbv-2015 FDIS ballot passed and has been published</vt:lpstr>
      <vt:lpstr>IEEE 802.1AB-2016 FDIS ballot passed and has been published</vt:lpstr>
      <vt:lpstr>IEEE 802.1Qca-2015 FDIS ballot passed and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2017-09-17T23:12:30Z</dcterms:modified>
</cp:coreProperties>
</file>