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38"/>
  </p:notesMasterIdLst>
  <p:handoutMasterIdLst>
    <p:handoutMasterId r:id="rId139"/>
  </p:handoutMasterIdLst>
  <p:sldIdLst>
    <p:sldId id="269" r:id="rId2"/>
    <p:sldId id="278" r:id="rId3"/>
    <p:sldId id="1454" r:id="rId4"/>
    <p:sldId id="1455" r:id="rId5"/>
    <p:sldId id="358" r:id="rId6"/>
    <p:sldId id="359" r:id="rId7"/>
    <p:sldId id="1802" r:id="rId8"/>
    <p:sldId id="287" r:id="rId9"/>
    <p:sldId id="1620" r:id="rId10"/>
    <p:sldId id="344" r:id="rId11"/>
    <p:sldId id="345" r:id="rId12"/>
    <p:sldId id="1378" r:id="rId13"/>
    <p:sldId id="1423" r:id="rId14"/>
    <p:sldId id="1164" r:id="rId15"/>
    <p:sldId id="1562" r:id="rId16"/>
    <p:sldId id="1101" r:id="rId17"/>
    <p:sldId id="1581" r:id="rId18"/>
    <p:sldId id="1981" r:id="rId19"/>
    <p:sldId id="1657" r:id="rId20"/>
    <p:sldId id="1895" r:id="rId21"/>
    <p:sldId id="1684" r:id="rId22"/>
    <p:sldId id="1685" r:id="rId23"/>
    <p:sldId id="1686" r:id="rId24"/>
    <p:sldId id="1687" r:id="rId25"/>
    <p:sldId id="1745" r:id="rId26"/>
    <p:sldId id="1746" r:id="rId27"/>
    <p:sldId id="1988" r:id="rId28"/>
    <p:sldId id="1989" r:id="rId29"/>
    <p:sldId id="1747" r:id="rId30"/>
    <p:sldId id="1769" r:id="rId31"/>
    <p:sldId id="1786" r:id="rId32"/>
    <p:sldId id="1773" r:id="rId33"/>
    <p:sldId id="1894" r:id="rId34"/>
    <p:sldId id="1896" r:id="rId35"/>
    <p:sldId id="1965" r:id="rId36"/>
    <p:sldId id="1967" r:id="rId37"/>
    <p:sldId id="1968" r:id="rId38"/>
    <p:sldId id="1969" r:id="rId39"/>
    <p:sldId id="1689" r:id="rId40"/>
    <p:sldId id="1691" r:id="rId41"/>
    <p:sldId id="1692" r:id="rId42"/>
    <p:sldId id="1694" r:id="rId43"/>
    <p:sldId id="1695" r:id="rId44"/>
    <p:sldId id="1696" r:id="rId45"/>
    <p:sldId id="1697" r:id="rId46"/>
    <p:sldId id="1716" r:id="rId47"/>
    <p:sldId id="1717" r:id="rId48"/>
    <p:sldId id="1718" r:id="rId49"/>
    <p:sldId id="1851" r:id="rId50"/>
    <p:sldId id="1864" r:id="rId51"/>
    <p:sldId id="1945" r:id="rId52"/>
    <p:sldId id="1946" r:id="rId53"/>
    <p:sldId id="1688" r:id="rId54"/>
    <p:sldId id="1702" r:id="rId55"/>
    <p:sldId id="1703" r:id="rId56"/>
    <p:sldId id="1704" r:id="rId57"/>
    <p:sldId id="1978" r:id="rId58"/>
    <p:sldId id="1980" r:id="rId59"/>
    <p:sldId id="1987" r:id="rId60"/>
    <p:sldId id="1990" r:id="rId61"/>
    <p:sldId id="1705" r:id="rId62"/>
    <p:sldId id="1706" r:id="rId63"/>
    <p:sldId id="1707" r:id="rId64"/>
    <p:sldId id="1708" r:id="rId65"/>
    <p:sldId id="1709" r:id="rId66"/>
    <p:sldId id="1710" r:id="rId67"/>
    <p:sldId id="1790" r:id="rId68"/>
    <p:sldId id="1698" r:id="rId69"/>
    <p:sldId id="1699" r:id="rId70"/>
    <p:sldId id="1700" r:id="rId71"/>
    <p:sldId id="1701" r:id="rId72"/>
    <p:sldId id="1711" r:id="rId73"/>
    <p:sldId id="1712" r:id="rId74"/>
    <p:sldId id="1713" r:id="rId75"/>
    <p:sldId id="1679" r:id="rId76"/>
    <p:sldId id="1583" r:id="rId77"/>
    <p:sldId id="1629" r:id="rId78"/>
    <p:sldId id="1971" r:id="rId79"/>
    <p:sldId id="1972" r:id="rId80"/>
    <p:sldId id="1979" r:id="rId81"/>
    <p:sldId id="1641" r:id="rId82"/>
    <p:sldId id="1952" r:id="rId83"/>
    <p:sldId id="1887" r:id="rId84"/>
    <p:sldId id="1949" r:id="rId85"/>
    <p:sldId id="1956" r:id="rId86"/>
    <p:sldId id="1951" r:id="rId87"/>
    <p:sldId id="1953" r:id="rId88"/>
    <p:sldId id="1966" r:id="rId89"/>
    <p:sldId id="1973" r:id="rId90"/>
    <p:sldId id="1983" r:id="rId91"/>
    <p:sldId id="1986" r:id="rId92"/>
    <p:sldId id="1984" r:id="rId93"/>
    <p:sldId id="1957" r:id="rId94"/>
    <p:sldId id="1958" r:id="rId95"/>
    <p:sldId id="1959" r:id="rId96"/>
    <p:sldId id="1960" r:id="rId97"/>
    <p:sldId id="1941" r:id="rId98"/>
    <p:sldId id="1982" r:id="rId99"/>
    <p:sldId id="1970" r:id="rId100"/>
    <p:sldId id="1974" r:id="rId101"/>
    <p:sldId id="1954" r:id="rId102"/>
    <p:sldId id="1955" r:id="rId103"/>
    <p:sldId id="1375" r:id="rId104"/>
    <p:sldId id="1376" r:id="rId105"/>
    <p:sldId id="1400" r:id="rId106"/>
    <p:sldId id="619" r:id="rId107"/>
    <p:sldId id="621" r:id="rId108"/>
    <p:sldId id="1561" r:id="rId109"/>
    <p:sldId id="1555" r:id="rId110"/>
    <p:sldId id="1601" r:id="rId111"/>
    <p:sldId id="1585" r:id="rId112"/>
    <p:sldId id="1586" r:id="rId113"/>
    <p:sldId id="1587" r:id="rId114"/>
    <p:sldId id="1588" r:id="rId115"/>
    <p:sldId id="1589" r:id="rId116"/>
    <p:sldId id="1590" r:id="rId117"/>
    <p:sldId id="1771" r:id="rId118"/>
    <p:sldId id="1772" r:id="rId119"/>
    <p:sldId id="1591" r:id="rId120"/>
    <p:sldId id="1592" r:id="rId121"/>
    <p:sldId id="1593" r:id="rId122"/>
    <p:sldId id="1594" r:id="rId123"/>
    <p:sldId id="1595" r:id="rId124"/>
    <p:sldId id="1596" r:id="rId125"/>
    <p:sldId id="1597" r:id="rId126"/>
    <p:sldId id="1598" r:id="rId127"/>
    <p:sldId id="1599" r:id="rId128"/>
    <p:sldId id="1600" r:id="rId129"/>
    <p:sldId id="1628" r:id="rId130"/>
    <p:sldId id="1638" r:id="rId131"/>
    <p:sldId id="1725" r:id="rId132"/>
    <p:sldId id="1726" r:id="rId133"/>
    <p:sldId id="1947" r:id="rId134"/>
    <p:sldId id="1975" r:id="rId135"/>
    <p:sldId id="1976" r:id="rId136"/>
    <p:sldId id="1977" r:id="rId137"/>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84" autoAdjust="0"/>
    <p:restoredTop sz="94660" autoAdjust="0"/>
  </p:normalViewPr>
  <p:slideViewPr>
    <p:cSldViewPr>
      <p:cViewPr varScale="1">
        <p:scale>
          <a:sx n="84" d="100"/>
          <a:sy n="84" d="100"/>
        </p:scale>
        <p:origin x="1795" y="8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24"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802.11-17/0896r2</a:t>
            </a:r>
            <a:endParaRPr lang="en-US" dirty="0"/>
          </a:p>
        </p:txBody>
      </p:sp>
      <p:sp>
        <p:nvSpPr>
          <p:cNvPr id="3075" name="Rectangle 3"/>
          <p:cNvSpPr>
            <a:spLocks noGrp="1" noChangeArrowheads="1"/>
          </p:cNvSpPr>
          <p:nvPr>
            <p:ph type="dt" sz="quarter" idx="1"/>
          </p:nvPr>
        </p:nvSpPr>
        <p:spPr bwMode="auto">
          <a:xfrm>
            <a:off x="695325" y="177284"/>
            <a:ext cx="60593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Jul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802.11-17/0896r2</a:t>
            </a:r>
            <a:endParaRPr lang="en-US" dirty="0"/>
          </a:p>
        </p:txBody>
      </p:sp>
      <p:sp>
        <p:nvSpPr>
          <p:cNvPr id="2051" name="Rectangle 3"/>
          <p:cNvSpPr>
            <a:spLocks noGrp="1" noChangeArrowheads="1"/>
          </p:cNvSpPr>
          <p:nvPr>
            <p:ph type="dt" idx="1"/>
          </p:nvPr>
        </p:nvSpPr>
        <p:spPr bwMode="auto">
          <a:xfrm>
            <a:off x="654050" y="97909"/>
            <a:ext cx="605935"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Jul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106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107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5</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6</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7</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8</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303870" y="363379"/>
            <a:ext cx="31416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802.11-17/1178r5</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569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Sept 2017</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6.wmf"/><Relationship Id="rId5" Type="http://schemas.openxmlformats.org/officeDocument/2006/relationships/oleObject" Target="../embeddings/oleObject5.bin"/><Relationship Id="rId4" Type="http://schemas.openxmlformats.org/officeDocument/2006/relationships/image" Target="../media/image5.wmf"/></Relationships>
</file>

<file path=ppt/slides/_rels/slide10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hyperlink" Target="mailto:karen@randall-consulting.com" TargetMode="External"/><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 Id="rId4" Type="http://schemas.openxmlformats.org/officeDocument/2006/relationships/hyperlink" Target="mailto:dorothy.stanley@hpe.com" TargetMode="Externa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11/dcn/17/11-17-1198-00-0jtc-minutes-of-berlin-meeting-in-jul-2017.docx"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8.wmf"/></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9.wmf"/></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standards.ieee.org/about/sasb/patcom/index.html" TargetMode="External"/><Relationship Id="rId2" Type="http://schemas.openxmlformats.org/officeDocument/2006/relationships/hyperlink" Target="mailto:patcom@ieee.org" TargetMode="External"/><Relationship Id="rId1" Type="http://schemas.openxmlformats.org/officeDocument/2006/relationships/slideLayout" Target="../slideLayouts/slideLayout1.xml"/><Relationship Id="rId4" Type="http://schemas.openxmlformats.org/officeDocument/2006/relationships/hyperlink" Target="development.standards.ieee.org/myproject/Public/mytools/mob/slideset.pp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hyperlink" Target="https://mentor.ieee.org/802-ec/dcn/17/ec-17-0066-01-00EC-802-to-jtc1-sc6-wg1-liaison-statement.pdf" TargetMode="Externa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hyperlink" Target="https://mentor.ieee.org/802.11/dcn/17/11-17-0899-00-0jtc-proposed-ls-to-sc6-wrt-violation-allegation.docx" TargetMode="Externa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hyperlink" Target="http://isotc.iso.org/livelink/livelink?func=ll&amp;objId=19224663&amp;objAction=Open" TargetMode="Externa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hyperlink" Target="https://mentor.ieee.org/802-ec/dcn/17/ec-17-0066-01-00EC-802-to-jtc1-sc6-wg1-liaison-statement.pdf" TargetMode="External"/><Relationship Id="rId2" Type="http://schemas.openxmlformats.org/officeDocument/2006/relationships/hyperlink" Target="https://mentor.ieee.org/802.11/dcn/17/11-17-0899-00-0jtc-proposed-ls-to-sc6-wrt-violation-allegation.docx" TargetMode="Externa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hyperlink" Target="http://iot.wapia.org/activitie/Union/detail_102259.shtml" TargetMode="External"/><Relationship Id="rId2" Type="http://schemas.openxmlformats.org/officeDocument/2006/relationships/hyperlink" Target="http://wapia.org/public/include/Hot92822.shtml" TargetMode="Externa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hyperlink" Target="http://www.iam-media.com/Blog/Detail.aspx?g=b32c51a8-1d63-434c-aa33-da90e8412753&amp;vl=482388542" TargetMode="Externa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Sept 2017 </a:t>
            </a:r>
            <a:r>
              <a:rPr lang="en-US" dirty="0">
                <a:solidFill>
                  <a:schemeClr val="accent2">
                    <a:lumMod val="75000"/>
                  </a:schemeClr>
                </a:solidFill>
              </a:rPr>
              <a:t>agenda for </a:t>
            </a:r>
            <a:r>
              <a:rPr lang="en-US" dirty="0" smtClean="0">
                <a:solidFill>
                  <a:schemeClr val="accent2">
                    <a:lumMod val="75000"/>
                  </a:schemeClr>
                </a:solidFill>
              </a:rPr>
              <a:t>Hawaii</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11 September 2017</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10</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its Hawaii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Hawaii in Sept 2017, as documented on slide 9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WG7 will discuss a new security architecture</a:t>
            </a:r>
            <a:endParaRPr lang="en-AU" dirty="0"/>
          </a:p>
        </p:txBody>
      </p:sp>
      <p:sp>
        <p:nvSpPr>
          <p:cNvPr id="3" name="Content Placeholder 2"/>
          <p:cNvSpPr>
            <a:spLocks noGrp="1"/>
          </p:cNvSpPr>
          <p:nvPr>
            <p:ph idx="1"/>
          </p:nvPr>
        </p:nvSpPr>
        <p:spPr/>
        <p:txBody>
          <a:bodyPr/>
          <a:lstStyle/>
          <a:p>
            <a:pPr lvl="1"/>
            <a:r>
              <a:rPr lang="en-AU" dirty="0" smtClean="0"/>
              <a:t>WG7 is redesigning the internet </a:t>
            </a:r>
            <a:r>
              <a:rPr lang="en-AU" dirty="0" smtClean="0">
                <a:sym typeface="Wingdings" panose="05000000000000000000" pitchFamily="2" charset="2"/>
              </a:rPr>
              <a:t></a:t>
            </a:r>
          </a:p>
          <a:p>
            <a:pPr lvl="1"/>
            <a:r>
              <a:rPr lang="en-AU" dirty="0" smtClean="0">
                <a:sym typeface="Wingdings" panose="05000000000000000000" pitchFamily="2" charset="2"/>
              </a:rPr>
              <a:t>One aspect of this redesign is security</a:t>
            </a:r>
          </a:p>
          <a:p>
            <a:pPr lvl="1"/>
            <a:r>
              <a:rPr lang="en-AU" dirty="0" smtClean="0">
                <a:sym typeface="Wingdings" panose="05000000000000000000" pitchFamily="2" charset="2"/>
              </a:rPr>
              <a:t>Kingston Zhang (HK NB, and formerly of WAPI fame) has announced a new proposed security architecture</a:t>
            </a:r>
          </a:p>
          <a:p>
            <a:pPr lvl="2"/>
            <a:r>
              <a:rPr lang="en-AU" dirty="0" smtClean="0"/>
              <a:t>I am pleased to inform you all that Chinese (including Hong Kong) experts have been working on drafting a sample text for ISO/IEC 21558-8 Future Network Security Architecture. Now the document is almost finished. It has about 100 pages long. </a:t>
            </a:r>
          </a:p>
          <a:p>
            <a:pPr lvl="2"/>
            <a:r>
              <a:rPr lang="en-AU" dirty="0" smtClean="0"/>
              <a:t>We will probably present it in the October WG 7 meeting not as a formal document but as a preliminary document without prior circulation. It takes time to get domestic approval to be submitted as a formal contribution. </a:t>
            </a:r>
          </a:p>
          <a:p>
            <a:pPr lvl="1"/>
            <a:r>
              <a:rPr lang="en-AU" dirty="0" smtClean="0"/>
              <a:t>This architecture is probably not directly relevant to IEEE 802 but it make provide some hints on future resistance to IEEE </a:t>
            </a:r>
            <a:r>
              <a:rPr lang="en-AU" smtClean="0"/>
              <a:t>802 security</a:t>
            </a:r>
            <a:endParaRPr lang="en-AU" dirty="0" smtClean="0"/>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100</a:t>
            </a:fld>
            <a:endParaRPr lang="en-US"/>
          </a:p>
        </p:txBody>
      </p:sp>
    </p:spTree>
    <p:extLst>
      <p:ext uri="{BB962C8B-B14F-4D97-AF65-F5344CB8AC3E}">
        <p14:creationId xmlns:p14="http://schemas.microsoft.com/office/powerpoint/2010/main" val="387674152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WG7 has been discussing a possible WLAN cloud project</a:t>
            </a:r>
            <a:endParaRPr lang="en-AU" dirty="0"/>
          </a:p>
        </p:txBody>
      </p:sp>
      <p:sp>
        <p:nvSpPr>
          <p:cNvPr id="3" name="Content Placeholder 2"/>
          <p:cNvSpPr>
            <a:spLocks noGrp="1"/>
          </p:cNvSpPr>
          <p:nvPr>
            <p:ph idx="1"/>
          </p:nvPr>
        </p:nvSpPr>
        <p:spPr/>
        <p:txBody>
          <a:bodyPr/>
          <a:lstStyle/>
          <a:p>
            <a:pPr lvl="1"/>
            <a:r>
              <a:rPr lang="en-AU" dirty="0" smtClean="0"/>
              <a:t>The WG7 minutes for the Tunisia meeting in February 2017 have only just been released</a:t>
            </a:r>
          </a:p>
          <a:p>
            <a:pPr lvl="1"/>
            <a:r>
              <a:rPr lang="en-AU" dirty="0" smtClean="0"/>
              <a:t>They reveal that WG7 is continuing to discuss replacing the Internet, using well known technology called RINA </a:t>
            </a:r>
          </a:p>
          <a:p>
            <a:pPr lvl="1"/>
            <a:r>
              <a:rPr lang="en-AU" dirty="0" smtClean="0"/>
              <a:t>They also discussed a China </a:t>
            </a:r>
            <a:r>
              <a:rPr lang="en-AU" dirty="0"/>
              <a:t>NB proposal for a NP on “Networking Architecture of Cloud AC for </a:t>
            </a:r>
            <a:r>
              <a:rPr lang="en-AU" dirty="0" smtClean="0"/>
              <a:t>WLAN”</a:t>
            </a:r>
          </a:p>
          <a:p>
            <a:pPr lvl="1"/>
            <a:r>
              <a:rPr lang="en-AU" dirty="0" smtClean="0"/>
              <a:t>WG7 encouraged “China </a:t>
            </a:r>
            <a:r>
              <a:rPr lang="en-AU" dirty="0"/>
              <a:t>NB to further study and propose NP ballot with enhanced </a:t>
            </a:r>
            <a:r>
              <a:rPr lang="en-AU" dirty="0" smtClean="0"/>
              <a:t>text”</a:t>
            </a:r>
          </a:p>
          <a:p>
            <a:pPr lvl="1"/>
            <a:r>
              <a:rPr lang="en-AU" dirty="0" smtClean="0"/>
              <a:t>It appears no NP proposal has been made</a:t>
            </a:r>
          </a:p>
          <a:p>
            <a:pPr lvl="1"/>
            <a:r>
              <a:rPr lang="en-AU" dirty="0" smtClean="0"/>
              <a:t>Is there any interest in this topic?</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101</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005580383"/>
              </p:ext>
            </p:extLst>
          </p:nvPr>
        </p:nvGraphicFramePr>
        <p:xfrm>
          <a:off x="5562600" y="4800600"/>
          <a:ext cx="914400" cy="771525"/>
        </p:xfrm>
        <a:graphic>
          <a:graphicData uri="http://schemas.openxmlformats.org/presentationml/2006/ole">
            <mc:AlternateContent xmlns:mc="http://schemas.openxmlformats.org/markup-compatibility/2006">
              <mc:Choice xmlns:v="urn:schemas-microsoft-com:vml" Requires="v">
                <p:oleObj spid="_x0000_s269517"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562600" y="4800600"/>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981856602"/>
              </p:ext>
            </p:extLst>
          </p:nvPr>
        </p:nvGraphicFramePr>
        <p:xfrm>
          <a:off x="6705600" y="4800600"/>
          <a:ext cx="914400" cy="771525"/>
        </p:xfrm>
        <a:graphic>
          <a:graphicData uri="http://schemas.openxmlformats.org/presentationml/2006/ole">
            <mc:AlternateContent xmlns:mc="http://schemas.openxmlformats.org/markup-compatibility/2006">
              <mc:Choice xmlns:v="urn:schemas-microsoft-com:vml" Requires="v">
                <p:oleObj spid="_x0000_s269518" name="Acrobat Document" showAsIcon="1" r:id="rId5" imgW="914400" imgH="771480" progId="AcroExch.Document.DC">
                  <p:embed/>
                </p:oleObj>
              </mc:Choice>
              <mc:Fallback>
                <p:oleObj name="Acrobat Document" showAsIcon="1" r:id="rId5" imgW="914400" imgH="771480" progId="AcroExch.Document.DC">
                  <p:embed/>
                  <p:pic>
                    <p:nvPicPr>
                      <p:cNvPr id="0" name=""/>
                      <p:cNvPicPr/>
                      <p:nvPr/>
                    </p:nvPicPr>
                    <p:blipFill>
                      <a:blip r:embed="rId6"/>
                      <a:stretch>
                        <a:fillRect/>
                      </a:stretch>
                    </p:blipFill>
                    <p:spPr>
                      <a:xfrm>
                        <a:off x="6705600" y="4800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26359705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WG7 has been discussing a possible WLAN cloud project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102</a:t>
            </a:fld>
            <a:endParaRPr lang="en-US"/>
          </a:p>
        </p:txBody>
      </p:sp>
      <p:pic>
        <p:nvPicPr>
          <p:cNvPr id="270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905000"/>
            <a:ext cx="4081590" cy="4314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2224538"/>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103</a:t>
            </a:fld>
            <a:endParaRPr lang="en-US"/>
          </a:p>
        </p:txBody>
      </p:sp>
    </p:spTree>
    <p:extLst>
      <p:ext uri="{BB962C8B-B14F-4D97-AF65-F5344CB8AC3E}">
        <p14:creationId xmlns:p14="http://schemas.microsoft.com/office/powerpoint/2010/main" val="228502126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104</a:t>
            </a:fld>
            <a:endParaRPr lang="en-US"/>
          </a:p>
        </p:txBody>
      </p:sp>
    </p:spTree>
    <p:extLst>
      <p:ext uri="{BB962C8B-B14F-4D97-AF65-F5344CB8AC3E}">
        <p14:creationId xmlns:p14="http://schemas.microsoft.com/office/powerpoint/2010/main" val="93124392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Others have been added since</a:t>
            </a:r>
          </a:p>
          <a:p>
            <a:pPr lvl="2"/>
            <a:r>
              <a:rPr lang="en-AU" dirty="0" smtClean="0"/>
              <a:t>Karen Randall - </a:t>
            </a:r>
            <a:r>
              <a:rPr lang="en-AU" dirty="0" smtClean="0">
                <a:hlinkClick r:id="rId3"/>
              </a:rPr>
              <a:t>karen@randall-consulting.com</a:t>
            </a:r>
            <a:r>
              <a:rPr lang="en-AU" dirty="0" smtClean="0"/>
              <a:t> - added Sept 2015</a:t>
            </a:r>
          </a:p>
          <a:p>
            <a:pPr lvl="2"/>
            <a:r>
              <a:rPr lang="en-AU" dirty="0" smtClean="0"/>
              <a:t>Dorothy Stanley - </a:t>
            </a:r>
            <a:r>
              <a:rPr lang="en-AU" dirty="0" smtClean="0">
                <a:hlinkClick r:id="rId4"/>
              </a:rPr>
              <a:t>dorothy.stanley@hpe.com</a:t>
            </a:r>
            <a:r>
              <a:rPr lang="en-AU" dirty="0" smtClean="0"/>
              <a:t> – added Mar 2016</a:t>
            </a: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105</a:t>
            </a:fld>
            <a:endParaRPr lang="en-US"/>
          </a:p>
        </p:txBody>
      </p:sp>
    </p:spTree>
    <p:extLst>
      <p:ext uri="{BB962C8B-B14F-4D97-AF65-F5344CB8AC3E}">
        <p14:creationId xmlns:p14="http://schemas.microsoft.com/office/powerpoint/2010/main" val="159414153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106</a:t>
            </a:fld>
            <a:endParaRPr lang="en-US"/>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US" i="1" dirty="0" smtClean="0"/>
              <a:t>Hawaii </a:t>
            </a:r>
            <a:r>
              <a:rPr lang="en-AU" i="1" dirty="0" smtClean="0"/>
              <a:t>in September 2017,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107</a:t>
            </a:fld>
            <a:endParaRPr lang="en-US"/>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108</a:t>
            </a:fld>
            <a:endParaRPr lang="en-US"/>
          </a:p>
        </p:txBody>
      </p:sp>
    </p:spTree>
    <p:extLst>
      <p:ext uri="{BB962C8B-B14F-4D97-AF65-F5344CB8AC3E}">
        <p14:creationId xmlns:p14="http://schemas.microsoft.com/office/powerpoint/2010/main" val="332331781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109</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Berlin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Berlin, in July 2017, as documented in </a:t>
            </a:r>
            <a:r>
              <a:rPr lang="en-AU" i="1" dirty="0" smtClean="0">
                <a:solidFill>
                  <a:srgbClr val="FF0000"/>
                </a:solidFill>
                <a:hlinkClick r:id="rId3"/>
              </a:rPr>
              <a:t>11-17-1198-00</a:t>
            </a:r>
            <a:endParaRPr lang="en-AU" i="1" dirty="0" smtClean="0">
              <a:solidFill>
                <a:srgbClr val="FF0000"/>
              </a:solidFill>
            </a:endParaRPr>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110</a:t>
            </a:fld>
            <a:endParaRPr lang="en-US"/>
          </a:p>
        </p:txBody>
      </p:sp>
    </p:spTree>
    <p:extLst>
      <p:ext uri="{BB962C8B-B14F-4D97-AF65-F5344CB8AC3E}">
        <p14:creationId xmlns:p14="http://schemas.microsoft.com/office/powerpoint/2010/main" val="328523446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 (6N15494)</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115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dirty="0" smtClean="0"/>
              <a:t> </a:t>
            </a:r>
            <a:r>
              <a:rPr lang="en-AU" dirty="0" smtClean="0"/>
              <a:t>FDIS </a:t>
            </a:r>
            <a:r>
              <a:rPr lang="en-AU" dirty="0" smtClean="0">
                <a:solidFill>
                  <a:schemeClr val="accent6"/>
                </a:solidFill>
              </a:rPr>
              <a:t>passed on </a:t>
            </a:r>
            <a:r>
              <a:rPr lang="en-AU" dirty="0">
                <a:solidFill>
                  <a:schemeClr val="accent6"/>
                </a:solidFill>
              </a:rPr>
              <a:t>17 Aug </a:t>
            </a:r>
            <a:r>
              <a:rPr lang="en-AU" dirty="0" smtClean="0">
                <a:solidFill>
                  <a:schemeClr val="accent6"/>
                </a:solidFill>
              </a:rPr>
              <a:t>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a:solidFill>
                  <a:srgbClr val="000000"/>
                </a:solidFill>
              </a:rPr>
              <a:t>Staff will arrange publication</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dirty="0" smtClean="0"/>
              <a:t> </a:t>
            </a:r>
            <a:r>
              <a:rPr lang="en-AU" dirty="0" smtClean="0"/>
              <a:t>FDIS </a:t>
            </a:r>
            <a:r>
              <a:rPr lang="en-AU" dirty="0" smtClean="0">
                <a:solidFill>
                  <a:schemeClr val="accent6"/>
                </a:solidFill>
              </a:rPr>
              <a:t>passed on </a:t>
            </a:r>
            <a:r>
              <a:rPr lang="en-AU" dirty="0">
                <a:solidFill>
                  <a:schemeClr val="accent6"/>
                </a:solidFill>
              </a:rPr>
              <a:t>17 Aug 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smtClean="0">
                <a:solidFill>
                  <a:srgbClr val="000000"/>
                </a:solidFill>
              </a:rPr>
              <a:t>Staff will arrange publication</a:t>
            </a:r>
            <a:endParaRPr lang="en-AU" dirty="0">
              <a:solidFill>
                <a:srgbClr val="000000"/>
              </a:solidFill>
            </a:endParaRPr>
          </a:p>
          <a:p>
            <a:endParaRPr lang="en-AU" dirty="0" smtClean="0">
              <a:solidFill>
                <a:schemeClr val="accent2"/>
              </a:solidFill>
            </a:endParaRPr>
          </a:p>
        </p:txBody>
      </p:sp>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12</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a:t>
            </a:r>
            <a:r>
              <a:rPr lang="en-AU" dirty="0" smtClean="0"/>
              <a:t>1:2014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AU" dirty="0"/>
              <a:t>has been ratified as ISO/IEC </a:t>
            </a:r>
            <a:r>
              <a:rPr lang="en-AU" dirty="0" smtClean="0"/>
              <a:t>8802-22:2015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802.1AEbn-2011 has been ratified as ISO/IEC </a:t>
            </a:r>
            <a:r>
              <a:rPr lang="en-AU" dirty="0" smtClean="0"/>
              <a:t>8802-1AE:2015/</a:t>
            </a:r>
            <a:r>
              <a:rPr lang="en-AU" dirty="0" err="1" smtClean="0"/>
              <a:t>Amd</a:t>
            </a:r>
            <a:r>
              <a:rPr lang="en-AU" dirty="0" smtClean="0"/>
              <a:t> 1</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124</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2"/>
              </a:rPr>
              <a:t>Pre-ballot </a:t>
            </a:r>
            <a:r>
              <a:rPr lang="en-AU" dirty="0">
                <a:hlinkClick r:id="rId2"/>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802.1AEbw-2013 has been ratified as </a:t>
            </a:r>
            <a:r>
              <a:rPr lang="en-AU" dirty="0"/>
              <a:t>ISO/IEC 8802-1AE:2015/</a:t>
            </a:r>
            <a:r>
              <a:rPr lang="en-AU" dirty="0" err="1"/>
              <a:t>Amd</a:t>
            </a:r>
            <a:r>
              <a:rPr lang="en-AU" dirty="0"/>
              <a:t> </a:t>
            </a:r>
            <a:r>
              <a:rPr lang="en-AU" dirty="0" smtClean="0"/>
              <a:t>2</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125</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2"/>
              </a:rPr>
              <a:t>Pre-ballot </a:t>
            </a:r>
            <a:r>
              <a:rPr lang="en-AU" dirty="0">
                <a:hlinkClick r:id="rId2"/>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dirty="0" smtClean="0"/>
              <a:t>802.3.1-2013 has been published as “Definitions </a:t>
            </a:r>
            <a:r>
              <a:rPr lang="en-AU" dirty="0"/>
              <a:t>for Ethernet — Part </a:t>
            </a:r>
            <a:r>
              <a:rPr lang="en-AU" dirty="0" smtClean="0"/>
              <a:t>3-1”</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smtClean="0"/>
              <a:t>has been ratified as </a:t>
            </a:r>
            <a:r>
              <a:rPr lang="en-AU" kern="1200" dirty="0"/>
              <a:t>ISO/IEC/IEEE </a:t>
            </a:r>
            <a:r>
              <a:rPr lang="en-AU" dirty="0" smtClean="0"/>
              <a:t>8802-11:2015/</a:t>
            </a:r>
            <a:r>
              <a:rPr lang="en-AU" dirty="0" err="1" smtClean="0"/>
              <a:t>Amd</a:t>
            </a:r>
            <a:r>
              <a:rPr lang="en-AU" dirty="0" smtClean="0"/>
              <a:t> 4</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8070"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smtClean="0"/>
              <a:t>has </a:t>
            </a:r>
            <a:r>
              <a:rPr lang="en-GB" dirty="0"/>
              <a:t>been ratified as </a:t>
            </a:r>
            <a:r>
              <a:rPr lang="en-AU" dirty="0"/>
              <a:t>8802-11:2015/</a:t>
            </a:r>
            <a:r>
              <a:rPr lang="en-AU" dirty="0" err="1"/>
              <a:t>Amd</a:t>
            </a:r>
            <a:r>
              <a:rPr lang="en-AU" dirty="0"/>
              <a:t> 5</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802.1AX-2014 </a:t>
            </a:r>
            <a:r>
              <a:rPr lang="en-GB" dirty="0" smtClean="0"/>
              <a:t>FDIS ballot closes on 20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Except 802.16 …</a:t>
            </a:r>
          </a:p>
          <a:p>
            <a:pPr lvl="2"/>
            <a:r>
              <a:rPr lang="en-AU" dirty="0" smtClean="0"/>
              <a:t>… and including 802.21 as of Feb 2017</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270342"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FDIS ballot passed on 2 Nov 2015 and comment response liaised </a:t>
            </a:r>
            <a:r>
              <a:rPr lang="en-GB" dirty="0"/>
              <a:t>i</a:t>
            </a:r>
            <a:r>
              <a:rPr lang="en-GB" dirty="0" smtClean="0"/>
              <a:t>n Jan 16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130</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16</a:t>
            </a:r>
            <a:fld id="{6840C84E-14C7-48AC-90D9-054B6866C0EE}" type="slidenum">
              <a:rPr lang="en-AU" smtClean="0"/>
              <a:t>130</a:t>
            </a:fld>
            <a:endParaRPr lang="en-AU" dirty="0" smtClean="0"/>
          </a:p>
          <a:p>
            <a:pPr lvl="1"/>
            <a:r>
              <a:rPr lang="en-AU" dirty="0" smtClean="0"/>
              <a:t>It is likely the final standard will be known as ISO/IEC/IEEE 8802</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131</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38103"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802-3-2015  is now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smtClean="0"/>
              <a:t>Liaised </a:t>
            </a:r>
            <a:r>
              <a:rPr lang="en-AU" dirty="0"/>
              <a:t>to SC6 in </a:t>
            </a:r>
            <a:r>
              <a:rPr lang="en-AU" dirty="0" smtClean="0"/>
              <a:t>Apr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smtClean="0"/>
              <a:t>Passed, with </a:t>
            </a:r>
            <a:r>
              <a:rPr lang="en-AU" dirty="0"/>
              <a:t>two </a:t>
            </a:r>
            <a:r>
              <a:rPr lang="en-AU" dirty="0" smtClean="0"/>
              <a:t>comments from </a:t>
            </a:r>
            <a:r>
              <a:rPr lang="en-AU" dirty="0"/>
              <a:t>China NB </a:t>
            </a:r>
          </a:p>
          <a:p>
            <a:pPr lvl="2"/>
            <a:r>
              <a:rPr lang="en-AU" dirty="0" smtClean="0"/>
              <a:t>8/1/9 </a:t>
            </a:r>
            <a:r>
              <a:rPr lang="en-AU" dirty="0"/>
              <a:t>on need for ISO </a:t>
            </a:r>
            <a:r>
              <a:rPr lang="en-AU" dirty="0" smtClean="0"/>
              <a:t>standard</a:t>
            </a:r>
            <a:endParaRPr lang="en-AU" dirty="0"/>
          </a:p>
          <a:p>
            <a:pPr lvl="2"/>
            <a:r>
              <a:rPr lang="en-AU" dirty="0" smtClean="0"/>
              <a:t>8/1/9 </a:t>
            </a:r>
            <a:r>
              <a:rPr lang="en-AU" dirty="0"/>
              <a:t>on support for submission to </a:t>
            </a:r>
            <a:r>
              <a:rPr lang="en-AU" dirty="0" smtClean="0"/>
              <a:t>FDIS</a:t>
            </a:r>
            <a:endParaRPr lang="en-AU" dirty="0" smtClean="0">
              <a:solidFill>
                <a:srgbClr val="FF0000"/>
              </a:solidFill>
            </a:endParaRPr>
          </a:p>
          <a:p>
            <a:pPr lvl="1"/>
            <a:r>
              <a:rPr lang="en-AU" dirty="0" smtClean="0"/>
              <a:t>Responses were </a:t>
            </a:r>
            <a:r>
              <a:rPr lang="en-AU" dirty="0"/>
              <a:t>liaised </a:t>
            </a:r>
            <a:r>
              <a:rPr lang="en-AU" dirty="0" smtClean="0"/>
              <a:t>in Jul 2016 (see N16458)</a:t>
            </a:r>
          </a:p>
          <a:p>
            <a:r>
              <a:rPr lang="en-AU" dirty="0" smtClean="0"/>
              <a:t>FDIS ballot: </a:t>
            </a:r>
            <a:r>
              <a:rPr lang="en-AU" dirty="0" smtClean="0">
                <a:solidFill>
                  <a:srgbClr val="00B050"/>
                </a:solidFill>
              </a:rPr>
              <a:t>passed, responses sent and published</a:t>
            </a:r>
          </a:p>
          <a:p>
            <a:pPr lvl="1"/>
            <a:r>
              <a:rPr lang="en-AU" dirty="0" smtClean="0"/>
              <a:t>Passed by</a:t>
            </a:r>
            <a:r>
              <a:rPr lang="en-AU" b="0" dirty="0" smtClean="0"/>
              <a:t>16/1/20, with two comments from China NB (N16570)</a:t>
            </a:r>
          </a:p>
          <a:p>
            <a:pPr lvl="1"/>
            <a:r>
              <a:rPr lang="en-AU" dirty="0" smtClean="0"/>
              <a:t>Response was sent in March 2017</a:t>
            </a:r>
          </a:p>
          <a:p>
            <a:pPr lvl="1"/>
            <a:r>
              <a:rPr lang="en-AU" b="0" dirty="0" smtClean="0"/>
              <a:t>It has been published as of April 2017</a:t>
            </a:r>
            <a:endParaRPr lang="en-AU" b="0" dirty="0"/>
          </a:p>
          <a:p>
            <a:pPr marL="342900" lvl="1" indent="-34290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1120571479"/>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FDIS ballot passed and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a:t>802.1Qbv </a:t>
            </a:r>
            <a:r>
              <a:rPr lang="en-AU" dirty="0" smtClean="0"/>
              <a:t>passed 60 pre-ballot on </a:t>
            </a:r>
            <a:r>
              <a:rPr lang="en-AU" dirty="0"/>
              <a:t>30 May 2016 (see N16412)</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1"/>
            <a:r>
              <a:rPr lang="en-AU" dirty="0"/>
              <a:t>China NB voted “no” with one comment</a:t>
            </a:r>
          </a:p>
          <a:p>
            <a:pPr lvl="2"/>
            <a:r>
              <a:rPr lang="en-AU" dirty="0" smtClean="0"/>
              <a:t>Response was </a:t>
            </a:r>
            <a:r>
              <a:rPr lang="en-AU" dirty="0"/>
              <a:t>liaised in </a:t>
            </a:r>
            <a:r>
              <a:rPr lang="en-AU" dirty="0" smtClean="0"/>
              <a:t>Oct 2016 (see N16486)</a:t>
            </a:r>
          </a:p>
          <a:p>
            <a:r>
              <a:rPr lang="en-AU" dirty="0" smtClean="0"/>
              <a:t>FDIS ballot: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p>
          <a:p>
            <a:pPr lvl="1"/>
            <a:r>
              <a:rPr lang="en-AU" dirty="0"/>
              <a:t>802.1Qbv </a:t>
            </a:r>
            <a:r>
              <a:rPr lang="en-AU" dirty="0" smtClean="0"/>
              <a:t>passed </a:t>
            </a:r>
            <a:r>
              <a:rPr lang="en-AU" dirty="0"/>
              <a:t>(</a:t>
            </a:r>
            <a:r>
              <a:rPr lang="en-AU" dirty="0" smtClean="0"/>
              <a:t>15/1/17) FDIS ballot on </a:t>
            </a:r>
            <a:r>
              <a:rPr lang="en-AU" dirty="0"/>
              <a:t>18 April 2017 </a:t>
            </a:r>
            <a:r>
              <a:rPr lang="en-AU" dirty="0" smtClean="0"/>
              <a:t>(N16613)</a:t>
            </a:r>
          </a:p>
          <a:p>
            <a:pPr lvl="1"/>
            <a:r>
              <a:rPr lang="en-AU" dirty="0" smtClean="0"/>
              <a:t>Passed China </a:t>
            </a:r>
            <a:r>
              <a:rPr lang="en-AU" dirty="0"/>
              <a:t>NB </a:t>
            </a:r>
            <a:r>
              <a:rPr lang="en-AU" dirty="0" smtClean="0"/>
              <a:t>voted “no” </a:t>
            </a:r>
            <a:r>
              <a:rPr lang="en-AU" dirty="0"/>
              <a:t>with one </a:t>
            </a:r>
            <a:r>
              <a:rPr lang="en-AU" dirty="0" smtClean="0"/>
              <a:t>comment</a:t>
            </a:r>
          </a:p>
          <a:p>
            <a:pPr lvl="2"/>
            <a:r>
              <a:rPr lang="en-AU" dirty="0" smtClean="0"/>
              <a:t>Response (N16687) was liaised in July 2017</a:t>
            </a:r>
          </a:p>
          <a:p>
            <a:pPr lvl="1"/>
            <a:r>
              <a:rPr lang="en-AU" dirty="0" smtClean="0"/>
              <a:t>Published in July 2017</a:t>
            </a:r>
            <a:endParaRPr lang="en-AU" dirty="0"/>
          </a:p>
          <a:p>
            <a:endParaRPr lang="en-AU" dirty="0"/>
          </a:p>
        </p:txBody>
      </p:sp>
    </p:spTree>
    <p:extLst>
      <p:ext uri="{BB962C8B-B14F-4D97-AF65-F5344CB8AC3E}">
        <p14:creationId xmlns:p14="http://schemas.microsoft.com/office/powerpoint/2010/main" val="1350184426"/>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a:t>
            </a:r>
            <a:r>
              <a:rPr lang="en-AU" dirty="0"/>
              <a:t>FDIS ballot passed and has 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802.1QAB-2016 </a:t>
            </a:r>
            <a:r>
              <a:rPr lang="en-AU" dirty="0"/>
              <a:t>passed </a:t>
            </a:r>
            <a:r>
              <a:rPr lang="en-AU" dirty="0" smtClean="0"/>
              <a:t>60-day </a:t>
            </a:r>
            <a:r>
              <a:rPr lang="en-AU" dirty="0"/>
              <a:t>pre-ballot </a:t>
            </a:r>
            <a:r>
              <a:rPr lang="en-AU" dirty="0" smtClean="0"/>
              <a:t>on 13 </a:t>
            </a:r>
            <a:r>
              <a:rPr lang="en-AU" dirty="0"/>
              <a:t>July </a:t>
            </a:r>
            <a:r>
              <a:rPr lang="en-AU" dirty="0" smtClean="0"/>
              <a:t>2016 (N16447)</a:t>
            </a:r>
            <a:endParaRPr lang="en-AU" dirty="0"/>
          </a:p>
          <a:p>
            <a:pPr lvl="2"/>
            <a:r>
              <a:rPr lang="en-AU" dirty="0"/>
              <a:t>Passed 8/1/9 on need for ISO standard</a:t>
            </a:r>
          </a:p>
          <a:p>
            <a:pPr lvl="2"/>
            <a:r>
              <a:rPr lang="en-AU" dirty="0"/>
              <a:t>Passed 8/1/9 on support for submission to FDIS</a:t>
            </a:r>
          </a:p>
          <a:p>
            <a:pPr lvl="1"/>
            <a:r>
              <a:rPr lang="en-AU" dirty="0"/>
              <a:t>China NB voted </a:t>
            </a:r>
            <a:r>
              <a:rPr lang="en-AU" dirty="0" smtClean="0"/>
              <a:t>“no” </a:t>
            </a:r>
            <a:r>
              <a:rPr lang="en-AU" dirty="0"/>
              <a:t>with one comment</a:t>
            </a:r>
          </a:p>
          <a:p>
            <a:pPr lvl="2"/>
            <a:r>
              <a:rPr lang="en-AU" dirty="0"/>
              <a:t>A response was approved in July 2016 </a:t>
            </a:r>
            <a:r>
              <a:rPr lang="en-AU" dirty="0" smtClean="0"/>
              <a:t>&amp; liaised in Oct 2016 (N16487)</a:t>
            </a:r>
            <a:endParaRPr lang="en-AU" dirty="0"/>
          </a:p>
          <a:p>
            <a:r>
              <a:rPr lang="en-AU" dirty="0" smtClean="0"/>
              <a:t>FDIS ballot: </a:t>
            </a:r>
            <a:r>
              <a:rPr lang="en-AU" dirty="0">
                <a:solidFill>
                  <a:srgbClr val="00B050"/>
                </a:solidFill>
              </a:rPr>
              <a:t>passed &amp; response liaised</a:t>
            </a:r>
            <a:endParaRPr lang="en-AU" dirty="0">
              <a:solidFill>
                <a:schemeClr val="accent2"/>
              </a:solidFill>
            </a:endParaRPr>
          </a:p>
          <a:p>
            <a:pPr lvl="1"/>
            <a:r>
              <a:rPr lang="en-AU" dirty="0" smtClean="0"/>
              <a:t>802.1QAB-2016 passed </a:t>
            </a:r>
            <a:r>
              <a:rPr lang="en-AU" dirty="0"/>
              <a:t>FDIS ballot </a:t>
            </a:r>
            <a:r>
              <a:rPr lang="en-AU" dirty="0" smtClean="0"/>
              <a:t>(14/1/20) on </a:t>
            </a:r>
            <a:r>
              <a:rPr lang="en-AU" dirty="0"/>
              <a:t>11 April </a:t>
            </a:r>
            <a:r>
              <a:rPr lang="en-AU" dirty="0" smtClean="0"/>
              <a:t>2017 </a:t>
            </a:r>
            <a:r>
              <a:rPr lang="en-AU" dirty="0"/>
              <a:t>(N16604)</a:t>
            </a:r>
            <a:endParaRPr lang="en-AU" dirty="0" smtClean="0"/>
          </a:p>
          <a:p>
            <a:pPr lvl="1"/>
            <a:r>
              <a:rPr lang="en-AU" dirty="0" smtClean="0"/>
              <a:t>Passed China NB voted “no” vote with one comment </a:t>
            </a:r>
          </a:p>
          <a:p>
            <a:pPr lvl="2"/>
            <a:r>
              <a:rPr lang="en-AU" dirty="0" smtClean="0"/>
              <a:t>Response </a:t>
            </a:r>
            <a:r>
              <a:rPr lang="en-AU" dirty="0"/>
              <a:t>(N16687) was </a:t>
            </a:r>
            <a:r>
              <a:rPr lang="en-AU" dirty="0" smtClean="0"/>
              <a:t>liaised in </a:t>
            </a:r>
            <a:r>
              <a:rPr lang="en-AU" dirty="0"/>
              <a:t>July </a:t>
            </a:r>
            <a:r>
              <a:rPr lang="en-AU" dirty="0" smtClean="0"/>
              <a:t>2017</a:t>
            </a:r>
          </a:p>
          <a:p>
            <a:pPr lvl="1"/>
            <a:r>
              <a:rPr lang="en-AU" dirty="0" smtClean="0"/>
              <a:t>Published in July 2017</a:t>
            </a:r>
            <a:endParaRPr lang="en-AU" dirty="0"/>
          </a:p>
          <a:p>
            <a:endParaRPr lang="en-AU" dirty="0">
              <a:solidFill>
                <a:schemeClr val="accent2"/>
              </a:solidFill>
            </a:endParaRPr>
          </a:p>
          <a:p>
            <a:pPr lvl="1"/>
            <a:endParaRPr lang="en-AU" dirty="0" smtClean="0"/>
          </a:p>
          <a:p>
            <a:pPr lvl="1"/>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1643878080"/>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a:t>FDIS ballot passed and has 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marL="174625" lvl="1" indent="-174625"/>
            <a:r>
              <a:rPr lang="en-AU" dirty="0" smtClean="0"/>
              <a:t>802.1Qca </a:t>
            </a:r>
            <a:r>
              <a:rPr lang="en-AU" dirty="0"/>
              <a:t>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802.1Qca-2015 passed 60-day pre-ballot on 13 July 2016 (N16446)</a:t>
            </a:r>
          </a:p>
          <a:p>
            <a:pPr lvl="2"/>
            <a:r>
              <a:rPr lang="en-AU" dirty="0" smtClean="0"/>
              <a:t>Passed 8/1/9 on need for ISO standard</a:t>
            </a:r>
          </a:p>
          <a:p>
            <a:pPr lvl="2"/>
            <a:r>
              <a:rPr lang="en-AU" dirty="0" smtClean="0"/>
              <a:t>Passed 8/1/9 on support for submission to FDIS</a:t>
            </a:r>
          </a:p>
          <a:p>
            <a:pPr lvl="1"/>
            <a:r>
              <a:rPr lang="en-AU" dirty="0" smtClean="0"/>
              <a:t>China NB voted “no” with one comment</a:t>
            </a:r>
          </a:p>
          <a:p>
            <a:pPr lvl="2"/>
            <a:r>
              <a:rPr lang="en-AU" dirty="0"/>
              <a:t>A response was approved in July 2016 </a:t>
            </a:r>
            <a:r>
              <a:rPr lang="en-AU" dirty="0" smtClean="0"/>
              <a:t>and liaised in Oct 2016 (see  N16485)</a:t>
            </a:r>
          </a:p>
          <a:p>
            <a:r>
              <a:rPr lang="en-AU" dirty="0" smtClean="0"/>
              <a:t>FDIS ballot: </a:t>
            </a:r>
            <a:r>
              <a:rPr lang="en-AU" dirty="0">
                <a:solidFill>
                  <a:srgbClr val="00B050"/>
                </a:solidFill>
              </a:rPr>
              <a:t>passed &amp; response liaised</a:t>
            </a:r>
            <a:endParaRPr lang="en-AU" dirty="0" smtClean="0">
              <a:solidFill>
                <a:schemeClr val="accent6"/>
              </a:solidFill>
            </a:endParaRPr>
          </a:p>
          <a:p>
            <a:pPr lvl="1"/>
            <a:r>
              <a:rPr lang="en-AU" dirty="0"/>
              <a:t>802.1Qca-2015 </a:t>
            </a:r>
            <a:r>
              <a:rPr lang="en-AU" dirty="0" smtClean="0"/>
              <a:t>passed FDIS ballot </a:t>
            </a:r>
            <a:r>
              <a:rPr lang="en-AU" dirty="0"/>
              <a:t>(</a:t>
            </a:r>
            <a:r>
              <a:rPr lang="en-AU" dirty="0" smtClean="0"/>
              <a:t>15/1/17) on 18 April 2017 (N16612)</a:t>
            </a:r>
          </a:p>
          <a:p>
            <a:pPr lvl="1"/>
            <a:r>
              <a:rPr lang="en-AU" dirty="0" smtClean="0"/>
              <a:t>China NB voted “no” with one comment</a:t>
            </a:r>
          </a:p>
          <a:p>
            <a:pPr lvl="2"/>
            <a:r>
              <a:rPr lang="en-AU" dirty="0"/>
              <a:t>Response (N16687) was liaised in July </a:t>
            </a:r>
            <a:r>
              <a:rPr lang="en-AU" dirty="0" smtClean="0"/>
              <a:t>2017</a:t>
            </a:r>
          </a:p>
          <a:p>
            <a:pPr lvl="1"/>
            <a:r>
              <a:rPr lang="en-AU" dirty="0"/>
              <a:t>Published in July </a:t>
            </a:r>
            <a:r>
              <a:rPr lang="en-AU" dirty="0" smtClean="0"/>
              <a:t>2017</a:t>
            </a:r>
            <a:endParaRPr lang="en-AU" dirty="0">
              <a:solidFill>
                <a:schemeClr val="accent2"/>
              </a:solidFill>
            </a:endParaRPr>
          </a:p>
          <a:p>
            <a:pPr lvl="1"/>
            <a:endParaRPr lang="en-AU" dirty="0" smtClean="0"/>
          </a:p>
        </p:txBody>
      </p:sp>
    </p:spTree>
    <p:extLst>
      <p:ext uri="{BB962C8B-B14F-4D97-AF65-F5344CB8AC3E}">
        <p14:creationId xmlns:p14="http://schemas.microsoft.com/office/powerpoint/2010/main" val="22884122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continues to notify SC6 of various new projects – except when we forget</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After the March 2017 </a:t>
            </a:r>
            <a:r>
              <a:rPr lang="en-AU" dirty="0"/>
              <a:t>plenary, the IEEE 802 </a:t>
            </a:r>
            <a:r>
              <a:rPr lang="en-AU" dirty="0" smtClean="0"/>
              <a:t>did not notify SC6 because no new SGs were formed!</a:t>
            </a:r>
          </a:p>
          <a:p>
            <a:pPr lvl="1"/>
            <a:r>
              <a:rPr lang="en-AU" dirty="0" smtClean="0"/>
              <a:t>However, a liaison was sent after the July 2017 plenary (N16692)</a:t>
            </a:r>
          </a:p>
          <a:p>
            <a:pPr lvl="2"/>
            <a:r>
              <a:rPr lang="en-AU" b="0" dirty="0" smtClean="0"/>
              <a:t>IEEE </a:t>
            </a:r>
            <a:r>
              <a:rPr lang="en-AU" b="0" dirty="0"/>
              <a:t>802.3 Beyond 10km Optical PHYs for 50 Gb/s, 200 Gb/s, 400Gb/s Ethernet </a:t>
            </a:r>
            <a:endParaRPr lang="en-AU" b="0" dirty="0" smtClean="0"/>
          </a:p>
          <a:p>
            <a:pPr lvl="2"/>
            <a:r>
              <a:rPr lang="en-AU" b="0" dirty="0" smtClean="0"/>
              <a:t>IEEE </a:t>
            </a:r>
            <a:r>
              <a:rPr lang="en-AU" b="0" dirty="0"/>
              <a:t>802.11 Light Communications Study Group </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14</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a:t>Central Desktop area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a:t>Central Desktop area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1"/>
            <a:r>
              <a:rPr lang="en-AU" dirty="0" smtClean="0"/>
              <a:t>WG Chairs (and some others) will have management access, which will allow them to update the process steps</a:t>
            </a:r>
          </a:p>
          <a:p>
            <a:pPr lvl="2"/>
            <a:r>
              <a:rPr lang="en-AU" dirty="0" smtClean="0"/>
              <a:t>Training will be available to WG Chairs as they need to use the new tool</a:t>
            </a:r>
          </a:p>
          <a:p>
            <a:pPr lvl="2"/>
            <a:r>
              <a:rPr lang="en-AU" dirty="0"/>
              <a:t>Feb 2017: John D'Ambrosia </a:t>
            </a:r>
            <a:r>
              <a:rPr lang="en-AU" dirty="0" smtClean="0"/>
              <a:t>is developing some standard motion templates</a:t>
            </a:r>
          </a:p>
          <a:p>
            <a:pPr lvl="1"/>
            <a:r>
              <a:rPr lang="en-AU" dirty="0" smtClean="0"/>
              <a:t>Central </a:t>
            </a:r>
            <a:r>
              <a:rPr lang="en-AU" dirty="0"/>
              <a:t>Desktop </a:t>
            </a:r>
            <a:r>
              <a:rPr lang="en-AU" dirty="0" smtClean="0"/>
              <a:t>also contains links to various documents (update: Sept 16)  that explain processes for interactions between SC6 &amp; IEEE 802:</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2964958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26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778433"/>
              </p:ext>
            </p:extLst>
          </p:nvPr>
        </p:nvGraphicFramePr>
        <p:xfrm>
          <a:off x="762000" y="160020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26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18960447"/>
              </p:ext>
            </p:extLst>
          </p:nvPr>
        </p:nvGraphicFramePr>
        <p:xfrm>
          <a:off x="761999" y="1712148"/>
          <a:ext cx="7696200" cy="3070578"/>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362392614"/>
                  </a:ext>
                </a:extLst>
              </a:tr>
              <a:tr h="351837">
                <a:tc>
                  <a:txBody>
                    <a:bodyPr/>
                    <a:lstStyle/>
                    <a:p>
                      <a:r>
                        <a:rPr lang="en-AU" sz="1600" dirty="0" smtClean="0"/>
                        <a:t>802.1Qbv</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405036956"/>
                  </a:ext>
                </a:extLst>
              </a:tr>
              <a:tr h="351837">
                <a:tc>
                  <a:txBody>
                    <a:bodyPr/>
                    <a:lstStyle/>
                    <a:p>
                      <a:r>
                        <a:rPr lang="en-AU" sz="1600" dirty="0" smtClean="0"/>
                        <a:t>802.1AB</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324006233"/>
                  </a:ext>
                </a:extLst>
              </a:tr>
              <a:tr h="351837">
                <a:tc>
                  <a:txBody>
                    <a:bodyPr/>
                    <a:lstStyle/>
                    <a:p>
                      <a:r>
                        <a:rPr lang="en-AU" sz="1600" dirty="0" smtClean="0"/>
                        <a:t>802.1Qca</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10001"/>
                  </a:ext>
                </a:extLst>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smtClean="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26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25298439"/>
              </p:ext>
            </p:extLst>
          </p:nvPr>
        </p:nvGraphicFramePr>
        <p:xfrm>
          <a:off x="761999" y="1712148"/>
          <a:ext cx="7696200" cy="3070578"/>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extLst>
                  <a:ext uri="{0D108BD9-81ED-4DB2-BD59-A6C34878D82A}">
                    <a16:rowId xmlns:a16="http://schemas.microsoft.com/office/drawing/2014/main" val="10005"/>
                  </a:ext>
                </a:extLst>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5722098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sixteen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76616262"/>
              </p:ext>
            </p:extLst>
          </p:nvPr>
        </p:nvGraphicFramePr>
        <p:xfrm>
          <a:off x="152399" y="156864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rPr>
                        <a:t>.1Qbu</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 Feb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17</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4"/>
                  </a:ext>
                </a:extLst>
              </a:tr>
              <a:tr h="330320">
                <a:tc>
                  <a:txBody>
                    <a:bodyPr/>
                    <a:lstStyle/>
                    <a:p>
                      <a:r>
                        <a:rPr lang="en-AU" sz="1600" dirty="0" smtClean="0">
                          <a:latin typeface="+mj-lt"/>
                        </a:rPr>
                        <a:t>.1Qbz</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D2.3</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Feb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 </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17</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5"/>
                  </a:ext>
                </a:extLst>
              </a:tr>
              <a:tr h="330320">
                <a:tc>
                  <a:txBody>
                    <a:bodyPr/>
                    <a:lstStyle/>
                    <a:p>
                      <a:r>
                        <a:rPr lang="en-AU" sz="1600" dirty="0" smtClean="0">
                          <a:latin typeface="+mj-lt"/>
                        </a:rPr>
                        <a:t>.1AC-Rev</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24 May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17</a:t>
                      </a:r>
                    </a:p>
                  </a:txBody>
                  <a:tcPr marL="115147" marR="115147"/>
                </a:tc>
                <a:extLst>
                  <a:ext uri="{0D108BD9-81ED-4DB2-BD59-A6C34878D82A}">
                    <a16:rowId xmlns:a16="http://schemas.microsoft.com/office/drawing/2014/main" val="10006"/>
                  </a:ext>
                </a:extLst>
              </a:tr>
              <a:tr h="330320">
                <a:tc>
                  <a:txBody>
                    <a:bodyPr/>
                    <a:lstStyle/>
                    <a:p>
                      <a:r>
                        <a:rPr lang="en-AU" sz="1600" dirty="0" smtClean="0">
                          <a:latin typeface="+mj-lt"/>
                          <a:cs typeface="Arial" panose="020B0604020202020204" pitchFamily="34" charset="0"/>
                        </a:rPr>
                        <a:t>.1Qcd-2015</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May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23</a:t>
                      </a:r>
                      <a:r>
                        <a:rPr lang="en-AU" sz="1600" b="0" kern="1200" baseline="0" dirty="0" smtClean="0">
                          <a:solidFill>
                            <a:schemeClr val="tx1"/>
                          </a:solidFill>
                          <a:latin typeface="+mn-lt"/>
                          <a:ea typeface="+mn-ea"/>
                          <a:cs typeface="+mn-cs"/>
                        </a:rPr>
                        <a:t> Oct 16</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 Dec </a:t>
                      </a:r>
                      <a:r>
                        <a:rPr lang="en-AU" sz="1600" b="0" baseline="0" dirty="0" smtClean="0">
                          <a:solidFill>
                            <a:schemeClr val="tx1"/>
                          </a:solidFill>
                          <a:latin typeface="+mj-lt"/>
                        </a:rPr>
                        <a:t>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Nov</a:t>
                      </a:r>
                      <a:r>
                        <a:rPr lang="en-AU" sz="1600" b="0" baseline="0" smtClean="0">
                          <a:solidFill>
                            <a:schemeClr val="tx1"/>
                          </a:solidFill>
                          <a:latin typeface="+mj-lt"/>
                        </a:rPr>
                        <a:t> 16</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7"/>
                  </a:ext>
                </a:extLst>
              </a:tr>
              <a:tr h="330320">
                <a:tc>
                  <a:txBody>
                    <a:bodyPr/>
                    <a:lstStyle/>
                    <a:p>
                      <a:r>
                        <a:rPr lang="en-AU" sz="1600" dirty="0" smtClean="0">
                          <a:latin typeface="+mj-lt"/>
                          <a:cs typeface="Arial" panose="020B0604020202020204" pitchFamily="34" charset="0"/>
                        </a:rPr>
                        <a:t>802d</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15</a:t>
                      </a:r>
                      <a:r>
                        <a:rPr lang="en-AU" sz="1600" b="0" kern="1200" baseline="0" dirty="0" smtClean="0">
                          <a:solidFill>
                            <a:schemeClr val="tx1"/>
                          </a:solidFill>
                          <a:latin typeface="+mn-lt"/>
                          <a:ea typeface="+mn-ea"/>
                          <a:cs typeface="+mn-cs"/>
                        </a:rPr>
                        <a:t> Jun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8"/>
                  </a:ext>
                </a:extLst>
              </a:tr>
              <a:tr h="330320">
                <a:tc>
                  <a:txBody>
                    <a:bodyPr/>
                    <a:lstStyle/>
                    <a:p>
                      <a:r>
                        <a:rPr lang="en-AU" sz="1600" dirty="0" smtClean="0">
                          <a:latin typeface="+mj-lt"/>
                          <a:cs typeface="Arial" panose="020B0604020202020204" pitchFamily="34" charset="0"/>
                        </a:rPr>
                        <a:t>.1AEcg</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D1.4</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7 </a:t>
                      </a:r>
                      <a:r>
                        <a:rPr lang="en-AU" sz="1600" b="0" kern="1200" baseline="0" dirty="0" smtClean="0">
                          <a:solidFill>
                            <a:schemeClr val="tx1"/>
                          </a:solidFill>
                          <a:latin typeface="+mn-lt"/>
                          <a:ea typeface="+mn-ea"/>
                          <a:cs typeface="+mn-cs"/>
                        </a:rPr>
                        <a:t>Sep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6"/>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9"/>
                  </a:ext>
                </a:extLst>
              </a:tr>
              <a:tr h="330320">
                <a:tc>
                  <a:txBody>
                    <a:bodyPr/>
                    <a:lstStyle/>
                    <a:p>
                      <a:r>
                        <a:rPr lang="en-AU" sz="1600" dirty="0" smtClean="0">
                          <a:latin typeface="+mj-lt"/>
                          <a:cs typeface="Arial" panose="020B0604020202020204" pitchFamily="34" charset="0"/>
                        </a:rPr>
                        <a:t>.1CB</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r h="330320">
                <a:tc>
                  <a:txBody>
                    <a:bodyPr/>
                    <a:lstStyle/>
                    <a:p>
                      <a:r>
                        <a:rPr lang="en-AU" sz="1600" dirty="0" smtClean="0">
                          <a:latin typeface="+mj-lt"/>
                          <a:cs typeface="Arial" panose="020B0604020202020204" pitchFamily="34" charset="0"/>
                        </a:rPr>
                        <a:t>.1Qci</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1"/>
                  </a:ext>
                </a:extLst>
              </a:tr>
              <a:tr h="330320">
                <a:tc>
                  <a:txBody>
                    <a:bodyPr/>
                    <a:lstStyle/>
                    <a:p>
                      <a:r>
                        <a:rPr lang="en-AU" sz="1600" dirty="0" smtClean="0">
                          <a:latin typeface="+mj-lt"/>
                          <a:cs typeface="Arial" panose="020B0604020202020204" pitchFamily="34" charset="0"/>
                        </a:rPr>
                        <a:t>.1Qch</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2"/>
                  </a:ext>
                </a:extLst>
              </a:tr>
              <a:tr h="330320">
                <a:tc>
                  <a:txBody>
                    <a:bodyPr/>
                    <a:lstStyle/>
                    <a:p>
                      <a:r>
                        <a:rPr lang="en-GB" sz="1600" dirty="0" smtClean="0"/>
                        <a:t>.1Q-Cor 1</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Mar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17</a:t>
                      </a:r>
                    </a:p>
                  </a:txBody>
                  <a:tcPr marL="115147" marR="115147"/>
                </a:tc>
                <a:extLst>
                  <a:ext uri="{0D108BD9-81ED-4DB2-BD59-A6C34878D82A}">
                    <a16:rowId xmlns:a16="http://schemas.microsoft.com/office/drawing/2014/main" val="2853817690"/>
                  </a:ext>
                </a:extLst>
              </a:tr>
              <a:tr h="330320">
                <a:tc>
                  <a:txBody>
                    <a:bodyPr/>
                    <a:lstStyle/>
                    <a:p>
                      <a:r>
                        <a:rPr lang="en-AU" sz="1600" dirty="0" smtClean="0">
                          <a:latin typeface="+mj-lt"/>
                          <a:cs typeface="Arial" panose="020B0604020202020204" pitchFamily="34" charset="0"/>
                        </a:rPr>
                        <a:t>802c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4150876632"/>
                  </a:ext>
                </a:extLst>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Hawaii in Sept 2016</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sixteen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887548790"/>
              </p:ext>
            </p:extLst>
          </p:nvPr>
        </p:nvGraphicFramePr>
        <p:xfrm>
          <a:off x="152399" y="158388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.1AX-Cor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Jul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3"/>
                  </a:ext>
                </a:extLst>
              </a:tr>
              <a:tr h="330320">
                <a:tc>
                  <a:txBody>
                    <a:bodyPr/>
                    <a:lstStyle/>
                    <a:p>
                      <a:r>
                        <a:rPr lang="en-AU" sz="1600" dirty="0" smtClean="0">
                          <a:latin typeface="+mj-lt"/>
                          <a:cs typeface="Arial" panose="020B0604020202020204" pitchFamily="34" charset="0"/>
                        </a:rPr>
                        <a:t>.1Q-REV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4"/>
                  </a:ext>
                </a:extLst>
              </a:tr>
              <a:tr h="330320">
                <a:tc>
                  <a:txBody>
                    <a:bodyPr/>
                    <a:lstStyle/>
                    <a:p>
                      <a:r>
                        <a:rPr lang="en-AU" sz="1600" dirty="0" smtClean="0">
                          <a:latin typeface="+mj-lt"/>
                          <a:cs typeface="Arial" panose="020B0604020202020204" pitchFamily="34" charset="0"/>
                        </a:rPr>
                        <a:t>.1Qcc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5"/>
                  </a:ext>
                </a:extLst>
              </a:tr>
              <a:tr h="330320">
                <a:tc>
                  <a:txBody>
                    <a:bodyPr/>
                    <a:lstStyle/>
                    <a:p>
                      <a:r>
                        <a:rPr lang="en-AU" sz="1600" dirty="0" smtClean="0">
                          <a:latin typeface="+mj-lt"/>
                          <a:cs typeface="Arial" panose="020B0604020202020204" pitchFamily="34" charset="0"/>
                        </a:rPr>
                        <a:t>.1Qcp</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6"/>
                  </a:ext>
                </a:extLst>
              </a:tr>
              <a:tr h="330320">
                <a:tc>
                  <a:txBody>
                    <a:bodyPr/>
                    <a:lstStyle/>
                    <a:p>
                      <a:r>
                        <a:rPr lang="en-AU" sz="1600" dirty="0" smtClean="0">
                          <a:latin typeface="+mj-lt"/>
                          <a:cs typeface="Arial" panose="020B0604020202020204" pitchFamily="34" charset="0"/>
                        </a:rPr>
                        <a:t>.1AR-Rev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5478615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802.1Qbu FDIS ballot closes 11 Oct 2017</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&amp; response liaised</a:t>
            </a:r>
          </a:p>
          <a:p>
            <a:pPr lvl="1"/>
            <a:r>
              <a:rPr lang="en-AU" dirty="0" smtClean="0"/>
              <a:t>802.1Qbu-2016 passed its 60-day </a:t>
            </a:r>
            <a:r>
              <a:rPr lang="en-AU" dirty="0"/>
              <a:t>ballot </a:t>
            </a:r>
            <a:r>
              <a:rPr lang="en-AU" dirty="0" smtClean="0"/>
              <a:t>on </a:t>
            </a:r>
            <a:r>
              <a:rPr lang="en-AU" dirty="0"/>
              <a:t>7 Feb </a:t>
            </a:r>
            <a:r>
              <a:rPr lang="en-AU" dirty="0" smtClean="0"/>
              <a:t>2017 (N16541)</a:t>
            </a:r>
          </a:p>
          <a:p>
            <a:pPr lvl="2"/>
            <a:r>
              <a:rPr lang="en-AU" dirty="0"/>
              <a:t>Passed </a:t>
            </a:r>
            <a:r>
              <a:rPr lang="en-AU" dirty="0" smtClean="0"/>
              <a:t>9/0/11 on </a:t>
            </a:r>
            <a:r>
              <a:rPr lang="en-AU" dirty="0"/>
              <a:t>need for ISO standard</a:t>
            </a:r>
          </a:p>
          <a:p>
            <a:pPr lvl="2"/>
            <a:r>
              <a:rPr lang="en-AU" dirty="0"/>
              <a:t>Passed </a:t>
            </a:r>
            <a:r>
              <a:rPr lang="en-AU" dirty="0" smtClean="0"/>
              <a:t>7/1/12 on </a:t>
            </a:r>
            <a:r>
              <a:rPr lang="en-AU" dirty="0"/>
              <a:t>support for submission to FDIS</a:t>
            </a:r>
          </a:p>
          <a:p>
            <a:pPr lvl="1"/>
            <a:r>
              <a:rPr lang="en-AU" dirty="0"/>
              <a:t>China NB voted no with one </a:t>
            </a:r>
            <a:r>
              <a:rPr lang="en-AU" dirty="0" smtClean="0"/>
              <a:t>comment</a:t>
            </a:r>
          </a:p>
          <a:p>
            <a:pPr lvl="2"/>
            <a:r>
              <a:rPr lang="en-AU" dirty="0" smtClean="0"/>
              <a:t>Response sent to China NB comments (N16601)</a:t>
            </a:r>
            <a:endParaRPr lang="en-AU" dirty="0"/>
          </a:p>
          <a:p>
            <a:r>
              <a:rPr lang="en-AU" dirty="0" smtClean="0"/>
              <a:t>FDIS ballot: </a:t>
            </a:r>
            <a:r>
              <a:rPr lang="en-AU" dirty="0" smtClean="0">
                <a:solidFill>
                  <a:schemeClr val="accent2"/>
                </a:solidFill>
              </a:rPr>
              <a:t>closes 11 Oct 2017</a:t>
            </a:r>
          </a:p>
        </p:txBody>
      </p:sp>
    </p:spTree>
    <p:extLst>
      <p:ext uri="{BB962C8B-B14F-4D97-AF65-F5344CB8AC3E}">
        <p14:creationId xmlns:p14="http://schemas.microsoft.com/office/powerpoint/2010/main" val="18224603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802.1Qbz </a:t>
            </a:r>
            <a:r>
              <a:rPr lang="en-AU" dirty="0"/>
              <a:t>FDIS ballot closes </a:t>
            </a:r>
            <a:r>
              <a:rPr lang="en-AU" dirty="0" smtClean="0"/>
              <a:t>11 </a:t>
            </a:r>
            <a:r>
              <a:rPr lang="en-AU" dirty="0"/>
              <a:t>Oct 2017</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a:t>
            </a:r>
            <a:r>
              <a:rPr lang="en-AU" dirty="0" smtClean="0"/>
              <a:t>802.1Qbz-2016 </a:t>
            </a:r>
            <a:r>
              <a:rPr lang="en-AU" dirty="0"/>
              <a:t>passed its 60-day ballot on 7 Feb </a:t>
            </a:r>
            <a:r>
              <a:rPr lang="en-AU" dirty="0" smtClean="0"/>
              <a:t>2017 (N16540)</a:t>
            </a:r>
            <a:endParaRPr lang="en-AU" dirty="0"/>
          </a:p>
          <a:p>
            <a:pPr lvl="2"/>
            <a:r>
              <a:rPr lang="en-AU" dirty="0"/>
              <a:t>Passed 9/0/11 on need for ISO standard</a:t>
            </a:r>
          </a:p>
          <a:p>
            <a:pPr lvl="2"/>
            <a:r>
              <a:rPr lang="en-AU" dirty="0"/>
              <a:t>Passed 7/1/12 on support for submission to FDIS</a:t>
            </a:r>
          </a:p>
          <a:p>
            <a:pPr lvl="1"/>
            <a:r>
              <a:rPr lang="en-AU" dirty="0" smtClean="0"/>
              <a:t>China NB voted no with one comment</a:t>
            </a:r>
          </a:p>
          <a:p>
            <a:pPr lvl="2"/>
            <a:r>
              <a:rPr lang="en-AU" dirty="0" smtClean="0"/>
              <a:t>Response </a:t>
            </a:r>
            <a:r>
              <a:rPr lang="en-AU" dirty="0"/>
              <a:t>sent </a:t>
            </a:r>
            <a:r>
              <a:rPr lang="en-AU" dirty="0" smtClean="0"/>
              <a:t>in March 2017 to </a:t>
            </a:r>
            <a:r>
              <a:rPr lang="en-AU" dirty="0"/>
              <a:t>China NB </a:t>
            </a:r>
            <a:r>
              <a:rPr lang="en-AU" dirty="0" smtClean="0"/>
              <a:t>comments (N16601)</a:t>
            </a:r>
          </a:p>
          <a:p>
            <a:r>
              <a:rPr lang="en-AU" dirty="0"/>
              <a:t>FDIS ballot: </a:t>
            </a:r>
            <a:r>
              <a:rPr lang="en-AU" dirty="0">
                <a:solidFill>
                  <a:schemeClr val="accent2"/>
                </a:solidFill>
              </a:rPr>
              <a:t>closes </a:t>
            </a:r>
            <a:r>
              <a:rPr lang="en-AU" dirty="0" smtClean="0">
                <a:solidFill>
                  <a:schemeClr val="accent2"/>
                </a:solidFill>
              </a:rPr>
              <a:t>11 </a:t>
            </a:r>
            <a:r>
              <a:rPr lang="en-AU" dirty="0">
                <a:solidFill>
                  <a:schemeClr val="accent2"/>
                </a:solidFill>
              </a:rPr>
              <a:t>Oct 2017</a:t>
            </a:r>
            <a:endParaRPr lang="en-AU" dirty="0" smtClean="0">
              <a:solidFill>
                <a:schemeClr val="accent2"/>
              </a:solidFill>
            </a:endParaRPr>
          </a:p>
          <a:p>
            <a:endParaRPr lang="en-AU" dirty="0">
              <a:solidFill>
                <a:schemeClr val="accent2"/>
              </a:solidFill>
            </a:endParaRPr>
          </a:p>
        </p:txBody>
      </p:sp>
    </p:spTree>
    <p:extLst>
      <p:ext uri="{BB962C8B-B14F-4D97-AF65-F5344CB8AC3E}">
        <p14:creationId xmlns:p14="http://schemas.microsoft.com/office/powerpoint/2010/main" val="36761330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is waiting start of FDIS 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802.1AC-Rev D3.0 was liaised for information in Dec 2015</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liaised</a:t>
            </a:r>
          </a:p>
          <a:p>
            <a:pPr lvl="1"/>
            <a:r>
              <a:rPr lang="en-AU" dirty="0" smtClean="0"/>
              <a:t>802.1AC-Rev </a:t>
            </a:r>
            <a:r>
              <a:rPr lang="en-AU" dirty="0"/>
              <a:t>60-day </a:t>
            </a:r>
            <a:r>
              <a:rPr lang="en-AU" dirty="0" smtClean="0"/>
              <a:t>ballot passed on 24 May 2017 (N16647)</a:t>
            </a:r>
          </a:p>
          <a:p>
            <a:pPr lvl="2"/>
            <a:r>
              <a:rPr lang="en-AU" dirty="0"/>
              <a:t>Passed </a:t>
            </a:r>
            <a:r>
              <a:rPr lang="en-AU" dirty="0" smtClean="0"/>
              <a:t>11/0/8 </a:t>
            </a:r>
            <a:r>
              <a:rPr lang="en-AU" dirty="0"/>
              <a:t>on need for ISO standard</a:t>
            </a:r>
          </a:p>
          <a:p>
            <a:pPr lvl="2"/>
            <a:r>
              <a:rPr lang="en-AU" dirty="0"/>
              <a:t>Passed </a:t>
            </a:r>
            <a:r>
              <a:rPr lang="en-AU" dirty="0" smtClean="0"/>
              <a:t>10/1/9 </a:t>
            </a:r>
            <a:r>
              <a:rPr lang="en-AU" dirty="0"/>
              <a:t>on support for submission to FDIS</a:t>
            </a:r>
          </a:p>
          <a:p>
            <a:pPr lvl="1"/>
            <a:r>
              <a:rPr lang="en-AU" dirty="0"/>
              <a:t>China NB voted no with one </a:t>
            </a:r>
            <a:r>
              <a:rPr lang="en-AU" dirty="0" smtClean="0"/>
              <a:t>comment</a:t>
            </a:r>
          </a:p>
          <a:p>
            <a:pPr lvl="2"/>
            <a:r>
              <a:rPr lang="en-AU" dirty="0"/>
              <a:t>Response (N16687) was liaised in July </a:t>
            </a:r>
            <a:r>
              <a:rPr lang="en-AU" dirty="0" smtClean="0"/>
              <a:t>2017</a:t>
            </a:r>
          </a:p>
          <a:p>
            <a:r>
              <a:rPr lang="en-AU" dirty="0" smtClean="0"/>
              <a:t>FDIS ballot: </a:t>
            </a:r>
            <a:r>
              <a:rPr lang="en-AU" dirty="0" smtClean="0">
                <a:solidFill>
                  <a:schemeClr val="accent2"/>
                </a:solidFill>
              </a:rPr>
              <a:t>waiting</a:t>
            </a:r>
          </a:p>
          <a:p>
            <a:pPr lvl="1"/>
            <a:r>
              <a:rPr lang="en-AU" dirty="0" smtClean="0">
                <a:solidFill>
                  <a:srgbClr val="FF0000"/>
                </a:solidFill>
              </a:rPr>
              <a:t>Jodi reports that the FDIS will start “soon”</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23</a:t>
            </a:fld>
            <a:endParaRPr lang="en-US"/>
          </a:p>
        </p:txBody>
      </p:sp>
    </p:spTree>
    <p:extLst>
      <p:ext uri="{BB962C8B-B14F-4D97-AF65-F5344CB8AC3E}">
        <p14:creationId xmlns:p14="http://schemas.microsoft.com/office/powerpoint/2010/main" val="851874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FDIS ballot closed 8 Sept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smtClean="0"/>
              <a:t>802.1Qcd-2015 </a:t>
            </a:r>
            <a:r>
              <a:rPr lang="en-AU" dirty="0"/>
              <a:t>passed </a:t>
            </a:r>
            <a:r>
              <a:rPr lang="en-AU" dirty="0" smtClean="0"/>
              <a:t>60-day </a:t>
            </a:r>
            <a:r>
              <a:rPr lang="en-AU" dirty="0"/>
              <a:t>pre-ballot on 23 Oct </a:t>
            </a:r>
            <a:r>
              <a:rPr lang="en-AU" dirty="0" smtClean="0"/>
              <a:t>2016 (N16496)</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1"/>
            <a:r>
              <a:rPr lang="en-AU" dirty="0"/>
              <a:t>China NB voted no with one </a:t>
            </a:r>
            <a:r>
              <a:rPr lang="en-AU" dirty="0" smtClean="0"/>
              <a:t>comment</a:t>
            </a:r>
          </a:p>
          <a:p>
            <a:pPr lvl="2"/>
            <a:r>
              <a:rPr lang="en-AU" dirty="0" smtClean="0"/>
              <a:t>The response was sent in Nov 2016 (N16505)</a:t>
            </a:r>
          </a:p>
          <a:p>
            <a:r>
              <a:rPr lang="en-AU" dirty="0" smtClean="0"/>
              <a:t>FDIS ballot: </a:t>
            </a:r>
            <a:r>
              <a:rPr lang="en-AU" dirty="0" smtClean="0">
                <a:solidFill>
                  <a:schemeClr val="accent2"/>
                </a:solidFill>
              </a:rPr>
              <a:t>closes 1 Dec 2017</a:t>
            </a:r>
          </a:p>
          <a:p>
            <a:pPr lvl="1"/>
            <a:r>
              <a:rPr lang="en-AU" dirty="0" smtClean="0">
                <a:solidFill>
                  <a:schemeClr val="accent2"/>
                </a:solidFill>
              </a:rPr>
              <a:t>Apparently was extended from 8 Sept 2017 because of a systems error</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24</a:t>
            </a:fld>
            <a:endParaRPr lang="en-US"/>
          </a:p>
        </p:txBody>
      </p:sp>
    </p:spTree>
    <p:extLst>
      <p:ext uri="{BB962C8B-B14F-4D97-AF65-F5344CB8AC3E}">
        <p14:creationId xmlns:p14="http://schemas.microsoft.com/office/powerpoint/2010/main" val="41982445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a:t>
            </a:r>
            <a:r>
              <a:rPr lang="en-AU" dirty="0"/>
              <a:t>60-day ballot </a:t>
            </a:r>
            <a:r>
              <a:rPr lang="en-AU" dirty="0" smtClean="0"/>
              <a:t>is waiting for start of FDIS 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 (see N16484)</a:t>
            </a:r>
          </a:p>
          <a:p>
            <a:r>
              <a:rPr lang="en-US" dirty="0" smtClean="0"/>
              <a:t>60-day</a:t>
            </a:r>
            <a:r>
              <a:rPr lang="en-AU" dirty="0" smtClean="0"/>
              <a:t> pre-ballot: </a:t>
            </a:r>
            <a:r>
              <a:rPr lang="en-AU" dirty="0" smtClean="0">
                <a:solidFill>
                  <a:srgbClr val="00B050"/>
                </a:solidFill>
              </a:rPr>
              <a:t>passed with no response required</a:t>
            </a:r>
            <a:endParaRPr lang="en-AU" dirty="0" smtClean="0">
              <a:solidFill>
                <a:schemeClr val="accent2"/>
              </a:solidFill>
            </a:endParaRPr>
          </a:p>
          <a:p>
            <a:pPr lvl="1"/>
            <a:r>
              <a:rPr lang="en-AU" dirty="0" smtClean="0"/>
              <a:t>802.1Qd passed </a:t>
            </a:r>
            <a:r>
              <a:rPr lang="en-AU" dirty="0"/>
              <a:t>60-day pre-ballot on </a:t>
            </a:r>
            <a:r>
              <a:rPr lang="en-AU" dirty="0" smtClean="0"/>
              <a:t>15 June 2017 (N16657)</a:t>
            </a:r>
            <a:endParaRPr lang="en-AU" dirty="0"/>
          </a:p>
          <a:p>
            <a:pPr lvl="2"/>
            <a:r>
              <a:rPr lang="en-AU" dirty="0"/>
              <a:t>Passed </a:t>
            </a:r>
            <a:r>
              <a:rPr lang="en-AU" dirty="0" smtClean="0"/>
              <a:t>9/0/11 </a:t>
            </a:r>
            <a:r>
              <a:rPr lang="en-AU" dirty="0"/>
              <a:t>on need for ISO standard</a:t>
            </a:r>
          </a:p>
          <a:p>
            <a:pPr lvl="2"/>
            <a:r>
              <a:rPr lang="en-AU" dirty="0"/>
              <a:t>Passed </a:t>
            </a:r>
            <a:r>
              <a:rPr lang="en-AU" dirty="0" smtClean="0"/>
              <a:t>9/0/11 </a:t>
            </a:r>
            <a:r>
              <a:rPr lang="en-AU" dirty="0"/>
              <a:t>on support for submission to FDIS </a:t>
            </a:r>
            <a:endParaRPr lang="en-AU" dirty="0" smtClean="0"/>
          </a:p>
          <a:p>
            <a:r>
              <a:rPr lang="en-AU" dirty="0" smtClean="0"/>
              <a:t>FDIS ballot: </a:t>
            </a:r>
            <a:r>
              <a:rPr lang="en-AU" dirty="0" smtClean="0">
                <a:solidFill>
                  <a:schemeClr val="accent2"/>
                </a:solidFill>
              </a:rPr>
              <a:t>waiting</a:t>
            </a:r>
          </a:p>
          <a:p>
            <a:pPr lvl="1"/>
            <a:r>
              <a:rPr lang="en-AU" dirty="0">
                <a:solidFill>
                  <a:srgbClr val="FF0000"/>
                </a:solidFill>
              </a:rPr>
              <a:t>Jodi reports that the FDIS will start “soon”</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25</a:t>
            </a:fld>
            <a:endParaRPr lang="en-US"/>
          </a:p>
        </p:txBody>
      </p:sp>
    </p:spTree>
    <p:extLst>
      <p:ext uri="{BB962C8B-B14F-4D97-AF65-F5344CB8AC3E}">
        <p14:creationId xmlns:p14="http://schemas.microsoft.com/office/powerpoint/2010/main" val="2752135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60-day ballot passed on 7 Sept 2017 and requires comment resolution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802.1AEcg D1.4 was liaised for information in Oct 2016 (N16484)</a:t>
            </a:r>
          </a:p>
          <a:p>
            <a:r>
              <a:rPr lang="en-US" dirty="0" smtClean="0"/>
              <a:t>60-day</a:t>
            </a:r>
            <a:r>
              <a:rPr lang="en-AU" dirty="0" smtClean="0"/>
              <a:t> pre-ballot: </a:t>
            </a:r>
            <a:r>
              <a:rPr lang="en-AU" dirty="0" smtClean="0">
                <a:solidFill>
                  <a:srgbClr val="00B050"/>
                </a:solidFill>
              </a:rPr>
              <a:t>passed, </a:t>
            </a:r>
            <a:r>
              <a:rPr lang="en-AU" dirty="0" smtClean="0">
                <a:solidFill>
                  <a:schemeClr val="accent6"/>
                </a:solidFill>
              </a:rPr>
              <a:t>but comment needs resolution</a:t>
            </a:r>
          </a:p>
          <a:p>
            <a:pPr lvl="1"/>
            <a:r>
              <a:rPr lang="en-AU" dirty="0" smtClean="0"/>
              <a:t>802.1AEcg </a:t>
            </a:r>
            <a:r>
              <a:rPr lang="en-AU" dirty="0"/>
              <a:t>passed 60-day pre-ballot on </a:t>
            </a:r>
            <a:r>
              <a:rPr lang="en-AU" dirty="0" smtClean="0"/>
              <a:t>7 Sept 2017 </a:t>
            </a:r>
            <a:r>
              <a:rPr lang="en-AU" dirty="0"/>
              <a:t>(</a:t>
            </a:r>
            <a:r>
              <a:rPr lang="en-AU" dirty="0" smtClean="0"/>
              <a:t>N16707)</a:t>
            </a:r>
            <a:endParaRPr lang="en-AU" dirty="0"/>
          </a:p>
          <a:p>
            <a:pPr lvl="2"/>
            <a:r>
              <a:rPr lang="en-AU" dirty="0"/>
              <a:t>Passed </a:t>
            </a:r>
            <a:r>
              <a:rPr lang="en-AU" dirty="0" smtClean="0"/>
              <a:t>6/1/12 </a:t>
            </a:r>
            <a:r>
              <a:rPr lang="en-AU" dirty="0"/>
              <a:t>on need for ISO standard</a:t>
            </a:r>
          </a:p>
          <a:p>
            <a:pPr lvl="2"/>
            <a:r>
              <a:rPr lang="en-AU" dirty="0"/>
              <a:t>Passed </a:t>
            </a:r>
            <a:r>
              <a:rPr lang="en-AU" dirty="0" smtClean="0"/>
              <a:t>5/1/13 </a:t>
            </a:r>
            <a:r>
              <a:rPr lang="en-AU" dirty="0"/>
              <a:t>on support for submission to FDIS </a:t>
            </a:r>
            <a:endParaRPr lang="en-AU" dirty="0" smtClean="0"/>
          </a:p>
          <a:p>
            <a:pPr lvl="1"/>
            <a:r>
              <a:rPr lang="en-AU" dirty="0" smtClean="0"/>
              <a:t>There was one comment from the China NB</a:t>
            </a:r>
            <a:endParaRPr lang="en-AU" dirty="0"/>
          </a:p>
          <a:p>
            <a:r>
              <a:rPr lang="en-AU" dirty="0" smtClean="0"/>
              <a:t>FDIS ballot: </a:t>
            </a:r>
            <a:r>
              <a:rPr lang="en-AU" dirty="0" smtClean="0">
                <a:solidFill>
                  <a:schemeClr val="accent2"/>
                </a:solidFill>
              </a:rPr>
              <a:t>waiting</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26</a:t>
            </a:fld>
            <a:endParaRPr lang="en-US"/>
          </a:p>
        </p:txBody>
      </p:sp>
    </p:spTree>
    <p:extLst>
      <p:ext uri="{BB962C8B-B14F-4D97-AF65-F5344CB8AC3E}">
        <p14:creationId xmlns:p14="http://schemas.microsoft.com/office/powerpoint/2010/main" val="19192855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one comment received on the IEEE </a:t>
            </a:r>
            <a:r>
              <a:rPr lang="en-AU" dirty="0"/>
              <a:t>802.1AEcg 60-day </a:t>
            </a:r>
            <a:r>
              <a:rPr lang="en-AU" dirty="0" smtClean="0"/>
              <a:t>FDIS ballot</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smtClean="0"/>
              <a:t>1. The </a:t>
            </a:r>
            <a:r>
              <a:rPr lang="en-AU" i="1" dirty="0"/>
              <a:t>default cryptographic algorithm of the standard is AES (chapter 14), however, policy and regulation limitations on application of cryptographic algorithm differ from countries and regions. Therefore, it is improper to specify AES algorithm as the default one. It is recommended to clearly state that AES is an example for cryptographic algorithms, so that countries and regions may replace it with a similar and regulation-compliant algorithm during </a:t>
            </a:r>
            <a:r>
              <a:rPr lang="en-AU" i="1" dirty="0" smtClean="0"/>
              <a:t>implementation.</a:t>
            </a:r>
          </a:p>
          <a:p>
            <a:pPr lvl="1"/>
            <a:r>
              <a:rPr lang="en-AU" i="1" dirty="0" smtClean="0"/>
              <a:t>2</a:t>
            </a:r>
            <a:r>
              <a:rPr lang="en-AU" i="1" dirty="0"/>
              <a:t>. The hop-by-hop encryption mechanism specified in the standard has the issues of high-delay and high calculating cost, etc., especially between nodes that require multi hops to accomplish communication</a:t>
            </a:r>
            <a:r>
              <a:rPr lang="en-AU" i="1" dirty="0" smtClean="0"/>
              <a:t>.</a:t>
            </a:r>
          </a:p>
          <a:p>
            <a:r>
              <a:rPr lang="en-AU" dirty="0" smtClean="0"/>
              <a:t>China NB Change 1</a:t>
            </a:r>
          </a:p>
          <a:p>
            <a:pPr lvl="1"/>
            <a:r>
              <a:rPr lang="en-AU" dirty="0" smtClean="0"/>
              <a:t>None specified</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27</a:t>
            </a:fld>
            <a:endParaRPr lang="en-US"/>
          </a:p>
        </p:txBody>
      </p:sp>
    </p:spTree>
    <p:extLst>
      <p:ext uri="{BB962C8B-B14F-4D97-AF65-F5344CB8AC3E}">
        <p14:creationId xmlns:p14="http://schemas.microsoft.com/office/powerpoint/2010/main" val="7997009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was one comment received on the IEEE 802.1AEcg 60-day FDIS ballot</a:t>
            </a:r>
          </a:p>
        </p:txBody>
      </p:sp>
      <p:sp>
        <p:nvSpPr>
          <p:cNvPr id="3" name="Content Placeholder 2"/>
          <p:cNvSpPr>
            <a:spLocks noGrp="1"/>
          </p:cNvSpPr>
          <p:nvPr>
            <p:ph idx="1"/>
          </p:nvPr>
        </p:nvSpPr>
        <p:spPr/>
        <p:txBody>
          <a:bodyPr/>
          <a:lstStyle/>
          <a:p>
            <a:r>
              <a:rPr lang="en-AU" dirty="0" smtClean="0"/>
              <a:t>Suggested IEEE 802 response</a:t>
            </a:r>
          </a:p>
          <a:p>
            <a:pPr lvl="1"/>
            <a:r>
              <a:rPr lang="en-AU" dirty="0" smtClean="0">
                <a:solidFill>
                  <a:srgbClr val="FF0000"/>
                </a:solidFill>
              </a:rPr>
              <a:t>Sent to .1 crowd</a:t>
            </a:r>
            <a:endParaRPr lang="en-AU" dirty="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28</a:t>
            </a:fld>
            <a:endParaRPr lang="en-US"/>
          </a:p>
        </p:txBody>
      </p:sp>
    </p:spTree>
    <p:extLst>
      <p:ext uri="{BB962C8B-B14F-4D97-AF65-F5344CB8AC3E}">
        <p14:creationId xmlns:p14="http://schemas.microsoft.com/office/powerpoint/2010/main" val="28495332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a:t>
            </a:r>
            <a:r>
              <a:rPr lang="en-AU" dirty="0"/>
              <a:t>will be submitted to </a:t>
            </a:r>
            <a:r>
              <a:rPr lang="en-AU" dirty="0" smtClean="0"/>
              <a:t>PSDO soon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802.1CB D2.6 was submitted in Sep 2016</a:t>
            </a:r>
          </a:p>
          <a:p>
            <a:r>
              <a:rPr lang="en-US" dirty="0" smtClean="0"/>
              <a:t>60-day</a:t>
            </a:r>
            <a:r>
              <a:rPr lang="en-AU" dirty="0" smtClean="0"/>
              <a:t> pre-ballot: </a:t>
            </a:r>
            <a:r>
              <a:rPr lang="en-AU" dirty="0" smtClean="0">
                <a:solidFill>
                  <a:schemeClr val="accent2"/>
                </a:solidFill>
              </a:rPr>
              <a:t>waiting</a:t>
            </a:r>
          </a:p>
          <a:p>
            <a:pPr lvl="1"/>
            <a:r>
              <a:rPr lang="en-AU" dirty="0" smtClean="0"/>
              <a:t>Will be sent when published</a:t>
            </a:r>
          </a:p>
          <a:p>
            <a:pPr lvl="2"/>
            <a:r>
              <a:rPr lang="en-AU" dirty="0" smtClean="0"/>
              <a:t>Publication scheduled for 28 September</a:t>
            </a:r>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29</a:t>
            </a:fld>
            <a:endParaRPr lang="en-US"/>
          </a:p>
        </p:txBody>
      </p:sp>
    </p:spTree>
    <p:extLst>
      <p:ext uri="{BB962C8B-B14F-4D97-AF65-F5344CB8AC3E}">
        <p14:creationId xmlns:p14="http://schemas.microsoft.com/office/powerpoint/2010/main" val="191535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3" name="Content Placeholder 2"/>
          <p:cNvSpPr>
            <a:spLocks noGrp="1"/>
          </p:cNvSpPr>
          <p:nvPr>
            <p:ph idx="1"/>
          </p:nvPr>
        </p:nvSpPr>
        <p:spPr/>
        <p:txBody>
          <a:bodyPr/>
          <a:lstStyle/>
          <a:p>
            <a:pPr lvl="1"/>
            <a:r>
              <a:rPr lang="en-US" altLang="en-US" dirty="0" smtClean="0"/>
              <a:t>All IEEE-SA standards meetings shall be conducted in compliance with all applicable laws, including antitrust and competition laws.</a:t>
            </a:r>
          </a:p>
          <a:p>
            <a:pPr lvl="1"/>
            <a:r>
              <a:rPr lang="en-US" altLang="en-US" dirty="0" smtClean="0"/>
              <a:t>Don’t discuss the interpretation, validity, or essentiality of patents/patent claims. </a:t>
            </a:r>
          </a:p>
          <a:p>
            <a:pPr lvl="1"/>
            <a:r>
              <a:rPr lang="en-US" altLang="en-US" dirty="0" smtClean="0"/>
              <a:t>Don’t discuss specific license rates, terms, or conditions.</a:t>
            </a:r>
          </a:p>
          <a:p>
            <a:pPr lvl="2"/>
            <a:r>
              <a:rPr lang="en-US" altLang="en-US" dirty="0" smtClean="0"/>
              <a:t>Relative costs, including licensing costs of essential patent claims, of different technical approaches may be discussed in standards development meetings. </a:t>
            </a:r>
          </a:p>
          <a:p>
            <a:pPr lvl="3"/>
            <a:r>
              <a:rPr lang="en-GB" altLang="en-US" dirty="0" smtClean="0"/>
              <a:t>Technical considerations remain primary focus</a:t>
            </a:r>
            <a:endParaRPr lang="en-US" altLang="en-US" dirty="0" smtClean="0"/>
          </a:p>
          <a:p>
            <a:pPr lvl="1"/>
            <a:r>
              <a:rPr lang="en-US" altLang="en-US" dirty="0" smtClean="0"/>
              <a:t>Don’t discuss or engage in the fixing of product prices, allocation of customers, or division of sales markets.</a:t>
            </a:r>
          </a:p>
          <a:p>
            <a:pPr lvl="1"/>
            <a:r>
              <a:rPr lang="en-US" altLang="en-US" dirty="0" smtClean="0"/>
              <a:t>Don’t discuss the status or substance of ongoing or threatened litigation.</a:t>
            </a:r>
          </a:p>
          <a:p>
            <a:pPr lvl="1"/>
            <a:r>
              <a:rPr lang="en-US" altLang="en-US" dirty="0" smtClean="0"/>
              <a:t>Don’t be silent if inappropriate topics are discussed… do formally object.</a:t>
            </a:r>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a:t>
            </a:r>
            <a:r>
              <a:rPr lang="en-AU" dirty="0"/>
              <a:t>will be submitted to </a:t>
            </a:r>
            <a:r>
              <a:rPr lang="en-AU" dirty="0" smtClean="0"/>
              <a:t>PSDO soon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802.1Qci D2.0 was submitted in Oct 2016</a:t>
            </a:r>
          </a:p>
          <a:p>
            <a:r>
              <a:rPr lang="en-US" dirty="0" smtClean="0"/>
              <a:t>60-day</a:t>
            </a:r>
            <a:r>
              <a:rPr lang="en-AU" dirty="0" smtClean="0"/>
              <a:t> pre-ballot: </a:t>
            </a:r>
            <a:r>
              <a:rPr lang="en-AU" dirty="0" smtClean="0">
                <a:solidFill>
                  <a:schemeClr val="accent2"/>
                </a:solidFill>
              </a:rPr>
              <a:t>waiting</a:t>
            </a:r>
          </a:p>
          <a:p>
            <a:pPr lvl="1"/>
            <a:r>
              <a:rPr lang="en-AU" dirty="0" smtClean="0"/>
              <a:t>Will </a:t>
            </a:r>
            <a:r>
              <a:rPr lang="en-AU" dirty="0"/>
              <a:t>be sent when </a:t>
            </a:r>
            <a:r>
              <a:rPr lang="en-AU" dirty="0" smtClean="0"/>
              <a:t>published</a:t>
            </a:r>
          </a:p>
          <a:p>
            <a:pPr lvl="2"/>
            <a:r>
              <a:rPr lang="en-AU" dirty="0" smtClean="0"/>
              <a:t>Was published on 31 May 2017</a:t>
            </a:r>
          </a:p>
          <a:p>
            <a:pPr lvl="2"/>
            <a:r>
              <a:rPr lang="en-AU" dirty="0" smtClean="0">
                <a:solidFill>
                  <a:srgbClr val="FF0000"/>
                </a:solidFill>
              </a:rPr>
              <a:t>Action required by 802.1 WG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30</a:t>
            </a:fld>
            <a:endParaRPr lang="en-US"/>
          </a:p>
        </p:txBody>
      </p:sp>
    </p:spTree>
    <p:extLst>
      <p:ext uri="{BB962C8B-B14F-4D97-AF65-F5344CB8AC3E}">
        <p14:creationId xmlns:p14="http://schemas.microsoft.com/office/powerpoint/2010/main" val="26258254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will be submitted to </a:t>
            </a:r>
            <a:r>
              <a:rPr lang="en-AU" dirty="0" smtClean="0"/>
              <a:t>PSDO soon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802.1Qch D2.0 was submitted in Nov 2016</a:t>
            </a:r>
          </a:p>
          <a:p>
            <a:r>
              <a:rPr lang="en-US" dirty="0" smtClean="0"/>
              <a:t>60-day</a:t>
            </a:r>
            <a:r>
              <a:rPr lang="en-AU" dirty="0" smtClean="0"/>
              <a:t> pre-ballot: </a:t>
            </a:r>
            <a:r>
              <a:rPr lang="en-AU" dirty="0" smtClean="0">
                <a:solidFill>
                  <a:schemeClr val="accent2"/>
                </a:solidFill>
              </a:rPr>
              <a:t>waiting</a:t>
            </a:r>
          </a:p>
          <a:p>
            <a:pPr lvl="1"/>
            <a:r>
              <a:rPr lang="en-AU" dirty="0"/>
              <a:t>Will be sent when published</a:t>
            </a:r>
          </a:p>
          <a:p>
            <a:pPr lvl="2"/>
            <a:r>
              <a:rPr lang="en-AU" dirty="0"/>
              <a:t>Was published on </a:t>
            </a:r>
            <a:r>
              <a:rPr lang="en-AU" dirty="0" smtClean="0"/>
              <a:t>28 June 2017</a:t>
            </a:r>
            <a:endParaRPr lang="en-AU" dirty="0"/>
          </a:p>
          <a:p>
            <a:pPr lvl="2"/>
            <a:r>
              <a:rPr lang="en-AU" dirty="0">
                <a:solidFill>
                  <a:srgbClr val="FF0000"/>
                </a:solidFill>
              </a:rPr>
              <a:t>Action required by 802.1 WG</a:t>
            </a:r>
            <a:endParaRPr lang="en-AU" dirty="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31</a:t>
            </a:fld>
            <a:endParaRPr lang="en-US"/>
          </a:p>
        </p:txBody>
      </p:sp>
    </p:spTree>
    <p:extLst>
      <p:ext uri="{BB962C8B-B14F-4D97-AF65-F5344CB8AC3E}">
        <p14:creationId xmlns:p14="http://schemas.microsoft.com/office/powerpoint/2010/main" val="4548086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802.1Q-2014/</a:t>
            </a:r>
            <a:r>
              <a:rPr lang="en-GB" dirty="0" err="1"/>
              <a:t>Cor</a:t>
            </a:r>
            <a:r>
              <a:rPr lang="en-GB" dirty="0"/>
              <a:t> 1-2015</a:t>
            </a:r>
            <a:r>
              <a:rPr lang="en-AU" dirty="0" smtClean="0"/>
              <a:t> is waiting for publication</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a:t>
            </a:r>
            <a:r>
              <a:rPr lang="en-AU" dirty="0" smtClean="0">
                <a:solidFill>
                  <a:schemeClr val="accent2"/>
                </a:solidFill>
              </a:rPr>
              <a:t> but requires a response</a:t>
            </a:r>
          </a:p>
          <a:p>
            <a:pPr lvl="1"/>
            <a:r>
              <a:rPr lang="en-AU" dirty="0" smtClean="0"/>
              <a:t>802.1Q-2014/</a:t>
            </a:r>
            <a:r>
              <a:rPr lang="en-AU" dirty="0" err="1" smtClean="0"/>
              <a:t>Cor</a:t>
            </a:r>
            <a:r>
              <a:rPr lang="en-AU" dirty="0" smtClean="0"/>
              <a:t> </a:t>
            </a:r>
            <a:r>
              <a:rPr lang="en-AU" dirty="0"/>
              <a:t>1-2015 </a:t>
            </a:r>
            <a:r>
              <a:rPr lang="en-AU" dirty="0" smtClean="0"/>
              <a:t>was submitted to PSDO using a special process for corrigenda</a:t>
            </a:r>
          </a:p>
          <a:p>
            <a:pPr lvl="1"/>
            <a:r>
              <a:rPr lang="en-AU" dirty="0" smtClean="0"/>
              <a:t>The ballot passed on 16 March 2017 (N16589)</a:t>
            </a:r>
          </a:p>
          <a:p>
            <a:pPr lvl="2"/>
            <a:r>
              <a:rPr lang="en-AU" dirty="0"/>
              <a:t>Do you support the need for a corrigendum to the subject ISO/IEC/IEEE International Standard? </a:t>
            </a:r>
            <a:r>
              <a:rPr lang="en-AU" dirty="0" smtClean="0"/>
              <a:t> 9/0/11</a:t>
            </a:r>
          </a:p>
          <a:p>
            <a:pPr lvl="2"/>
            <a:r>
              <a:rPr lang="en-AU" dirty="0" smtClean="0"/>
              <a:t>Do </a:t>
            </a:r>
            <a:r>
              <a:rPr lang="en-AU" dirty="0"/>
              <a:t>you approve the draft for publication? </a:t>
            </a:r>
            <a:r>
              <a:rPr lang="en-AU" dirty="0" smtClean="0"/>
              <a:t> 8/1/11</a:t>
            </a:r>
          </a:p>
          <a:p>
            <a:pPr lvl="1"/>
            <a:r>
              <a:rPr lang="en-AU" dirty="0" smtClean="0"/>
              <a:t>China NB voted “no” with their usual objection to the use of IEEE 802.1X based security</a:t>
            </a:r>
          </a:p>
          <a:p>
            <a:pPr lvl="2"/>
            <a:r>
              <a:rPr lang="en-AU" dirty="0"/>
              <a:t>Response (</a:t>
            </a:r>
            <a:r>
              <a:rPr lang="en-AU" dirty="0" smtClean="0"/>
              <a:t>N16687) </a:t>
            </a:r>
            <a:r>
              <a:rPr lang="en-AU" dirty="0"/>
              <a:t>was liaised in July </a:t>
            </a:r>
            <a:r>
              <a:rPr lang="en-AU" dirty="0" smtClean="0"/>
              <a:t>2017</a:t>
            </a:r>
          </a:p>
          <a:p>
            <a:pPr lvl="1"/>
            <a:r>
              <a:rPr lang="en-AU" dirty="0" smtClean="0">
                <a:solidFill>
                  <a:srgbClr val="FF0000"/>
                </a:solidFill>
              </a:rPr>
              <a:t>Published? </a:t>
            </a:r>
            <a:r>
              <a:rPr lang="en-AU" dirty="0">
                <a:solidFill>
                  <a:srgbClr val="FF0000"/>
                </a:solidFill>
              </a:rPr>
              <a:t>Jodi reports that the FDIS will </a:t>
            </a:r>
            <a:r>
              <a:rPr lang="en-AU" dirty="0" smtClean="0">
                <a:solidFill>
                  <a:srgbClr val="FF0000"/>
                </a:solidFill>
              </a:rPr>
              <a:t>publish </a:t>
            </a:r>
            <a:r>
              <a:rPr lang="en-AU" dirty="0">
                <a:solidFill>
                  <a:srgbClr val="FF0000"/>
                </a:solidFill>
              </a:rPr>
              <a:t>“soon”</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32</a:t>
            </a:fld>
            <a:endParaRPr lang="en-US"/>
          </a:p>
        </p:txBody>
      </p:sp>
    </p:spTree>
    <p:extLst>
      <p:ext uri="{BB962C8B-B14F-4D97-AF65-F5344CB8AC3E}">
        <p14:creationId xmlns:p14="http://schemas.microsoft.com/office/powerpoint/2010/main" val="25677116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802c will be submitted to PSDO</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802c/D2.1 </a:t>
            </a:r>
            <a:r>
              <a:rPr lang="en-AU" dirty="0" smtClean="0"/>
              <a:t>was liaised for information in Mar 2017 (N16598)</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33</a:t>
            </a:fld>
            <a:endParaRPr lang="en-US"/>
          </a:p>
        </p:txBody>
      </p:sp>
    </p:spTree>
    <p:extLst>
      <p:ext uri="{BB962C8B-B14F-4D97-AF65-F5344CB8AC3E}">
        <p14:creationId xmlns:p14="http://schemas.microsoft.com/office/powerpoint/2010/main" val="24496296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802.1AX-2014/Cor1 </a:t>
            </a:r>
            <a:r>
              <a:rPr lang="en-AU" dirty="0" smtClean="0"/>
              <a:t>is waiting for publication</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a:t>
            </a:r>
          </a:p>
          <a:p>
            <a:pPr lvl="1"/>
            <a:r>
              <a:rPr lang="en-GB" dirty="0" smtClean="0"/>
              <a:t>802.1AX-2014/Cor1 </a:t>
            </a:r>
            <a:r>
              <a:rPr lang="en-AU" dirty="0" smtClean="0"/>
              <a:t>passed 90-day FDIS </a:t>
            </a:r>
            <a:r>
              <a:rPr lang="en-AU" dirty="0"/>
              <a:t>on 20 July </a:t>
            </a:r>
            <a:r>
              <a:rPr lang="en-AU" dirty="0" smtClean="0"/>
              <a:t>2017 (N16684)</a:t>
            </a:r>
            <a:endParaRPr lang="en-AU" dirty="0"/>
          </a:p>
          <a:p>
            <a:pPr lvl="2"/>
            <a:r>
              <a:rPr lang="en-AU" dirty="0" smtClean="0"/>
              <a:t>Passed 10/0/10</a:t>
            </a:r>
          </a:p>
          <a:p>
            <a:pPr lvl="2"/>
            <a:r>
              <a:rPr lang="en-AU" dirty="0" smtClean="0"/>
              <a:t>There were no comments</a:t>
            </a:r>
          </a:p>
          <a:p>
            <a:pPr lvl="1"/>
            <a:r>
              <a:rPr lang="en-AU" dirty="0" smtClean="0">
                <a:solidFill>
                  <a:srgbClr val="FF0000"/>
                </a:solidFill>
              </a:rPr>
              <a:t>Published? </a:t>
            </a:r>
            <a:r>
              <a:rPr lang="en-AU" dirty="0">
                <a:solidFill>
                  <a:srgbClr val="FF0000"/>
                </a:solidFill>
              </a:rPr>
              <a:t>Jodi reports that the FDIS will publish “soon”</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34</a:t>
            </a:fld>
            <a:endParaRPr lang="en-US"/>
          </a:p>
        </p:txBody>
      </p:sp>
    </p:spTree>
    <p:extLst>
      <p:ext uri="{BB962C8B-B14F-4D97-AF65-F5344CB8AC3E}">
        <p14:creationId xmlns:p14="http://schemas.microsoft.com/office/powerpoint/2010/main" val="34186469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802.1Q-REV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802.1Q-REV/D2.0 </a:t>
            </a:r>
            <a:r>
              <a:rPr lang="en-AU" dirty="0" smtClean="0"/>
              <a:t>was liaised for information in Jul 2017 (N16688)</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35</a:t>
            </a:fld>
            <a:endParaRPr lang="en-US"/>
          </a:p>
        </p:txBody>
      </p:sp>
    </p:spTree>
    <p:extLst>
      <p:ext uri="{BB962C8B-B14F-4D97-AF65-F5344CB8AC3E}">
        <p14:creationId xmlns:p14="http://schemas.microsoft.com/office/powerpoint/2010/main" val="583702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802.1Qcc will be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chemeClr val="accent2"/>
                </a:solidFill>
              </a:rPr>
              <a:t>waiting</a:t>
            </a:r>
            <a:endParaRPr lang="en-AU" dirty="0" smtClean="0">
              <a:solidFill>
                <a:srgbClr val="00B050"/>
              </a:solidFill>
            </a:endParaRPr>
          </a:p>
          <a:p>
            <a:pPr lvl="1"/>
            <a:r>
              <a:rPr lang="en-AU" dirty="0" smtClean="0"/>
              <a:t>Liaison of draft approved in July 2017</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36</a:t>
            </a:fld>
            <a:endParaRPr lang="en-US"/>
          </a:p>
        </p:txBody>
      </p:sp>
    </p:spTree>
    <p:extLst>
      <p:ext uri="{BB962C8B-B14F-4D97-AF65-F5344CB8AC3E}">
        <p14:creationId xmlns:p14="http://schemas.microsoft.com/office/powerpoint/2010/main" val="30380581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802.1Qcp will be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chemeClr val="accent2"/>
                </a:solidFill>
              </a:rPr>
              <a:t>waiting</a:t>
            </a:r>
            <a:endParaRPr lang="en-AU" dirty="0" smtClean="0">
              <a:solidFill>
                <a:srgbClr val="00B050"/>
              </a:solidFill>
            </a:endParaRPr>
          </a:p>
          <a:p>
            <a:pPr lvl="1"/>
            <a:r>
              <a:rPr lang="en-AU" dirty="0" smtClean="0"/>
              <a:t>Liaison of draft approved in July 2017</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37</a:t>
            </a:fld>
            <a:endParaRPr lang="en-US"/>
          </a:p>
        </p:txBody>
      </p:sp>
    </p:spTree>
    <p:extLst>
      <p:ext uri="{BB962C8B-B14F-4D97-AF65-F5344CB8AC3E}">
        <p14:creationId xmlns:p14="http://schemas.microsoft.com/office/powerpoint/2010/main" val="26156431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1AR-Rev</a:t>
            </a:r>
            <a:r>
              <a:rPr lang="en-AU" dirty="0" smtClean="0"/>
              <a:t> will be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chemeClr val="accent2"/>
                </a:solidFill>
              </a:rPr>
              <a:t>waiting</a:t>
            </a:r>
            <a:endParaRPr lang="en-AU" dirty="0" smtClean="0">
              <a:solidFill>
                <a:srgbClr val="00B050"/>
              </a:solidFill>
            </a:endParaRPr>
          </a:p>
          <a:p>
            <a:pPr lvl="1"/>
            <a:r>
              <a:rPr lang="en-AU" dirty="0" smtClean="0"/>
              <a:t>Liaison of draft approved in July 2017</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38</a:t>
            </a:fld>
            <a:endParaRPr lang="en-US"/>
          </a:p>
        </p:txBody>
      </p:sp>
    </p:spTree>
    <p:extLst>
      <p:ext uri="{BB962C8B-B14F-4D97-AF65-F5344CB8AC3E}">
        <p14:creationId xmlns:p14="http://schemas.microsoft.com/office/powerpoint/2010/main" val="15826709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thirteen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98264208"/>
              </p:ext>
            </p:extLst>
          </p:nvPr>
        </p:nvGraphicFramePr>
        <p:xfrm>
          <a:off x="152399" y="1600200"/>
          <a:ext cx="8839199" cy="49377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AU" sz="1600" dirty="0" smtClean="0">
                          <a:latin typeface="+mj-lt"/>
                          <a:cs typeface="Arial" panose="020B0604020202020204" pitchFamily="34" charset="0"/>
                        </a:rPr>
                        <a:t>.3bw</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D3.3</a:t>
                      </a:r>
                      <a:endParaRPr lang="en-AU" sz="1600" dirty="0">
                        <a:latin typeface="+mj-lt"/>
                      </a:endParaRPr>
                    </a:p>
                  </a:txBody>
                  <a:tcPr marL="115147" marR="115147"/>
                </a:tc>
                <a:tc>
                  <a:txBody>
                    <a:bodyPr/>
                    <a:lstStyle/>
                    <a:p>
                      <a:pPr algn="ctr"/>
                      <a:r>
                        <a:rPr lang="en-AU" sz="1600" dirty="0" smtClean="0">
                          <a:latin typeface="+mj-lt"/>
                        </a:rPr>
                        <a:t>Nov 15</a:t>
                      </a:r>
                      <a:endParaRPr lang="en-AU" sz="1600" dirty="0">
                        <a:latin typeface="+mj-lt"/>
                      </a:endParaRPr>
                    </a:p>
                  </a:txBody>
                  <a:tcPr marL="115147" marR="115147"/>
                </a:tc>
                <a:tc>
                  <a:txBody>
                    <a:bodyPr/>
                    <a:lstStyle/>
                    <a:p>
                      <a:pPr algn="ctr"/>
                      <a:r>
                        <a:rPr lang="en-AU" sz="1600" kern="1200" dirty="0" smtClean="0">
                          <a:solidFill>
                            <a:srgbClr val="00B050"/>
                          </a:solidFill>
                          <a:latin typeface="+mn-lt"/>
                          <a:ea typeface="+mn-ea"/>
                          <a:cs typeface="+mn-cs"/>
                        </a:rPr>
                        <a:t>Passed</a:t>
                      </a:r>
                      <a:endParaRPr lang="en-AU" sz="1600" dirty="0">
                        <a:solidFill>
                          <a:schemeClr val="accent2"/>
                        </a:solidFill>
                        <a:latin typeface="+mj-lt"/>
                      </a:endParaRPr>
                    </a:p>
                  </a:txBody>
                  <a:tcPr marL="115147" marR="115147"/>
                </a:tc>
                <a:tc>
                  <a:txBody>
                    <a:bodyPr/>
                    <a:lstStyle/>
                    <a:p>
                      <a:pPr algn="ctr"/>
                      <a:r>
                        <a:rPr lang="en-AU" sz="1600" dirty="0" smtClean="0">
                          <a:solidFill>
                            <a:schemeClr val="tx1"/>
                          </a:solidFill>
                          <a:latin typeface="+mj-lt"/>
                        </a:rPr>
                        <a:t>19</a:t>
                      </a:r>
                      <a:r>
                        <a:rPr lang="en-AU" sz="1600" baseline="0" dirty="0" smtClean="0">
                          <a:solidFill>
                            <a:schemeClr val="tx1"/>
                          </a:solidFill>
                          <a:latin typeface="+mj-lt"/>
                        </a:rPr>
                        <a:t> Sep 16 </a:t>
                      </a:r>
                      <a:endParaRPr lang="en-AU" sz="1600" dirty="0">
                        <a:solidFill>
                          <a:schemeClr val="tx1"/>
                        </a:solidFill>
                        <a:latin typeface="+mj-lt"/>
                      </a:endParaRPr>
                    </a:p>
                  </a:txBody>
                  <a:tcPr marL="0" marR="0"/>
                </a:tc>
                <a:tc>
                  <a:txBody>
                    <a:bodyPr/>
                    <a:lstStyle/>
                    <a:p>
                      <a:pPr algn="ctr"/>
                      <a:r>
                        <a:rPr lang="en-AU" sz="1600" kern="1200" dirty="0" smtClean="0">
                          <a:solidFill>
                            <a:schemeClr val="accent6"/>
                          </a:solidFill>
                          <a:latin typeface="+mn-lt"/>
                          <a:ea typeface="+mn-ea"/>
                          <a:cs typeface="+mn-cs"/>
                        </a:rPr>
                        <a:t>Closes</a:t>
                      </a:r>
                      <a:endParaRPr lang="en-AU" sz="1600" dirty="0">
                        <a:latin typeface="+mj-lt"/>
                      </a:endParaRPr>
                    </a:p>
                  </a:txBody>
                  <a:tcPr marL="115147" marR="115147"/>
                </a:tc>
                <a:tc>
                  <a:txBody>
                    <a:bodyPr/>
                    <a:lstStyle/>
                    <a:p>
                      <a:pPr algn="ctr"/>
                      <a:r>
                        <a:rPr lang="en-AU" sz="1600" dirty="0" smtClean="0">
                          <a:latin typeface="+mj-lt"/>
                        </a:rPr>
                        <a:t>11</a:t>
                      </a:r>
                      <a:r>
                        <a:rPr lang="en-AU" sz="1600" baseline="0" dirty="0" smtClean="0">
                          <a:latin typeface="+mj-lt"/>
                        </a:rPr>
                        <a:t> Sep 17</a:t>
                      </a:r>
                      <a:endParaRPr lang="en-AU" sz="1600" dirty="0">
                        <a:latin typeface="+mj-lt"/>
                      </a:endParaRPr>
                    </a:p>
                  </a:txBody>
                  <a:tcPr marL="0" marR="0"/>
                </a:tc>
                <a:tc>
                  <a:txBody>
                    <a:bodyPr/>
                    <a:lstStyle/>
                    <a:p>
                      <a:pPr algn="ctr"/>
                      <a:r>
                        <a:rPr lang="en-AU" sz="1600" dirty="0" smtClean="0">
                          <a:latin typeface="+mj-lt"/>
                        </a:rPr>
                        <a:t>Nov</a:t>
                      </a:r>
                      <a:r>
                        <a:rPr lang="en-AU" sz="1600" baseline="0" dirty="0" smtClean="0">
                          <a:latin typeface="+mj-lt"/>
                        </a:rPr>
                        <a:t> 16</a:t>
                      </a:r>
                      <a:endParaRPr lang="en-AU" sz="1600" dirty="0">
                        <a:latin typeface="+mj-lt"/>
                      </a:endParaRPr>
                    </a:p>
                  </a:txBody>
                  <a:tcPr marL="115147" marR="115147"/>
                </a:tc>
                <a:extLst>
                  <a:ext uri="{0D108BD9-81ED-4DB2-BD59-A6C34878D82A}">
                    <a16:rowId xmlns:a16="http://schemas.microsoft.com/office/drawing/2014/main" val="10001"/>
                  </a:ext>
                </a:extLst>
              </a:tr>
              <a:tr h="290122">
                <a:tc>
                  <a:txBody>
                    <a:bodyPr/>
                    <a:lstStyle/>
                    <a:p>
                      <a:r>
                        <a:rPr lang="en-GB" sz="1600" b="0" dirty="0" smtClean="0">
                          <a:solidFill>
                            <a:schemeClr val="tx1"/>
                          </a:solidFill>
                          <a:latin typeface="+mj-lt"/>
                        </a:rPr>
                        <a:t>.3bp</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extLst>
                  <a:ext uri="{0D108BD9-81ED-4DB2-BD59-A6C34878D82A}">
                    <a16:rowId xmlns:a16="http://schemas.microsoft.com/office/drawing/2014/main" val="10002"/>
                  </a:ext>
                </a:extLst>
              </a:tr>
              <a:tr h="290122">
                <a:tc>
                  <a:txBody>
                    <a:bodyPr/>
                    <a:lstStyle/>
                    <a:p>
                      <a:r>
                        <a:rPr lang="en-GB" sz="1600" b="0" dirty="0" smtClean="0">
                          <a:solidFill>
                            <a:schemeClr val="tx1"/>
                          </a:solidFill>
                          <a:latin typeface="+mj-lt"/>
                        </a:rPr>
                        <a:t>.3bn</a:t>
                      </a:r>
                    </a:p>
                  </a:txBody>
                  <a:tcPr/>
                </a:tc>
                <a:tc>
                  <a:txBody>
                    <a:bodyPr/>
                    <a:lstStyle/>
                    <a:p>
                      <a:pPr algn="ctr"/>
                      <a:r>
                        <a:rPr lang="en-GB" sz="1600" dirty="0" smtClean="0">
                          <a:latin typeface="+mj-lt"/>
                        </a:rPr>
                        <a:t>D3.0</a:t>
                      </a:r>
                      <a:endParaRPr lang="en-GB" sz="1600" dirty="0">
                        <a:latin typeface="+mj-lt"/>
                      </a:endParaRPr>
                    </a:p>
                  </a:txBody>
                  <a:tcPr/>
                </a:tc>
                <a:tc>
                  <a:txBody>
                    <a:bodyPr/>
                    <a:lstStyle/>
                    <a:p>
                      <a:pPr algn="ctr"/>
                      <a:r>
                        <a:rPr lang="en-GB" sz="1600" dirty="0" smtClean="0">
                          <a:solidFill>
                            <a:schemeClr val="tx1"/>
                          </a:solidFill>
                          <a:latin typeface="+mj-lt"/>
                        </a:rPr>
                        <a:t>Feb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Jun</a:t>
                      </a:r>
                      <a:r>
                        <a:rPr lang="en-AU" sz="1600" kern="1200" baseline="0" dirty="0" smtClean="0">
                          <a:solidFill>
                            <a:schemeClr val="tx1"/>
                          </a:solidFill>
                          <a:latin typeface="+mn-lt"/>
                          <a:ea typeface="+mn-ea"/>
                          <a:cs typeface="+mn-cs"/>
                        </a:rPr>
                        <a:t> 17</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3"/>
                  </a:ext>
                </a:extLst>
              </a:tr>
              <a:tr h="290122">
                <a:tc>
                  <a:txBody>
                    <a:bodyPr/>
                    <a:lstStyle/>
                    <a:p>
                      <a:r>
                        <a:rPr lang="en-GB" sz="1600" b="0" dirty="0" smtClean="0">
                          <a:solidFill>
                            <a:schemeClr val="tx1"/>
                          </a:solidFill>
                          <a:latin typeface="+mj-lt"/>
                        </a:rPr>
                        <a:t>.3bq</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extLst>
                  <a:ext uri="{0D108BD9-81ED-4DB2-BD59-A6C34878D82A}">
                    <a16:rowId xmlns:a16="http://schemas.microsoft.com/office/drawing/2014/main" val="10004"/>
                  </a:ext>
                </a:extLst>
              </a:tr>
              <a:tr h="290122">
                <a:tc>
                  <a:txBody>
                    <a:bodyPr/>
                    <a:lstStyle/>
                    <a:p>
                      <a:r>
                        <a:rPr lang="en-GB" sz="1600" b="0" dirty="0" smtClean="0">
                          <a:solidFill>
                            <a:schemeClr val="tx1"/>
                          </a:solidFill>
                          <a:latin typeface="+mj-lt"/>
                        </a:rPr>
                        <a:t>.3br</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Feb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5"/>
                  </a:ext>
                </a:extLst>
              </a:tr>
              <a:tr h="290122">
                <a:tc>
                  <a:txBody>
                    <a:bodyPr/>
                    <a:lstStyle/>
                    <a:p>
                      <a:r>
                        <a:rPr lang="en-GB" sz="1600" b="0" dirty="0" smtClean="0">
                          <a:solidFill>
                            <a:schemeClr val="tx1"/>
                          </a:solidFill>
                          <a:latin typeface="+mj-lt"/>
                        </a:rPr>
                        <a:t>.3by</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extLst>
                  <a:ext uri="{0D108BD9-81ED-4DB2-BD59-A6C34878D82A}">
                    <a16:rowId xmlns:a16="http://schemas.microsoft.com/office/drawing/2014/main" val="10006"/>
                  </a:ext>
                </a:extLst>
              </a:tr>
              <a:tr h="290122">
                <a:tc>
                  <a:txBody>
                    <a:bodyPr/>
                    <a:lstStyle/>
                    <a:p>
                      <a:r>
                        <a:rPr lang="en-GB" sz="1600" b="0" dirty="0" smtClean="0">
                          <a:solidFill>
                            <a:schemeClr val="tx1"/>
                          </a:solidFill>
                          <a:latin typeface="+mj-lt"/>
                        </a:rPr>
                        <a:t>.3bv</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 </a:t>
                      </a:r>
                      <a:r>
                        <a:rPr lang="en-AU" sz="1600" b="0" baseline="0" dirty="0" smtClean="0">
                          <a:solidFill>
                            <a:schemeClr val="tx1"/>
                          </a:solidFill>
                          <a:latin typeface="+mj-lt"/>
                        </a:rPr>
                        <a:t>Aug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07"/>
                  </a:ext>
                </a:extLst>
              </a:tr>
              <a:tr h="290122">
                <a:tc>
                  <a:txBody>
                    <a:bodyPr/>
                    <a:lstStyle/>
                    <a:p>
                      <a:r>
                        <a:rPr lang="en-GB" sz="1600" b="0" dirty="0" smtClean="0">
                          <a:solidFill>
                            <a:schemeClr val="tx1"/>
                          </a:solidFill>
                          <a:latin typeface="+mj-lt"/>
                        </a:rPr>
                        <a:t>.3bu</a:t>
                      </a:r>
                    </a:p>
                  </a:txBody>
                  <a:tcPr/>
                </a:tc>
                <a:tc>
                  <a:txBody>
                    <a:bodyPr/>
                    <a:lstStyle/>
                    <a:p>
                      <a:pPr algn="ctr"/>
                      <a:r>
                        <a:rPr lang="en-GB" sz="1600" dirty="0" smtClean="0">
                          <a:solidFill>
                            <a:schemeClr val="tx1"/>
                          </a:solidFill>
                          <a:latin typeface="+mj-lt"/>
                        </a:rPr>
                        <a:t>D3.2</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18 </a:t>
                      </a:r>
                      <a:r>
                        <a:rPr lang="en-AU" sz="1600" b="0" kern="1200" baseline="0" dirty="0" smtClean="0">
                          <a:solidFill>
                            <a:schemeClr val="tx1"/>
                          </a:solidFill>
                          <a:latin typeface="+mn-lt"/>
                          <a:ea typeface="+mn-ea"/>
                          <a:cs typeface="+mn-cs"/>
                        </a:rPr>
                        <a:t>Aug 17</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8"/>
                  </a:ext>
                </a:extLst>
              </a:tr>
              <a:tr h="290122">
                <a:tc>
                  <a:txBody>
                    <a:bodyPr/>
                    <a:lstStyle/>
                    <a:p>
                      <a:r>
                        <a:rPr lang="en-GB" sz="1600" b="0" dirty="0" smtClean="0">
                          <a:solidFill>
                            <a:schemeClr val="tx1"/>
                          </a:solidFill>
                          <a:latin typeface="+mj-lt"/>
                        </a:rPr>
                        <a:t>.3bz</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16</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16 Feb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Oct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extLst>
                  <a:ext uri="{0D108BD9-81ED-4DB2-BD59-A6C34878D82A}">
                    <a16:rowId xmlns:a16="http://schemas.microsoft.com/office/drawing/2014/main" val="10009"/>
                  </a:ext>
                </a:extLst>
              </a:tr>
              <a:tr h="290122">
                <a:tc>
                  <a:txBody>
                    <a:bodyPr/>
                    <a:lstStyle/>
                    <a:p>
                      <a:r>
                        <a:rPr lang="en-GB" sz="1600" b="0" dirty="0" smtClean="0">
                          <a:solidFill>
                            <a:schemeClr val="tx1"/>
                          </a:solidFill>
                          <a:latin typeface="+mj-lt"/>
                        </a:rPr>
                        <a:t>.3/Cor1</a:t>
                      </a:r>
                    </a:p>
                  </a:txBody>
                  <a:tcPr/>
                </a:tc>
                <a:tc>
                  <a:txBody>
                    <a:bodyPr/>
                    <a:lstStyle/>
                    <a:p>
                      <a:pPr algn="ctr"/>
                      <a:r>
                        <a:rPr lang="en-GB" sz="1600" dirty="0" smtClean="0">
                          <a:solidFill>
                            <a:schemeClr val="tx1"/>
                          </a:solidFill>
                          <a:latin typeface="+mj-lt"/>
                        </a:rPr>
                        <a:t>D2.1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smtClean="0">
                          <a:solidFill>
                            <a:schemeClr val="tx1"/>
                          </a:solidFill>
                          <a:latin typeface="+mn-lt"/>
                          <a:ea typeface="+mn-ea"/>
                          <a:cs typeface="+mn-cs"/>
                        </a:rPr>
                        <a:t>n/a</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6"/>
                          </a:solidFill>
                          <a:latin typeface="+mn-lt"/>
                          <a:ea typeface="+mn-ea"/>
                          <a:cs typeface="+mn-cs"/>
                        </a:rPr>
                        <a:t>Closes</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22 Nov</a:t>
                      </a:r>
                      <a:r>
                        <a:rPr lang="en-AU" sz="1600" b="0" baseline="0" dirty="0" smtClean="0">
                          <a:solidFill>
                            <a:schemeClr val="tx1"/>
                          </a:solidFill>
                          <a:latin typeface="+mj-lt"/>
                        </a:rPr>
                        <a:t>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r h="290122">
                <a:tc>
                  <a:txBody>
                    <a:bodyPr/>
                    <a:lstStyle/>
                    <a:p>
                      <a:r>
                        <a:rPr lang="en-GB" sz="1600" b="0" dirty="0" smtClean="0">
                          <a:solidFill>
                            <a:schemeClr val="tx1"/>
                          </a:solidFill>
                          <a:latin typeface="+mj-lt"/>
                        </a:rPr>
                        <a:t>.3bs</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1"/>
                  </a:ext>
                </a:extLst>
              </a:tr>
              <a:tr h="290122">
                <a:tc>
                  <a:txBody>
                    <a:bodyPr/>
                    <a:lstStyle/>
                    <a:p>
                      <a:r>
                        <a:rPr lang="en-GB" sz="1600" b="0" dirty="0" smtClean="0">
                          <a:solidFill>
                            <a:schemeClr val="tx1"/>
                          </a:solidFill>
                          <a:latin typeface="+mj-lt"/>
                        </a:rPr>
                        <a:t>.3cb</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2"/>
                  </a:ext>
                </a:extLst>
              </a:tr>
              <a:tr h="290122">
                <a:tc>
                  <a:txBody>
                    <a:bodyPr/>
                    <a:lstStyle/>
                    <a:p>
                      <a:r>
                        <a:rPr lang="en-GB" sz="1600" b="0" dirty="0" smtClean="0">
                          <a:solidFill>
                            <a:schemeClr val="tx1"/>
                          </a:solidFill>
                          <a:latin typeface="+mj-lt"/>
                        </a:rPr>
                        <a:t>.3cc</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3"/>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39</a:t>
            </a:fld>
            <a:endParaRPr lang="en-US"/>
          </a:p>
        </p:txBody>
      </p:sp>
    </p:spTree>
    <p:extLst>
      <p:ext uri="{BB962C8B-B14F-4D97-AF65-F5344CB8AC3E}">
        <p14:creationId xmlns:p14="http://schemas.microsoft.com/office/powerpoint/2010/main" val="27947111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3" name="Content Placeholder 2"/>
          <p:cNvSpPr>
            <a:spLocks noGrp="1"/>
          </p:cNvSpPr>
          <p:nvPr>
            <p:ph idx="1"/>
          </p:nvPr>
        </p:nvSpPr>
        <p:spPr/>
        <p:txBody>
          <a:bodyPr/>
          <a:lstStyle/>
          <a:p>
            <a:pPr lvl="1"/>
            <a:r>
              <a:rPr lang="en-US" altLang="en-US" dirty="0" smtClean="0"/>
              <a:t>If you have questions:</a:t>
            </a:r>
          </a:p>
          <a:p>
            <a:pPr lvl="2"/>
            <a:r>
              <a:rPr lang="en-US" altLang="en-US" dirty="0" smtClean="0"/>
              <a:t>Contact the IEEE-SA Standards Board Patent Committee Administrator at </a:t>
            </a:r>
            <a:r>
              <a:rPr lang="en-US" altLang="en-US" dirty="0" smtClean="0">
                <a:hlinkClick r:id="rId2"/>
              </a:rPr>
              <a:t>patcom@ieee.org</a:t>
            </a:r>
            <a:endParaRPr lang="en-US" altLang="en-US" dirty="0" smtClean="0"/>
          </a:p>
          <a:p>
            <a:pPr lvl="2"/>
            <a:r>
              <a:rPr lang="en-US" altLang="en-US" dirty="0" smtClean="0"/>
              <a:t>Visit </a:t>
            </a:r>
            <a:r>
              <a:rPr lang="en-US" altLang="en-US" dirty="0" smtClean="0">
                <a:hlinkClick r:id="rId3" action="ppaction://hlinkfile"/>
              </a:rPr>
              <a:t>standards.ieee.org/about/</a:t>
            </a:r>
            <a:r>
              <a:rPr lang="en-US" altLang="en-US" dirty="0" err="1" smtClean="0">
                <a:hlinkClick r:id="rId3" action="ppaction://hlinkfile"/>
              </a:rPr>
              <a:t>sasb</a:t>
            </a:r>
            <a:r>
              <a:rPr lang="en-US" altLang="en-US" dirty="0" smtClean="0">
                <a:hlinkClick r:id="rId3" action="ppaction://hlinkfile"/>
              </a:rPr>
              <a:t>/</a:t>
            </a:r>
            <a:r>
              <a:rPr lang="en-US" altLang="en-US" dirty="0" err="1" smtClean="0">
                <a:hlinkClick r:id="rId3" action="ppaction://hlinkfile"/>
              </a:rPr>
              <a:t>patcom</a:t>
            </a:r>
            <a:r>
              <a:rPr lang="en-US" altLang="en-US" dirty="0" smtClean="0">
                <a:hlinkClick r:id="rId3" action="ppaction://hlinkfile"/>
              </a:rPr>
              <a:t>/index.html </a:t>
            </a:r>
            <a:endParaRPr lang="en-US" altLang="en-US" dirty="0" smtClean="0"/>
          </a:p>
          <a:p>
            <a:pPr lvl="1"/>
            <a:r>
              <a:rPr lang="en-US" altLang="en-US" dirty="0" smtClean="0"/>
              <a:t>See IEEE-SA Standards Board Operations Manual, clause 5.3.10 and </a:t>
            </a:r>
            <a:r>
              <a:rPr lang="en-GB" altLang="en-US" dirty="0" smtClean="0"/>
              <a:t>“</a:t>
            </a:r>
            <a:r>
              <a:rPr lang="en-GB" altLang="en-US" i="1" dirty="0" smtClean="0"/>
              <a:t>Promoting Competition and Innovation: What You Need to Know about the IEEE Standards Association's Antitrust and Competition Policy</a:t>
            </a:r>
            <a:r>
              <a:rPr lang="en-GB" altLang="en-US" dirty="0" smtClean="0"/>
              <a:t>”</a:t>
            </a:r>
            <a:r>
              <a:rPr lang="en-US" altLang="en-US" dirty="0" smtClean="0"/>
              <a:t> for more details.</a:t>
            </a:r>
          </a:p>
          <a:p>
            <a:pPr lvl="1"/>
            <a:r>
              <a:rPr lang="en-US" altLang="en-US" dirty="0" smtClean="0"/>
              <a:t>This slide set is available at:</a:t>
            </a:r>
          </a:p>
          <a:p>
            <a:pPr lvl="2"/>
            <a:r>
              <a:rPr lang="en-US" altLang="en-US" dirty="0" smtClean="0">
                <a:hlinkClick r:id="rId4" action="ppaction://hlinkpres?slideindex=1&amp;slidetitle="/>
              </a:rPr>
              <a:t>development.standards.ieee.org/</a:t>
            </a:r>
            <a:r>
              <a:rPr lang="en-US" altLang="en-US" dirty="0" err="1" smtClean="0">
                <a:hlinkClick r:id="rId4" action="ppaction://hlinkpres?slideindex=1&amp;slidetitle="/>
              </a:rPr>
              <a:t>myproject</a:t>
            </a:r>
            <a:r>
              <a:rPr lang="en-US" altLang="en-US" dirty="0" smtClean="0">
                <a:hlinkClick r:id="rId4" action="ppaction://hlinkpres?slideindex=1&amp;slidetitle="/>
              </a:rPr>
              <a:t>/Public/</a:t>
            </a:r>
            <a:r>
              <a:rPr lang="en-US" altLang="en-US" dirty="0" err="1" smtClean="0">
                <a:hlinkClick r:id="rId4" action="ppaction://hlinkpres?slideindex=1&amp;slidetitle="/>
              </a:rPr>
              <a:t>mytools</a:t>
            </a:r>
            <a:r>
              <a:rPr lang="en-US" altLang="en-US" dirty="0" smtClean="0">
                <a:hlinkClick r:id="rId4" action="ppaction://hlinkpres?slideindex=1&amp;slidetitle="/>
              </a:rPr>
              <a:t>/mob/slideset.ppt</a:t>
            </a:r>
            <a:endParaRPr lang="en-US" alt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a:t>
            </a:fld>
            <a:endParaRPr lang="en-US"/>
          </a:p>
        </p:txBody>
      </p:sp>
    </p:spTree>
    <p:extLst>
      <p:ext uri="{BB962C8B-B14F-4D97-AF65-F5344CB8AC3E}">
        <p14:creationId xmlns:p14="http://schemas.microsoft.com/office/powerpoint/2010/main" val="3004630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802.3bw FDIS ballot closes on 11 Sep 2017</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802.3bw 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responses liaised</a:t>
            </a:r>
            <a:endParaRPr lang="en-AU" dirty="0">
              <a:solidFill>
                <a:srgbClr val="00B050"/>
              </a:solidFill>
            </a:endParaRPr>
          </a:p>
          <a:p>
            <a:pPr lvl="1"/>
            <a:r>
              <a:rPr lang="en-AU" dirty="0" smtClean="0"/>
              <a:t>802.3bw passed 60-day ballot on 19 Sep 2016 (see N16478)</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smtClean="0"/>
              <a:t>Response sent to SC6 in Dec 2016 (see N16509)</a:t>
            </a:r>
          </a:p>
          <a:p>
            <a:r>
              <a:rPr lang="en-AU" dirty="0" smtClean="0"/>
              <a:t>FDIS ballot: </a:t>
            </a:r>
            <a:r>
              <a:rPr lang="en-AU" dirty="0" smtClean="0">
                <a:solidFill>
                  <a:schemeClr val="accent2"/>
                </a:solidFill>
              </a:rPr>
              <a:t>closes 11 Sep 2017</a:t>
            </a:r>
          </a:p>
        </p:txBody>
      </p:sp>
    </p:spTree>
    <p:extLst>
      <p:ext uri="{BB962C8B-B14F-4D97-AF65-F5344CB8AC3E}">
        <p14:creationId xmlns:p14="http://schemas.microsoft.com/office/powerpoint/2010/main" val="16762018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802.3bp </a:t>
            </a:r>
            <a:r>
              <a:rPr lang="en-AU" dirty="0"/>
              <a:t>FDIS ballot closes on </a:t>
            </a:r>
            <a:r>
              <a:rPr lang="en-AU" dirty="0" smtClean="0"/>
              <a:t>18 Oct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a:t>
            </a:r>
            <a:r>
              <a:rPr lang="en-AU" dirty="0" smtClean="0">
                <a:solidFill>
                  <a:srgbClr val="00B050"/>
                </a:solidFill>
              </a:rPr>
              <a:t>resolved</a:t>
            </a:r>
          </a:p>
          <a:p>
            <a:pPr lvl="1"/>
            <a:r>
              <a:rPr lang="en-AU" dirty="0" smtClean="0"/>
              <a:t>Passed on 11 Jan </a:t>
            </a:r>
            <a:r>
              <a:rPr lang="en-AU" dirty="0"/>
              <a:t>2017 (N16537)</a:t>
            </a:r>
            <a:endParaRPr lang="en-AU" dirty="0" smtClean="0"/>
          </a:p>
          <a:p>
            <a:pPr lvl="2"/>
            <a:r>
              <a:rPr lang="en-AU" dirty="0"/>
              <a:t>Support need for IS: passed </a:t>
            </a:r>
            <a:r>
              <a:rPr lang="en-AU" dirty="0" smtClean="0"/>
              <a:t>9/0/10 </a:t>
            </a:r>
            <a:endParaRPr lang="en-AU" dirty="0"/>
          </a:p>
          <a:p>
            <a:pPr lvl="2"/>
            <a:r>
              <a:rPr lang="en-AU" dirty="0"/>
              <a:t>Support submission for this IS: passed </a:t>
            </a:r>
            <a:r>
              <a:rPr lang="en-AU" dirty="0" smtClean="0"/>
              <a:t>7/1/11 </a:t>
            </a:r>
            <a:endParaRPr lang="en-AU" dirty="0"/>
          </a:p>
          <a:p>
            <a:pPr lvl="1"/>
            <a:r>
              <a:rPr lang="en-AU" dirty="0" smtClean="0"/>
              <a:t>China </a:t>
            </a:r>
            <a:r>
              <a:rPr lang="en-AU" dirty="0"/>
              <a:t>NB voted </a:t>
            </a:r>
            <a:r>
              <a:rPr lang="en-AU" dirty="0" smtClean="0"/>
              <a:t>“no” with two comments</a:t>
            </a:r>
          </a:p>
          <a:p>
            <a:pPr lvl="2"/>
            <a:r>
              <a:rPr lang="en-AU" dirty="0" smtClean="0"/>
              <a:t>IEEE 802.3 sent a response in March 2017 (N16590)</a:t>
            </a:r>
          </a:p>
          <a:p>
            <a:r>
              <a:rPr lang="en-AU" dirty="0" smtClean="0"/>
              <a:t>FDIS ballot: </a:t>
            </a:r>
            <a:r>
              <a:rPr lang="en-AU" dirty="0">
                <a:solidFill>
                  <a:schemeClr val="accent2"/>
                </a:solidFill>
              </a:rPr>
              <a:t>closes </a:t>
            </a:r>
            <a:r>
              <a:rPr lang="en-AU" dirty="0" smtClean="0">
                <a:solidFill>
                  <a:schemeClr val="accent2"/>
                </a:solidFill>
              </a:rPr>
              <a:t>18 Oct 2017</a:t>
            </a:r>
          </a:p>
        </p:txBody>
      </p:sp>
    </p:spTree>
    <p:extLst>
      <p:ext uri="{BB962C8B-B14F-4D97-AF65-F5344CB8AC3E}">
        <p14:creationId xmlns:p14="http://schemas.microsoft.com/office/powerpoint/2010/main" val="10828046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a:t>
            </a:r>
            <a:r>
              <a:rPr lang="en-AU" dirty="0"/>
              <a:t>is waiting for start of FDIS</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802.3bn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t>
            </a:r>
            <a:r>
              <a:rPr lang="en-AU" dirty="0">
                <a:solidFill>
                  <a:srgbClr val="00B050"/>
                </a:solidFill>
              </a:rPr>
              <a:t>with comments resolved</a:t>
            </a:r>
            <a:endParaRPr lang="en-AU" dirty="0" smtClean="0">
              <a:solidFill>
                <a:schemeClr val="accent2"/>
              </a:solidFill>
            </a:endParaRPr>
          </a:p>
          <a:p>
            <a:pPr lvl="1"/>
            <a:r>
              <a:rPr lang="en-AU" dirty="0"/>
              <a:t>8</a:t>
            </a:r>
            <a:r>
              <a:rPr lang="en-AU" dirty="0" smtClean="0"/>
              <a:t>02.3bn-2016 passed 60-day pre-ballot on 16 Apr </a:t>
            </a:r>
            <a:r>
              <a:rPr lang="en-AU" dirty="0"/>
              <a:t>2017 (N16546)</a:t>
            </a:r>
            <a:endParaRPr lang="en-AU" dirty="0" smtClean="0"/>
          </a:p>
          <a:p>
            <a:pPr lvl="2"/>
            <a:r>
              <a:rPr lang="en-AU" dirty="0" smtClean="0"/>
              <a:t>Need? 8/1/10</a:t>
            </a:r>
          </a:p>
          <a:p>
            <a:pPr lvl="2"/>
            <a:r>
              <a:rPr lang="en-AU" dirty="0" smtClean="0"/>
              <a:t>Submission? 8/1/10</a:t>
            </a:r>
          </a:p>
          <a:p>
            <a:pPr lvl="1"/>
            <a:r>
              <a:rPr lang="en-AU" dirty="0" smtClean="0"/>
              <a:t>China NB voted no and provided the usual comments</a:t>
            </a:r>
          </a:p>
          <a:p>
            <a:pPr lvl="2"/>
            <a:r>
              <a:rPr lang="en-AU" dirty="0" smtClean="0"/>
              <a:t>A response was sent to SC6 on 7 June 2017 (6N16649)</a:t>
            </a:r>
          </a:p>
          <a:p>
            <a:r>
              <a:rPr lang="en-AU" dirty="0" smtClean="0"/>
              <a:t>FDIS ballot: </a:t>
            </a:r>
            <a:r>
              <a:rPr lang="en-AU" dirty="0" smtClean="0">
                <a:solidFill>
                  <a:schemeClr val="accent2"/>
                </a:solidFill>
              </a:rPr>
              <a:t>waiting</a:t>
            </a:r>
          </a:p>
          <a:p>
            <a:pPr lvl="1"/>
            <a:r>
              <a:rPr lang="en-AU" dirty="0">
                <a:solidFill>
                  <a:srgbClr val="FF0000"/>
                </a:solidFill>
              </a:rPr>
              <a:t>Jodi reports that the FDIS will </a:t>
            </a:r>
            <a:r>
              <a:rPr lang="en-AU" dirty="0" smtClean="0">
                <a:solidFill>
                  <a:srgbClr val="FF0000"/>
                </a:solidFill>
              </a:rPr>
              <a:t>start  </a:t>
            </a:r>
            <a:r>
              <a:rPr lang="en-AU" dirty="0">
                <a:solidFill>
                  <a:srgbClr val="FF0000"/>
                </a:solidFill>
              </a:rPr>
              <a:t>“soon”</a:t>
            </a:r>
            <a:endParaRPr lang="en-AU" dirty="0">
              <a:solidFill>
                <a:schemeClr val="accent2"/>
              </a:solidFill>
            </a:endParaRPr>
          </a:p>
        </p:txBody>
      </p:sp>
    </p:spTree>
    <p:extLst>
      <p:ext uri="{BB962C8B-B14F-4D97-AF65-F5344CB8AC3E}">
        <p14:creationId xmlns:p14="http://schemas.microsoft.com/office/powerpoint/2010/main" val="19101144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802.3bq FDIS ballot closes on 18 Oct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802.3bq </a:t>
            </a:r>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a:t>
            </a:r>
            <a:r>
              <a:rPr lang="en-AU" dirty="0" smtClean="0"/>
              <a:t>passed 60-day pre-ballot on </a:t>
            </a:r>
            <a:r>
              <a:rPr lang="en-AU" dirty="0"/>
              <a:t>11 Jan 2017 (N16536)</a:t>
            </a:r>
          </a:p>
          <a:p>
            <a:pPr lvl="2"/>
            <a:r>
              <a:rPr lang="en-AU" dirty="0"/>
              <a:t>Support need for IS: passed 9/0/10 </a:t>
            </a:r>
          </a:p>
          <a:p>
            <a:pPr lvl="2"/>
            <a:r>
              <a:rPr lang="en-AU" dirty="0"/>
              <a:t>Support submission for this IS: passed 7/1/11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802.3bp response)</a:t>
            </a:r>
            <a:endParaRPr lang="en-AU" dirty="0"/>
          </a:p>
          <a:p>
            <a:r>
              <a:rPr lang="en-AU" dirty="0"/>
              <a:t>FDIS ballot: </a:t>
            </a:r>
            <a:r>
              <a:rPr lang="en-AU" dirty="0">
                <a:solidFill>
                  <a:schemeClr val="accent2"/>
                </a:solidFill>
              </a:rPr>
              <a:t>closes </a:t>
            </a:r>
            <a:r>
              <a:rPr lang="en-AU" dirty="0" smtClean="0">
                <a:solidFill>
                  <a:schemeClr val="accent2"/>
                </a:solidFill>
              </a:rPr>
              <a:t>18 </a:t>
            </a:r>
            <a:r>
              <a:rPr lang="en-AU" dirty="0">
                <a:solidFill>
                  <a:schemeClr val="accent2"/>
                </a:solidFill>
              </a:rPr>
              <a:t>Oct </a:t>
            </a:r>
            <a:r>
              <a:rPr lang="en-AU" dirty="0" smtClean="0">
                <a:solidFill>
                  <a:schemeClr val="accent2"/>
                </a:solidFill>
              </a:rPr>
              <a:t>2017</a:t>
            </a:r>
            <a:endParaRPr lang="en-AU" dirty="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52057530"/>
              </p:ext>
            </p:extLst>
          </p:nvPr>
        </p:nvGraphicFramePr>
        <p:xfrm>
          <a:off x="6629400" y="4343400"/>
          <a:ext cx="914400" cy="771525"/>
        </p:xfrm>
        <a:graphic>
          <a:graphicData uri="http://schemas.openxmlformats.org/presentationml/2006/ole">
            <mc:AlternateContent xmlns:mc="http://schemas.openxmlformats.org/markup-compatibility/2006">
              <mc:Choice xmlns:v="urn:schemas-microsoft-com:vml" Requires="v">
                <p:oleObj spid="_x0000_s255234"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6629400" y="4343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4754094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802.3br </a:t>
            </a:r>
            <a:r>
              <a:rPr lang="en-AU" dirty="0"/>
              <a:t>FDIS ballot closes on </a:t>
            </a:r>
            <a:r>
              <a:rPr lang="en-AU" dirty="0" smtClean="0"/>
              <a:t>11 Oct </a:t>
            </a:r>
            <a:r>
              <a:rPr lang="en-AU" dirty="0"/>
              <a:t>2017</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802.3br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802.3br passed 60-day pre-ballot on 16 Feb </a:t>
            </a:r>
            <a:r>
              <a:rPr lang="en-AU" dirty="0"/>
              <a:t>2017 (N16568)</a:t>
            </a:r>
          </a:p>
          <a:p>
            <a:pPr lvl="2"/>
            <a:r>
              <a:rPr lang="en-AU" dirty="0"/>
              <a:t>Support need for IS: passed </a:t>
            </a:r>
            <a:r>
              <a:rPr lang="en-AU" dirty="0" smtClean="0"/>
              <a:t>11/0/9</a:t>
            </a:r>
            <a:endParaRPr lang="en-AU" dirty="0"/>
          </a:p>
          <a:p>
            <a:pPr lvl="2"/>
            <a:r>
              <a:rPr lang="en-AU" dirty="0"/>
              <a:t>Support submission for this IS: passed </a:t>
            </a:r>
            <a:r>
              <a:rPr lang="en-AU" dirty="0" smtClean="0"/>
              <a:t>10/1/9</a:t>
            </a:r>
          </a:p>
          <a:p>
            <a:pPr lvl="1"/>
            <a:r>
              <a:rPr lang="en-AU" dirty="0" smtClean="0"/>
              <a:t>China </a:t>
            </a:r>
            <a:r>
              <a:rPr lang="en-AU" dirty="0"/>
              <a:t>NB voted </a:t>
            </a:r>
            <a:r>
              <a:rPr lang="en-AU" dirty="0" smtClean="0"/>
              <a:t>“no” with one comment</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chemeClr val="accent2"/>
                </a:solidFill>
              </a:rPr>
              <a:t>closes </a:t>
            </a:r>
            <a:r>
              <a:rPr lang="en-AU" dirty="0" smtClean="0">
                <a:solidFill>
                  <a:schemeClr val="accent2"/>
                </a:solidFill>
              </a:rPr>
              <a:t>11 Oct 2017</a:t>
            </a:r>
            <a:endParaRPr lang="en-AU" dirty="0">
              <a:solidFill>
                <a:schemeClr val="accent2"/>
              </a:solidFill>
            </a:endParaRPr>
          </a:p>
        </p:txBody>
      </p:sp>
    </p:spTree>
    <p:extLst>
      <p:ext uri="{BB962C8B-B14F-4D97-AF65-F5344CB8AC3E}">
        <p14:creationId xmlns:p14="http://schemas.microsoft.com/office/powerpoint/2010/main" val="36322161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802.3by </a:t>
            </a:r>
            <a:r>
              <a:rPr lang="en-AU" dirty="0"/>
              <a:t>FDIS ballot closes on </a:t>
            </a:r>
            <a:r>
              <a:rPr lang="en-AU" dirty="0" smtClean="0"/>
              <a:t>18 </a:t>
            </a:r>
            <a:r>
              <a:rPr lang="en-AU" dirty="0"/>
              <a:t>Oct 2017</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802.3by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802.3by passed 60-day pre-ballot on </a:t>
            </a:r>
            <a:r>
              <a:rPr lang="en-AU" dirty="0"/>
              <a:t>11 Jan 2017 (N16535)</a:t>
            </a:r>
          </a:p>
          <a:p>
            <a:pPr lvl="2"/>
            <a:r>
              <a:rPr lang="en-AU" dirty="0"/>
              <a:t>Support need for IS: passed 9/0/10 </a:t>
            </a:r>
          </a:p>
          <a:p>
            <a:pPr lvl="2"/>
            <a:r>
              <a:rPr lang="en-AU" dirty="0"/>
              <a:t>Support submission for this IS: passed </a:t>
            </a:r>
            <a:r>
              <a:rPr lang="en-AU" dirty="0" smtClean="0"/>
              <a:t>7/1/11</a:t>
            </a:r>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chemeClr val="accent2"/>
                </a:solidFill>
              </a:rPr>
              <a:t>closes </a:t>
            </a:r>
            <a:r>
              <a:rPr lang="en-AU" dirty="0" smtClean="0">
                <a:solidFill>
                  <a:schemeClr val="accent2"/>
                </a:solidFill>
              </a:rPr>
              <a:t>18 </a:t>
            </a:r>
            <a:r>
              <a:rPr lang="en-AU" dirty="0">
                <a:solidFill>
                  <a:schemeClr val="accent2"/>
                </a:solidFill>
              </a:rPr>
              <a:t>Oct </a:t>
            </a:r>
            <a:r>
              <a:rPr lang="en-AU" dirty="0" smtClean="0">
                <a:solidFill>
                  <a:schemeClr val="accent2"/>
                </a:solidFill>
              </a:rPr>
              <a:t>2017</a:t>
            </a:r>
            <a:endParaRPr lang="en-AU" dirty="0">
              <a:solidFill>
                <a:schemeClr val="accent2"/>
              </a:solidFill>
            </a:endParaRPr>
          </a:p>
        </p:txBody>
      </p:sp>
    </p:spTree>
    <p:extLst>
      <p:ext uri="{BB962C8B-B14F-4D97-AF65-F5344CB8AC3E}">
        <p14:creationId xmlns:p14="http://schemas.microsoft.com/office/powerpoint/2010/main" val="18817606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is waiting for start of FDIS ballot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802.3bv D3.1 was liaised to SC6  in Oct 2016</a:t>
            </a:r>
          </a:p>
          <a:p>
            <a:r>
              <a:rPr lang="en-US" dirty="0" smtClean="0"/>
              <a:t>60-day</a:t>
            </a:r>
            <a:r>
              <a:rPr lang="en-AU" dirty="0" smtClean="0"/>
              <a:t> </a:t>
            </a:r>
            <a:r>
              <a:rPr lang="en-AU" dirty="0"/>
              <a:t>pre-ballot</a:t>
            </a:r>
            <a:r>
              <a:rPr lang="en-AU" dirty="0" smtClean="0"/>
              <a:t>: </a:t>
            </a:r>
            <a:r>
              <a:rPr lang="en-AU" dirty="0" smtClean="0">
                <a:solidFill>
                  <a:srgbClr val="00B050"/>
                </a:solidFill>
              </a:rPr>
              <a:t>passed</a:t>
            </a:r>
          </a:p>
          <a:p>
            <a:pPr lvl="1"/>
            <a:r>
              <a:rPr lang="en-AU" dirty="0" smtClean="0"/>
              <a:t>Note: another ISO group is developing a standard </a:t>
            </a:r>
            <a:r>
              <a:rPr lang="en-AU" dirty="0"/>
              <a:t>to complement IEEE </a:t>
            </a:r>
            <a:r>
              <a:rPr lang="en-AU" dirty="0" err="1"/>
              <a:t>Std</a:t>
            </a:r>
            <a:r>
              <a:rPr lang="en-AU" dirty="0"/>
              <a:t> 802.3bv-2017 </a:t>
            </a:r>
            <a:r>
              <a:rPr lang="en-AU" dirty="0" smtClean="0"/>
              <a:t>(</a:t>
            </a:r>
            <a:r>
              <a:rPr lang="en-AU" dirty="0"/>
              <a:t>ISO TC22 </a:t>
            </a:r>
            <a:r>
              <a:rPr lang="en-AU" dirty="0" smtClean="0"/>
              <a:t>SC32) and may be interested in ensuring it is approved in SC6</a:t>
            </a:r>
          </a:p>
          <a:p>
            <a:pPr lvl="1"/>
            <a:r>
              <a:rPr lang="en-AU" dirty="0" smtClean="0"/>
              <a:t>802.3bv </a:t>
            </a:r>
            <a:r>
              <a:rPr lang="en-AU" dirty="0"/>
              <a:t>passed 60-day pre-ballot on 18 August 2017 (</a:t>
            </a:r>
            <a:r>
              <a:rPr lang="en-AU" dirty="0" smtClean="0"/>
              <a:t>N16694)</a:t>
            </a:r>
            <a:endParaRPr lang="en-AU" dirty="0"/>
          </a:p>
          <a:p>
            <a:pPr lvl="2"/>
            <a:r>
              <a:rPr lang="en-AU" dirty="0"/>
              <a:t>Support need for IS: passed 8/0/13 </a:t>
            </a:r>
          </a:p>
          <a:p>
            <a:pPr lvl="2"/>
            <a:r>
              <a:rPr lang="en-AU" dirty="0"/>
              <a:t>Support submission for this IS: passed 8/0/13</a:t>
            </a:r>
          </a:p>
          <a:p>
            <a:r>
              <a:rPr lang="en-AU" dirty="0" smtClean="0"/>
              <a:t>FDIS ballot: </a:t>
            </a:r>
            <a:r>
              <a:rPr lang="en-AU" dirty="0">
                <a:solidFill>
                  <a:schemeClr val="accent2"/>
                </a:solidFill>
              </a:rPr>
              <a:t>waiting</a:t>
            </a:r>
            <a:endParaRPr lang="en-AU" dirty="0"/>
          </a:p>
        </p:txBody>
      </p:sp>
    </p:spTree>
    <p:extLst>
      <p:ext uri="{BB962C8B-B14F-4D97-AF65-F5344CB8AC3E}">
        <p14:creationId xmlns:p14="http://schemas.microsoft.com/office/powerpoint/2010/main" val="36178594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is waiting for start of FDIS ballot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802.3bu D3.2 was </a:t>
            </a:r>
            <a:r>
              <a:rPr lang="en-AU" dirty="0"/>
              <a:t>liaised to SC6  in Oct </a:t>
            </a:r>
            <a:r>
              <a:rPr lang="en-AU" dirty="0" smtClean="0"/>
              <a:t>2016</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r>
              <a:rPr lang="en-AU" dirty="0" smtClean="0">
                <a:solidFill>
                  <a:schemeClr val="accent2"/>
                </a:solidFill>
              </a:rPr>
              <a:t> </a:t>
            </a:r>
          </a:p>
          <a:p>
            <a:pPr lvl="1"/>
            <a:r>
              <a:rPr lang="en-AU" dirty="0" smtClean="0"/>
              <a:t>802.3bu </a:t>
            </a:r>
            <a:r>
              <a:rPr lang="en-AU" dirty="0"/>
              <a:t>passed 60-day pre-ballot on </a:t>
            </a:r>
            <a:r>
              <a:rPr lang="en-AU" dirty="0" smtClean="0"/>
              <a:t>18 August 2017 </a:t>
            </a:r>
            <a:r>
              <a:rPr lang="en-AU" dirty="0"/>
              <a:t>(</a:t>
            </a:r>
            <a:r>
              <a:rPr lang="en-AU" dirty="0" smtClean="0"/>
              <a:t>N16693)</a:t>
            </a:r>
            <a:endParaRPr lang="en-AU" dirty="0"/>
          </a:p>
          <a:p>
            <a:pPr lvl="2"/>
            <a:r>
              <a:rPr lang="en-AU" dirty="0"/>
              <a:t>Support need for IS: passed </a:t>
            </a:r>
            <a:r>
              <a:rPr lang="en-AU" dirty="0" smtClean="0"/>
              <a:t>8/0/13 </a:t>
            </a:r>
            <a:endParaRPr lang="en-AU" dirty="0"/>
          </a:p>
          <a:p>
            <a:pPr lvl="2"/>
            <a:r>
              <a:rPr lang="en-AU" dirty="0"/>
              <a:t>Support submission for this IS: passed </a:t>
            </a:r>
            <a:r>
              <a:rPr lang="en-AU" dirty="0" smtClean="0"/>
              <a:t>8/0/13</a:t>
            </a:r>
            <a:endParaRPr lang="en-AU" dirty="0"/>
          </a:p>
          <a:p>
            <a:r>
              <a:rPr lang="en-AU" dirty="0" smtClean="0"/>
              <a:t>FDIS ballot: </a:t>
            </a:r>
            <a:r>
              <a:rPr lang="en-AU" dirty="0">
                <a:solidFill>
                  <a:schemeClr val="accent2"/>
                </a:solidFill>
              </a:rPr>
              <a:t>waiting</a:t>
            </a:r>
            <a:endParaRPr lang="en-AU" dirty="0"/>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802.3bz </a:t>
            </a:r>
            <a:r>
              <a:rPr lang="en-AU" dirty="0"/>
              <a:t>FDIS ballot closes on </a:t>
            </a:r>
            <a:r>
              <a:rPr lang="en-AU" dirty="0" smtClean="0"/>
              <a:t>12 Oct </a:t>
            </a:r>
            <a:r>
              <a:rPr lang="en-AU" dirty="0"/>
              <a:t>2017</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802.3bz was liaised in June 2016 (when in SB)</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smtClean="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chemeClr val="accent2"/>
                </a:solidFill>
              </a:rPr>
              <a:t>closes </a:t>
            </a:r>
            <a:r>
              <a:rPr lang="en-AU" dirty="0" smtClean="0">
                <a:solidFill>
                  <a:schemeClr val="accent2"/>
                </a:solidFill>
              </a:rPr>
              <a:t>12 </a:t>
            </a:r>
            <a:r>
              <a:rPr lang="en-AU" dirty="0">
                <a:solidFill>
                  <a:schemeClr val="accent2"/>
                </a:solidFill>
              </a:rPr>
              <a:t>Oct </a:t>
            </a:r>
            <a:r>
              <a:rPr lang="en-AU" dirty="0" smtClean="0">
                <a:solidFill>
                  <a:schemeClr val="accent2"/>
                </a:solidFill>
              </a:rPr>
              <a:t>2017</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48</a:t>
            </a:fld>
            <a:endParaRPr lang="en-US"/>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a:t>
            </a:r>
            <a:r>
              <a:rPr lang="en-AU" dirty="0" err="1" smtClean="0"/>
              <a:t>Cor</a:t>
            </a:r>
            <a:r>
              <a:rPr lang="en-AU" dirty="0" smtClean="0"/>
              <a:t> 1 FDIS ballot closes 22 Nov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a:t>
            </a:r>
            <a:r>
              <a:rPr lang="en-AU" dirty="0" err="1" smtClean="0"/>
              <a:t>Cor</a:t>
            </a:r>
            <a:r>
              <a:rPr lang="en-AU" dirty="0" smtClean="0"/>
              <a:t>  1 D2.1 was liaised in Feb 2017</a:t>
            </a:r>
            <a:endParaRPr lang="en-AU" dirty="0"/>
          </a:p>
          <a:p>
            <a:r>
              <a:rPr lang="en-US" dirty="0"/>
              <a:t>9</a:t>
            </a:r>
            <a:r>
              <a:rPr lang="en-US" dirty="0" smtClean="0"/>
              <a:t>0-day</a:t>
            </a:r>
            <a:r>
              <a:rPr lang="en-AU" dirty="0" smtClean="0"/>
              <a:t> FDIS: </a:t>
            </a:r>
            <a:r>
              <a:rPr lang="en-AU" dirty="0" smtClean="0">
                <a:solidFill>
                  <a:schemeClr val="accent2"/>
                </a:solidFill>
              </a:rPr>
              <a:t>Closes 22 Nov 2017</a:t>
            </a:r>
          </a:p>
        </p:txBody>
      </p:sp>
    </p:spTree>
    <p:extLst>
      <p:ext uri="{BB962C8B-B14F-4D97-AF65-F5344CB8AC3E}">
        <p14:creationId xmlns:p14="http://schemas.microsoft.com/office/powerpoint/2010/main" val="10284862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5</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802.3bs </a:t>
            </a:r>
            <a:r>
              <a:rPr lang="en-AU" dirty="0"/>
              <a:t>has been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802.3bs D3.0 was liaised in Feb 2017</a:t>
            </a:r>
            <a:endParaRPr lang="en-AU" dirty="0"/>
          </a:p>
          <a:p>
            <a:r>
              <a:rPr lang="en-US" dirty="0" smtClean="0"/>
              <a:t>60-day</a:t>
            </a:r>
            <a:r>
              <a:rPr lang="en-AU" dirty="0" smtClean="0"/>
              <a:t> </a:t>
            </a:r>
            <a:r>
              <a:rPr lang="en-AU" dirty="0"/>
              <a:t>pre-ballot</a:t>
            </a:r>
            <a:r>
              <a:rPr lang="en-AU" dirty="0" smtClean="0"/>
              <a:t>: </a:t>
            </a:r>
            <a:r>
              <a:rPr lang="en-AU" dirty="0" smtClean="0">
                <a:solidFill>
                  <a:schemeClr val="accent2"/>
                </a:solidFill>
              </a:rPr>
              <a:t>waiting</a:t>
            </a:r>
          </a:p>
          <a:p>
            <a:pPr lvl="1"/>
            <a:r>
              <a:rPr lang="en-AU" dirty="0" smtClean="0"/>
              <a:t>Submission </a:t>
            </a:r>
            <a:r>
              <a:rPr lang="en-AU" dirty="0"/>
              <a:t>planned for about May </a:t>
            </a:r>
            <a:r>
              <a:rPr lang="en-AU" dirty="0" smtClean="0"/>
              <a:t>2017</a:t>
            </a:r>
          </a:p>
          <a:p>
            <a:pPr lvl="2"/>
            <a:r>
              <a:rPr lang="en-AU" dirty="0">
                <a:solidFill>
                  <a:srgbClr val="FF0000"/>
                </a:solidFill>
              </a:rPr>
              <a:t>What is status? Asked Jodi in August 2017</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2283108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802.3cb was liaised for information in June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802.3cb D3.0 was liaised in June 2016 (when in SB)</a:t>
            </a:r>
          </a:p>
          <a:p>
            <a:r>
              <a:rPr lang="en-US" dirty="0" smtClean="0"/>
              <a:t>60-day</a:t>
            </a:r>
            <a:r>
              <a:rPr lang="en-AU" dirty="0" smtClean="0"/>
              <a:t> pre-ballot: </a:t>
            </a:r>
            <a:r>
              <a:rPr lang="en-AU" dirty="0">
                <a:solidFill>
                  <a:schemeClr val="accent2"/>
                </a:solidFill>
              </a:rPr>
              <a:t>waiting</a:t>
            </a:r>
            <a:endParaRPr lang="en-AU" dirty="0" smtClean="0">
              <a:solidFill>
                <a:schemeClr val="accent2"/>
              </a:solidFill>
            </a:endParaRP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51</a:t>
            </a:fld>
            <a:endParaRPr lang="en-US"/>
          </a:p>
        </p:txBody>
      </p:sp>
    </p:spTree>
    <p:extLst>
      <p:ext uri="{BB962C8B-B14F-4D97-AF65-F5344CB8AC3E}">
        <p14:creationId xmlns:p14="http://schemas.microsoft.com/office/powerpoint/2010/main" val="13333208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802.3cc was liaised for information in June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802.3cc D3.0 was liaised in June 2016 (when in SB)</a:t>
            </a:r>
          </a:p>
          <a:p>
            <a:r>
              <a:rPr lang="en-US" dirty="0" smtClean="0"/>
              <a:t>60-day</a:t>
            </a:r>
            <a:r>
              <a:rPr lang="en-AU" dirty="0" smtClean="0"/>
              <a:t> pre-ballot: </a:t>
            </a:r>
            <a:r>
              <a:rPr lang="en-AU" dirty="0">
                <a:solidFill>
                  <a:schemeClr val="accent2"/>
                </a:solidFill>
              </a:rPr>
              <a:t>waiting</a:t>
            </a:r>
            <a:endParaRPr lang="en-AU" dirty="0" smtClean="0">
              <a:solidFill>
                <a:schemeClr val="accent2"/>
              </a:solidFill>
            </a:endParaRP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52</a:t>
            </a:fld>
            <a:endParaRPr lang="en-US"/>
          </a:p>
        </p:txBody>
      </p:sp>
    </p:spTree>
    <p:extLst>
      <p:ext uri="{BB962C8B-B14F-4D97-AF65-F5344CB8AC3E}">
        <p14:creationId xmlns:p14="http://schemas.microsoft.com/office/powerpoint/2010/main" val="41693131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1405460"/>
              </p:ext>
            </p:extLst>
          </p:nvPr>
        </p:nvGraphicFramePr>
        <p:xfrm>
          <a:off x="152399" y="1600200"/>
          <a:ext cx="8839199" cy="4175140"/>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11mc</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16</a:t>
                      </a:r>
                      <a:r>
                        <a:rPr lang="en-AU" sz="1600" b="0" baseline="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Jun 17</a:t>
                      </a:r>
                    </a:p>
                  </a:txBody>
                  <a:tcPr marL="115147" marR="115147"/>
                </a:tc>
                <a:extLst>
                  <a:ext uri="{0D108BD9-81ED-4DB2-BD59-A6C34878D82A}">
                    <a16:rowId xmlns:a16="http://schemas.microsoft.com/office/drawing/2014/main" val="10001"/>
                  </a:ext>
                </a:extLst>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D9.0</a:t>
                      </a:r>
                    </a:p>
                  </a:txBody>
                  <a:tcPr marL="115147" marR="115147"/>
                </a:tc>
                <a:tc>
                  <a:txBody>
                    <a:bodyPr/>
                    <a:lstStyle/>
                    <a:p>
                      <a:pPr algn="ctr"/>
                      <a:r>
                        <a:rPr lang="en-AU" sz="1600" b="0" dirty="0" smtClean="0">
                          <a:solidFill>
                            <a:schemeClr val="tx1"/>
                          </a:solidFill>
                          <a:latin typeface="+mj-lt"/>
                        </a:rPr>
                        <a:t>Sep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a:t>
                      </a:r>
                      <a:r>
                        <a:rPr lang="en-AU" sz="1600" b="0" baseline="0" dirty="0" smtClean="0">
                          <a:solidFill>
                            <a:schemeClr val="tx1"/>
                          </a:solidFill>
                          <a:latin typeface="+mj-lt"/>
                        </a:rPr>
                        <a:t> 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2"/>
                  </a:ext>
                </a:extLst>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Re-run</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a:t>
                      </a:r>
                      <a:r>
                        <a:rPr lang="en-AU" sz="1600" b="0" baseline="0" dirty="0" smtClean="0">
                          <a:solidFill>
                            <a:schemeClr val="tx1"/>
                          </a:solidFill>
                          <a:latin typeface="+mj-lt"/>
                        </a:rPr>
                        <a:t> Sep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Jun 17</a:t>
                      </a:r>
                    </a:p>
                  </a:txBody>
                  <a:tcPr marL="115147" marR="115147"/>
                </a:tc>
                <a:extLst>
                  <a:ext uri="{0D108BD9-81ED-4DB2-BD59-A6C34878D82A}">
                    <a16:rowId xmlns:a16="http://schemas.microsoft.com/office/drawing/2014/main" val="10003"/>
                  </a:ext>
                </a:extLst>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4"/>
                  </a:ext>
                </a:extLst>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5"/>
                  </a:ext>
                </a:extLst>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n-lt"/>
                          <a:ea typeface="+mn-ea"/>
                          <a:cs typeface="Arial" panose="020B0604020202020204" pitchFamily="34" charset="0"/>
                        </a:rPr>
                        <a:t>D8.0</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a:t>
                      </a:r>
                      <a:r>
                        <a:rPr lang="en-AU" sz="1600" b="0" baseline="0" dirty="0" smtClean="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6"/>
                  </a:ext>
                </a:extLst>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53</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is waiting for start of FDIS ballot</a:t>
            </a:r>
            <a:endParaRPr lang="en-AU" dirty="0"/>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a:t>
            </a:r>
          </a:p>
          <a:p>
            <a:pPr lvl="2"/>
            <a:r>
              <a:rPr lang="en-GB" dirty="0" smtClean="0"/>
              <a:t>D6.0 in Jul 2016</a:t>
            </a:r>
          </a:p>
          <a:p>
            <a:pPr lvl="2"/>
            <a:r>
              <a:rPr lang="en-GB" dirty="0" smtClean="0"/>
              <a:t>D8.0 in Oct 2016</a:t>
            </a:r>
          </a:p>
          <a:p>
            <a:r>
              <a:rPr lang="en-US" dirty="0" smtClean="0"/>
              <a:t>60-day</a:t>
            </a:r>
            <a:r>
              <a:rPr lang="en-AU" dirty="0" smtClean="0"/>
              <a:t> </a:t>
            </a:r>
            <a:r>
              <a:rPr lang="en-AU" dirty="0"/>
              <a:t>pre-ballot: </a:t>
            </a:r>
            <a:r>
              <a:rPr lang="en-AU" dirty="0">
                <a:solidFill>
                  <a:srgbClr val="00B050"/>
                </a:solidFill>
              </a:rPr>
              <a:t>passed </a:t>
            </a:r>
            <a:r>
              <a:rPr lang="en-AU" dirty="0" smtClean="0">
                <a:solidFill>
                  <a:srgbClr val="00B050"/>
                </a:solidFill>
              </a:rPr>
              <a:t>and comments liaised</a:t>
            </a:r>
            <a:endParaRPr lang="en-AU" dirty="0">
              <a:solidFill>
                <a:srgbClr val="00B050"/>
              </a:solidFill>
            </a:endParaRPr>
          </a:p>
          <a:p>
            <a:pPr lvl="1"/>
            <a:r>
              <a:rPr lang="en-AU" dirty="0" smtClean="0"/>
              <a:t>802.11-2016 passed </a:t>
            </a:r>
            <a:r>
              <a:rPr lang="en-AU" dirty="0"/>
              <a:t>60-day pre-ballot (</a:t>
            </a:r>
            <a:r>
              <a:rPr lang="en-AU" dirty="0" smtClean="0"/>
              <a:t>N16607) </a:t>
            </a:r>
            <a:r>
              <a:rPr lang="en-AU" dirty="0"/>
              <a:t>on 16 April 2017</a:t>
            </a:r>
          </a:p>
          <a:p>
            <a:pPr lvl="2"/>
            <a:r>
              <a:rPr lang="en-AU" dirty="0"/>
              <a:t>Need? </a:t>
            </a:r>
            <a:r>
              <a:rPr lang="en-AU" dirty="0" smtClean="0"/>
              <a:t>10/0/10</a:t>
            </a:r>
            <a:endParaRPr lang="en-AU" dirty="0"/>
          </a:p>
          <a:p>
            <a:pPr lvl="2"/>
            <a:r>
              <a:rPr lang="en-AU" dirty="0"/>
              <a:t>Submission? 9/1/10</a:t>
            </a:r>
          </a:p>
          <a:p>
            <a:pPr lvl="1"/>
            <a:r>
              <a:rPr lang="en-AU" dirty="0"/>
              <a:t>China voted no with usual </a:t>
            </a:r>
            <a:r>
              <a:rPr lang="en-AU" dirty="0" smtClean="0"/>
              <a:t>comment, for which a response was approved – see </a:t>
            </a:r>
            <a:r>
              <a:rPr lang="en-AU" dirty="0"/>
              <a:t>11-17-0629-01 </a:t>
            </a:r>
            <a:r>
              <a:rPr lang="en-AU" dirty="0" smtClean="0"/>
              <a:t>– was sent on 10 June (N16655)</a:t>
            </a:r>
            <a:endParaRPr lang="en-AU" dirty="0">
              <a:solidFill>
                <a:srgbClr val="FF0000"/>
              </a:solidFill>
            </a:endParaRPr>
          </a:p>
          <a:p>
            <a:r>
              <a:rPr lang="en-AU" dirty="0" smtClean="0"/>
              <a:t>FDIS ballot: </a:t>
            </a:r>
            <a:r>
              <a:rPr lang="en-AU" dirty="0" smtClean="0">
                <a:solidFill>
                  <a:schemeClr val="accent2"/>
                </a:solidFill>
              </a:rPr>
              <a:t>waiting</a:t>
            </a:r>
          </a:p>
          <a:p>
            <a:pPr lvl="1"/>
            <a:r>
              <a:rPr lang="en-AU" dirty="0">
                <a:solidFill>
                  <a:srgbClr val="FF0000"/>
                </a:solidFill>
              </a:rPr>
              <a:t>Jodi reports that the FDIS will </a:t>
            </a:r>
            <a:r>
              <a:rPr lang="en-AU" dirty="0" smtClean="0">
                <a:solidFill>
                  <a:srgbClr val="FF0000"/>
                </a:solidFill>
              </a:rPr>
              <a:t>start </a:t>
            </a:r>
            <a:r>
              <a:rPr lang="en-AU" dirty="0">
                <a:solidFill>
                  <a:srgbClr val="FF0000"/>
                </a:solidFill>
              </a:rPr>
              <a:t>“soon”</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54</a:t>
            </a:fld>
            <a:endParaRPr lang="en-US"/>
          </a:p>
        </p:txBody>
      </p:sp>
    </p:spTree>
    <p:extLst>
      <p:ext uri="{BB962C8B-B14F-4D97-AF65-F5344CB8AC3E}">
        <p14:creationId xmlns:p14="http://schemas.microsoft.com/office/powerpoint/2010/main" val="29926120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passed 60-day pre-ballot and is waiting start of FDIS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r>
              <a:rPr lang="en-AU" dirty="0" smtClean="0">
                <a:solidFill>
                  <a:srgbClr val="00B050"/>
                </a:solidFill>
              </a:rPr>
              <a:t>passed</a:t>
            </a:r>
          </a:p>
          <a:p>
            <a:pPr lvl="1"/>
            <a:r>
              <a:rPr lang="en-AU" dirty="0" smtClean="0"/>
              <a:t>802.11ah </a:t>
            </a:r>
            <a:r>
              <a:rPr lang="en-AU" dirty="0"/>
              <a:t>passed 60-day pre-ballot (</a:t>
            </a:r>
            <a:r>
              <a:rPr lang="en-AU" dirty="0" smtClean="0"/>
              <a:t>N16685) </a:t>
            </a:r>
            <a:r>
              <a:rPr lang="en-AU" dirty="0"/>
              <a:t>on </a:t>
            </a:r>
            <a:r>
              <a:rPr lang="en-AU" dirty="0" smtClean="0"/>
              <a:t>20 July 2017</a:t>
            </a:r>
            <a:endParaRPr lang="en-AU" dirty="0"/>
          </a:p>
          <a:p>
            <a:pPr lvl="2"/>
            <a:r>
              <a:rPr lang="en-AU" dirty="0"/>
              <a:t>Need? 10/0/10</a:t>
            </a:r>
          </a:p>
          <a:p>
            <a:pPr lvl="2"/>
            <a:r>
              <a:rPr lang="en-AU" dirty="0"/>
              <a:t>Submission? </a:t>
            </a:r>
            <a:r>
              <a:rPr lang="en-AU" dirty="0" smtClean="0"/>
              <a:t>9/0/11</a:t>
            </a:r>
          </a:p>
          <a:p>
            <a:r>
              <a:rPr lang="en-AU" dirty="0" smtClean="0"/>
              <a:t>FDIS ballot: </a:t>
            </a:r>
            <a:r>
              <a:rPr lang="en-AU" dirty="0" smtClean="0">
                <a:solidFill>
                  <a:schemeClr val="accent2"/>
                </a:solidFill>
              </a:rPr>
              <a:t>waiting</a:t>
            </a:r>
          </a:p>
          <a:p>
            <a:pPr lvl="1"/>
            <a:r>
              <a:rPr lang="en-AU" dirty="0">
                <a:solidFill>
                  <a:srgbClr val="FF0000"/>
                </a:solidFill>
              </a:rPr>
              <a:t>Jodi reports that the FDIS will start “soon”</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55</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802.11ai 60-day </a:t>
            </a:r>
            <a:r>
              <a:rPr lang="en-AU" dirty="0"/>
              <a:t>pre-ballot </a:t>
            </a:r>
            <a:r>
              <a:rPr lang="en-AU" dirty="0" smtClean="0"/>
              <a:t>re-run passed on 1 Sept 2017 </a:t>
            </a:r>
            <a:r>
              <a:rPr lang="en-AU" dirty="0"/>
              <a:t>but response required</a:t>
            </a:r>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a:t>
            </a:r>
            <a:r>
              <a:rPr lang="en-GB" dirty="0" smtClean="0"/>
              <a:t>2015,  D8.0 </a:t>
            </a:r>
            <a:r>
              <a:rPr lang="en-GB" dirty="0"/>
              <a:t>in </a:t>
            </a:r>
            <a:r>
              <a:rPr lang="en-GB" dirty="0" smtClean="0"/>
              <a:t>Jul 2016,  D9.0 in Sep 2016</a:t>
            </a:r>
            <a:endParaRPr lang="en-GB" dirty="0"/>
          </a:p>
          <a:p>
            <a:r>
              <a:rPr lang="en-US" dirty="0" smtClean="0"/>
              <a:t>60-day</a:t>
            </a:r>
            <a:r>
              <a:rPr lang="en-AU" dirty="0" smtClean="0"/>
              <a:t> pre-ballot: </a:t>
            </a:r>
            <a:r>
              <a:rPr lang="en-AU" dirty="0" smtClean="0">
                <a:solidFill>
                  <a:srgbClr val="00B050"/>
                </a:solidFill>
              </a:rPr>
              <a:t>passed on 1 Sept 2017, </a:t>
            </a:r>
            <a:r>
              <a:rPr lang="en-AU" dirty="0" smtClean="0">
                <a:solidFill>
                  <a:schemeClr val="accent2"/>
                </a:solidFill>
              </a:rPr>
              <a:t>but response required</a:t>
            </a:r>
          </a:p>
          <a:p>
            <a:pPr lvl="1"/>
            <a:r>
              <a:rPr lang="en-AU" dirty="0" smtClean="0"/>
              <a:t>802.11ai-2016 passed 60-day </a:t>
            </a:r>
            <a:r>
              <a:rPr lang="en-AU" dirty="0"/>
              <a:t>pre-ballot </a:t>
            </a:r>
            <a:r>
              <a:rPr lang="en-AU" dirty="0" smtClean="0"/>
              <a:t>(N16608) on </a:t>
            </a:r>
            <a:r>
              <a:rPr lang="en-AU" dirty="0"/>
              <a:t>16 April </a:t>
            </a:r>
            <a:r>
              <a:rPr lang="en-AU" dirty="0" smtClean="0"/>
              <a:t>2017</a:t>
            </a:r>
          </a:p>
          <a:p>
            <a:pPr lvl="2"/>
            <a:r>
              <a:rPr lang="en-AU" dirty="0" smtClean="0"/>
              <a:t>Need? 9/1/10</a:t>
            </a:r>
          </a:p>
          <a:p>
            <a:pPr lvl="2"/>
            <a:r>
              <a:rPr lang="en-AU" dirty="0" smtClean="0"/>
              <a:t>Submission? 9/1/10</a:t>
            </a:r>
          </a:p>
          <a:p>
            <a:pPr lvl="1"/>
            <a:r>
              <a:rPr lang="en-AU" dirty="0" smtClean="0"/>
              <a:t>China voted “no” with the usual security related comments, to which responses were developed</a:t>
            </a:r>
          </a:p>
          <a:p>
            <a:pPr lvl="2"/>
            <a:r>
              <a:rPr lang="en-AU" dirty="0" smtClean="0"/>
              <a:t>See </a:t>
            </a:r>
            <a:r>
              <a:rPr lang="en-AU" dirty="0" smtClean="0">
                <a:hlinkClick r:id="rId2"/>
              </a:rPr>
              <a:t>11-17-612-02</a:t>
            </a:r>
            <a:r>
              <a:rPr lang="en-AU" dirty="0" smtClean="0"/>
              <a:t> – was sent on 10 June 2017 (N16656)</a:t>
            </a:r>
          </a:p>
          <a:p>
            <a:pPr lvl="1"/>
            <a:r>
              <a:rPr lang="en-AU" dirty="0" smtClean="0"/>
              <a: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56</a:t>
            </a:fld>
            <a:endParaRPr lang="en-US"/>
          </a:p>
        </p:txBody>
      </p:sp>
    </p:spTree>
    <p:extLst>
      <p:ext uri="{BB962C8B-B14F-4D97-AF65-F5344CB8AC3E}">
        <p14:creationId xmlns:p14="http://schemas.microsoft.com/office/powerpoint/2010/main" val="145162927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60-day pre-ballot re-run passed on 1 Sept 2017 but response required</a:t>
            </a:r>
          </a:p>
        </p:txBody>
      </p:sp>
      <p:sp>
        <p:nvSpPr>
          <p:cNvPr id="10" name="Content Placeholder 9"/>
          <p:cNvSpPr>
            <a:spLocks noGrp="1"/>
          </p:cNvSpPr>
          <p:nvPr>
            <p:ph idx="1"/>
          </p:nvPr>
        </p:nvSpPr>
        <p:spPr>
          <a:xfrm>
            <a:off x="685800" y="1828800"/>
            <a:ext cx="7772400" cy="4114800"/>
          </a:xfrm>
        </p:spPr>
        <p:txBody>
          <a:bodyPr/>
          <a:lstStyle/>
          <a:p>
            <a:pPr lvl="1"/>
            <a:r>
              <a:rPr lang="en-AU" dirty="0" smtClean="0"/>
              <a:t>…</a:t>
            </a:r>
          </a:p>
          <a:p>
            <a:pPr lvl="1"/>
            <a:r>
              <a:rPr lang="en-AU" dirty="0" smtClean="0"/>
              <a:t>Unfortunately, errors in the publication process required a re-run of the 60-day pre-ballot, which passed on 1 Sept 2017</a:t>
            </a:r>
          </a:p>
          <a:p>
            <a:pPr lvl="2"/>
            <a:r>
              <a:rPr lang="en-AU" dirty="0"/>
              <a:t>Need? </a:t>
            </a:r>
            <a:r>
              <a:rPr lang="en-AU" dirty="0" smtClean="0"/>
              <a:t>9/1/11</a:t>
            </a:r>
            <a:endParaRPr lang="en-AU" dirty="0"/>
          </a:p>
          <a:p>
            <a:pPr lvl="2"/>
            <a:r>
              <a:rPr lang="en-AU" dirty="0"/>
              <a:t>Submission? </a:t>
            </a:r>
            <a:r>
              <a:rPr lang="en-AU" dirty="0" smtClean="0"/>
              <a:t>9/1/11</a:t>
            </a:r>
          </a:p>
          <a:p>
            <a:pPr lvl="1"/>
            <a:r>
              <a:rPr lang="en-AU" dirty="0" smtClean="0">
                <a:solidFill>
                  <a:schemeClr val="tx2"/>
                </a:solidFill>
              </a:rPr>
              <a:t>China </a:t>
            </a:r>
            <a:r>
              <a:rPr lang="en-AU" dirty="0">
                <a:solidFill>
                  <a:schemeClr val="tx2"/>
                </a:solidFill>
              </a:rPr>
              <a:t>voted “no” with the usual security related </a:t>
            </a:r>
            <a:r>
              <a:rPr lang="en-AU" dirty="0" smtClean="0">
                <a:solidFill>
                  <a:schemeClr val="tx2"/>
                </a:solidFill>
              </a:rPr>
              <a:t>comment</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57</a:t>
            </a:fld>
            <a:endParaRPr lang="en-US"/>
          </a:p>
        </p:txBody>
      </p:sp>
    </p:spTree>
    <p:extLst>
      <p:ext uri="{BB962C8B-B14F-4D97-AF65-F5344CB8AC3E}">
        <p14:creationId xmlns:p14="http://schemas.microsoft.com/office/powerpoint/2010/main" val="309409460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one comment received on the IEEE 802.11ai </a:t>
            </a:r>
            <a:r>
              <a:rPr lang="en-AU" dirty="0"/>
              <a:t>60-day </a:t>
            </a:r>
            <a:r>
              <a:rPr lang="en-AU" dirty="0" smtClean="0"/>
              <a:t>pre-ballot</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smtClean="0"/>
              <a:t>IEEE 802.11ai itself has the following security problems:</a:t>
            </a:r>
          </a:p>
          <a:p>
            <a:pPr lvl="2"/>
            <a:r>
              <a:rPr lang="en-AU" i="1" dirty="0" smtClean="0"/>
              <a:t>1) In FILS shared key authentication, the shared key is generated between STA and AS and stored in these two devices, the  key needs to be delivered by AS to AP through network when Link setup, so, a secure channel should be provided, but the security channel is not specified in the standard</a:t>
            </a:r>
          </a:p>
          <a:p>
            <a:pPr lvl="2"/>
            <a:r>
              <a:rPr lang="en-AU" i="1" dirty="0" smtClean="0"/>
              <a:t>2) In FILS public key authentication, Subclause 12.12.1 mentioned that "when FILS Public Key authentication is used, each STA has a means to trust the public key of the other STA", but the standard does not provide specific means on how STA trust public key of other STAs</a:t>
            </a:r>
          </a:p>
          <a:p>
            <a:r>
              <a:rPr lang="en-AU" dirty="0" smtClean="0"/>
              <a:t>China NB Change 1</a:t>
            </a:r>
          </a:p>
          <a:p>
            <a:pPr lvl="1"/>
            <a:r>
              <a:rPr lang="en-AU" dirty="0" smtClean="0"/>
              <a:t>None specified</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58</a:t>
            </a:fld>
            <a:endParaRPr lang="en-US"/>
          </a:p>
        </p:txBody>
      </p:sp>
    </p:spTree>
    <p:extLst>
      <p:ext uri="{BB962C8B-B14F-4D97-AF65-F5344CB8AC3E}">
        <p14:creationId xmlns:p14="http://schemas.microsoft.com/office/powerpoint/2010/main" val="267946280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one comment received on the IEEE 802.11ai </a:t>
            </a:r>
            <a:r>
              <a:rPr lang="en-AU" dirty="0"/>
              <a:t>60-day pre-ballot </a:t>
            </a:r>
          </a:p>
        </p:txBody>
      </p:sp>
      <p:sp>
        <p:nvSpPr>
          <p:cNvPr id="3" name="Content Placeholder 2"/>
          <p:cNvSpPr>
            <a:spLocks noGrp="1"/>
          </p:cNvSpPr>
          <p:nvPr>
            <p:ph idx="1"/>
          </p:nvPr>
        </p:nvSpPr>
        <p:spPr/>
        <p:txBody>
          <a:bodyPr/>
          <a:lstStyle/>
          <a:p>
            <a:r>
              <a:rPr lang="en-AU" dirty="0" smtClean="0"/>
              <a:t>Suggested IEEE 802 response</a:t>
            </a:r>
          </a:p>
          <a:p>
            <a:pPr lvl="1"/>
            <a:r>
              <a:rPr lang="en-AU" dirty="0" smtClean="0"/>
              <a:t>The comment is similar, but not quite the same as last </a:t>
            </a:r>
            <a:r>
              <a:rPr lang="en-AU" dirty="0" smtClean="0"/>
              <a:t>time</a:t>
            </a:r>
          </a:p>
          <a:p>
            <a:pPr lvl="1"/>
            <a:r>
              <a:rPr lang="en-US" dirty="0" smtClean="0"/>
              <a:t>See proposed response in </a:t>
            </a:r>
            <a:r>
              <a:rPr lang="en-US" dirty="0" smtClean="0">
                <a:hlinkClick r:id="rId2"/>
              </a:rPr>
              <a:t>11-17/1398r0</a:t>
            </a:r>
            <a:endParaRPr lang="en-AU" dirty="0" smtClean="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59</a:t>
            </a:fld>
            <a:endParaRPr lang="en-US"/>
          </a:p>
        </p:txBody>
      </p:sp>
    </p:spTree>
    <p:extLst>
      <p:ext uri="{BB962C8B-B14F-4D97-AF65-F5344CB8AC3E}">
        <p14:creationId xmlns:p14="http://schemas.microsoft.com/office/powerpoint/2010/main" val="31771401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6</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may consider a motion recommending a response to </a:t>
            </a:r>
            <a:r>
              <a:rPr lang="en-AU" smtClean="0"/>
              <a:t>802.11ai comments by China NB</a:t>
            </a:r>
            <a:endParaRPr lang="en-AU" dirty="0"/>
          </a:p>
        </p:txBody>
      </p:sp>
      <p:sp>
        <p:nvSpPr>
          <p:cNvPr id="3" name="Content Placeholder 2"/>
          <p:cNvSpPr>
            <a:spLocks noGrp="1"/>
          </p:cNvSpPr>
          <p:nvPr>
            <p:ph idx="1"/>
          </p:nvPr>
        </p:nvSpPr>
        <p:spPr/>
        <p:txBody>
          <a:bodyPr/>
          <a:lstStyle/>
          <a:p>
            <a:r>
              <a:rPr lang="en-AU" dirty="0" smtClean="0"/>
              <a:t>Motion</a:t>
            </a:r>
          </a:p>
          <a:p>
            <a:pPr lvl="1"/>
            <a:r>
              <a:rPr lang="en-AU" i="1" dirty="0" smtClean="0"/>
              <a:t>IEEE 802 JTC1 SC recommends that the material in </a:t>
            </a:r>
            <a:r>
              <a:rPr lang="en-US" i="1" dirty="0" smtClean="0">
                <a:hlinkClick r:id="rId2"/>
              </a:rPr>
              <a:t>11-17/1398r0</a:t>
            </a:r>
            <a:r>
              <a:rPr lang="en-US" i="1" dirty="0" smtClean="0"/>
              <a:t> be used as the basis of a resolution of the comments by the China NB on 802.11ai using the recent 60-day ballot under the PSDO process</a:t>
            </a:r>
            <a:endParaRPr lang="en-AU" i="1" dirty="0">
              <a:solidFill>
                <a:srgbClr val="FF0000"/>
              </a:solidFill>
            </a:endParaRPr>
          </a:p>
          <a:p>
            <a:pPr lvl="1"/>
            <a:r>
              <a:rPr lang="en-AU" dirty="0" smtClean="0"/>
              <a:t>Moved:</a:t>
            </a:r>
          </a:p>
          <a:p>
            <a:pPr lvl="1"/>
            <a:r>
              <a:rPr lang="en-AU" dirty="0" smtClean="0"/>
              <a:t>Seconded:</a:t>
            </a:r>
          </a:p>
          <a:p>
            <a:pPr lvl="1"/>
            <a:r>
              <a:rPr lang="en-AU" dirty="0" smtClean="0"/>
              <a:t>Result: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27566194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802.11aj </a:t>
            </a:r>
            <a:r>
              <a:rPr lang="en-GB" dirty="0"/>
              <a:t>drafts were liaised for information </a:t>
            </a:r>
          </a:p>
          <a:p>
            <a:pPr lvl="2"/>
            <a:r>
              <a:rPr lang="en-GB" dirty="0" smtClean="0"/>
              <a:t>D5.0 </a:t>
            </a:r>
            <a:r>
              <a:rPr lang="en-GB" dirty="0"/>
              <a:t>in </a:t>
            </a:r>
            <a:r>
              <a:rPr lang="en-GB" dirty="0" smtClean="0"/>
              <a:t>Jun 2017</a:t>
            </a:r>
            <a:endParaRPr lang="en-AU" dirty="0" smtClean="0">
              <a:solidFill>
                <a:schemeClr val="accent2"/>
              </a:solidFill>
            </a:endParaRP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61</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802.11ak </a:t>
            </a:r>
            <a:r>
              <a:rPr lang="en-AU" dirty="0"/>
              <a:t>has been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smtClean="0"/>
              <a:t>802.11ak </a:t>
            </a:r>
            <a:r>
              <a:rPr lang="en-GB" dirty="0"/>
              <a:t>drafts were liaised for information </a:t>
            </a:r>
          </a:p>
          <a:p>
            <a:pPr lvl="2"/>
            <a:r>
              <a:rPr lang="en-GB" dirty="0" smtClean="0"/>
              <a:t>D4.0 </a:t>
            </a:r>
            <a:r>
              <a:rPr lang="en-GB" dirty="0"/>
              <a:t>in Jun 2017</a:t>
            </a:r>
            <a:endParaRPr lang="en-AU" dirty="0">
              <a:solidFill>
                <a:schemeClr val="accent2"/>
              </a:solidFill>
            </a:endParaRP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62</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has been liaised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 in March 2017</a:t>
            </a:r>
          </a:p>
          <a:p>
            <a:pPr lvl="1"/>
            <a:r>
              <a:rPr lang="en-AU" dirty="0" smtClean="0"/>
              <a:t>802.11aq D8.0 was sent for liaison in Mar 2017</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63</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64</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65</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802.11az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66</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802.11ba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67</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three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73020926"/>
              </p:ext>
            </p:extLst>
          </p:nvPr>
        </p:nvGraphicFramePr>
        <p:xfrm>
          <a:off x="152399" y="1600200"/>
          <a:ext cx="8839199" cy="1657926"/>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cs typeface="+mn-cs"/>
                        </a:rPr>
                        <a:t>.15.3-revA</a:t>
                      </a:r>
                      <a:endParaRPr lang="en-AU" sz="1600" b="0" dirty="0">
                        <a:solidFill>
                          <a:schemeClr val="tx1"/>
                        </a:solidFill>
                        <a:latin typeface="+mj-lt"/>
                        <a:cs typeface="Arial" panose="020B0604020202020204" pitchFamily="34" charset="0"/>
                      </a:endParaRPr>
                    </a:p>
                  </a:txBody>
                  <a:tcPr marL="46800" marR="0" marT="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a:t>
                      </a:r>
                      <a:r>
                        <a:rPr lang="en-AU" sz="1600" b="0" baseline="0" dirty="0" smtClean="0">
                          <a:solidFill>
                            <a:schemeClr val="tx1"/>
                          </a:solidFill>
                          <a:latin typeface="+mj-lt"/>
                        </a:rPr>
                        <a:t> Oct 16</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Sent</a:t>
                      </a:r>
                    </a:p>
                  </a:txBody>
                  <a:tcPr marL="115147" marR="115147"/>
                </a:tc>
                <a:extLst>
                  <a:ext uri="{0D108BD9-81ED-4DB2-BD59-A6C34878D82A}">
                    <a16:rowId xmlns:a16="http://schemas.microsoft.com/office/drawing/2014/main" val="10001"/>
                  </a:ext>
                </a:extLst>
              </a:tr>
              <a:tr h="359602">
                <a:tc>
                  <a:txBody>
                    <a:bodyPr/>
                    <a:lstStyle/>
                    <a:p>
                      <a:pPr algn="l"/>
                      <a:r>
                        <a:rPr lang="en-AU" sz="1600" b="0" dirty="0" smtClean="0">
                          <a:solidFill>
                            <a:schemeClr val="tx1"/>
                          </a:solidFill>
                          <a:latin typeface="+mj-lt"/>
                        </a:rPr>
                        <a:t>.15.4</a:t>
                      </a:r>
                    </a:p>
                  </a:txBody>
                  <a:tcPr marL="115147" marR="115147"/>
                </a:tc>
                <a:tc>
                  <a:txBody>
                    <a:bodyPr/>
                    <a:lstStyle/>
                    <a:p>
                      <a:pPr algn="ctr"/>
                      <a:r>
                        <a:rPr lang="en-AU" sz="1600" b="0" dirty="0" err="1" smtClean="0">
                          <a:solidFill>
                            <a:schemeClr val="tx1"/>
                          </a:solidFill>
                          <a:latin typeface="+mj-lt"/>
                        </a:rPr>
                        <a:t>Std</a:t>
                      </a:r>
                      <a:endParaRPr lang="en-AU" sz="1600" b="0" dirty="0" smtClean="0">
                        <a:solidFill>
                          <a:schemeClr val="tx1"/>
                        </a:solidFill>
                        <a:latin typeface="+mj-lt"/>
                      </a:endParaRPr>
                    </a:p>
                  </a:txBody>
                  <a:tcPr marL="115147" marR="115147"/>
                </a:tc>
                <a:tc>
                  <a:txBody>
                    <a:bodyPr/>
                    <a:lstStyle/>
                    <a:p>
                      <a:pPr algn="ctr"/>
                      <a:r>
                        <a:rPr lang="en-AU" sz="1600" b="0" dirty="0" smtClean="0">
                          <a:solidFill>
                            <a:schemeClr val="tx1"/>
                          </a:solidFill>
                          <a:latin typeface="+mj-lt"/>
                        </a:rPr>
                        <a:t>Dec</a:t>
                      </a:r>
                      <a:r>
                        <a:rPr lang="en-AU" sz="1600" b="0" baseline="0" dirty="0" smtClean="0">
                          <a:solidFill>
                            <a:schemeClr val="tx1"/>
                          </a:solidFill>
                          <a:latin typeface="+mj-lt"/>
                        </a:rPr>
                        <a:t> </a:t>
                      </a:r>
                      <a:r>
                        <a:rPr lang="en-AU" sz="1600" b="0" dirty="0" smtClean="0">
                          <a:solidFill>
                            <a:schemeClr val="tx1"/>
                          </a:solidFill>
                          <a:latin typeface="+mj-lt"/>
                        </a:rPr>
                        <a:t>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Apr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extLst>
                  <a:ext uri="{0D108BD9-81ED-4DB2-BD59-A6C34878D82A}">
                    <a16:rowId xmlns:a16="http://schemas.microsoft.com/office/drawing/2014/main" val="10002"/>
                  </a:ext>
                </a:extLst>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Sent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68</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802.15.3-2016 FDIS ballot closes on 7 Sep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sent</a:t>
            </a:r>
            <a:endParaRPr lang="en-AU" dirty="0">
              <a:solidFill>
                <a:srgbClr val="00B050"/>
              </a:solidFill>
            </a:endParaRPr>
          </a:p>
          <a:p>
            <a:pPr lvl="1"/>
            <a:r>
              <a:rPr lang="en-AU" dirty="0"/>
              <a:t>IEEE 802.15.3-2016</a:t>
            </a:r>
            <a:r>
              <a:rPr lang="en-AU" dirty="0" smtClean="0"/>
              <a:t> </a:t>
            </a:r>
            <a:r>
              <a:rPr lang="en-AU" dirty="0"/>
              <a:t>passed </a:t>
            </a:r>
            <a:r>
              <a:rPr lang="en-AU" dirty="0" smtClean="0"/>
              <a:t>60-day </a:t>
            </a:r>
            <a:r>
              <a:rPr lang="en-AU" dirty="0"/>
              <a:t>pre-ballot </a:t>
            </a:r>
            <a:r>
              <a:rPr lang="en-AU" dirty="0" smtClean="0"/>
              <a:t>on 23 Oct </a:t>
            </a:r>
            <a:r>
              <a:rPr lang="en-AU" dirty="0"/>
              <a:t>2016</a:t>
            </a:r>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2016 and sent in Feb 2017</a:t>
            </a:r>
          </a:p>
          <a:p>
            <a:pPr lvl="2"/>
            <a:r>
              <a:rPr lang="en-AU" dirty="0" smtClean="0"/>
              <a:t>See </a:t>
            </a:r>
            <a:r>
              <a:rPr lang="en-AU" dirty="0" smtClean="0">
                <a:hlinkClick r:id="rId2"/>
              </a:rPr>
              <a:t>15-16-0768-01</a:t>
            </a:r>
            <a:endParaRPr lang="en-AU" dirty="0"/>
          </a:p>
          <a:p>
            <a:r>
              <a:rPr lang="en-AU" dirty="0" smtClean="0"/>
              <a:t>FDIS ballot: </a:t>
            </a:r>
            <a:r>
              <a:rPr lang="en-AU" dirty="0" smtClean="0">
                <a:solidFill>
                  <a:schemeClr val="accent2"/>
                </a:solidFill>
              </a:rPr>
              <a:t>closes on 7 Sep 2017</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69</a:t>
            </a:fld>
            <a:endParaRPr lang="en-US"/>
          </a:p>
        </p:txBody>
      </p:sp>
    </p:spTree>
    <p:extLst>
      <p:ext uri="{BB962C8B-B14F-4D97-AF65-F5344CB8AC3E}">
        <p14:creationId xmlns:p14="http://schemas.microsoft.com/office/powerpoint/2010/main" val="33482332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smtClean="0"/>
              <a:t>The SC will review the new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a:t>
            </a:r>
            <a:r>
              <a:rPr lang="en-AU" altLang="en-US" sz="1400" dirty="0" smtClean="0"/>
              <a:t>experience (</a:t>
            </a:r>
            <a:r>
              <a:rPr lang="en-AU" altLang="en-US" sz="1400" dirty="0" smtClean="0">
                <a:hlinkClick r:id="rId3"/>
              </a:rPr>
              <a:t>IEEE-SA By-Laws</a:t>
            </a:r>
            <a:r>
              <a:rPr lang="en-AU" altLang="en-US" sz="1400" dirty="0" smtClean="0"/>
              <a:t> section </a:t>
            </a:r>
            <a:r>
              <a:rPr lang="en-AU" altLang="en-US" sz="1400" dirty="0"/>
              <a:t>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a:t>
            </a:r>
            <a:r>
              <a:rPr lang="en-AU" altLang="en-US" sz="1400" dirty="0" smtClean="0"/>
              <a:t>sub-clause </a:t>
            </a:r>
            <a:r>
              <a:rPr lang="en-AU" altLang="en-US" sz="1400" dirty="0"/>
              <a:t>4.2.1 “Establishment”, of the IEEE 802 LMSC Working Group Policies and Procedures)</a:t>
            </a:r>
          </a:p>
          <a:p>
            <a:pPr lvl="1"/>
            <a:r>
              <a:rPr lang="en-AU" altLang="en-US" sz="1400" dirty="0"/>
              <a:t>Participants have an obligation to act and vote as an individual and not under the direction of any other individual or group.  A Participant’s obligation to act and vote as an individual applies in all cases, regardless of any external commitments, agreements, contracts, or </a:t>
            </a:r>
            <a:r>
              <a:rPr lang="en-AU" altLang="en-US" sz="1400" dirty="0" smtClean="0"/>
              <a:t>orders</a:t>
            </a:r>
          </a:p>
          <a:p>
            <a:pPr lvl="1"/>
            <a:r>
              <a:rPr lang="en-AU" altLang="en-US" sz="1400" dirty="0" smtClean="0"/>
              <a:t>Participants </a:t>
            </a:r>
            <a:r>
              <a:rPr lang="en-AU" altLang="en-US" sz="1400" dirty="0"/>
              <a:t>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a:t>
            </a:r>
            <a:r>
              <a:rPr lang="en-AU" altLang="en-US" sz="1400" dirty="0" smtClean="0"/>
              <a:t>section </a:t>
            </a:r>
            <a:r>
              <a:rPr lang="en-AU" altLang="en-US" sz="1400" dirty="0"/>
              <a:t>5.2.1.3 and the IEEE 802 LMSC Working Group Policies and Procedures, subclause 3.4.1 “Chair”, list item </a:t>
            </a:r>
            <a:r>
              <a:rPr lang="en-AU" altLang="en-US" sz="1400" dirty="0" smtClean="0"/>
              <a:t>x)</a:t>
            </a:r>
            <a:endParaRPr lang="en-AU" altLang="en-US" sz="1400" dirty="0"/>
          </a:p>
          <a:p>
            <a:pPr marL="0" indent="0"/>
            <a:r>
              <a:rPr lang="en-GB" altLang="en-US" sz="1400" dirty="0" smtClean="0"/>
              <a:t>By participating in IEEE 802 meetings, you accept these requirements.  If 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7</a:t>
            </a:fld>
            <a:endParaRPr lang="en-GB"/>
          </a:p>
        </p:txBody>
      </p:sp>
    </p:spTree>
    <p:extLst>
      <p:ext uri="{BB962C8B-B14F-4D97-AF65-F5344CB8AC3E}">
        <p14:creationId xmlns:p14="http://schemas.microsoft.com/office/powerpoint/2010/main" val="2355229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802.15.4-2015 is waiting for FDIS start</a:t>
            </a:r>
            <a:endParaRPr lang="en-AU" dirty="0">
              <a:solidFill>
                <a:srgbClr val="FF0000"/>
              </a:solidFill>
            </a:endParaRPr>
          </a:p>
        </p:txBody>
      </p:sp>
      <p:sp>
        <p:nvSpPr>
          <p:cNvPr id="10" name="Content Placeholder 9"/>
          <p:cNvSpPr>
            <a:spLocks noGrp="1"/>
          </p:cNvSpPr>
          <p:nvPr>
            <p:ph idx="1"/>
          </p:nvPr>
        </p:nvSpPr>
        <p:spPr>
          <a:xfrm>
            <a:off x="685800" y="1752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802.15.4-2006 was adopted by ISO under JTC 1/SC 31 but JTC1/SC6 has responsibility as of June 2015 for IEEE 802.15 </a:t>
            </a:r>
            <a:r>
              <a:rPr lang="en-GB" dirty="0" smtClean="0"/>
              <a:t>standards</a:t>
            </a:r>
          </a:p>
          <a:p>
            <a:pPr lvl="1"/>
            <a:r>
              <a:rPr lang="en-AU" dirty="0" smtClean="0"/>
              <a:t>IEEE </a:t>
            </a:r>
            <a:r>
              <a:rPr lang="en-AU" dirty="0"/>
              <a:t>802.15.4-2015 </a:t>
            </a:r>
            <a:r>
              <a:rPr lang="en-GB" dirty="0" smtClean="0"/>
              <a:t>submission to the PSDO </a:t>
            </a:r>
            <a:r>
              <a:rPr lang="en-GB" dirty="0"/>
              <a:t>was approved in March </a:t>
            </a:r>
            <a:r>
              <a:rPr lang="en-GB" dirty="0" smtClean="0"/>
              <a:t>2016 but nothing much happened</a:t>
            </a:r>
          </a:p>
          <a:p>
            <a:pPr lvl="1"/>
            <a:r>
              <a:rPr lang="en-AU" dirty="0" smtClean="0"/>
              <a:t>IEEE </a:t>
            </a:r>
            <a:r>
              <a:rPr lang="en-AU" dirty="0"/>
              <a:t>802.15.4-2015 </a:t>
            </a:r>
            <a:r>
              <a:rPr lang="en-AU" dirty="0" smtClean="0"/>
              <a:t>was sent for information in Dec 2016</a:t>
            </a:r>
            <a:endParaRPr lang="en-GB" dirty="0" smtClean="0"/>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802.15.4-2015 60-day </a:t>
            </a:r>
            <a:r>
              <a:rPr lang="en-AU" dirty="0"/>
              <a:t>pre-ballot </a:t>
            </a:r>
            <a:r>
              <a:rPr lang="en-AU" dirty="0" smtClean="0"/>
              <a:t>closed </a:t>
            </a:r>
            <a:r>
              <a:rPr lang="en-AU" dirty="0"/>
              <a:t>on 20 </a:t>
            </a:r>
            <a:r>
              <a:rPr lang="en-AU" dirty="0" smtClean="0"/>
              <a:t>April 2017</a:t>
            </a:r>
          </a:p>
          <a:p>
            <a:pPr lvl="2"/>
            <a:r>
              <a:rPr lang="en-AU" dirty="0"/>
              <a:t>Passed </a:t>
            </a:r>
            <a:r>
              <a:rPr lang="en-AU" dirty="0" smtClean="0"/>
              <a:t>8/0/11 </a:t>
            </a:r>
            <a:r>
              <a:rPr lang="en-AU" dirty="0"/>
              <a:t>on need for ISO standard</a:t>
            </a:r>
          </a:p>
          <a:p>
            <a:pPr lvl="2"/>
            <a:r>
              <a:rPr lang="en-AU" dirty="0"/>
              <a:t>Passed </a:t>
            </a:r>
            <a:r>
              <a:rPr lang="en-AU" dirty="0" smtClean="0"/>
              <a:t>8/0/11 </a:t>
            </a:r>
            <a:r>
              <a:rPr lang="en-AU" dirty="0"/>
              <a:t>on support for submission to FDIS</a:t>
            </a:r>
          </a:p>
          <a:p>
            <a:pPr lvl="2"/>
            <a:r>
              <a:rPr lang="en-AU" dirty="0" smtClean="0"/>
              <a:t>No comments</a:t>
            </a:r>
          </a:p>
          <a:p>
            <a:r>
              <a:rPr lang="en-AU" dirty="0" smtClean="0"/>
              <a:t>FDIS ballot: </a:t>
            </a:r>
            <a:r>
              <a:rPr lang="en-AU" dirty="0" smtClean="0">
                <a:solidFill>
                  <a:schemeClr val="accent2"/>
                </a:solidFill>
              </a:rPr>
              <a:t>waiting</a:t>
            </a:r>
          </a:p>
          <a:p>
            <a:pPr lvl="1"/>
            <a:r>
              <a:rPr lang="en-AU" dirty="0">
                <a:solidFill>
                  <a:srgbClr val="FF0000"/>
                </a:solidFill>
              </a:rPr>
              <a:t>Jodi reports that the FDIS will start “soon”</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70</a:t>
            </a:fld>
            <a:endParaRPr lang="en-US"/>
          </a:p>
        </p:txBody>
      </p:sp>
    </p:spTree>
    <p:extLst>
      <p:ext uri="{BB962C8B-B14F-4D97-AF65-F5344CB8AC3E}">
        <p14:creationId xmlns:p14="http://schemas.microsoft.com/office/powerpoint/2010/main" val="234342489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802.15.6-2012 </a:t>
            </a:r>
            <a:r>
              <a:rPr lang="en-AU" dirty="0"/>
              <a:t>FDIS ballot closes </a:t>
            </a:r>
            <a:r>
              <a:rPr lang="en-AU" dirty="0" smtClean="0"/>
              <a:t>on 7 Sep </a:t>
            </a:r>
            <a:r>
              <a:rPr lang="en-AU" dirty="0"/>
              <a:t>2017</a:t>
            </a:r>
            <a:endParaRPr lang="en-AU" dirty="0">
              <a:solidFill>
                <a:schemeClr val="accent6"/>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 &amp; responses sent</a:t>
            </a:r>
            <a:endParaRPr lang="en-AU" dirty="0" smtClean="0">
              <a:solidFill>
                <a:schemeClr val="accent2"/>
              </a:solidFill>
            </a:endParaRPr>
          </a:p>
          <a:p>
            <a:pPr lvl="1"/>
            <a:r>
              <a:rPr lang="en-GB" dirty="0" smtClean="0"/>
              <a:t>The 60-day ballot passed on 23 Nov 2016</a:t>
            </a:r>
          </a:p>
          <a:p>
            <a:pPr lvl="2"/>
            <a:r>
              <a:rPr lang="en-GB" dirty="0" smtClean="0"/>
              <a:t>Need for IS on topic: 9/0/10</a:t>
            </a:r>
          </a:p>
          <a:p>
            <a:pPr lvl="2"/>
            <a:r>
              <a:rPr lang="en-GB" dirty="0" smtClean="0"/>
              <a:t>Submission of this proposal as IS: 6/3/10, with “no” from Germany, Japan &amp; UK</a:t>
            </a:r>
          </a:p>
          <a:p>
            <a:pPr lvl="1"/>
            <a:r>
              <a:rPr lang="en-AU" dirty="0" smtClean="0"/>
              <a:t>Responses were sent in Feb 2017</a:t>
            </a:r>
          </a:p>
          <a:p>
            <a:pPr lvl="2"/>
            <a:r>
              <a:rPr lang="en-AU" dirty="0" smtClean="0"/>
              <a:t>See 15-17-0107-02</a:t>
            </a:r>
            <a:endParaRPr lang="en-GB" dirty="0"/>
          </a:p>
          <a:p>
            <a:r>
              <a:rPr lang="en-AU" dirty="0" smtClean="0"/>
              <a:t>FDIS ballot: </a:t>
            </a:r>
            <a:r>
              <a:rPr lang="en-AU" dirty="0" smtClean="0">
                <a:solidFill>
                  <a:schemeClr val="accent2"/>
                </a:solidFill>
              </a:rPr>
              <a:t>closes on 7 Sep 17</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71</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two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18074487"/>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ctr"/>
                      <a:r>
                        <a:rPr lang="en-AU" sz="1600" b="0" dirty="0" smtClean="0">
                          <a:solidFill>
                            <a:schemeClr val="tx1"/>
                          </a:solidFill>
                          <a:latin typeface="+mj-lt"/>
                          <a:cs typeface="+mn-cs"/>
                        </a:rPr>
                        <a:t>.21-2017</a:t>
                      </a:r>
                      <a:endParaRPr lang="en-AU" sz="1600" b="0" dirty="0">
                        <a:solidFill>
                          <a:schemeClr val="tx1"/>
                        </a:solidFill>
                        <a:latin typeface="+mj-lt"/>
                        <a:cs typeface="Arial" panose="020B0604020202020204" pitchFamily="34" charset="0"/>
                      </a:endParaRPr>
                    </a:p>
                  </a:txBody>
                  <a:tcPr marL="46800" marR="115147" marT="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cs typeface="Arial" panose="020B0604020202020204" pitchFamily="34" charset="0"/>
                        </a:rPr>
                        <a:t>D7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cs typeface="Arial" panose="020B0604020202020204" pitchFamily="34" charset="0"/>
                        </a:rPr>
                        <a:t>Nov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1"/>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 </a:t>
                      </a:r>
                      <a:r>
                        <a:rPr lang="en-AU" sz="1600" b="0" baseline="0" dirty="0" smtClean="0">
                          <a:solidFill>
                            <a:schemeClr val="tx1"/>
                          </a:solidFill>
                          <a:latin typeface="+mj-lt"/>
                        </a:rPr>
                        <a:t>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Jul 17</a:t>
                      </a:r>
                    </a:p>
                  </a:txBody>
                  <a:tcPr marL="115147" marR="115147"/>
                </a:tc>
                <a:extLst>
                  <a:ext uri="{0D108BD9-81ED-4DB2-BD59-A6C34878D82A}">
                    <a16:rowId xmlns:a16="http://schemas.microsoft.com/office/drawing/2014/main" val="10001"/>
                  </a:ext>
                </a:extLst>
              </a:tr>
              <a:tr h="359602">
                <a:tc>
                  <a:txBody>
                    <a:bodyPr/>
                    <a:lstStyle/>
                    <a:p>
                      <a:pPr algn="ctr"/>
                      <a:r>
                        <a:rPr lang="en-AU" sz="1600" b="0" dirty="0" smtClean="0">
                          <a:solidFill>
                            <a:schemeClr val="tx1"/>
                          </a:solidFill>
                          <a:latin typeface="+mj-lt"/>
                        </a:rPr>
                        <a:t>.21.1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D5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Nov</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1"/>
                          </a:solidFill>
                          <a:latin typeface="+mn-lt"/>
                          <a:ea typeface="+mn-ea"/>
                          <a:cs typeface="+mn-cs"/>
                        </a:rPr>
                        <a:t>Passed</a:t>
                      </a:r>
                      <a:endParaRPr lang="en-AU" sz="1600" b="0" dirty="0" smtClean="0">
                        <a:solidFill>
                          <a:schemeClr val="accent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10 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Jul 17</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72</a:t>
            </a:fld>
            <a:endParaRPr lang="en-US"/>
          </a:p>
        </p:txBody>
      </p:sp>
    </p:spTree>
    <p:extLst>
      <p:ext uri="{BB962C8B-B14F-4D97-AF65-F5344CB8AC3E}">
        <p14:creationId xmlns:p14="http://schemas.microsoft.com/office/powerpoint/2010/main" val="289226421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 60-day ballot passed on 10 </a:t>
            </a:r>
            <a:r>
              <a:rPr lang="en-AU" dirty="0"/>
              <a:t>July 2017 </a:t>
            </a:r>
            <a:r>
              <a:rPr lang="en-AU" dirty="0" smtClean="0"/>
              <a:t>and is waiting for FDIS to start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a:t>
            </a:r>
            <a:r>
              <a:rPr lang="en-AU" dirty="0" smtClean="0"/>
              <a:t>802.21-2017 was approved for liaison </a:t>
            </a:r>
            <a:r>
              <a:rPr lang="en-AU" dirty="0"/>
              <a:t>for information in July </a:t>
            </a:r>
            <a:r>
              <a:rPr lang="en-AU" dirty="0" smtClean="0"/>
              <a:t>2016</a:t>
            </a:r>
          </a:p>
          <a:p>
            <a:pPr lvl="2"/>
            <a:r>
              <a:rPr lang="en-AU" dirty="0" smtClean="0"/>
              <a:t>D7 was sent in Nov 2016</a:t>
            </a:r>
          </a:p>
          <a:p>
            <a:r>
              <a:rPr lang="en-US" dirty="0" smtClean="0"/>
              <a:t>60-day</a:t>
            </a:r>
            <a:r>
              <a:rPr lang="en-AU" dirty="0" smtClean="0"/>
              <a:t> pre-ballot: </a:t>
            </a:r>
            <a:r>
              <a:rPr lang="en-AU" dirty="0" smtClean="0">
                <a:solidFill>
                  <a:srgbClr val="00B050"/>
                </a:solidFill>
              </a:rPr>
              <a:t>passed</a:t>
            </a:r>
          </a:p>
          <a:p>
            <a:pPr lvl="1"/>
            <a:r>
              <a:rPr lang="en-AU" dirty="0" smtClean="0"/>
              <a:t>IEEE 802.21-2017 </a:t>
            </a:r>
            <a:r>
              <a:rPr lang="en-AU" dirty="0"/>
              <a:t>60-day pre-ballot closed on </a:t>
            </a:r>
            <a:r>
              <a:rPr lang="en-AU" dirty="0" smtClean="0"/>
              <a:t>10 </a:t>
            </a:r>
            <a:r>
              <a:rPr lang="en-AU" dirty="0"/>
              <a:t>April </a:t>
            </a:r>
            <a:r>
              <a:rPr lang="en-AU" dirty="0" smtClean="0"/>
              <a:t>2017 (N16671)</a:t>
            </a:r>
            <a:endParaRPr lang="en-AU" dirty="0"/>
          </a:p>
          <a:p>
            <a:pPr lvl="2"/>
            <a:r>
              <a:rPr lang="en-AU" dirty="0"/>
              <a:t>Passed </a:t>
            </a:r>
            <a:r>
              <a:rPr lang="en-AU" dirty="0" smtClean="0"/>
              <a:t>6/1/14 </a:t>
            </a:r>
            <a:r>
              <a:rPr lang="en-AU" dirty="0"/>
              <a:t>on need for ISO standard</a:t>
            </a:r>
          </a:p>
          <a:p>
            <a:pPr lvl="2"/>
            <a:r>
              <a:rPr lang="en-AU" dirty="0"/>
              <a:t>Passed </a:t>
            </a:r>
            <a:r>
              <a:rPr lang="en-AU" dirty="0" smtClean="0"/>
              <a:t>6/1/14 on </a:t>
            </a:r>
            <a:r>
              <a:rPr lang="en-AU" dirty="0"/>
              <a:t>support for submission to FDIS</a:t>
            </a:r>
          </a:p>
          <a:p>
            <a:pPr lvl="2"/>
            <a:r>
              <a:rPr lang="en-AU" dirty="0" smtClean="0"/>
              <a:t>Only negative vote was from China NB (the usual security comment)</a:t>
            </a:r>
          </a:p>
          <a:p>
            <a:pPr lvl="1"/>
            <a:r>
              <a:rPr lang="en-AU" dirty="0" smtClean="0"/>
              <a:t>A response was sent on 20 July 2017</a:t>
            </a:r>
          </a:p>
          <a:p>
            <a:pPr lvl="2"/>
            <a:r>
              <a:rPr lang="en-AU" dirty="0" smtClean="0"/>
              <a:t>See </a:t>
            </a:r>
            <a:r>
              <a:rPr lang="en-AU" dirty="0"/>
              <a:t>21-17-0036-00 (N16682)</a:t>
            </a:r>
          </a:p>
          <a:p>
            <a:r>
              <a:rPr lang="en-AU" dirty="0" smtClean="0"/>
              <a:t>FDIS ballot: </a:t>
            </a:r>
            <a:r>
              <a:rPr lang="en-AU" dirty="0" smtClean="0">
                <a:solidFill>
                  <a:schemeClr val="accent2"/>
                </a:solidFill>
              </a:rPr>
              <a:t>waiting</a:t>
            </a:r>
          </a:p>
          <a:p>
            <a:pPr lvl="1"/>
            <a:r>
              <a:rPr lang="en-AU" dirty="0">
                <a:solidFill>
                  <a:srgbClr val="FF0000"/>
                </a:solidFill>
              </a:rPr>
              <a:t>Jodi reports that the FDIS will start “soon”</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73</a:t>
            </a:fld>
            <a:endParaRPr lang="en-US"/>
          </a:p>
        </p:txBody>
      </p:sp>
    </p:spTree>
    <p:extLst>
      <p:ext uri="{BB962C8B-B14F-4D97-AF65-F5344CB8AC3E}">
        <p14:creationId xmlns:p14="http://schemas.microsoft.com/office/powerpoint/2010/main" val="271068128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60-day </a:t>
            </a:r>
            <a:r>
              <a:rPr lang="en-AU" dirty="0"/>
              <a:t>ballot passed on 10 July </a:t>
            </a:r>
            <a:r>
              <a:rPr lang="en-AU" dirty="0" smtClean="0"/>
              <a:t>2017 </a:t>
            </a:r>
            <a:r>
              <a:rPr lang="en-AU" dirty="0"/>
              <a:t>and is waiting for FDIS to start</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802.21.1 </a:t>
            </a:r>
            <a:r>
              <a:rPr lang="en-AU" dirty="0"/>
              <a:t>60-day pre-ballot closed on 10 April 2017 (</a:t>
            </a:r>
            <a:r>
              <a:rPr lang="en-AU" dirty="0" smtClean="0"/>
              <a:t>N16672)</a:t>
            </a:r>
            <a:endParaRPr lang="en-AU" dirty="0"/>
          </a:p>
          <a:p>
            <a:pPr lvl="2"/>
            <a:r>
              <a:rPr lang="en-AU" dirty="0"/>
              <a:t>Passed 6/0/14 on need for ISO standard</a:t>
            </a:r>
          </a:p>
          <a:p>
            <a:pPr lvl="2"/>
            <a:r>
              <a:rPr lang="en-AU" dirty="0"/>
              <a:t>Passed 6/0/14 on support for submission to FDIS</a:t>
            </a:r>
          </a:p>
          <a:p>
            <a:pPr lvl="2"/>
            <a:r>
              <a:rPr lang="en-AU" dirty="0" smtClean="0"/>
              <a:t>Only </a:t>
            </a:r>
            <a:r>
              <a:rPr lang="en-AU" dirty="0"/>
              <a:t>negative vote was from China NB (the usual </a:t>
            </a:r>
            <a:r>
              <a:rPr lang="en-AU" dirty="0" smtClean="0"/>
              <a:t>security comment)</a:t>
            </a:r>
          </a:p>
          <a:p>
            <a:pPr lvl="1"/>
            <a:r>
              <a:rPr lang="en-AU" dirty="0" smtClean="0"/>
              <a:t>A </a:t>
            </a:r>
            <a:r>
              <a:rPr lang="en-AU" dirty="0"/>
              <a:t>response was sent on 20 July 2017</a:t>
            </a:r>
          </a:p>
          <a:p>
            <a:pPr lvl="2"/>
            <a:r>
              <a:rPr lang="en-AU" dirty="0"/>
              <a:t>See </a:t>
            </a:r>
            <a:r>
              <a:rPr lang="en-AU" dirty="0" smtClean="0"/>
              <a:t>21-17-0036-00 (N16682)</a:t>
            </a:r>
            <a:endParaRPr lang="en-AU" dirty="0" smtClean="0">
              <a:solidFill>
                <a:schemeClr val="accent2"/>
              </a:solidFill>
            </a:endParaRPr>
          </a:p>
          <a:p>
            <a:r>
              <a:rPr lang="en-AU" dirty="0" smtClean="0"/>
              <a:t>FDIS ballot: </a:t>
            </a:r>
            <a:r>
              <a:rPr lang="en-AU" dirty="0" smtClean="0">
                <a:solidFill>
                  <a:schemeClr val="accent2"/>
                </a:solidFill>
              </a:rPr>
              <a:t>waiting</a:t>
            </a:r>
          </a:p>
          <a:p>
            <a:pPr lvl="1"/>
            <a:r>
              <a:rPr lang="en-AU" dirty="0" smtClean="0"/>
              <a:t>ISO is about to open the ballot (as of 4 Sept 2017)</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74</a:t>
            </a:fld>
            <a:endParaRPr lang="en-US"/>
          </a:p>
        </p:txBody>
      </p:sp>
    </p:spTree>
    <p:extLst>
      <p:ext uri="{BB962C8B-B14F-4D97-AF65-F5344CB8AC3E}">
        <p14:creationId xmlns:p14="http://schemas.microsoft.com/office/powerpoint/2010/main" val="58523052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two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7424767"/>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smtClean="0">
                          <a:latin typeface="+mj-lt"/>
                          <a:cs typeface="Arial" panose="020B0604020202020204" pitchFamily="34" charset="0"/>
                        </a:rPr>
                        <a:t>.22a</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25 Jul</a:t>
                      </a:r>
                      <a:r>
                        <a:rPr lang="en-AU" sz="1600" baseline="0" dirty="0" smtClean="0">
                          <a:latin typeface="+mj-lt"/>
                        </a:rPr>
                        <a:t> 17</a:t>
                      </a:r>
                      <a:endParaRPr lang="en-AU" sz="1600" dirty="0">
                        <a:latin typeface="+mj-lt"/>
                      </a:endParaRPr>
                    </a:p>
                  </a:txBody>
                  <a:tcPr marL="115147" marR="115147"/>
                </a:tc>
                <a:tc>
                  <a:txBody>
                    <a:bodyPr/>
                    <a:lstStyle/>
                    <a:p>
                      <a:pPr algn="ctr"/>
                      <a:r>
                        <a:rPr lang="en-AU" sz="1600" dirty="0" smtClean="0">
                          <a:solidFill>
                            <a:schemeClr val="tx1"/>
                          </a:solidFill>
                          <a:latin typeface="+mj-lt"/>
                        </a:rPr>
                        <a:t>n/a</a:t>
                      </a:r>
                      <a:endParaRPr lang="en-AU" sz="1600" dirty="0">
                        <a:solidFill>
                          <a:schemeClr val="tx1"/>
                        </a:solidFill>
                        <a:latin typeface="+mj-lt"/>
                      </a:endParaRPr>
                    </a:p>
                  </a:txBody>
                  <a:tcPr marL="115147" marR="115147"/>
                </a:tc>
                <a:extLst>
                  <a:ext uri="{0D108BD9-81ED-4DB2-BD59-A6C34878D82A}">
                    <a16:rowId xmlns:a16="http://schemas.microsoft.com/office/drawing/2014/main" val="10001"/>
                  </a:ext>
                </a:extLst>
              </a:tr>
              <a:tr h="359602">
                <a:tc>
                  <a:txBody>
                    <a:bodyPr/>
                    <a:lstStyle/>
                    <a:p>
                      <a:r>
                        <a:rPr lang="en-AU" sz="1600" dirty="0" smtClean="0">
                          <a:latin typeface="+mj-lt"/>
                          <a:cs typeface="Arial" panose="020B0604020202020204" pitchFamily="34" charset="0"/>
                        </a:rPr>
                        <a:t>.22b</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kern="1200" dirty="0" smtClean="0">
                          <a:solidFill>
                            <a:srgbClr val="00B050"/>
                          </a:solidFill>
                          <a:latin typeface="+mn-lt"/>
                          <a:ea typeface="+mn-ea"/>
                          <a:cs typeface="+mn-cs"/>
                        </a:rPr>
                        <a:t>Passed</a:t>
                      </a:r>
                      <a:endParaRPr lang="en-AU" sz="1600" dirty="0">
                        <a:solidFill>
                          <a:schemeClr val="accent6"/>
                        </a:solidFill>
                        <a:latin typeface="+mj-lt"/>
                      </a:endParaRPr>
                    </a:p>
                  </a:txBody>
                  <a:tcPr marL="115147" marR="115147"/>
                </a:tc>
                <a:tc>
                  <a:txBody>
                    <a:bodyPr/>
                    <a:lstStyle/>
                    <a:p>
                      <a:pPr algn="ctr"/>
                      <a:r>
                        <a:rPr lang="en-AU" sz="1600" dirty="0" smtClean="0">
                          <a:latin typeface="+mj-lt"/>
                        </a:rPr>
                        <a:t>27</a:t>
                      </a:r>
                      <a:r>
                        <a:rPr lang="en-AU" sz="1600" baseline="0" dirty="0" smtClean="0">
                          <a:latin typeface="+mj-lt"/>
                        </a:rPr>
                        <a:t> </a:t>
                      </a:r>
                      <a:r>
                        <a:rPr lang="en-AU" sz="1600" dirty="0" smtClean="0">
                          <a:latin typeface="+mj-lt"/>
                        </a:rPr>
                        <a:t>Jul</a:t>
                      </a:r>
                      <a:r>
                        <a:rPr lang="en-AU" sz="1600" baseline="0" dirty="0" smtClean="0">
                          <a:latin typeface="+mj-lt"/>
                        </a:rPr>
                        <a:t> 17</a:t>
                      </a:r>
                      <a:endParaRPr lang="en-AU" sz="1600" dirty="0">
                        <a:latin typeface="+mj-lt"/>
                      </a:endParaRPr>
                    </a:p>
                  </a:txBody>
                  <a:tcPr marL="115147" marR="115147"/>
                </a:tc>
                <a:tc>
                  <a:txBody>
                    <a:bodyPr/>
                    <a:lstStyle/>
                    <a:p>
                      <a:pPr algn="ctr"/>
                      <a:r>
                        <a:rPr lang="en-AU" sz="1600" dirty="0" smtClean="0">
                          <a:solidFill>
                            <a:schemeClr val="accent6"/>
                          </a:solidFill>
                          <a:latin typeface="+mj-lt"/>
                        </a:rPr>
                        <a:t>Waiting</a:t>
                      </a:r>
                      <a:endParaRPr lang="en-AU" sz="1600" dirty="0">
                        <a:solidFill>
                          <a:schemeClr val="accent6"/>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75</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FDIS ballot passed on 25 July 2017 with no comments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76</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sent</a:t>
            </a:r>
            <a:endParaRPr lang="en-AU" dirty="0">
              <a:solidFill>
                <a:srgbClr val="00B050"/>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1"/>
            <a:r>
              <a:rPr lang="en-AU" dirty="0" smtClean="0"/>
              <a:t>The only comment was a security related comment from the China NB</a:t>
            </a:r>
          </a:p>
          <a:p>
            <a:pPr lvl="2"/>
            <a:r>
              <a:rPr lang="en-AU" dirty="0"/>
              <a:t>802.22 WG response </a:t>
            </a:r>
            <a:r>
              <a:rPr lang="en-AU" dirty="0" smtClean="0"/>
              <a:t>was sent in Nov 2016</a:t>
            </a:r>
            <a:endParaRPr lang="en-AU" dirty="0"/>
          </a:p>
          <a:p>
            <a:r>
              <a:rPr lang="en-AU" dirty="0" smtClean="0"/>
              <a:t>FDIS ballot: </a:t>
            </a:r>
            <a:r>
              <a:rPr lang="en-AU" dirty="0" smtClean="0">
                <a:solidFill>
                  <a:srgbClr val="00B050"/>
                </a:solidFill>
              </a:rPr>
              <a:t>passed</a:t>
            </a:r>
          </a:p>
          <a:p>
            <a:pPr lvl="1"/>
            <a:r>
              <a:rPr lang="en-AU" dirty="0" smtClean="0"/>
              <a:t>Passed on 27 July 2017 (12/0/17) with no comments</a:t>
            </a:r>
          </a:p>
          <a:p>
            <a:pPr lvl="1"/>
            <a:r>
              <a:rPr lang="en-AU" dirty="0" smtClean="0">
                <a:solidFill>
                  <a:srgbClr val="FF0000"/>
                </a:solidFill>
              </a:rPr>
              <a:t>Published? </a:t>
            </a:r>
            <a:r>
              <a:rPr lang="en-AU" dirty="0">
                <a:solidFill>
                  <a:srgbClr val="FF0000"/>
                </a:solidFill>
              </a:rPr>
              <a:t>Jodi reports that </a:t>
            </a:r>
            <a:r>
              <a:rPr lang="en-AU" dirty="0" smtClean="0">
                <a:solidFill>
                  <a:srgbClr val="FF0000"/>
                </a:solidFill>
              </a:rPr>
              <a:t>will publish “soon</a:t>
            </a:r>
            <a:r>
              <a:rPr lang="en-AU" dirty="0">
                <a:solidFill>
                  <a:srgbClr val="FF0000"/>
                </a:solidFill>
              </a:rPr>
              <a:t>”</a:t>
            </a:r>
            <a:endParaRPr lang="en-AU" dirty="0">
              <a:solidFill>
                <a:schemeClr val="accent2"/>
              </a:solidFill>
            </a:endParaRPr>
          </a:p>
        </p:txBody>
      </p:sp>
    </p:spTree>
    <p:extLst>
      <p:ext uri="{BB962C8B-B14F-4D97-AF65-F5344CB8AC3E}">
        <p14:creationId xmlns:p14="http://schemas.microsoft.com/office/powerpoint/2010/main" val="222561727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a:t>
            </a:r>
            <a:r>
              <a:rPr lang="en-AU" dirty="0"/>
              <a:t>FDIS ballot </a:t>
            </a:r>
            <a:r>
              <a:rPr lang="en-AU" dirty="0" smtClean="0"/>
              <a:t>passed but a response is required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77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and </a:t>
            </a:r>
            <a:r>
              <a:rPr lang="en-AU" dirty="0" smtClean="0">
                <a:solidFill>
                  <a:srgbClr val="00B050"/>
                </a:solidFill>
              </a:rPr>
              <a:t>response sent</a:t>
            </a:r>
            <a:endParaRPr lang="en-AU" dirty="0">
              <a:solidFill>
                <a:srgbClr val="00B050"/>
              </a:solidFill>
            </a:endParaRP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2"/>
            <a:r>
              <a:rPr lang="en-AU" dirty="0"/>
              <a:t>S</a:t>
            </a:r>
            <a:r>
              <a:rPr lang="en-AU" dirty="0" smtClean="0"/>
              <a:t>ubstantive comments  were received from China NB &amp; Japan NB</a:t>
            </a:r>
          </a:p>
          <a:p>
            <a:pPr lvl="1"/>
            <a:r>
              <a:rPr lang="en-AU" dirty="0"/>
              <a:t>802.22 WG response </a:t>
            </a:r>
            <a:r>
              <a:rPr lang="en-AU" dirty="0" smtClean="0"/>
              <a:t>was sent </a:t>
            </a:r>
            <a:r>
              <a:rPr lang="en-AU" dirty="0"/>
              <a:t>in Nov 2016</a:t>
            </a:r>
          </a:p>
          <a:p>
            <a:r>
              <a:rPr lang="en-AU" dirty="0" smtClean="0"/>
              <a:t>FDIS </a:t>
            </a:r>
            <a:r>
              <a:rPr lang="en-AU" dirty="0"/>
              <a:t>ballot: </a:t>
            </a:r>
            <a:r>
              <a:rPr lang="en-AU" dirty="0" smtClean="0">
                <a:solidFill>
                  <a:srgbClr val="00B050"/>
                </a:solidFill>
              </a:rPr>
              <a:t>passed 27 July 2018 </a:t>
            </a:r>
            <a:r>
              <a:rPr lang="en-AU" dirty="0" smtClean="0">
                <a:solidFill>
                  <a:schemeClr val="accent6"/>
                </a:solidFill>
              </a:rPr>
              <a:t>with response required</a:t>
            </a:r>
          </a:p>
          <a:p>
            <a:pPr lvl="1"/>
            <a:r>
              <a:rPr lang="en-AU" dirty="0"/>
              <a:t>Passed on 27 July 2017 </a:t>
            </a:r>
            <a:r>
              <a:rPr lang="en-AU" dirty="0" smtClean="0"/>
              <a:t>by 12/1/16 with comments from China NB</a:t>
            </a:r>
            <a:endParaRPr lang="en-AU" dirty="0"/>
          </a:p>
        </p:txBody>
      </p:sp>
    </p:spTree>
    <p:extLst>
      <p:ext uri="{BB962C8B-B14F-4D97-AF65-F5344CB8AC3E}">
        <p14:creationId xmlns:p14="http://schemas.microsoft.com/office/powerpoint/2010/main" val="20184866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a:t>
            </a:r>
            <a:r>
              <a:rPr lang="en-AU" dirty="0"/>
              <a:t>IEEE 802.22b </a:t>
            </a:r>
            <a:r>
              <a:rPr lang="en-AU" dirty="0" smtClean="0"/>
              <a:t>FDIS ballot</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ISO/IEC/IEEE 8802-22:2015/FDAM 1:2017 is based on IEEE 802.1x. Since the technical concerns China NB proposed in 6N15555 still haven’t been reasonably disposed in this text, China NB has to vote against on this </a:t>
            </a:r>
            <a:r>
              <a:rPr lang="en-AU" i="1" dirty="0" smtClean="0"/>
              <a:t>ballot.</a:t>
            </a:r>
          </a:p>
          <a:p>
            <a:r>
              <a:rPr lang="en-AU" dirty="0" smtClean="0"/>
              <a:t>China </a:t>
            </a:r>
            <a:r>
              <a:rPr lang="en-AU" dirty="0"/>
              <a:t>NB </a:t>
            </a:r>
            <a:r>
              <a:rPr lang="en-AU" dirty="0" smtClean="0"/>
              <a:t>Change 1</a:t>
            </a:r>
          </a:p>
          <a:p>
            <a:pPr lvl="1"/>
            <a:r>
              <a:rPr lang="en-AU" i="1" dirty="0"/>
              <a:t>Recommend not referencing the defective standards or enhancing its security mechanism</a:t>
            </a:r>
          </a:p>
          <a:p>
            <a:r>
              <a:rPr lang="en-AU" dirty="0" smtClean="0"/>
              <a:t>Suggested IEEE 802 response</a:t>
            </a:r>
          </a:p>
          <a:p>
            <a:pPr lvl="1"/>
            <a:r>
              <a:rPr lang="en-AU" dirty="0" smtClean="0">
                <a:solidFill>
                  <a:srgbClr val="FF0000"/>
                </a:solidFill>
              </a:rPr>
              <a:t>Use usual response?</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123364838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a:t>
            </a:r>
            <a:r>
              <a:rPr lang="en-AU" dirty="0"/>
              <a:t>IEEE 802.22b </a:t>
            </a:r>
            <a:r>
              <a:rPr lang="en-AU" dirty="0" smtClean="0"/>
              <a:t>FDIS ballot</a:t>
            </a:r>
            <a:endParaRPr lang="en-AU" dirty="0"/>
          </a:p>
        </p:txBody>
      </p:sp>
      <p:sp>
        <p:nvSpPr>
          <p:cNvPr id="3" name="Content Placeholder 2"/>
          <p:cNvSpPr>
            <a:spLocks noGrp="1"/>
          </p:cNvSpPr>
          <p:nvPr>
            <p:ph idx="1"/>
          </p:nvPr>
        </p:nvSpPr>
        <p:spPr/>
        <p:txBody>
          <a:bodyPr/>
          <a:lstStyle/>
          <a:p>
            <a:r>
              <a:rPr lang="en-AU" dirty="0" smtClean="0"/>
              <a:t>China NB Comment 2</a:t>
            </a:r>
          </a:p>
          <a:p>
            <a:pPr lvl="1"/>
            <a:r>
              <a:rPr lang="en-AU" i="1" dirty="0"/>
              <a:t>Cryptographic algorithms to be applied </a:t>
            </a:r>
            <a:r>
              <a:rPr lang="en-AU" i="1" dirty="0" smtClean="0"/>
              <a:t>to information </a:t>
            </a:r>
            <a:r>
              <a:rPr lang="en-AU" i="1" dirty="0"/>
              <a:t>security mechanism may be subject </a:t>
            </a:r>
            <a:r>
              <a:rPr lang="en-AU" i="1" dirty="0" smtClean="0"/>
              <a:t>to national </a:t>
            </a:r>
            <a:r>
              <a:rPr lang="en-AU" i="1" dirty="0"/>
              <a:t>and regional regulations. They </a:t>
            </a:r>
            <a:r>
              <a:rPr lang="en-AU" i="1" dirty="0" smtClean="0"/>
              <a:t>should conform </a:t>
            </a:r>
            <a:r>
              <a:rPr lang="en-AU" i="1" dirty="0"/>
              <a:t>to national laws and regulations, and </a:t>
            </a:r>
            <a:r>
              <a:rPr lang="en-AU" i="1" dirty="0" smtClean="0"/>
              <a:t>can be </a:t>
            </a:r>
            <a:r>
              <a:rPr lang="en-AU" i="1" dirty="0"/>
              <a:t>chosen according to specific requirements </a:t>
            </a:r>
            <a:r>
              <a:rPr lang="en-AU" i="1" dirty="0" smtClean="0"/>
              <a:t>in different </a:t>
            </a:r>
            <a:r>
              <a:rPr lang="en-AU" i="1" dirty="0"/>
              <a:t>countries and regions. Therefore, it is </a:t>
            </a:r>
            <a:r>
              <a:rPr lang="en-AU" i="1" dirty="0" smtClean="0"/>
              <a:t>not appropriate </a:t>
            </a:r>
            <a:r>
              <a:rPr lang="en-AU" i="1" dirty="0"/>
              <a:t>for this draft to require the same </a:t>
            </a:r>
            <a:r>
              <a:rPr lang="en-AU" i="1" dirty="0" smtClean="0"/>
              <a:t>AES algorithm</a:t>
            </a:r>
          </a:p>
          <a:p>
            <a:r>
              <a:rPr lang="en-AU" dirty="0" smtClean="0"/>
              <a:t>China </a:t>
            </a:r>
            <a:r>
              <a:rPr lang="en-AU" dirty="0"/>
              <a:t>NB </a:t>
            </a:r>
            <a:r>
              <a:rPr lang="en-AU" dirty="0" smtClean="0"/>
              <a:t>Change 2</a:t>
            </a:r>
          </a:p>
          <a:p>
            <a:pPr lvl="1"/>
            <a:r>
              <a:rPr lang="en-AU" i="1" dirty="0"/>
              <a:t>It is suggested to clearly note that AES is </a:t>
            </a:r>
            <a:r>
              <a:rPr lang="en-AU" i="1" dirty="0" smtClean="0"/>
              <a:t>optional. There </a:t>
            </a:r>
            <a:r>
              <a:rPr lang="en-AU" i="1" dirty="0"/>
              <a:t>is no specific implementation solution to </a:t>
            </a:r>
            <a:r>
              <a:rPr lang="en-AU" i="1" dirty="0" smtClean="0"/>
              <a:t>establish security </a:t>
            </a:r>
            <a:r>
              <a:rPr lang="en-AU" i="1" dirty="0"/>
              <a:t>mechanism. It is recommended to </a:t>
            </a:r>
            <a:r>
              <a:rPr lang="en-AU" i="1" dirty="0" smtClean="0"/>
              <a:t>provide several </a:t>
            </a:r>
            <a:r>
              <a:rPr lang="en-AU" i="1" dirty="0"/>
              <a:t>typical mechanisms in order to better </a:t>
            </a:r>
            <a:r>
              <a:rPr lang="en-AU" i="1" dirty="0" smtClean="0"/>
              <a:t>achieve the </a:t>
            </a:r>
            <a:r>
              <a:rPr lang="en-AU" i="1" dirty="0"/>
              <a:t>interconnection between </a:t>
            </a:r>
            <a:r>
              <a:rPr lang="en-AU" i="1" dirty="0" smtClean="0"/>
              <a:t>devices</a:t>
            </a:r>
          </a:p>
          <a:p>
            <a:r>
              <a:rPr lang="en-AU"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22314873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will have one slot at the Sept 2017 interim meeting in Hawaii</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12</a:t>
            </a:r>
            <a:r>
              <a:rPr lang="en-US" sz="1600" b="1" dirty="0" smtClean="0">
                <a:solidFill>
                  <a:srgbClr val="FF0000"/>
                </a:solidFill>
                <a:latin typeface="+mj-lt"/>
              </a:rPr>
              <a:t> </a:t>
            </a:r>
            <a:r>
              <a:rPr lang="en-US" sz="1600" b="1" dirty="0" smtClean="0">
                <a:latin typeface="+mj-lt"/>
              </a:rPr>
              <a:t>Sept 2017,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8</a:t>
            </a:fld>
            <a:endParaRPr lang="en-US" dirty="0">
              <a:latin typeface="+mn-lt"/>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a:t>
            </a:r>
            <a:r>
              <a:rPr lang="en-AU" dirty="0"/>
              <a:t>IEEE 802.22b </a:t>
            </a:r>
            <a:r>
              <a:rPr lang="en-AU" dirty="0" smtClean="0"/>
              <a:t>FDIS ballot</a:t>
            </a:r>
            <a:endParaRPr lang="en-AU" dirty="0"/>
          </a:p>
        </p:txBody>
      </p:sp>
      <p:sp>
        <p:nvSpPr>
          <p:cNvPr id="3" name="Content Placeholder 2"/>
          <p:cNvSpPr>
            <a:spLocks noGrp="1"/>
          </p:cNvSpPr>
          <p:nvPr>
            <p:ph idx="1"/>
          </p:nvPr>
        </p:nvSpPr>
        <p:spPr/>
        <p:txBody>
          <a:bodyPr/>
          <a:lstStyle/>
          <a:p>
            <a:r>
              <a:rPr lang="en-AU" dirty="0" smtClean="0"/>
              <a:t>…</a:t>
            </a:r>
          </a:p>
          <a:p>
            <a:r>
              <a:rPr lang="en-AU" dirty="0" smtClean="0"/>
              <a:t>Suggested IEEE 802 response to Comment 2</a:t>
            </a:r>
          </a:p>
          <a:p>
            <a:pPr lvl="1"/>
            <a:r>
              <a:rPr lang="en-AU" dirty="0" smtClean="0">
                <a:solidFill>
                  <a:srgbClr val="FF0000"/>
                </a:solidFill>
              </a:rPr>
              <a:t>Maybe (based on no knowledge of what 802.22 actually says)?</a:t>
            </a:r>
          </a:p>
          <a:p>
            <a:pPr lvl="2"/>
            <a:r>
              <a:rPr lang="en-AU" dirty="0" smtClean="0">
                <a:solidFill>
                  <a:srgbClr val="FF0000"/>
                </a:solidFill>
              </a:rPr>
              <a:t>Assert that AES is mandatory for global coexistence</a:t>
            </a:r>
            <a:endParaRPr lang="en-AU" dirty="0">
              <a:solidFill>
                <a:srgbClr val="FF0000"/>
              </a:solidFill>
            </a:endParaRPr>
          </a:p>
          <a:p>
            <a:pPr lvl="2"/>
            <a:r>
              <a:rPr lang="en-AU" dirty="0" smtClean="0">
                <a:solidFill>
                  <a:srgbClr val="FF0000"/>
                </a:solidFill>
              </a:rPr>
              <a:t>Note that providing for additional ciphers is an excellent idea and the China NB is invited to make suggestions of particular ciphers in the context of the next revision of 802.22 </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68103481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next SC6 meeting will now be held in Oct 2017 </a:t>
            </a:r>
            <a:r>
              <a:rPr lang="en-AU" smtClean="0"/>
              <a:t>in Seoul, </a:t>
            </a:r>
            <a:r>
              <a:rPr lang="en-AU" dirty="0" smtClean="0"/>
              <a:t>Korea</a:t>
            </a:r>
            <a:endParaRPr lang="en-AU" dirty="0"/>
          </a:p>
        </p:txBody>
      </p:sp>
      <p:sp>
        <p:nvSpPr>
          <p:cNvPr id="3" name="Content Placeholder 2"/>
          <p:cNvSpPr>
            <a:spLocks noGrp="1"/>
          </p:cNvSpPr>
          <p:nvPr>
            <p:ph sz="half" idx="1"/>
          </p:nvPr>
        </p:nvSpPr>
        <p:spPr>
          <a:xfrm>
            <a:off x="685800" y="1905000"/>
            <a:ext cx="3810000" cy="4114800"/>
          </a:xfrm>
        </p:spPr>
        <p:txBody>
          <a:bodyPr/>
          <a:lstStyle/>
          <a:p>
            <a:r>
              <a:rPr lang="en-AU" dirty="0" smtClean="0"/>
              <a:t>Meeting</a:t>
            </a:r>
          </a:p>
          <a:p>
            <a:pPr lvl="1"/>
            <a:r>
              <a:rPr lang="en-AU" dirty="0" smtClean="0"/>
              <a:t>ISO/IEC JTC1/SC6</a:t>
            </a:r>
          </a:p>
          <a:p>
            <a:r>
              <a:rPr lang="en-AU" dirty="0" smtClean="0"/>
              <a:t>Hosts</a:t>
            </a:r>
          </a:p>
          <a:p>
            <a:pPr lvl="1"/>
            <a:r>
              <a:rPr lang="en-AU" dirty="0"/>
              <a:t>National Radio Research </a:t>
            </a:r>
            <a:r>
              <a:rPr lang="en-AU" dirty="0" smtClean="0"/>
              <a:t>Agency (RRA) &amp; Korean </a:t>
            </a:r>
            <a:r>
              <a:rPr lang="en-AU" dirty="0"/>
              <a:t>Agency for Technology </a:t>
            </a:r>
            <a:r>
              <a:rPr lang="en-AU" dirty="0" smtClean="0"/>
              <a:t>&amp; Standards </a:t>
            </a:r>
            <a:r>
              <a:rPr lang="en-AU" dirty="0"/>
              <a:t>(KATS) </a:t>
            </a:r>
            <a:endParaRPr lang="en-US" dirty="0" smtClean="0"/>
          </a:p>
          <a:p>
            <a:r>
              <a:rPr lang="en-AU" dirty="0" smtClean="0"/>
              <a:t>Date</a:t>
            </a:r>
          </a:p>
          <a:p>
            <a:pPr lvl="1"/>
            <a:r>
              <a:rPr lang="en-AU" dirty="0" smtClean="0"/>
              <a:t>30 Oct 2017 – 3 Nov 2017</a:t>
            </a:r>
          </a:p>
          <a:p>
            <a:r>
              <a:rPr lang="en-AU" dirty="0" smtClean="0"/>
              <a:t>Location</a:t>
            </a:r>
          </a:p>
          <a:p>
            <a:pPr lvl="1"/>
            <a:r>
              <a:rPr lang="en-AU" dirty="0" smtClean="0"/>
              <a:t>Moved to Seoul</a:t>
            </a:r>
          </a:p>
          <a:p>
            <a:r>
              <a:rPr lang="en-AU" dirty="0" smtClean="0"/>
              <a:t>WebEx</a:t>
            </a:r>
          </a:p>
          <a:p>
            <a:pPr lvl="1"/>
            <a:r>
              <a:rPr lang="en-AU" dirty="0" smtClean="0"/>
              <a:t>Probably – not yet confirmed</a:t>
            </a:r>
          </a:p>
        </p:txBody>
      </p:sp>
      <p:sp>
        <p:nvSpPr>
          <p:cNvPr id="6" name="Content Placeholder 5"/>
          <p:cNvSpPr>
            <a:spLocks noGrp="1"/>
          </p:cNvSpPr>
          <p:nvPr>
            <p:ph sz="half" idx="2"/>
          </p:nvPr>
        </p:nvSpPr>
        <p:spPr>
          <a:xfrm>
            <a:off x="4648200" y="1905000"/>
            <a:ext cx="3810000" cy="4114800"/>
          </a:xfrm>
        </p:spPr>
        <p:txBody>
          <a:bodyPr/>
          <a:lstStyle/>
          <a:p>
            <a:r>
              <a:rPr lang="en-GB" dirty="0" smtClean="0"/>
              <a:t>Deadlines</a:t>
            </a:r>
          </a:p>
          <a:p>
            <a:pPr lvl="1"/>
            <a:r>
              <a:rPr lang="en-GB" dirty="0" smtClean="0"/>
              <a:t>New agenda items: 11 Sep 2017</a:t>
            </a:r>
          </a:p>
          <a:p>
            <a:pPr lvl="1"/>
            <a:r>
              <a:rPr lang="en-GB" dirty="0" smtClean="0"/>
              <a:t>New contributions: 2 Oct 2017</a:t>
            </a:r>
          </a:p>
          <a:p>
            <a:pPr lvl="1"/>
            <a:r>
              <a:rPr lang="en-GB" dirty="0" smtClean="0"/>
              <a:t>New comments: 9 Oct 2017</a:t>
            </a:r>
          </a:p>
          <a:p>
            <a:pPr lvl="1"/>
            <a:r>
              <a:rPr lang="en-GB" dirty="0" smtClean="0"/>
              <a:t>Registration: 16 Oct 2017</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81</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270338" name="Picture 2" descr="Image result for photo seou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121369"/>
            <a:ext cx="2895600" cy="2184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81237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WG1 Convenor has resigned … and the new Convenor will probably come from China NB</a:t>
            </a:r>
            <a:endParaRPr lang="en-AU" dirty="0"/>
          </a:p>
        </p:txBody>
      </p:sp>
      <p:sp>
        <p:nvSpPr>
          <p:cNvPr id="3" name="Content Placeholder 2"/>
          <p:cNvSpPr>
            <a:spLocks noGrp="1"/>
          </p:cNvSpPr>
          <p:nvPr>
            <p:ph idx="1"/>
          </p:nvPr>
        </p:nvSpPr>
        <p:spPr/>
        <p:txBody>
          <a:bodyPr/>
          <a:lstStyle/>
          <a:p>
            <a:pPr lvl="1"/>
            <a:r>
              <a:rPr lang="en-AU" dirty="0" smtClean="0"/>
              <a:t>The </a:t>
            </a:r>
            <a:r>
              <a:rPr lang="en-AU" dirty="0"/>
              <a:t>Convenor of </a:t>
            </a:r>
            <a:r>
              <a:rPr lang="en-AU" dirty="0" smtClean="0"/>
              <a:t>WG1 has resigned due to a change in work circumstances</a:t>
            </a:r>
          </a:p>
          <a:p>
            <a:pPr lvl="1"/>
            <a:r>
              <a:rPr lang="en-AU" dirty="0" smtClean="0"/>
              <a:t>Both Korea and China NB’s nominated replacements</a:t>
            </a:r>
          </a:p>
          <a:p>
            <a:pPr lvl="2"/>
            <a:r>
              <a:rPr lang="en-AU" dirty="0" smtClean="0"/>
              <a:t>Huang </a:t>
            </a:r>
            <a:r>
              <a:rPr lang="en-AU" dirty="0" err="1" smtClean="0"/>
              <a:t>Zhenhai</a:t>
            </a:r>
            <a:r>
              <a:rPr lang="en-AU" dirty="0" smtClean="0"/>
              <a:t> (IWNCOMM – China NB)</a:t>
            </a:r>
          </a:p>
          <a:p>
            <a:pPr lvl="2"/>
            <a:r>
              <a:rPr lang="en-AU" dirty="0" err="1" smtClean="0"/>
              <a:t>Yongjo</a:t>
            </a:r>
            <a:r>
              <a:rPr lang="en-AU" dirty="0" smtClean="0"/>
              <a:t> Park (KETI – Korea NB)</a:t>
            </a:r>
          </a:p>
          <a:p>
            <a:pPr lvl="1"/>
            <a:r>
              <a:rPr lang="en-AU" dirty="0" smtClean="0"/>
              <a:t>However</a:t>
            </a:r>
            <a:r>
              <a:rPr lang="en-AU" dirty="0"/>
              <a:t>, </a:t>
            </a:r>
            <a:r>
              <a:rPr lang="en-AU" dirty="0" err="1"/>
              <a:t>Yongjo</a:t>
            </a:r>
            <a:r>
              <a:rPr lang="en-AU" dirty="0"/>
              <a:t> Park </a:t>
            </a:r>
            <a:r>
              <a:rPr lang="en-AU" dirty="0" smtClean="0"/>
              <a:t> subsequently withdrew and </a:t>
            </a:r>
            <a:r>
              <a:rPr lang="en-AU" dirty="0"/>
              <a:t>Huang </a:t>
            </a:r>
            <a:r>
              <a:rPr lang="en-AU" dirty="0" err="1" smtClean="0"/>
              <a:t>Zhenhai</a:t>
            </a:r>
            <a:r>
              <a:rPr lang="en-AU" dirty="0" smtClean="0"/>
              <a:t> will almost certainly be approved as the new WG1 Convenor</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146339221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LS sent by IEEE 802 to SC6 in relation to the proposed Security Ad Hoc was finally received</a:t>
            </a:r>
            <a:endParaRPr lang="en-AU" dirty="0"/>
          </a:p>
        </p:txBody>
      </p:sp>
      <p:sp>
        <p:nvSpPr>
          <p:cNvPr id="3" name="Content Placeholder 2"/>
          <p:cNvSpPr>
            <a:spLocks noGrp="1"/>
          </p:cNvSpPr>
          <p:nvPr>
            <p:ph idx="1"/>
          </p:nvPr>
        </p:nvSpPr>
        <p:spPr/>
        <p:txBody>
          <a:bodyPr/>
          <a:lstStyle/>
          <a:p>
            <a:pPr lvl="1"/>
            <a:r>
              <a:rPr lang="en-AU" dirty="0" smtClean="0"/>
              <a:t>At the Vancouver meeting we discussed concerns related to the proposed Security ad hoc in SC6</a:t>
            </a:r>
          </a:p>
          <a:p>
            <a:pPr lvl="1"/>
            <a:r>
              <a:rPr lang="en-AU" dirty="0" smtClean="0"/>
              <a:t>We agreed on a </a:t>
            </a:r>
            <a:r>
              <a:rPr lang="en-AU" dirty="0" smtClean="0">
                <a:hlinkClick r:id="rId2"/>
              </a:rPr>
              <a:t>LS to SC6</a:t>
            </a:r>
            <a:r>
              <a:rPr lang="en-AU" dirty="0" smtClean="0"/>
              <a:t> that has was sent to SC6 on 31 March 2017</a:t>
            </a:r>
          </a:p>
          <a:p>
            <a:pPr lvl="1"/>
            <a:r>
              <a:rPr lang="en-AU" dirty="0" smtClean="0"/>
              <a:t>The LS was not published in the SC6 reflector despite multiple requests </a:t>
            </a:r>
          </a:p>
          <a:p>
            <a:pPr lvl="2"/>
            <a:r>
              <a:rPr lang="en-AU" dirty="0" smtClean="0"/>
              <a:t>There were 3 requests of the SC Secretary – with no reply</a:t>
            </a:r>
          </a:p>
          <a:p>
            <a:pPr lvl="2"/>
            <a:r>
              <a:rPr lang="en-AU" dirty="0" smtClean="0"/>
              <a:t>There were 2 requests of the SC Chair – with  no action</a:t>
            </a:r>
          </a:p>
          <a:p>
            <a:pPr lvl="1"/>
            <a:r>
              <a:rPr lang="en-AU" dirty="0" smtClean="0"/>
              <a:t>It turns out that a filter (on “statement”) at the SC6 Secretariat meant the Secretary was not receiving the LS</a:t>
            </a:r>
          </a:p>
          <a:p>
            <a:pPr lvl="1"/>
            <a:r>
              <a:rPr lang="en-AU" dirty="0" smtClean="0"/>
              <a:t>It was finally published on 10 May 2017</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83</a:t>
            </a:fld>
            <a:endParaRPr lang="en-US"/>
          </a:p>
        </p:txBody>
      </p:sp>
    </p:spTree>
    <p:extLst>
      <p:ext uri="{BB962C8B-B14F-4D97-AF65-F5344CB8AC3E}">
        <p14:creationId xmlns:p14="http://schemas.microsoft.com/office/powerpoint/2010/main" val="360302128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protested against the LS from IEEE 802 in relation to the Security ad hoc</a:t>
            </a:r>
            <a:endParaRPr lang="en-AU" dirty="0"/>
          </a:p>
        </p:txBody>
      </p:sp>
      <p:sp>
        <p:nvSpPr>
          <p:cNvPr id="3" name="Content Placeholder 2"/>
          <p:cNvSpPr>
            <a:spLocks noGrp="1"/>
          </p:cNvSpPr>
          <p:nvPr>
            <p:ph idx="1"/>
          </p:nvPr>
        </p:nvSpPr>
        <p:spPr/>
        <p:txBody>
          <a:bodyPr/>
          <a:lstStyle/>
          <a:p>
            <a:pPr lvl="1"/>
            <a:r>
              <a:rPr lang="en-AU" dirty="0" smtClean="0"/>
              <a:t>Timeline: </a:t>
            </a:r>
          </a:p>
          <a:p>
            <a:pPr lvl="2"/>
            <a:r>
              <a:rPr lang="en-AU" dirty="0" smtClean="0"/>
              <a:t>10 May 2017: the IEEE 802 LS was published by SC6</a:t>
            </a:r>
          </a:p>
          <a:p>
            <a:pPr lvl="2"/>
            <a:r>
              <a:rPr lang="en-AU" dirty="0" smtClean="0"/>
              <a:t>15 May 2017: the China NB submitted a letter of objection</a:t>
            </a:r>
          </a:p>
          <a:p>
            <a:pPr lvl="2"/>
            <a:r>
              <a:rPr lang="en-AU" dirty="0" smtClean="0"/>
              <a:t>15 May 2017: the ballot on the Security ad hoc formation closed</a:t>
            </a:r>
          </a:p>
          <a:p>
            <a:pPr lvl="1"/>
            <a:r>
              <a:rPr lang="en-AU" dirty="0" smtClean="0"/>
              <a:t>An objection by the China NB (N16630) was based on alleged</a:t>
            </a:r>
          </a:p>
          <a:p>
            <a:pPr lvl="2"/>
            <a:r>
              <a:rPr lang="en-AU" dirty="0" smtClean="0"/>
              <a:t>Inconsistency of IEEE 802 position</a:t>
            </a:r>
          </a:p>
          <a:p>
            <a:pPr lvl="2"/>
            <a:r>
              <a:rPr lang="en-AU" dirty="0" smtClean="0"/>
              <a:t>Breaking of JTC1 rules by IEEE 802</a:t>
            </a:r>
          </a:p>
          <a:p>
            <a:pPr lvl="2"/>
            <a:r>
              <a:rPr lang="en-AU" dirty="0" smtClean="0"/>
              <a:t>Lack of resolution of comments by IEEE 802</a:t>
            </a:r>
          </a:p>
          <a:p>
            <a:pPr lvl="2"/>
            <a:r>
              <a:rPr lang="en-AU" dirty="0" smtClean="0"/>
              <a:t>Unavailability of IEEE 802 experts</a:t>
            </a:r>
            <a:endParaRPr lang="en-AU" dirty="0"/>
          </a:p>
          <a:p>
            <a:pPr lvl="2"/>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84</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121701431"/>
              </p:ext>
            </p:extLst>
          </p:nvPr>
        </p:nvGraphicFramePr>
        <p:xfrm>
          <a:off x="5029200" y="3837781"/>
          <a:ext cx="1047750" cy="401637"/>
        </p:xfrm>
        <a:graphic>
          <a:graphicData uri="http://schemas.openxmlformats.org/presentationml/2006/ole">
            <mc:AlternateContent xmlns:mc="http://schemas.openxmlformats.org/markup-compatibility/2006">
              <mc:Choice xmlns:v="urn:schemas-microsoft-com:vml" Requires="v">
                <p:oleObj spid="_x0000_s268408" name="Packager Shell Object" showAsIcon="1" r:id="rId3" imgW="1047600" imgH="401040" progId="Package">
                  <p:embed/>
                </p:oleObj>
              </mc:Choice>
              <mc:Fallback>
                <p:oleObj name="Packager Shell Object" showAsIcon="1" r:id="rId3" imgW="1047600" imgH="401040" progId="Package">
                  <p:embed/>
                  <p:pic>
                    <p:nvPicPr>
                      <p:cNvPr id="0" name=""/>
                      <p:cNvPicPr/>
                      <p:nvPr/>
                    </p:nvPicPr>
                    <p:blipFill>
                      <a:blip r:embed="rId4"/>
                      <a:stretch>
                        <a:fillRect/>
                      </a:stretch>
                    </p:blipFill>
                    <p:spPr>
                      <a:xfrm>
                        <a:off x="5029200" y="3837781"/>
                        <a:ext cx="1047750" cy="401637"/>
                      </a:xfrm>
                      <a:prstGeom prst="rect">
                        <a:avLst/>
                      </a:prstGeom>
                    </p:spPr>
                  </p:pic>
                </p:oleObj>
              </mc:Fallback>
            </mc:AlternateContent>
          </a:graphicData>
        </a:graphic>
      </p:graphicFrame>
    </p:spTree>
    <p:extLst>
      <p:ext uri="{BB962C8B-B14F-4D97-AF65-F5344CB8AC3E}">
        <p14:creationId xmlns:p14="http://schemas.microsoft.com/office/powerpoint/2010/main" val="74572660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ballot on the proposed security ad hoc passed with comments, and so a CRM is required</a:t>
            </a:r>
            <a:endParaRPr lang="en-AU" dirty="0"/>
          </a:p>
        </p:txBody>
      </p:sp>
      <p:sp>
        <p:nvSpPr>
          <p:cNvPr id="3" name="Content Placeholder 2"/>
          <p:cNvSpPr>
            <a:spLocks noGrp="1"/>
          </p:cNvSpPr>
          <p:nvPr>
            <p:ph sz="half" idx="1"/>
          </p:nvPr>
        </p:nvSpPr>
        <p:spPr/>
        <p:txBody>
          <a:bodyPr/>
          <a:lstStyle/>
          <a:p>
            <a:pPr lvl="1"/>
            <a:r>
              <a:rPr lang="en-AU" dirty="0" smtClean="0"/>
              <a:t>Yes: 7</a:t>
            </a:r>
          </a:p>
          <a:p>
            <a:pPr lvl="2"/>
            <a:r>
              <a:rPr lang="en-AU" dirty="0" smtClean="0"/>
              <a:t>Austria</a:t>
            </a:r>
          </a:p>
          <a:p>
            <a:pPr lvl="2"/>
            <a:r>
              <a:rPr lang="en-AU" dirty="0" smtClean="0"/>
              <a:t>China</a:t>
            </a:r>
          </a:p>
          <a:p>
            <a:pPr lvl="2"/>
            <a:r>
              <a:rPr lang="en-AU" dirty="0" smtClean="0"/>
              <a:t>Japan </a:t>
            </a:r>
          </a:p>
          <a:p>
            <a:pPr lvl="2"/>
            <a:r>
              <a:rPr lang="en-AU" dirty="0" smtClean="0"/>
              <a:t>Korea</a:t>
            </a:r>
          </a:p>
          <a:p>
            <a:pPr lvl="2"/>
            <a:r>
              <a:rPr lang="en-AU" dirty="0" smtClean="0"/>
              <a:t>Russia</a:t>
            </a:r>
          </a:p>
          <a:p>
            <a:pPr lvl="2"/>
            <a:r>
              <a:rPr lang="en-AU" dirty="0" smtClean="0"/>
              <a:t>Spain </a:t>
            </a:r>
          </a:p>
          <a:p>
            <a:pPr lvl="2"/>
            <a:r>
              <a:rPr lang="en-AU" dirty="0" smtClean="0"/>
              <a:t>Ukraine</a:t>
            </a:r>
          </a:p>
          <a:p>
            <a:pPr lvl="1"/>
            <a:r>
              <a:rPr lang="en-AU" dirty="0" smtClean="0"/>
              <a:t>No: 4 (all with comments – N16637)</a:t>
            </a:r>
          </a:p>
          <a:p>
            <a:pPr lvl="2"/>
            <a:r>
              <a:rPr lang="en-AU" dirty="0" smtClean="0"/>
              <a:t>Canada</a:t>
            </a:r>
          </a:p>
          <a:p>
            <a:pPr lvl="2"/>
            <a:r>
              <a:rPr lang="en-AU" dirty="0" smtClean="0"/>
              <a:t>Netherlands</a:t>
            </a:r>
          </a:p>
          <a:p>
            <a:pPr lvl="2"/>
            <a:r>
              <a:rPr lang="en-AU" dirty="0" smtClean="0"/>
              <a:t>UK</a:t>
            </a:r>
          </a:p>
          <a:p>
            <a:pPr lvl="2"/>
            <a:r>
              <a:rPr lang="en-AU" dirty="0" smtClean="0"/>
              <a:t>US</a:t>
            </a:r>
          </a:p>
        </p:txBody>
      </p:sp>
      <p:sp>
        <p:nvSpPr>
          <p:cNvPr id="6" name="Content Placeholder 5"/>
          <p:cNvSpPr>
            <a:spLocks noGrp="1"/>
          </p:cNvSpPr>
          <p:nvPr>
            <p:ph sz="half" idx="2"/>
          </p:nvPr>
        </p:nvSpPr>
        <p:spPr/>
        <p:txBody>
          <a:bodyPr/>
          <a:lstStyle/>
          <a:p>
            <a:pPr lvl="1"/>
            <a:r>
              <a:rPr lang="en-AU" dirty="0" smtClean="0"/>
              <a:t>Abstain: 8</a:t>
            </a:r>
          </a:p>
          <a:p>
            <a:pPr lvl="2"/>
            <a:r>
              <a:rPr lang="en-AU" dirty="0" smtClean="0"/>
              <a:t>Belgium</a:t>
            </a:r>
          </a:p>
          <a:p>
            <a:pPr lvl="2"/>
            <a:r>
              <a:rPr lang="en-AU" dirty="0" smtClean="0"/>
              <a:t>Czech Republic</a:t>
            </a:r>
          </a:p>
          <a:p>
            <a:pPr lvl="2"/>
            <a:r>
              <a:rPr lang="en-AU" dirty="0" smtClean="0"/>
              <a:t>Finland</a:t>
            </a:r>
          </a:p>
          <a:p>
            <a:pPr lvl="2"/>
            <a:r>
              <a:rPr lang="en-AU" dirty="0" smtClean="0"/>
              <a:t>Germany</a:t>
            </a:r>
          </a:p>
          <a:p>
            <a:pPr lvl="2"/>
            <a:r>
              <a:rPr lang="en-AU" dirty="0" smtClean="0"/>
              <a:t>Kazakhstan</a:t>
            </a:r>
          </a:p>
          <a:p>
            <a:pPr lvl="2"/>
            <a:r>
              <a:rPr lang="en-AU" dirty="0" smtClean="0"/>
              <a:t>Moldova</a:t>
            </a:r>
          </a:p>
          <a:p>
            <a:pPr lvl="2"/>
            <a:r>
              <a:rPr lang="en-AU" dirty="0" smtClean="0"/>
              <a:t>Switzerland</a:t>
            </a:r>
          </a:p>
          <a:p>
            <a:pPr lvl="2"/>
            <a:r>
              <a:rPr lang="en-AU" dirty="0" smtClean="0"/>
              <a:t>Tunisia</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207233324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it should probably respond to the China NB protest, subject to allowing staff to sort it!</a:t>
            </a:r>
            <a:endParaRPr lang="en-AU" dirty="0"/>
          </a:p>
        </p:txBody>
      </p:sp>
      <p:sp>
        <p:nvSpPr>
          <p:cNvPr id="3" name="Content Placeholder 2"/>
          <p:cNvSpPr>
            <a:spLocks noGrp="1"/>
          </p:cNvSpPr>
          <p:nvPr>
            <p:ph idx="1"/>
          </p:nvPr>
        </p:nvSpPr>
        <p:spPr/>
        <p:txBody>
          <a:bodyPr/>
          <a:lstStyle/>
          <a:p>
            <a:pPr lvl="1"/>
            <a:r>
              <a:rPr lang="en-AU" dirty="0" smtClean="0"/>
              <a:t>Most of the protest document consists of complaints and assertions that we have heard many times in the past</a:t>
            </a:r>
          </a:p>
          <a:p>
            <a:pPr lvl="2"/>
            <a:r>
              <a:rPr lang="en-AU" dirty="0" err="1"/>
              <a:t>e</a:t>
            </a:r>
            <a:r>
              <a:rPr lang="en-AU" dirty="0" err="1" smtClean="0"/>
              <a:t>g</a:t>
            </a:r>
            <a:r>
              <a:rPr lang="en-AU" dirty="0" smtClean="0"/>
              <a:t> IEEE 802 has not resolved the comments</a:t>
            </a:r>
          </a:p>
          <a:p>
            <a:pPr lvl="2"/>
            <a:r>
              <a:rPr lang="en-AU" dirty="0" err="1"/>
              <a:t>e</a:t>
            </a:r>
            <a:r>
              <a:rPr lang="en-AU" dirty="0" err="1" smtClean="0"/>
              <a:t>g</a:t>
            </a:r>
            <a:r>
              <a:rPr lang="en-AU" dirty="0" smtClean="0"/>
              <a:t> China NB will not attend an IEEE 802 meeting</a:t>
            </a:r>
          </a:p>
          <a:p>
            <a:pPr lvl="1"/>
            <a:r>
              <a:rPr lang="en-AU" dirty="0" smtClean="0"/>
              <a:t>However, there is at least one issue to which we should probably consider responding</a:t>
            </a:r>
          </a:p>
          <a:p>
            <a:pPr lvl="2"/>
            <a:r>
              <a:rPr lang="en-AU" dirty="0" err="1" smtClean="0"/>
              <a:t>ie</a:t>
            </a:r>
            <a:r>
              <a:rPr lang="en-AU" dirty="0" smtClean="0"/>
              <a:t> the assertion that IEEE 802 broke the rules</a:t>
            </a:r>
          </a:p>
          <a:p>
            <a:pPr lvl="1"/>
            <a:r>
              <a:rPr lang="en-AU" dirty="0" smtClean="0"/>
              <a:t>This can then become an opportunity to:</a:t>
            </a:r>
          </a:p>
          <a:p>
            <a:pPr lvl="2"/>
            <a:r>
              <a:rPr lang="en-AU" dirty="0" smtClean="0"/>
              <a:t>Comment on the ballot outcome and invite the China NB to an IEEE 802 meeting … again!</a:t>
            </a:r>
          </a:p>
          <a:p>
            <a:pPr lvl="2"/>
            <a:r>
              <a:rPr lang="en-AU" dirty="0" smtClean="0"/>
              <a:t>Request  that the CRM be held by teleconference</a:t>
            </a:r>
          </a:p>
          <a:p>
            <a:pPr lvl="1"/>
            <a:r>
              <a:rPr lang="en-AU" dirty="0" smtClean="0"/>
              <a:t>The SC agreed </a:t>
            </a:r>
            <a:r>
              <a:rPr lang="en-AU" dirty="0"/>
              <a:t>in </a:t>
            </a:r>
            <a:r>
              <a:rPr lang="en-AU" dirty="0" smtClean="0"/>
              <a:t>July to respond, but giving IEEE-SA staff an opportunity to work with ISO staff to resolve the issue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318975490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smtClean="0"/>
              <a:t>SC approved a motion in July 2017 to respond </a:t>
            </a:r>
            <a:r>
              <a:rPr lang="en-AU" dirty="0"/>
              <a:t>to the China NB protest</a:t>
            </a:r>
          </a:p>
        </p:txBody>
      </p:sp>
      <p:sp>
        <p:nvSpPr>
          <p:cNvPr id="3" name="Content Placeholder 2"/>
          <p:cNvSpPr>
            <a:spLocks noGrp="1"/>
          </p:cNvSpPr>
          <p:nvPr>
            <p:ph idx="1"/>
          </p:nvPr>
        </p:nvSpPr>
        <p:spPr/>
        <p:txBody>
          <a:bodyPr/>
          <a:lstStyle/>
          <a:p>
            <a:r>
              <a:rPr lang="en-AU" dirty="0" smtClean="0"/>
              <a:t>Motion</a:t>
            </a:r>
          </a:p>
          <a:p>
            <a:pPr lvl="1"/>
            <a:r>
              <a:rPr lang="en-AU" i="1" dirty="0" smtClean="0"/>
              <a:t>IEEE 802 JTC1 SC recommends to IEEE 802 EC that </a:t>
            </a:r>
            <a:r>
              <a:rPr lang="en-AU" i="1" dirty="0" smtClean="0">
                <a:hlinkClick r:id="rId2"/>
              </a:rPr>
              <a:t>11-17-0899-01</a:t>
            </a:r>
            <a:r>
              <a:rPr lang="en-AU" i="1" dirty="0" smtClean="0"/>
              <a:t>  be sent at a LS to ISO/IEC JTC1/SC6 in relation to the allegation that IEEE 802 violated the JTC1 Directives during the recent ballot on forming a Security Ad Hoc in SC6. The Letter should be authorised for actual transmission by the IEEE 802 EC Chair on the advice of IEEE-SA staff after the 31 July 2017.</a:t>
            </a:r>
          </a:p>
          <a:p>
            <a:pPr lvl="1"/>
            <a:r>
              <a:rPr lang="en-AU" dirty="0" smtClean="0"/>
              <a:t>Moved: Dan </a:t>
            </a:r>
            <a:r>
              <a:rPr lang="en-AU" dirty="0"/>
              <a:t>Harkins </a:t>
            </a:r>
            <a:endParaRPr lang="en-AU" dirty="0" smtClean="0"/>
          </a:p>
          <a:p>
            <a:pPr lvl="1"/>
            <a:r>
              <a:rPr lang="en-AU" dirty="0" smtClean="0"/>
              <a:t>Seconded: </a:t>
            </a:r>
            <a:r>
              <a:rPr lang="en-AU" dirty="0"/>
              <a:t>Subir Das </a:t>
            </a:r>
            <a:endParaRPr lang="en-AU" dirty="0" smtClean="0"/>
          </a:p>
          <a:p>
            <a:pPr lvl="1"/>
            <a:r>
              <a:rPr lang="en-AU" dirty="0" smtClean="0"/>
              <a:t>Passed 15/0/0</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22520016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proposed LS to SC6 wrt the China NB protest may be reconsidered after 21 Aug 2017</a:t>
            </a:r>
            <a:endParaRPr lang="en-AU" dirty="0"/>
          </a:p>
        </p:txBody>
      </p:sp>
      <p:sp>
        <p:nvSpPr>
          <p:cNvPr id="3" name="Content Placeholder 2"/>
          <p:cNvSpPr>
            <a:spLocks noGrp="1"/>
          </p:cNvSpPr>
          <p:nvPr>
            <p:ph idx="1"/>
          </p:nvPr>
        </p:nvSpPr>
        <p:spPr/>
        <p:txBody>
          <a:bodyPr/>
          <a:lstStyle/>
          <a:p>
            <a:pPr lvl="1"/>
            <a:r>
              <a:rPr lang="en-AU" dirty="0" smtClean="0"/>
              <a:t>At the EC meeting, Roger Marks had some suggested edits</a:t>
            </a:r>
          </a:p>
          <a:p>
            <a:pPr lvl="1"/>
            <a:r>
              <a:rPr lang="en-AU" dirty="0" smtClean="0"/>
              <a:t>The EC did not consider the motion but suggested it be modified and resubmitted for later consideration at a teleconference</a:t>
            </a:r>
          </a:p>
          <a:p>
            <a:pPr lvl="1"/>
            <a:r>
              <a:rPr lang="en-AU"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249042090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proposed LS to SC6 wrt the China NB protest may be reconsidered after 21 Aug 2017</a:t>
            </a:r>
            <a:endParaRPr lang="en-AU" dirty="0"/>
          </a:p>
        </p:txBody>
      </p:sp>
      <p:sp>
        <p:nvSpPr>
          <p:cNvPr id="3" name="Content Placeholder 2"/>
          <p:cNvSpPr>
            <a:spLocks noGrp="1"/>
          </p:cNvSpPr>
          <p:nvPr>
            <p:ph idx="1"/>
          </p:nvPr>
        </p:nvSpPr>
        <p:spPr/>
        <p:txBody>
          <a:bodyPr/>
          <a:lstStyle/>
          <a:p>
            <a:pPr lvl="1"/>
            <a:r>
              <a:rPr lang="en-AU" dirty="0" smtClean="0"/>
              <a:t>.,..</a:t>
            </a:r>
          </a:p>
          <a:p>
            <a:pPr lvl="1"/>
            <a:r>
              <a:rPr lang="en-AU" dirty="0" smtClean="0"/>
              <a:t>ISO staff are also dealing with the issue; on 23 Aug they wrote</a:t>
            </a:r>
          </a:p>
          <a:p>
            <a:pPr lvl="2"/>
            <a:r>
              <a:rPr lang="en-US" i="1" dirty="0"/>
              <a:t>Thank you for your patience while I got around to looking into this issue.  I have reviewed both documents (6N16622 and 6N16630) carefully.  </a:t>
            </a:r>
            <a:endParaRPr lang="en-AU" sz="1800" i="1" dirty="0"/>
          </a:p>
          <a:p>
            <a:pPr lvl="2"/>
            <a:r>
              <a:rPr lang="en-US" i="1" dirty="0"/>
              <a:t>First and foremost, and just to make the point clear, both SAC, as a P-member in JTC 1/SC 6, and IEEE, as a liaison organization in JTC 1/SC 6, have the right to submit comments on any matters of JTC 1/SC 6 business.  </a:t>
            </a:r>
            <a:endParaRPr lang="en-AU" sz="1800" i="1" dirty="0"/>
          </a:p>
          <a:p>
            <a:pPr lvl="2"/>
            <a:r>
              <a:rPr lang="en-US" i="1" dirty="0"/>
              <a:t>The protestation contained in 6N16630 was addressed to the leadership of JTC 1/SC 6 and was circulated to the committee for information.  I have not received the concern directly.  Further, I note that the Secretary circulated 6N16630 to the committee for information.  </a:t>
            </a:r>
            <a:endParaRPr lang="en-AU" sz="1800" i="1" dirty="0"/>
          </a:p>
          <a:p>
            <a:pPr lvl="2"/>
            <a:r>
              <a:rPr lang="en-US" i="1" dirty="0"/>
              <a:t>I have contacted the Chair and Secretary seeking answers to some questions mainly concerning what their next steps, if any, will be</a:t>
            </a:r>
            <a:r>
              <a:rPr lang="en-US" i="1" dirty="0" smtClean="0"/>
              <a:t>.</a:t>
            </a:r>
            <a:endParaRPr lang="en-AU" sz="1800"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2916634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wireless plenary meeting in July 2017 in Berlin</a:t>
            </a:r>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smtClean="0"/>
              <a:t>Review SC6 activities</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9</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Proposed resolutions to the Security ad hoc ballot reject every comment from US, CA, NL and UK</a:t>
            </a:r>
            <a:endParaRPr lang="en-AU" dirty="0"/>
          </a:p>
        </p:txBody>
      </p:sp>
      <p:sp>
        <p:nvSpPr>
          <p:cNvPr id="3" name="Content Placeholder 2"/>
          <p:cNvSpPr>
            <a:spLocks noGrp="1"/>
          </p:cNvSpPr>
          <p:nvPr>
            <p:ph idx="1"/>
          </p:nvPr>
        </p:nvSpPr>
        <p:spPr/>
        <p:txBody>
          <a:bodyPr/>
          <a:lstStyle/>
          <a:p>
            <a:pPr lvl="1"/>
            <a:r>
              <a:rPr lang="en-AU" dirty="0" smtClean="0"/>
              <a:t>A proposed resolution comments on the proposal for a Security ad hoc has now been published for discussion at a CRM during the next WG1 meeting</a:t>
            </a:r>
          </a:p>
          <a:p>
            <a:pPr lvl="2"/>
            <a:r>
              <a:rPr lang="en-AU" dirty="0" smtClean="0"/>
              <a:t>See </a:t>
            </a:r>
            <a:r>
              <a:rPr lang="en-AU" u="sng" dirty="0" smtClean="0">
                <a:hlinkClick r:id="rId2"/>
              </a:rPr>
              <a:t>16700</a:t>
            </a:r>
            <a:endParaRPr lang="en-AU" u="sng" dirty="0" smtClean="0"/>
          </a:p>
          <a:p>
            <a:pPr lvl="2"/>
            <a:r>
              <a:rPr lang="en-AU" dirty="0" smtClean="0"/>
              <a:t>The author is the China NB</a:t>
            </a:r>
          </a:p>
          <a:p>
            <a:pPr lvl="1"/>
            <a:r>
              <a:rPr lang="en-AU" dirty="0" smtClean="0"/>
              <a:t>It essentially suggests that all the comments from Canada, Netherlands, UK and US are rejected, by providing counters for every comment</a:t>
            </a:r>
          </a:p>
          <a:p>
            <a:pPr lvl="2"/>
            <a:r>
              <a:rPr lang="en-AU" dirty="0" smtClean="0"/>
              <a:t>Rejects NL preference that issues related to IEEE 802 be dealt with in IEEE 802 by referring to previously debunked China NB allegations</a:t>
            </a:r>
          </a:p>
          <a:p>
            <a:pPr lvl="2"/>
            <a:r>
              <a:rPr lang="en-AU" dirty="0" smtClean="0"/>
              <a:t>Rejects UK process based objection</a:t>
            </a:r>
          </a:p>
          <a:p>
            <a:pPr lvl="2"/>
            <a:r>
              <a:rPr lang="en-AU" dirty="0" smtClean="0"/>
              <a:t>Rejects CA objection that all known issues have been dealt with by </a:t>
            </a:r>
            <a:r>
              <a:rPr lang="en-AU" dirty="0"/>
              <a:t>referring to </a:t>
            </a:r>
            <a:r>
              <a:rPr lang="en-AU" dirty="0" smtClean="0"/>
              <a:t>previous China </a:t>
            </a:r>
            <a:r>
              <a:rPr lang="en-AU" dirty="0"/>
              <a:t>NB </a:t>
            </a:r>
            <a:r>
              <a:rPr lang="en-AU" dirty="0" smtClean="0"/>
              <a:t>allegations; also rejects process based objections</a:t>
            </a:r>
          </a:p>
          <a:p>
            <a:pPr lvl="2"/>
            <a:r>
              <a:rPr lang="en-AU" dirty="0" smtClean="0"/>
              <a:t>Rejects US objection to </a:t>
            </a:r>
            <a:r>
              <a:rPr lang="en-AU" dirty="0" err="1" smtClean="0"/>
              <a:t>ToR</a:t>
            </a:r>
            <a:r>
              <a:rPr lang="en-AU" dirty="0" smtClean="0"/>
              <a:t> on the incorrect basis that the </a:t>
            </a:r>
            <a:r>
              <a:rPr lang="en-AU" dirty="0" err="1" smtClean="0"/>
              <a:t>ToR</a:t>
            </a:r>
            <a:r>
              <a:rPr lang="en-AU" dirty="0" smtClean="0"/>
              <a:t> have already been approved by the NBs</a:t>
            </a:r>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35030279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assertions that the </a:t>
            </a:r>
            <a:r>
              <a:rPr lang="en-AU" dirty="0" err="1" smtClean="0"/>
              <a:t>ToR</a:t>
            </a:r>
            <a:r>
              <a:rPr lang="en-AU" dirty="0" smtClean="0"/>
              <a:t> has already been approved by the SC6 NBs is incorrect</a:t>
            </a:r>
            <a:endParaRPr lang="en-AU" dirty="0"/>
          </a:p>
        </p:txBody>
      </p:sp>
      <p:sp>
        <p:nvSpPr>
          <p:cNvPr id="3" name="Content Placeholder 2"/>
          <p:cNvSpPr>
            <a:spLocks noGrp="1"/>
          </p:cNvSpPr>
          <p:nvPr>
            <p:ph idx="1"/>
          </p:nvPr>
        </p:nvSpPr>
        <p:spPr/>
        <p:txBody>
          <a:bodyPr/>
          <a:lstStyle/>
          <a:p>
            <a:pPr lvl="1"/>
            <a:r>
              <a:rPr lang="en-AU" dirty="0" smtClean="0"/>
              <a:t>The proposed resolutions reject 8 out of 10 of the US NB comments on the basis that the </a:t>
            </a:r>
            <a:r>
              <a:rPr lang="en-AU" dirty="0" err="1" smtClean="0"/>
              <a:t>ToR</a:t>
            </a:r>
            <a:r>
              <a:rPr lang="en-AU" dirty="0" smtClean="0"/>
              <a:t> of the Security ad hoc have already been approved by an SC6 ballot</a:t>
            </a:r>
          </a:p>
          <a:p>
            <a:pPr lvl="1"/>
            <a:r>
              <a:rPr lang="en-AU" dirty="0" smtClean="0"/>
              <a:t>The reality is that this claim is false; the only approval by the SC6 NBs was the vote in Tunisia to approve the ballot on the Security ad hoc </a:t>
            </a:r>
          </a:p>
          <a:p>
            <a:pPr lvl="2"/>
            <a:r>
              <a:rPr lang="en-AU" i="1" dirty="0"/>
              <a:t>SC 6 instructs its Secretariat to issue </a:t>
            </a:r>
            <a:r>
              <a:rPr lang="en-AU" dirty="0"/>
              <a:t>a</a:t>
            </a:r>
            <a:r>
              <a:rPr lang="en-AU" i="1" dirty="0"/>
              <a:t> ballot for establishment of an Ad-hoc Group on Security under SC 6/WG 1, whose </a:t>
            </a:r>
            <a:r>
              <a:rPr lang="en-AU" i="1" dirty="0" err="1"/>
              <a:t>ToR</a:t>
            </a:r>
            <a:r>
              <a:rPr lang="en-AU" i="1" dirty="0"/>
              <a:t> is defined in WG1N085. WG1N084 is circulated to provide background information on the need for this Ad-hoc Group</a:t>
            </a:r>
            <a:endParaRPr lang="en-AU" dirty="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91</a:t>
            </a:fld>
            <a:endParaRPr lang="en-US"/>
          </a:p>
        </p:txBody>
      </p:sp>
    </p:spTree>
    <p:extLst>
      <p:ext uri="{BB962C8B-B14F-4D97-AF65-F5344CB8AC3E}">
        <p14:creationId xmlns:p14="http://schemas.microsoft.com/office/powerpoint/2010/main" val="119775124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should ensure it has a rep at the CRM on the Security ad hoc </a:t>
            </a:r>
            <a:endParaRPr lang="en-AU" dirty="0"/>
          </a:p>
        </p:txBody>
      </p:sp>
      <p:sp>
        <p:nvSpPr>
          <p:cNvPr id="3" name="Content Placeholder 2"/>
          <p:cNvSpPr>
            <a:spLocks noGrp="1"/>
          </p:cNvSpPr>
          <p:nvPr>
            <p:ph idx="1"/>
          </p:nvPr>
        </p:nvSpPr>
        <p:spPr/>
        <p:txBody>
          <a:bodyPr/>
          <a:lstStyle/>
          <a:p>
            <a:pPr lvl="1"/>
            <a:r>
              <a:rPr lang="en-AU" dirty="0" smtClean="0"/>
              <a:t>The publication of the proposed comment resolutions on the Security ad hoc makes the previous proposed LS from IEEE 802 less relevant given its lack of timeliness</a:t>
            </a:r>
          </a:p>
          <a:p>
            <a:pPr lvl="1"/>
            <a:r>
              <a:rPr lang="en-AU" dirty="0" smtClean="0"/>
              <a:t>It is suggested we stop approval processes for the previously proposed LS (</a:t>
            </a:r>
            <a:r>
              <a:rPr lang="en-AU" dirty="0" smtClean="0">
                <a:hlinkClick r:id="rId2"/>
              </a:rPr>
              <a:t>11-17-0899-01</a:t>
            </a:r>
            <a:r>
              <a:rPr lang="en-AU" dirty="0" smtClean="0"/>
              <a:t>) at this time</a:t>
            </a:r>
          </a:p>
          <a:p>
            <a:pPr lvl="1"/>
            <a:r>
              <a:rPr lang="en-AU" dirty="0" smtClean="0"/>
              <a:t>However, it is also suggested that an IEEE 802 representative be empowered to represent the contents of the original </a:t>
            </a:r>
            <a:r>
              <a:rPr lang="en-AU" dirty="0">
                <a:hlinkClick r:id="rId3"/>
              </a:rPr>
              <a:t>LS to SC6</a:t>
            </a:r>
            <a:r>
              <a:rPr lang="en-AU" dirty="0"/>
              <a:t> </a:t>
            </a:r>
            <a:r>
              <a:rPr lang="en-AU" dirty="0" smtClean="0"/>
              <a:t>from March 2017 (probably via </a:t>
            </a:r>
            <a:r>
              <a:rPr lang="en-AU" dirty="0" err="1" smtClean="0"/>
              <a:t>Webex</a:t>
            </a:r>
            <a:r>
              <a:rPr lang="en-AU" dirty="0" smtClean="0"/>
              <a:t>)</a:t>
            </a:r>
          </a:p>
          <a:p>
            <a:pPr lvl="1"/>
            <a:r>
              <a:rPr lang="en-AU" dirty="0" smtClean="0"/>
              <a:t>In particular, the representative would argue that IEEE 802’s comments in that LS should also be resolved as part of the comment resolution process</a:t>
            </a:r>
          </a:p>
          <a:p>
            <a:pPr lvl="2"/>
            <a:r>
              <a:rPr lang="en-AU" dirty="0" smtClean="0"/>
              <a:t>We may want to note this before the meeting</a:t>
            </a:r>
          </a:p>
          <a:p>
            <a:pPr lvl="1"/>
            <a:r>
              <a:rPr lang="en-AU" dirty="0" smtClean="0"/>
              <a:t>No doubt reps from NBs will represent their comments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364812107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SC6/WG1 draft agenda for October is available but does not include much of real interest</a:t>
            </a:r>
            <a:endParaRPr lang="en-AU" dirty="0"/>
          </a:p>
        </p:txBody>
      </p:sp>
      <p:sp>
        <p:nvSpPr>
          <p:cNvPr id="3" name="Content Placeholder 2"/>
          <p:cNvSpPr>
            <a:spLocks noGrp="1"/>
          </p:cNvSpPr>
          <p:nvPr>
            <p:ph idx="1"/>
          </p:nvPr>
        </p:nvSpPr>
        <p:spPr/>
        <p:txBody>
          <a:bodyPr/>
          <a:lstStyle/>
          <a:p>
            <a:r>
              <a:rPr lang="en-AU" dirty="0" smtClean="0"/>
              <a:t>Extract of draft agenda</a:t>
            </a:r>
          </a:p>
          <a:p>
            <a:pPr lvl="1"/>
            <a:r>
              <a:rPr lang="en-AU" i="1" dirty="0" smtClean="0"/>
              <a:t>5.0 Active </a:t>
            </a:r>
            <a:r>
              <a:rPr lang="en-AU" i="1" dirty="0"/>
              <a:t>Work </a:t>
            </a:r>
            <a:r>
              <a:rPr lang="en-AU" i="1" dirty="0" smtClean="0"/>
              <a:t>Items</a:t>
            </a:r>
          </a:p>
          <a:p>
            <a:pPr lvl="2"/>
            <a:r>
              <a:rPr lang="en-AU" i="1" dirty="0" smtClean="0"/>
              <a:t>5.1 </a:t>
            </a:r>
            <a:r>
              <a:rPr lang="en-AU" i="1" dirty="0"/>
              <a:t>Low Power Wide Area Network (</a:t>
            </a:r>
            <a:r>
              <a:rPr lang="en-AU" i="1" dirty="0" smtClean="0"/>
              <a:t>LPWAN)</a:t>
            </a:r>
          </a:p>
          <a:p>
            <a:pPr lvl="3"/>
            <a:r>
              <a:rPr lang="en-AU" i="1" dirty="0" smtClean="0"/>
              <a:t>6N16622</a:t>
            </a:r>
            <a:r>
              <a:rPr lang="en-AU" i="1" dirty="0"/>
              <a:t>: Concerns relating to the proposed formation of a Security Ad Hoc within JTC 1/SC </a:t>
            </a:r>
            <a:r>
              <a:rPr lang="en-AU" i="1" dirty="0" smtClean="0"/>
              <a:t>6 </a:t>
            </a:r>
            <a:r>
              <a:rPr lang="en-AU" dirty="0" smtClean="0">
                <a:solidFill>
                  <a:srgbClr val="FF0000"/>
                </a:solidFill>
              </a:rPr>
              <a:t>(of interest to IEEE 802 but seems misplaced)</a:t>
            </a:r>
            <a:endParaRPr lang="en-AU" i="1" dirty="0" smtClean="0"/>
          </a:p>
          <a:p>
            <a:pPr lvl="3"/>
            <a:r>
              <a:rPr lang="en-AU" i="1" dirty="0" smtClean="0"/>
              <a:t>6N16548</a:t>
            </a:r>
            <a:r>
              <a:rPr lang="en-AU" i="1" dirty="0"/>
              <a:t>: Letter ballot for Establishment of an AHG on Security under SC 6/WG 1 and its </a:t>
            </a:r>
            <a:r>
              <a:rPr lang="en-AU" i="1" dirty="0" err="1" smtClean="0"/>
              <a:t>ToR</a:t>
            </a:r>
            <a:r>
              <a:rPr lang="en-AU" i="1" dirty="0" smtClean="0"/>
              <a:t> </a:t>
            </a:r>
            <a:r>
              <a:rPr lang="en-AU" dirty="0">
                <a:solidFill>
                  <a:srgbClr val="FF0000"/>
                </a:solidFill>
              </a:rPr>
              <a:t>(of interest to IEEE 802 but seems misplaced</a:t>
            </a:r>
            <a:r>
              <a:rPr lang="en-AU" dirty="0" smtClean="0">
                <a:solidFill>
                  <a:srgbClr val="FF0000"/>
                </a:solidFill>
              </a:rPr>
              <a:t>)</a:t>
            </a:r>
          </a:p>
          <a:p>
            <a:pPr lvl="3"/>
            <a:r>
              <a:rPr lang="en-AU" i="1" dirty="0" smtClean="0"/>
              <a:t>…</a:t>
            </a:r>
          </a:p>
          <a:p>
            <a:pPr lvl="2"/>
            <a:r>
              <a:rPr lang="en-AU" dirty="0" smtClean="0"/>
              <a:t>5.2 </a:t>
            </a:r>
            <a:r>
              <a:rPr lang="en-AU" dirty="0"/>
              <a:t>Power Line Communication (</a:t>
            </a:r>
            <a:r>
              <a:rPr lang="en-AU" dirty="0" smtClean="0"/>
              <a:t>PLC)</a:t>
            </a:r>
          </a:p>
          <a:p>
            <a:pPr lvl="3"/>
            <a:r>
              <a:rPr lang="en-AU" dirty="0" smtClean="0"/>
              <a:t>…</a:t>
            </a:r>
          </a:p>
          <a:p>
            <a:pPr lvl="2"/>
            <a:r>
              <a:rPr lang="en-AU" dirty="0"/>
              <a:t>5.3 Human Body Communication (HBC</a:t>
            </a:r>
            <a:r>
              <a:rPr lang="en-AU" dirty="0" smtClean="0"/>
              <a:t>) </a:t>
            </a:r>
            <a:r>
              <a:rPr lang="en-AU" dirty="0">
                <a:solidFill>
                  <a:srgbClr val="FF0000"/>
                </a:solidFill>
              </a:rPr>
              <a:t>(of </a:t>
            </a:r>
            <a:r>
              <a:rPr lang="en-AU" dirty="0" smtClean="0">
                <a:solidFill>
                  <a:srgbClr val="FF0000"/>
                </a:solidFill>
              </a:rPr>
              <a:t>potential interest </a:t>
            </a:r>
            <a:r>
              <a:rPr lang="en-AU" dirty="0">
                <a:solidFill>
                  <a:srgbClr val="FF0000"/>
                </a:solidFill>
              </a:rPr>
              <a:t>to IEEE </a:t>
            </a:r>
            <a:r>
              <a:rPr lang="en-AU" dirty="0" smtClean="0">
                <a:solidFill>
                  <a:srgbClr val="FF0000"/>
                </a:solidFill>
              </a:rPr>
              <a:t>802.15)</a:t>
            </a:r>
            <a:endParaRPr lang="en-AU" dirty="0"/>
          </a:p>
          <a:p>
            <a:pPr lvl="3"/>
            <a:r>
              <a:rPr lang="en-AU" dirty="0"/>
              <a:t>…</a:t>
            </a:r>
          </a:p>
          <a:p>
            <a:pPr lvl="2"/>
            <a:r>
              <a:rPr lang="en-AU" dirty="0"/>
              <a:t>5.4 Close Capacitive Coupling Communication (CCCC)</a:t>
            </a:r>
          </a:p>
          <a:p>
            <a:pPr lvl="3"/>
            <a:r>
              <a:rPr lang="en-AU" dirty="0"/>
              <a:t>…</a:t>
            </a:r>
          </a:p>
          <a:p>
            <a:pPr lvl="1"/>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93</a:t>
            </a:fld>
            <a:endParaRPr lang="en-US"/>
          </a:p>
        </p:txBody>
      </p:sp>
      <p:sp>
        <p:nvSpPr>
          <p:cNvPr id="6" name="Rectangle 5"/>
          <p:cNvSpPr/>
          <p:nvPr/>
        </p:nvSpPr>
        <p:spPr bwMode="auto">
          <a:xfrm>
            <a:off x="5029200" y="1981200"/>
            <a:ext cx="3581400" cy="6096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FF0000"/>
                </a:solidFill>
                <a:effectLst/>
                <a:latin typeface="+mj-lt"/>
                <a:cs typeface="Calibri" panose="020F0502020204030204" pitchFamily="34" charset="0"/>
              </a:rPr>
              <a:t>Note:</a:t>
            </a:r>
            <a:r>
              <a:rPr kumimoji="0" lang="en-AU" sz="1600" b="1" i="0" u="none" strike="noStrike" cap="none" normalizeH="0" dirty="0" smtClean="0">
                <a:ln>
                  <a:noFill/>
                </a:ln>
                <a:solidFill>
                  <a:srgbClr val="FF0000"/>
                </a:solidFill>
                <a:effectLst/>
                <a:latin typeface="+mj-lt"/>
                <a:cs typeface="Calibri" panose="020F0502020204030204" pitchFamily="34" charset="0"/>
              </a:rPr>
              <a:t> </a:t>
            </a:r>
            <a:r>
              <a:rPr kumimoji="0" lang="en-AU" sz="1600" b="1" i="0" u="none" strike="noStrike" cap="none" normalizeH="0" baseline="0" dirty="0" smtClean="0">
                <a:ln>
                  <a:noFill/>
                </a:ln>
                <a:solidFill>
                  <a:srgbClr val="FF0000"/>
                </a:solidFill>
                <a:effectLst/>
                <a:latin typeface="+mj-lt"/>
                <a:cs typeface="Calibri" panose="020F0502020204030204" pitchFamily="34" charset="0"/>
              </a:rPr>
              <a:t>Agenda needs to</a:t>
            </a:r>
            <a:r>
              <a:rPr kumimoji="0" lang="en-AU" sz="1600" b="1" i="0" u="none" strike="noStrike" cap="none" normalizeH="0" dirty="0" smtClean="0">
                <a:ln>
                  <a:noFill/>
                </a:ln>
                <a:solidFill>
                  <a:srgbClr val="FF0000"/>
                </a:solidFill>
                <a:effectLst/>
                <a:latin typeface="+mj-lt"/>
                <a:cs typeface="Calibri" panose="020F0502020204030204" pitchFamily="34" charset="0"/>
              </a:rPr>
              <a:t> be updated to include CRM on Security ad hoc</a:t>
            </a:r>
            <a:endParaRPr kumimoji="0" lang="en-AU" sz="1600" b="1" i="0" u="none" strike="noStrike" cap="none" normalizeH="0" baseline="0" dirty="0" smtClean="0">
              <a:ln>
                <a:noFill/>
              </a:ln>
              <a:solidFill>
                <a:srgbClr val="FF0000"/>
              </a:solidFill>
              <a:effectLst/>
              <a:latin typeface="+mj-lt"/>
              <a:cs typeface="Calibri" panose="020F0502020204030204" pitchFamily="34" charset="0"/>
            </a:endParaRPr>
          </a:p>
        </p:txBody>
      </p:sp>
    </p:spTree>
    <p:extLst>
      <p:ext uri="{BB962C8B-B14F-4D97-AF65-F5344CB8AC3E}">
        <p14:creationId xmlns:p14="http://schemas.microsoft.com/office/powerpoint/2010/main" val="371469701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SC6/WG1 draft agenda for October is available but does not include much of real interest</a:t>
            </a:r>
          </a:p>
        </p:txBody>
      </p:sp>
      <p:sp>
        <p:nvSpPr>
          <p:cNvPr id="3" name="Content Placeholder 2"/>
          <p:cNvSpPr>
            <a:spLocks noGrp="1"/>
          </p:cNvSpPr>
          <p:nvPr>
            <p:ph idx="1"/>
          </p:nvPr>
        </p:nvSpPr>
        <p:spPr/>
        <p:txBody>
          <a:bodyPr/>
          <a:lstStyle/>
          <a:p>
            <a:r>
              <a:rPr lang="en-AU" dirty="0"/>
              <a:t>Extract of draft agenda</a:t>
            </a:r>
          </a:p>
          <a:p>
            <a:pPr lvl="1"/>
            <a:r>
              <a:rPr lang="en-AU" i="1" dirty="0" smtClean="0"/>
              <a:t>…</a:t>
            </a:r>
          </a:p>
          <a:p>
            <a:pPr lvl="1"/>
            <a:r>
              <a:rPr lang="en-AU" i="1" dirty="0" smtClean="0"/>
              <a:t>6</a:t>
            </a:r>
            <a:r>
              <a:rPr lang="en-AU" i="1" dirty="0"/>
              <a:t>. </a:t>
            </a:r>
            <a:r>
              <a:rPr lang="en-AU" i="1" dirty="0" smtClean="0"/>
              <a:t>Liaison</a:t>
            </a:r>
          </a:p>
          <a:p>
            <a:pPr lvl="2"/>
            <a:r>
              <a:rPr lang="en-AU" i="1" dirty="0" smtClean="0"/>
              <a:t>6.1 </a:t>
            </a:r>
            <a:r>
              <a:rPr lang="en-AU" i="1" dirty="0"/>
              <a:t>IEEE 802 WG1N0xx: Liaison Report of IEEE </a:t>
            </a:r>
            <a:r>
              <a:rPr lang="en-AU" i="1" dirty="0" smtClean="0"/>
              <a:t>802 </a:t>
            </a:r>
            <a:r>
              <a:rPr lang="en-AU" dirty="0" smtClean="0">
                <a:solidFill>
                  <a:srgbClr val="FF0000"/>
                </a:solidFill>
              </a:rPr>
              <a:t>(of interest to IEEE 802)</a:t>
            </a:r>
          </a:p>
          <a:p>
            <a:pPr lvl="2"/>
            <a:r>
              <a:rPr lang="en-AU" i="1" dirty="0" smtClean="0"/>
              <a:t>…</a:t>
            </a:r>
          </a:p>
          <a:p>
            <a:pPr lvl="1"/>
            <a:r>
              <a:rPr lang="en-AU" i="1" dirty="0" smtClean="0"/>
              <a:t>7</a:t>
            </a:r>
            <a:r>
              <a:rPr lang="en-AU" i="1" dirty="0"/>
              <a:t>. </a:t>
            </a:r>
            <a:r>
              <a:rPr lang="en-AU" i="1" dirty="0" smtClean="0"/>
              <a:t>Others</a:t>
            </a:r>
          </a:p>
          <a:p>
            <a:pPr lvl="2"/>
            <a:r>
              <a:rPr lang="en-AU" i="1" dirty="0" smtClean="0"/>
              <a:t>7.1 </a:t>
            </a:r>
            <a:r>
              <a:rPr lang="en-AU" i="1" dirty="0"/>
              <a:t>Notice of New </a:t>
            </a:r>
            <a:r>
              <a:rPr lang="en-AU" i="1" dirty="0" smtClean="0"/>
              <a:t>Secretary</a:t>
            </a:r>
          </a:p>
          <a:p>
            <a:pPr lvl="2"/>
            <a:r>
              <a:rPr lang="en-AU" i="1" dirty="0" smtClean="0"/>
              <a:t>7.2 </a:t>
            </a:r>
            <a:r>
              <a:rPr lang="en-AU" i="1" dirty="0"/>
              <a:t>Appointment of </a:t>
            </a:r>
            <a:r>
              <a:rPr lang="en-AU" i="1" dirty="0" smtClean="0"/>
              <a:t>Convenor</a:t>
            </a:r>
          </a:p>
          <a:p>
            <a:pPr lvl="2"/>
            <a:r>
              <a:rPr lang="en-AU" i="1" dirty="0" smtClean="0"/>
              <a:t>7.3 </a:t>
            </a:r>
            <a:r>
              <a:rPr lang="en-AU" i="1" dirty="0"/>
              <a:t>Introduction of New </a:t>
            </a:r>
            <a:r>
              <a:rPr lang="en-AU" i="1" dirty="0" smtClean="0"/>
              <a:t>Item</a:t>
            </a:r>
          </a:p>
          <a:p>
            <a:pPr lvl="3"/>
            <a:r>
              <a:rPr lang="en-AU" i="1" dirty="0" smtClean="0"/>
              <a:t>WG1N0xx</a:t>
            </a:r>
            <a:r>
              <a:rPr lang="en-AU" i="1" dirty="0"/>
              <a:t>: Parasitic RF communication protocol using Wi-Fi </a:t>
            </a:r>
            <a:r>
              <a:rPr lang="en-AU" i="1" dirty="0" smtClean="0"/>
              <a:t>signal </a:t>
            </a:r>
            <a:r>
              <a:rPr lang="en-AU" dirty="0">
                <a:solidFill>
                  <a:srgbClr val="FF0000"/>
                </a:solidFill>
              </a:rPr>
              <a:t>(of </a:t>
            </a:r>
            <a:r>
              <a:rPr lang="en-AU" dirty="0" smtClean="0">
                <a:solidFill>
                  <a:srgbClr val="FF0000"/>
                </a:solidFill>
              </a:rPr>
              <a:t>potential interest </a:t>
            </a:r>
            <a:r>
              <a:rPr lang="en-AU" dirty="0">
                <a:solidFill>
                  <a:srgbClr val="FF0000"/>
                </a:solidFill>
              </a:rPr>
              <a:t>to IEEE </a:t>
            </a:r>
            <a:r>
              <a:rPr lang="en-AU" dirty="0" smtClean="0">
                <a:solidFill>
                  <a:srgbClr val="FF0000"/>
                </a:solidFill>
              </a:rPr>
              <a:t>802.11)</a:t>
            </a:r>
            <a:endParaRPr lang="en-AU" dirty="0">
              <a:solidFill>
                <a:srgbClr val="FF0000"/>
              </a:solidFill>
            </a:endParaRPr>
          </a:p>
          <a:p>
            <a:pPr lvl="3"/>
            <a:endParaRPr lang="en-AU" i="1" dirty="0" smtClean="0"/>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94</a:t>
            </a:fld>
            <a:endParaRPr lang="en-US"/>
          </a:p>
        </p:txBody>
      </p:sp>
      <p:sp>
        <p:nvSpPr>
          <p:cNvPr id="6" name="Rectangle 5"/>
          <p:cNvSpPr/>
          <p:nvPr/>
        </p:nvSpPr>
        <p:spPr bwMode="auto">
          <a:xfrm>
            <a:off x="5029200" y="1981200"/>
            <a:ext cx="3581400" cy="6096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FF0000"/>
                </a:solidFill>
                <a:effectLst/>
                <a:latin typeface="+mj-lt"/>
                <a:cs typeface="Calibri" panose="020F0502020204030204" pitchFamily="34" charset="0"/>
              </a:rPr>
              <a:t>Note:</a:t>
            </a:r>
            <a:r>
              <a:rPr kumimoji="0" lang="en-AU" sz="1600" b="1" i="0" u="none" strike="noStrike" cap="none" normalizeH="0" dirty="0" smtClean="0">
                <a:ln>
                  <a:noFill/>
                </a:ln>
                <a:solidFill>
                  <a:srgbClr val="FF0000"/>
                </a:solidFill>
                <a:effectLst/>
                <a:latin typeface="+mj-lt"/>
                <a:cs typeface="Calibri" panose="020F0502020204030204" pitchFamily="34" charset="0"/>
              </a:rPr>
              <a:t> </a:t>
            </a:r>
            <a:r>
              <a:rPr kumimoji="0" lang="en-AU" sz="1600" b="1" i="0" u="none" strike="noStrike" cap="none" normalizeH="0" baseline="0" dirty="0" smtClean="0">
                <a:ln>
                  <a:noFill/>
                </a:ln>
                <a:solidFill>
                  <a:srgbClr val="FF0000"/>
                </a:solidFill>
                <a:effectLst/>
                <a:latin typeface="+mj-lt"/>
                <a:cs typeface="Calibri" panose="020F0502020204030204" pitchFamily="34" charset="0"/>
              </a:rPr>
              <a:t>Agenda needs to</a:t>
            </a:r>
            <a:r>
              <a:rPr kumimoji="0" lang="en-AU" sz="1600" b="1" i="0" u="none" strike="noStrike" cap="none" normalizeH="0" dirty="0" smtClean="0">
                <a:ln>
                  <a:noFill/>
                </a:ln>
                <a:solidFill>
                  <a:srgbClr val="FF0000"/>
                </a:solidFill>
                <a:effectLst/>
                <a:latin typeface="+mj-lt"/>
                <a:cs typeface="Calibri" panose="020F0502020204030204" pitchFamily="34" charset="0"/>
              </a:rPr>
              <a:t> be updated to include CRM on Security ad hoc</a:t>
            </a:r>
            <a:endParaRPr kumimoji="0" lang="en-AU" sz="1600" b="1" i="0" u="none" strike="noStrike" cap="none" normalizeH="0" baseline="0" dirty="0" smtClean="0">
              <a:ln>
                <a:noFill/>
              </a:ln>
              <a:solidFill>
                <a:srgbClr val="FF0000"/>
              </a:solidFill>
              <a:effectLst/>
              <a:latin typeface="+mj-lt"/>
              <a:cs typeface="Calibri" panose="020F0502020204030204" pitchFamily="34" charset="0"/>
            </a:endParaRPr>
          </a:p>
        </p:txBody>
      </p:sp>
    </p:spTree>
    <p:extLst>
      <p:ext uri="{BB962C8B-B14F-4D97-AF65-F5344CB8AC3E}">
        <p14:creationId xmlns:p14="http://schemas.microsoft.com/office/powerpoint/2010/main" val="329183422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 anyone interested in representing IEEE 802 at the next SC6 meeting</a:t>
            </a:r>
            <a:endParaRPr lang="en-AU" dirty="0"/>
          </a:p>
        </p:txBody>
      </p:sp>
      <p:sp>
        <p:nvSpPr>
          <p:cNvPr id="3" name="Content Placeholder 2"/>
          <p:cNvSpPr>
            <a:spLocks noGrp="1"/>
          </p:cNvSpPr>
          <p:nvPr>
            <p:ph idx="1"/>
          </p:nvPr>
        </p:nvSpPr>
        <p:spPr/>
        <p:txBody>
          <a:bodyPr/>
          <a:lstStyle/>
          <a:p>
            <a:pPr lvl="1"/>
            <a:r>
              <a:rPr lang="en-AU" dirty="0" smtClean="0"/>
              <a:t>It might be useful having a representative at the next SC6 meeting …</a:t>
            </a:r>
          </a:p>
          <a:p>
            <a:pPr lvl="1"/>
            <a:r>
              <a:rPr lang="en-AU" dirty="0" smtClean="0"/>
              <a:t>… mainly to deal with the Security ad hoc issue</a:t>
            </a:r>
          </a:p>
          <a:p>
            <a:pPr lvl="1"/>
            <a:r>
              <a:rPr lang="en-AU" dirty="0" smtClean="0"/>
              <a:t>… the IEEE 802 report can probably be done by teleconference</a:t>
            </a:r>
          </a:p>
          <a:p>
            <a:pPr lvl="1"/>
            <a:r>
              <a:rPr lang="en-AU" dirty="0" smtClean="0"/>
              <a:t>Is anyone interested in attending?</a:t>
            </a:r>
          </a:p>
          <a:p>
            <a:pPr lvl="2"/>
            <a:r>
              <a:rPr lang="en-AU" dirty="0" smtClean="0"/>
              <a:t>It is rumoured that Jodi </a:t>
            </a:r>
            <a:r>
              <a:rPr lang="en-AU" dirty="0" err="1" smtClean="0"/>
              <a:t>Haasz</a:t>
            </a:r>
            <a:r>
              <a:rPr lang="en-AU" dirty="0" smtClean="0"/>
              <a:t> (IEEE-SA staff) may be available</a:t>
            </a:r>
          </a:p>
          <a:p>
            <a:pPr lvl="2"/>
            <a:r>
              <a:rPr lang="en-AU" dirty="0" smtClean="0"/>
              <a:t>There is likely to be </a:t>
            </a:r>
            <a:r>
              <a:rPr lang="en-AU" dirty="0" err="1" smtClean="0"/>
              <a:t>Webex</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171646479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is proposed that the IEEE 802 report to SC6 be based on the status pages in the latest SC agenda</a:t>
            </a:r>
            <a:endParaRPr lang="en-AU" dirty="0"/>
          </a:p>
        </p:txBody>
      </p:sp>
      <p:sp>
        <p:nvSpPr>
          <p:cNvPr id="3" name="Content Placeholder 2"/>
          <p:cNvSpPr>
            <a:spLocks noGrp="1"/>
          </p:cNvSpPr>
          <p:nvPr>
            <p:ph idx="1"/>
          </p:nvPr>
        </p:nvSpPr>
        <p:spPr/>
        <p:txBody>
          <a:bodyPr/>
          <a:lstStyle/>
          <a:p>
            <a:pPr lvl="1"/>
            <a:r>
              <a:rPr lang="en-AU" dirty="0" smtClean="0"/>
              <a:t>For previous meetings, every IEEE 802 WG put together a status report</a:t>
            </a:r>
          </a:p>
          <a:p>
            <a:pPr lvl="1"/>
            <a:r>
              <a:rPr lang="en-AU" dirty="0" smtClean="0"/>
              <a:t>However, it appears that an extract of this agenda showing the status of the various IEEE 802 projects in the PSDO process is what SC6 really wants</a:t>
            </a:r>
          </a:p>
          <a:p>
            <a:pPr lvl="2"/>
            <a:r>
              <a:rPr lang="en-AU" dirty="0" smtClean="0"/>
              <a:t>Based on report back from Peter Yee</a:t>
            </a:r>
          </a:p>
          <a:p>
            <a:pPr lvl="1"/>
            <a:r>
              <a:rPr lang="en-AU" dirty="0" smtClean="0"/>
              <a:t>The SC Chair agreed to put together a report in September for EC approval by e-mail</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28413113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 WAPI back?</a:t>
            </a:r>
            <a:endParaRPr lang="en-AU" dirty="0"/>
          </a:p>
        </p:txBody>
      </p:sp>
      <p:sp>
        <p:nvSpPr>
          <p:cNvPr id="3" name="Content Placeholder 2"/>
          <p:cNvSpPr>
            <a:spLocks noGrp="1"/>
          </p:cNvSpPr>
          <p:nvPr>
            <p:ph idx="1"/>
          </p:nvPr>
        </p:nvSpPr>
        <p:spPr/>
        <p:txBody>
          <a:bodyPr/>
          <a:lstStyle/>
          <a:p>
            <a:pPr lvl="1"/>
            <a:r>
              <a:rPr lang="en-AU" dirty="0" smtClean="0"/>
              <a:t>In December 2016, the WAPI Alliance </a:t>
            </a:r>
            <a:r>
              <a:rPr lang="en-AU" dirty="0" smtClean="0">
                <a:hlinkClick r:id="rId2"/>
              </a:rPr>
              <a:t>website</a:t>
            </a:r>
            <a:r>
              <a:rPr lang="en-AU" dirty="0" smtClean="0"/>
              <a:t> indicates that there is going to be a new promotion of TEPA related standards</a:t>
            </a:r>
          </a:p>
          <a:p>
            <a:pPr lvl="2"/>
            <a:r>
              <a:rPr lang="en-AU" dirty="0" smtClean="0"/>
              <a:t>Apparently in ISO / IEC JTC1 SC6 and other international standardization organizations</a:t>
            </a:r>
          </a:p>
          <a:p>
            <a:pPr lvl="2"/>
            <a:r>
              <a:rPr lang="en-AU" dirty="0" smtClean="0"/>
              <a:t>They also have projects to define the use of WAPI with 802.11ac and 802.11ad</a:t>
            </a:r>
          </a:p>
          <a:p>
            <a:pPr lvl="2"/>
            <a:r>
              <a:rPr lang="en-AU" dirty="0" smtClean="0"/>
              <a:t>These initiatives are consistent with the proposal in SC6 for a security ad hoc</a:t>
            </a:r>
          </a:p>
          <a:p>
            <a:pPr lvl="1"/>
            <a:r>
              <a:rPr lang="en-AU" dirty="0" smtClean="0"/>
              <a:t>In April 2017, the WAPI Alliance held a meeting at which they were </a:t>
            </a:r>
            <a:r>
              <a:rPr lang="en-AU" dirty="0" smtClean="0">
                <a:hlinkClick r:id="rId3"/>
              </a:rPr>
              <a:t>scheduled </a:t>
            </a:r>
            <a:r>
              <a:rPr lang="en-AU" dirty="0" smtClean="0"/>
              <a:t>to have a “</a:t>
            </a:r>
            <a:r>
              <a:rPr lang="en-AU" dirty="0"/>
              <a:t>special discussion on standards </a:t>
            </a:r>
            <a:r>
              <a:rPr lang="en-AU" dirty="0" smtClean="0"/>
              <a:t>internationalization”</a:t>
            </a:r>
          </a:p>
          <a:p>
            <a:pPr lvl="1"/>
            <a:r>
              <a:rPr lang="en-AU" dirty="0" smtClean="0"/>
              <a:t>Aside: </a:t>
            </a:r>
            <a:r>
              <a:rPr lang="en-AU" dirty="0"/>
              <a:t>the WAPI Alliance </a:t>
            </a:r>
            <a:r>
              <a:rPr lang="en-AU" dirty="0" smtClean="0"/>
              <a:t>is claiming 7B WAPI shipments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97</a:t>
            </a:fld>
            <a:endParaRPr lang="en-US"/>
          </a:p>
        </p:txBody>
      </p:sp>
    </p:spTree>
    <p:extLst>
      <p:ext uri="{BB962C8B-B14F-4D97-AF65-F5344CB8AC3E}">
        <p14:creationId xmlns:p14="http://schemas.microsoft.com/office/powerpoint/2010/main" val="301700584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WAPI was the subject of a heated exchange at a recent meeting in China</a:t>
            </a:r>
            <a:endParaRPr lang="en-AU" dirty="0"/>
          </a:p>
        </p:txBody>
      </p:sp>
      <p:sp>
        <p:nvSpPr>
          <p:cNvPr id="3" name="Content Placeholder 2"/>
          <p:cNvSpPr>
            <a:spLocks noGrp="1"/>
          </p:cNvSpPr>
          <p:nvPr>
            <p:ph idx="1"/>
          </p:nvPr>
        </p:nvSpPr>
        <p:spPr/>
        <p:txBody>
          <a:bodyPr/>
          <a:lstStyle/>
          <a:p>
            <a:r>
              <a:rPr lang="en-AU" dirty="0" smtClean="0"/>
              <a:t>Extract of </a:t>
            </a:r>
            <a:r>
              <a:rPr lang="en-AU" dirty="0" smtClean="0">
                <a:hlinkClick r:id="rId2"/>
              </a:rPr>
              <a:t>full blog</a:t>
            </a:r>
            <a:endParaRPr lang="en-AU" dirty="0" smtClean="0"/>
          </a:p>
          <a:p>
            <a:pPr lvl="1"/>
            <a:r>
              <a:rPr lang="en-US" i="1" dirty="0"/>
              <a:t>The question began: “I </a:t>
            </a:r>
            <a:r>
              <a:rPr lang="en-US" i="1" dirty="0" err="1"/>
              <a:t>apologise</a:t>
            </a:r>
            <a:r>
              <a:rPr lang="en-US" i="1" dirty="0"/>
              <a:t> if this offends you, but if your patent is quite important, it’s sad for our whole patent system in China. Every one of us needs to pay a WAPI patent fee to you, but not many in this room have used WAPI technology.” In a move that visibly angered Cao, he then asked for a show of hands in the room and declared that not a single person there had actually used WAPI</a:t>
            </a:r>
            <a:r>
              <a:rPr lang="en-US" i="1" dirty="0" smtClean="0"/>
              <a:t>.</a:t>
            </a:r>
            <a:endParaRPr lang="en-AU" i="1" dirty="0"/>
          </a:p>
          <a:p>
            <a:pPr lvl="1"/>
            <a:r>
              <a:rPr lang="en-US" i="1" dirty="0"/>
              <a:t>“Can you tell us who you are? Can you tell us who you represent?” Cao shouted. He then demanded to know whether Gao is a Chinese or US passport holder, a line of questioning Gao described as “disgraceful” and "irrelevant". Much of what followed was lost in cross-talk, and I would imagine I did not get the full effect as the poor simultaneous translator struggled to keep up. But Cao concluded by telling Gao: “You’ll pay for what you’ve done, on my </a:t>
            </a:r>
            <a:r>
              <a:rPr lang="en-US" i="1" dirty="0" err="1"/>
              <a:t>honour</a:t>
            </a:r>
            <a:r>
              <a:rPr lang="en-US" i="1" dirty="0"/>
              <a:t>” as he left the stage.</a:t>
            </a:r>
            <a:endParaRPr lang="en-AU" i="1" dirty="0"/>
          </a:p>
          <a:p>
            <a:endParaRPr lang="en-AU" dirty="0" smtClean="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98</a:t>
            </a:fld>
            <a:endParaRPr lang="en-US"/>
          </a:p>
        </p:txBody>
      </p:sp>
    </p:spTree>
    <p:extLst>
      <p:ext uri="{BB962C8B-B14F-4D97-AF65-F5344CB8AC3E}">
        <p14:creationId xmlns:p14="http://schemas.microsoft.com/office/powerpoint/2010/main" val="215344414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Recent activity in China may affect 802.11 security standards</a:t>
            </a:r>
            <a:endParaRPr lang="en-AU" dirty="0"/>
          </a:p>
        </p:txBody>
      </p:sp>
      <p:sp>
        <p:nvSpPr>
          <p:cNvPr id="3" name="Content Placeholder 2"/>
          <p:cNvSpPr>
            <a:spLocks noGrp="1"/>
          </p:cNvSpPr>
          <p:nvPr>
            <p:ph idx="1"/>
          </p:nvPr>
        </p:nvSpPr>
        <p:spPr/>
        <p:txBody>
          <a:bodyPr/>
          <a:lstStyle/>
          <a:p>
            <a:pPr lvl="1"/>
            <a:r>
              <a:rPr lang="en-AU" dirty="0" smtClean="0"/>
              <a:t>Recently, “</a:t>
            </a:r>
            <a:r>
              <a:rPr lang="en-AU" i="1" dirty="0" smtClean="0"/>
              <a:t>Guidelines for the Development of the Comprehensive Standardization System for the Mobile Internet</a:t>
            </a:r>
            <a:r>
              <a:rPr lang="en-AU" dirty="0" smtClean="0"/>
              <a:t>” were published in China</a:t>
            </a:r>
          </a:p>
          <a:p>
            <a:pPr lvl="2"/>
            <a:r>
              <a:rPr lang="en-AU" dirty="0" smtClean="0"/>
              <a:t>WLANs (along with cellular) are explicitly included </a:t>
            </a:r>
          </a:p>
          <a:p>
            <a:pPr lvl="2"/>
            <a:r>
              <a:rPr lang="en-AU" dirty="0" smtClean="0"/>
              <a:t>There is a special focus on security issues</a:t>
            </a:r>
          </a:p>
          <a:p>
            <a:pPr lvl="1"/>
            <a:r>
              <a:rPr lang="en-AU" dirty="0" smtClean="0"/>
              <a:t>The overall goal is</a:t>
            </a:r>
          </a:p>
          <a:p>
            <a:pPr lvl="2"/>
            <a:r>
              <a:rPr lang="en-AU" b="0" i="1" dirty="0"/>
              <a:t>By 2020, China will have preliminarily established a </a:t>
            </a:r>
            <a:r>
              <a:rPr lang="en-AU" b="0" i="1" dirty="0" smtClean="0"/>
              <a:t>standards system </a:t>
            </a:r>
            <a:r>
              <a:rPr lang="en-AU" b="0" i="1" dirty="0"/>
              <a:t>which has complete basic standards, basically </a:t>
            </a:r>
            <a:r>
              <a:rPr lang="en-AU" b="0" i="1" dirty="0" smtClean="0"/>
              <a:t>covers main </a:t>
            </a:r>
            <a:r>
              <a:rPr lang="en-AU" b="0" i="1" dirty="0"/>
              <a:t>products and services standards, effectively </a:t>
            </a:r>
            <a:r>
              <a:rPr lang="en-AU" b="0" i="1" dirty="0" smtClean="0"/>
              <a:t>safeguards security </a:t>
            </a:r>
            <a:r>
              <a:rPr lang="en-AU" b="0" i="1" dirty="0"/>
              <a:t>standards and meets the needs in the development </a:t>
            </a:r>
            <a:r>
              <a:rPr lang="en-AU" b="0" i="1" dirty="0" smtClean="0"/>
              <a:t>of China’s </a:t>
            </a:r>
            <a:r>
              <a:rPr lang="en-AU" b="0" i="1" dirty="0"/>
              <a:t>mobile Internet </a:t>
            </a:r>
            <a:r>
              <a:rPr lang="en-AU" b="0" i="1" dirty="0" smtClean="0"/>
              <a:t>industry</a:t>
            </a:r>
          </a:p>
          <a:p>
            <a:pPr lvl="2"/>
            <a:r>
              <a:rPr lang="en-AU" b="0" i="1" dirty="0" smtClean="0"/>
              <a:t>By </a:t>
            </a:r>
            <a:r>
              <a:rPr lang="en-AU" b="0" i="1" dirty="0"/>
              <a:t>then, </a:t>
            </a:r>
            <a:r>
              <a:rPr lang="en-AU" b="0" i="1" dirty="0" smtClean="0"/>
              <a:t>standardization technologies </a:t>
            </a:r>
            <a:r>
              <a:rPr lang="en-AU" b="0" i="1" dirty="0"/>
              <a:t>will have been continuously improved, the scope </a:t>
            </a:r>
            <a:r>
              <a:rPr lang="en-AU" b="0" i="1" dirty="0" smtClean="0"/>
              <a:t>of application </a:t>
            </a:r>
            <a:r>
              <a:rPr lang="en-AU" b="0" i="1" dirty="0"/>
              <a:t>of standards will have been continuously </a:t>
            </a:r>
            <a:r>
              <a:rPr lang="en-AU" b="0" i="1" dirty="0" smtClean="0"/>
              <a:t>expanded, and </a:t>
            </a:r>
            <a:r>
              <a:rPr lang="en-AU" b="0" i="1" dirty="0"/>
              <a:t>China’s standards will be </a:t>
            </a:r>
            <a:r>
              <a:rPr lang="en-AU" b="0" i="1" dirty="0" smtClean="0"/>
              <a:t>developing </a:t>
            </a:r>
            <a:r>
              <a:rPr lang="en-AU" b="0" i="1" dirty="0"/>
              <a:t>at the same pace </a:t>
            </a:r>
            <a:r>
              <a:rPr lang="en-AU" b="0" i="1" dirty="0" smtClean="0"/>
              <a:t>as internationally </a:t>
            </a:r>
            <a:r>
              <a:rPr lang="en-AU" b="0" i="1" dirty="0"/>
              <a:t>advanced standards</a:t>
            </a:r>
            <a:r>
              <a:rPr lang="en-AU" b="0" i="1" dirty="0" smtClean="0"/>
              <a:t>.</a:t>
            </a:r>
          </a:p>
          <a:p>
            <a:pPr lvl="1"/>
            <a:r>
              <a:rPr lang="en-AU" dirty="0" smtClean="0"/>
              <a:t>The impact on 802.11 standards (especially security) is currently not clear</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99</a:t>
            </a:fld>
            <a:endParaRPr lang="en-US"/>
          </a:p>
        </p:txBody>
      </p:sp>
    </p:spTree>
    <p:extLst>
      <p:ext uri="{BB962C8B-B14F-4D97-AF65-F5344CB8AC3E}">
        <p14:creationId xmlns:p14="http://schemas.microsoft.com/office/powerpoint/2010/main" val="3822389655"/>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12460</Words>
  <Application>Microsoft Office PowerPoint</Application>
  <PresentationFormat>On-screen Show (4:3)</PresentationFormat>
  <Paragraphs>1950</Paragraphs>
  <Slides>136</Slides>
  <Notes>12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136</vt:i4>
      </vt:variant>
    </vt:vector>
  </HeadingPairs>
  <TitlesOfParts>
    <vt:vector size="143" baseType="lpstr">
      <vt:lpstr>Arial</vt:lpstr>
      <vt:lpstr>Calibri</vt:lpstr>
      <vt:lpstr>Times New Roman</vt:lpstr>
      <vt:lpstr>Wingdings</vt:lpstr>
      <vt:lpstr>802-11-Submission</vt:lpstr>
      <vt:lpstr>Acrobat Document</vt:lpstr>
      <vt:lpstr>Packager Shell Object</vt:lpstr>
      <vt:lpstr>IEEE 802 JTC1 Standing Committee Sept 2017 agenda for Hawaii</vt:lpstr>
      <vt:lpstr>This document will be used to run the IEEE 802 JTC1 SC meetings in Hawaii in Sept 2016</vt:lpstr>
      <vt:lpstr>The SC will review the official IEEE-SA patent material for pre-PAR groups</vt:lpstr>
      <vt:lpstr>The SC will review the official IEEE-SA patent material for pre-PAR groups</vt:lpstr>
      <vt:lpstr>Links are available to a variety of other useful resources</vt:lpstr>
      <vt:lpstr>The IEEE 802 JTC1 SC will operate using accepted principles of meeting etiquette</vt:lpstr>
      <vt:lpstr>The SC will review the new “Participation in IEEE 802 Meetings” slide</vt:lpstr>
      <vt:lpstr>The IEEE 802 JTC1 SC will have one slot at the Sept 2017 interim meeting in Hawaii</vt:lpstr>
      <vt:lpstr>The IEEE 802 JTC1 SC regular meeting has a high level list of agenda items to be considered</vt:lpstr>
      <vt:lpstr>The IEEE 802 JTC1 SC will consider approving its agenda for its Hawaii meeting</vt:lpstr>
      <vt:lpstr>The IEEE 802 JTC1 SC will consider approval of the minutes of its Berlin meeting</vt:lpstr>
      <vt:lpstr>The goals of the IEEE 802 JTC1 SC were reaffirmed by the IEEE 802 EC in March 2014</vt:lpstr>
      <vt:lpstr>The IEEE 802 WGs continue to liaise drafts to SC6 for their information</vt:lpstr>
      <vt:lpstr>IEEE 802 continues to notify SC6 of various new projects – except when we forget</vt:lpstr>
      <vt:lpstr>The new Central Desktop area for the “Adoption of IEEE 802 standards by ISO/IEC JTC1” is operational</vt:lpstr>
      <vt:lpstr>IEEE 802 has pushed 26 standards completely through the PSDO ratification process</vt:lpstr>
      <vt:lpstr>IEEE 802 has pushed 26 standards completely through the PSDO ratification process</vt:lpstr>
      <vt:lpstr>IEEE 802 has pushed 26 standards completely through the PSDO ratification process</vt:lpstr>
      <vt:lpstr>IEEE 802.1 has sixteen standards in the pipeline for ratification under the PSDO</vt:lpstr>
      <vt:lpstr>IEEE 802.1 has sixteen standards in the pipeline for ratification under the PSDO</vt:lpstr>
      <vt:lpstr>IEEE 802.1Qbu FDIS ballot closes 11 Oct 2017</vt:lpstr>
      <vt:lpstr>IEEE 802.1Qbz FDIS ballot closes 11 Oct 2017</vt:lpstr>
      <vt:lpstr>IEEE 802.1AC-Rev is waiting start of FDIS ballot</vt:lpstr>
      <vt:lpstr>IEEE 802.1Qcd-2015 FDIS ballot closed 8 Sept 2017</vt:lpstr>
      <vt:lpstr>IEEE 802d 60-day ballot is waiting for start of FDIS ballot</vt:lpstr>
      <vt:lpstr>IEEE 802.1AEcg 60-day ballot passed on 7 Sept 2017 and requires comment resolution</vt:lpstr>
      <vt:lpstr>There was one comment received on the IEEE 802.1AEcg 60-day FDIS ballot</vt:lpstr>
      <vt:lpstr>There was one comment received on the IEEE 802.1AEcg 60-day FDIS ballot</vt:lpstr>
      <vt:lpstr>IEEE 802.1CB will be submitted to PSDO soon</vt:lpstr>
      <vt:lpstr>IEEE 802.1Qci will be submitted to PSDO soon</vt:lpstr>
      <vt:lpstr>IEEE 802.1Qch will be submitted to PSDO soon</vt:lpstr>
      <vt:lpstr>IEEE 802.1Q-2014/Cor 1-2015 is waiting for publication</vt:lpstr>
      <vt:lpstr>IEEE 802c will be submitted to PSDO</vt:lpstr>
      <vt:lpstr>IEEE 802.1AX-2014/Cor1 is waiting for publication</vt:lpstr>
      <vt:lpstr>IEEE 802.1Q-REV has been liaised for information</vt:lpstr>
      <vt:lpstr>IEEE 802.1Qcc will be liaised for information</vt:lpstr>
      <vt:lpstr>IEEE 802.1Qcp will be liaised for information</vt:lpstr>
      <vt:lpstr>IEEE 8021AR-Rev will be liaised for information</vt:lpstr>
      <vt:lpstr>IEEE 802.3 has thirteen standards in the pipeline for ratification under the PSDO</vt:lpstr>
      <vt:lpstr>IEEE 802.3bw FDIS ballot closes on 11 Sep 2017</vt:lpstr>
      <vt:lpstr>IEEE 802.3bp FDIS ballot closes on 18 Oct 2017</vt:lpstr>
      <vt:lpstr>IEEE 802.3bn is waiting for start of FDIS</vt:lpstr>
      <vt:lpstr>IEEE 802.3bq FDIS ballot closes on 18 Oct 2017</vt:lpstr>
      <vt:lpstr>IEEE 802.3br FDIS ballot closes on 11 Oct 2017</vt:lpstr>
      <vt:lpstr>IEEE 802.3by FDIS ballot closes on 18 Oct 2017</vt:lpstr>
      <vt:lpstr>IEEE 802.3bv is waiting for start of FDIS ballot</vt:lpstr>
      <vt:lpstr>IEEE 802.3bu is waiting for start of FDIS ballot</vt:lpstr>
      <vt:lpstr>IEEE 802.3bz FDIS ballot closes on 12 Oct 2017</vt:lpstr>
      <vt:lpstr>IEEE 802.3/Cor 1 FDIS ballot closes 22 Nov 2017</vt:lpstr>
      <vt:lpstr>IEEE 802.3bs has been liaised</vt:lpstr>
      <vt:lpstr>IEEE 802.3cb was liaised for information in June 2017</vt:lpstr>
      <vt:lpstr>IEEE 802.3cc was liaised for information in June 2017</vt:lpstr>
      <vt:lpstr>IEEE 802.11 has ten standards in the pipeline for ratification under the PSDO</vt:lpstr>
      <vt:lpstr>IEEE 802.11mc is waiting for start of FDIS ballot</vt:lpstr>
      <vt:lpstr>IEEE 802.11ah passed 60-day pre-ballot and is waiting start of FDIS</vt:lpstr>
      <vt:lpstr>IEEE 802.11ai 60-day pre-ballot re-run passed on 1 Sept 2017 but response required</vt:lpstr>
      <vt:lpstr>IEEE 802.11ai 60-day pre-ballot re-run passed on 1 Sept 2017 but response required</vt:lpstr>
      <vt:lpstr>There was one comment received on the IEEE 802.11ai 60-day pre-ballot</vt:lpstr>
      <vt:lpstr>There was one comment received on the IEEE 802.11ai 60-day pre-ballot </vt:lpstr>
      <vt:lpstr>The SC may consider a motion recommending a response to 802.11ai comments by China NB</vt:lpstr>
      <vt:lpstr>IEEE 802.11aj has been liaised for information</vt:lpstr>
      <vt:lpstr>IEEE 802.11ak has been liaised for information</vt:lpstr>
      <vt:lpstr>IEEE 802.11aq has been liaised</vt:lpstr>
      <vt:lpstr>IEEE 802.11ax will be liaised when appropriate</vt:lpstr>
      <vt:lpstr>IEEE 802.11ay will be liaised when appropriate</vt:lpstr>
      <vt:lpstr>IEEE 802.11az will be liaised when appropriate</vt:lpstr>
      <vt:lpstr>IEEE 802.11ba will be liaised when appropriate</vt:lpstr>
      <vt:lpstr>IEEE 802.15 has three standards in the pipeline for ratification under the PSDO</vt:lpstr>
      <vt:lpstr>IEEE 802.15.3-2016 FDIS ballot closes on 7 Sep 2017</vt:lpstr>
      <vt:lpstr>IEEE 802.15.4-2015 is waiting for FDIS start</vt:lpstr>
      <vt:lpstr>IEEE 802.15.6-2012 FDIS ballot closes on 7 Sep 2017</vt:lpstr>
      <vt:lpstr>IEEE 802.21 has two standards in the pipeline for ratification under the PSDO</vt:lpstr>
      <vt:lpstr>IEEE 802.21-2017 60-day ballot passed on 10 July 2017 and is waiting for FDIS to start</vt:lpstr>
      <vt:lpstr>IEEE 802.21.1 60-day ballot passed on 10 July 2017 and is waiting for FDIS to start</vt:lpstr>
      <vt:lpstr>IEEE 802.22 has two standards in the pipeline for ratification under the PSDO</vt:lpstr>
      <vt:lpstr>IEEE 802.22a FDIS ballot passed on 25 July 2017 with no comments</vt:lpstr>
      <vt:lpstr>IEEE 802.22b FDIS ballot passed but a response is required</vt:lpstr>
      <vt:lpstr>There were two comments received on the IEEE 802.22b FDIS ballot</vt:lpstr>
      <vt:lpstr>There were two comments received on the IEEE 802.22b FDIS ballot</vt:lpstr>
      <vt:lpstr>There were two comments received on the IEEE 802.22b FDIS ballot</vt:lpstr>
      <vt:lpstr>The next SC6 meeting will now be held in Oct 2017 in Seoul, Korea</vt:lpstr>
      <vt:lpstr>The WG1 Convenor has resigned … and the new Convenor will probably come from China NB</vt:lpstr>
      <vt:lpstr>The LS sent by IEEE 802 to SC6 in relation to the proposed Security Ad Hoc was finally received</vt:lpstr>
      <vt:lpstr>The China NB protested against the LS from IEEE 802 in relation to the Security ad hoc</vt:lpstr>
      <vt:lpstr>The ballot on the proposed security ad hoc passed with comments, and so a CRM is required</vt:lpstr>
      <vt:lpstr>The SC agreed it should probably respond to the China NB protest, subject to allowing staff to sort it!</vt:lpstr>
      <vt:lpstr>The SC approved a motion in July 2017 to respond to the China NB protest</vt:lpstr>
      <vt:lpstr>The proposed LS to SC6 wrt the China NB protest may be reconsidered after 21 Aug 2017</vt:lpstr>
      <vt:lpstr>The proposed LS to SC6 wrt the China NB protest may be reconsidered after 21 Aug 2017</vt:lpstr>
      <vt:lpstr>Proposed resolutions to the Security ad hoc ballot reject every comment from US, CA, NL and UK</vt:lpstr>
      <vt:lpstr>The assertions that the ToR has already been approved by the SC6 NBs is incorrect</vt:lpstr>
      <vt:lpstr>IEEE 802 should ensure it has a rep at the CRM on the Security ad hoc </vt:lpstr>
      <vt:lpstr>The SC6/WG1 draft agenda for October is available but does not include much of real interest</vt:lpstr>
      <vt:lpstr>The SC6/WG1 draft agenda for October is available but does not include much of real interest</vt:lpstr>
      <vt:lpstr>Is anyone interested in representing IEEE 802 at the next SC6 meeting</vt:lpstr>
      <vt:lpstr>It is proposed that the IEEE 802 report to SC6 be based on the status pages in the latest SC agenda</vt:lpstr>
      <vt:lpstr>Is WAPI back?</vt:lpstr>
      <vt:lpstr>WAPI was the subject of a heated exchange at a recent meeting in China</vt:lpstr>
      <vt:lpstr>Recent activity in China may affect 802.11 security standards</vt:lpstr>
      <vt:lpstr>WG7 will discuss a new security architecture</vt:lpstr>
      <vt:lpstr>WG7 has been discussing a possible WLAN cloud project</vt:lpstr>
      <vt:lpstr>WG7 has been discussing a possible WLAN cloud project</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ratified as ISO/IEC/IEEE 8802-11:2012</vt:lpstr>
      <vt:lpstr>IEEE 802.1X-2010 has been ratified as ISO/IEC/IEEE 8802-1X:2013</vt:lpstr>
      <vt:lpstr>IEEE 802.1AE-2006 has been ratified as ISO/IEC/IEEE 8802-1AE:2013</vt:lpstr>
      <vt:lpstr>IEEE 802.1AB-2009 has been ratified as ISO/IEC/IEEE 8802-1AB:2014</vt:lpstr>
      <vt:lpstr>IEEE 802.1AR-2009 has been ratified as ISO/IEC/IEEE 8802-1AR:2014</vt:lpstr>
      <vt:lpstr>IEEE 802.1AS-2011 has been ratified as ISO/IEC 8802-1AS:2014</vt:lpstr>
      <vt:lpstr>IEEE 802.1BA-2011 FDIS passed on 17 Aug 2016 and no comments were received</vt:lpstr>
      <vt:lpstr>IEEE 802.1BR-2012 FDIS passed on 17 Aug 2016 and no comments were received</vt:lpstr>
      <vt:lpstr>IEEE 802.3-2012 has been ratified as ISO/IEC/IEEE 8802-3:2014</vt:lpstr>
      <vt:lpstr>IEEE 802.11ae-2012 has been ratified as ISO/IEC 8802-11:2012/Amd 1:2014</vt:lpstr>
      <vt:lpstr>IEEE 802.11aa-2012 has been ratified as ISO/IEC 8802-11:2012/Amd 2:2014</vt:lpstr>
      <vt:lpstr>IEEE 802.11ad-2012 has been ratified as ISO/IEC 8802-11:2012/Amd 3:2014</vt:lpstr>
      <vt:lpstr>IEEE 802.22 has been ratified as ISO/IEC 8802-22:2015</vt:lpstr>
      <vt:lpstr>IEEE 802.1AEbn-2011 has been ratified as ISO/IEC 8802-1AE:2015/Amd 1</vt:lpstr>
      <vt:lpstr>IEEE 802.1AEbw-2013 has been ratified as ISO/IEC 8802-1AE:2015/Amd 2</vt:lpstr>
      <vt:lpstr>IEEE 802.3.1-2013 has been published as “Definitions for Ethernet — Part 3-1”</vt:lpstr>
      <vt:lpstr>IEEE 802.11ac-2013 has been ratified as ISO/IEC/IEEE 8802-11:2015/Amd 4</vt:lpstr>
      <vt:lpstr>IEEE 802.11af-2013 has been ratified as 8802-11:2015/Amd 5</vt:lpstr>
      <vt:lpstr>IEEE 802.1AX-2014 FDIS ballot closes on 20 Nov 2015</vt:lpstr>
      <vt:lpstr>IEEE 802-2014 FDIS ballot passed on 2 Nov 2015 and comment response liaised in Jan 16 </vt:lpstr>
      <vt:lpstr>IEEE 802.1Xbx-2014 has been published as a ISO/IEC/IEEE standard </vt:lpstr>
      <vt:lpstr>IEEE 802.1Q-Rev-2014 has been published as a ISO/IEC/IEEE standard </vt:lpstr>
      <vt:lpstr>ISO/IEC/IEEE 802-3-2015  is now published</vt:lpstr>
      <vt:lpstr>IEEE 802.1Qbv-2015 FDIS ballot passed and has been published</vt:lpstr>
      <vt:lpstr>IEEE 802.1AB-2016 FDIS ballot passed and has been published</vt:lpstr>
      <vt:lpstr>IEEE 802.1Qca-2015 FDIS ballot passed and has been published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2017-09-11T22:06:53Z</dcterms:modified>
</cp:coreProperties>
</file>