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35"/>
  </p:notesMasterIdLst>
  <p:handoutMasterIdLst>
    <p:handoutMasterId r:id="rId136"/>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981" r:id="rId19"/>
    <p:sldId id="1657" r:id="rId20"/>
    <p:sldId id="1895" r:id="rId21"/>
    <p:sldId id="1684" r:id="rId22"/>
    <p:sldId id="1685" r:id="rId23"/>
    <p:sldId id="1686" r:id="rId24"/>
    <p:sldId id="1687" r:id="rId25"/>
    <p:sldId id="1745" r:id="rId26"/>
    <p:sldId id="1746" r:id="rId27"/>
    <p:sldId id="1747" r:id="rId28"/>
    <p:sldId id="1769" r:id="rId29"/>
    <p:sldId id="1786" r:id="rId30"/>
    <p:sldId id="1773" r:id="rId31"/>
    <p:sldId id="1894" r:id="rId32"/>
    <p:sldId id="1896" r:id="rId33"/>
    <p:sldId id="1965" r:id="rId34"/>
    <p:sldId id="1967" r:id="rId35"/>
    <p:sldId id="1968" r:id="rId36"/>
    <p:sldId id="1969" r:id="rId37"/>
    <p:sldId id="1689" r:id="rId38"/>
    <p:sldId id="1691" r:id="rId39"/>
    <p:sldId id="1692" r:id="rId40"/>
    <p:sldId id="1694" r:id="rId41"/>
    <p:sldId id="1695" r:id="rId42"/>
    <p:sldId id="1696" r:id="rId43"/>
    <p:sldId id="1697" r:id="rId44"/>
    <p:sldId id="1716" r:id="rId45"/>
    <p:sldId id="1717" r:id="rId46"/>
    <p:sldId id="1718" r:id="rId47"/>
    <p:sldId id="1851" r:id="rId48"/>
    <p:sldId id="1864" r:id="rId49"/>
    <p:sldId id="1945" r:id="rId50"/>
    <p:sldId id="1946" r:id="rId51"/>
    <p:sldId id="1688" r:id="rId52"/>
    <p:sldId id="1702" r:id="rId53"/>
    <p:sldId id="1703" r:id="rId54"/>
    <p:sldId id="1704" r:id="rId55"/>
    <p:sldId id="1978" r:id="rId56"/>
    <p:sldId id="1980" r:id="rId57"/>
    <p:sldId id="1987" r:id="rId58"/>
    <p:sldId id="1705" r:id="rId59"/>
    <p:sldId id="1706" r:id="rId60"/>
    <p:sldId id="1707" r:id="rId61"/>
    <p:sldId id="1708" r:id="rId62"/>
    <p:sldId id="1709" r:id="rId63"/>
    <p:sldId id="1710" r:id="rId64"/>
    <p:sldId id="1790" r:id="rId65"/>
    <p:sldId id="1698" r:id="rId66"/>
    <p:sldId id="1699" r:id="rId67"/>
    <p:sldId id="1700" r:id="rId68"/>
    <p:sldId id="1701" r:id="rId69"/>
    <p:sldId id="1711" r:id="rId70"/>
    <p:sldId id="1712" r:id="rId71"/>
    <p:sldId id="1713" r:id="rId72"/>
    <p:sldId id="1679" r:id="rId73"/>
    <p:sldId id="1583" r:id="rId74"/>
    <p:sldId id="1629" r:id="rId75"/>
    <p:sldId id="1971" r:id="rId76"/>
    <p:sldId id="1972" r:id="rId77"/>
    <p:sldId id="1979" r:id="rId78"/>
    <p:sldId id="1641" r:id="rId79"/>
    <p:sldId id="1952" r:id="rId80"/>
    <p:sldId id="1887" r:id="rId81"/>
    <p:sldId id="1949" r:id="rId82"/>
    <p:sldId id="1956" r:id="rId83"/>
    <p:sldId id="1951" r:id="rId84"/>
    <p:sldId id="1953" r:id="rId85"/>
    <p:sldId id="1966" r:id="rId86"/>
    <p:sldId id="1973" r:id="rId87"/>
    <p:sldId id="1983" r:id="rId88"/>
    <p:sldId id="1986" r:id="rId89"/>
    <p:sldId id="1984" r:id="rId90"/>
    <p:sldId id="1957" r:id="rId91"/>
    <p:sldId id="1958" r:id="rId92"/>
    <p:sldId id="1959" r:id="rId93"/>
    <p:sldId id="1960" r:id="rId94"/>
    <p:sldId id="1941" r:id="rId95"/>
    <p:sldId id="1982" r:id="rId96"/>
    <p:sldId id="1970" r:id="rId97"/>
    <p:sldId id="1974" r:id="rId98"/>
    <p:sldId id="1954" r:id="rId99"/>
    <p:sldId id="1955" r:id="rId100"/>
    <p:sldId id="1375" r:id="rId101"/>
    <p:sldId id="1376" r:id="rId102"/>
    <p:sldId id="1400" r:id="rId103"/>
    <p:sldId id="619" r:id="rId104"/>
    <p:sldId id="621" r:id="rId105"/>
    <p:sldId id="1561" r:id="rId106"/>
    <p:sldId id="1555" r:id="rId107"/>
    <p:sldId id="1601" r:id="rId108"/>
    <p:sldId id="1585" r:id="rId109"/>
    <p:sldId id="1586" r:id="rId110"/>
    <p:sldId id="1587" r:id="rId111"/>
    <p:sldId id="1588" r:id="rId112"/>
    <p:sldId id="1589" r:id="rId113"/>
    <p:sldId id="1590" r:id="rId114"/>
    <p:sldId id="1771" r:id="rId115"/>
    <p:sldId id="1772" r:id="rId116"/>
    <p:sldId id="1591" r:id="rId117"/>
    <p:sldId id="1592" r:id="rId118"/>
    <p:sldId id="1593" r:id="rId119"/>
    <p:sldId id="1594" r:id="rId120"/>
    <p:sldId id="1595" r:id="rId121"/>
    <p:sldId id="1596" r:id="rId122"/>
    <p:sldId id="1597" r:id="rId123"/>
    <p:sldId id="1598" r:id="rId124"/>
    <p:sldId id="1599" r:id="rId125"/>
    <p:sldId id="1600" r:id="rId126"/>
    <p:sldId id="1628" r:id="rId127"/>
    <p:sldId id="1638" r:id="rId128"/>
    <p:sldId id="1725" r:id="rId129"/>
    <p:sldId id="1726" r:id="rId130"/>
    <p:sldId id="1947" r:id="rId131"/>
    <p:sldId id="1975" r:id="rId132"/>
    <p:sldId id="1976" r:id="rId133"/>
    <p:sldId id="1977" r:id="rId13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85" d="100"/>
          <a:sy n="85" d="100"/>
        </p:scale>
        <p:origin x="1760" y="6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90057" y="363379"/>
            <a:ext cx="32554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802.11-17/1178r4</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1198-00-0jtc-minutes-of-berlin-meeting-in-jul-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isotc.iso.org/livelink/livelink?func=ll&amp;objId=19224663&amp;objAction=Open"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s://mentor.ieee.org/802-ec/dcn/17/ec-17-0066-01-00EC-802-to-jtc1-sc6-wg1-liaison-statement.pdf" TargetMode="External"/><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hyperlink" Target="http://iot.wapia.org/activitie/Union/detail_102259.shtml" TargetMode="External"/><Relationship Id="rId2" Type="http://schemas.openxmlformats.org/officeDocument/2006/relationships/hyperlink" Target="http://wapia.org/public/include/Hot92822.shtml"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www.iam-media.com/Blog/Detail.aspx?g=b32c51a8-1d63-434c-aa33-da90e8412753&amp;vl=482388542"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2017 </a:t>
            </a:r>
            <a:r>
              <a:rPr lang="en-US" dirty="0">
                <a:solidFill>
                  <a:schemeClr val="accent2">
                    <a:lumMod val="75000"/>
                  </a:schemeClr>
                </a:solidFill>
              </a:rPr>
              <a:t>agenda for </a:t>
            </a:r>
            <a:r>
              <a:rPr lang="en-US" dirty="0" smtClean="0">
                <a:solidFill>
                  <a:schemeClr val="accent2">
                    <a:lumMod val="75000"/>
                  </a:schemeClr>
                </a:solidFill>
              </a:rPr>
              <a:t>Hawaii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8 September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Hawaii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Sept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102</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Hawaii </a:t>
            </a:r>
            <a:r>
              <a:rPr lang="en-AU" i="1" dirty="0" smtClean="0"/>
              <a:t>in September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Berlin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Berlin, in July 2017, as documented in </a:t>
            </a:r>
            <a:r>
              <a:rPr lang="en-AU" i="1" dirty="0" smtClean="0">
                <a:solidFill>
                  <a:srgbClr val="FF0000"/>
                </a:solidFill>
                <a:hlinkClick r:id="rId3"/>
              </a:rPr>
              <a:t>11-17-1198-00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06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127</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09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414"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because no new SGs were formed!</a:t>
            </a:r>
          </a:p>
          <a:p>
            <a:pPr lvl="1"/>
            <a:r>
              <a:rPr lang="en-AU" dirty="0" smtClean="0"/>
              <a:t>However, a liaison was sent after the July 2017 plenary (N16692)</a:t>
            </a:r>
          </a:p>
          <a:p>
            <a:pPr lvl="2"/>
            <a:r>
              <a:rPr lang="en-AU" b="0" dirty="0" smtClean="0"/>
              <a:t>IEEE </a:t>
            </a:r>
            <a:r>
              <a:rPr lang="en-AU" b="0" dirty="0"/>
              <a:t>802.3 Beyond 10km Optical PHYs for 50 Gb/s, 200 Gb/s, 400Gb/s Ethernet </a:t>
            </a:r>
            <a:endParaRPr lang="en-AU" b="0" dirty="0" smtClean="0"/>
          </a:p>
          <a:p>
            <a:pPr lvl="2"/>
            <a:r>
              <a:rPr lang="en-AU" b="0" dirty="0" smtClean="0"/>
              <a:t>IEEE </a:t>
            </a:r>
            <a:r>
              <a:rPr lang="en-AU" b="0" dirty="0"/>
              <a:t>802.11 Light Communications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8960447"/>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529843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823619421"/>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 Dec </a:t>
                      </a:r>
                      <a:r>
                        <a:rPr lang="en-AU" sz="1600" b="0" baseline="0" dirty="0" smtClean="0">
                          <a:solidFill>
                            <a:schemeClr val="tx1"/>
                          </a:solidFill>
                          <a:latin typeface="+mj-lt"/>
                        </a:rPr>
                        <a:t>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285381769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15087663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Sept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887548790"/>
              </p:ext>
            </p:extLst>
          </p:nvPr>
        </p:nvGraphicFramePr>
        <p:xfrm>
          <a:off x="152399" y="158388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closes 11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no with one </a:t>
            </a:r>
            <a:r>
              <a:rPr lang="en-AU" dirty="0" smtClean="0"/>
              <a:t>comment</a:t>
            </a:r>
          </a:p>
          <a:p>
            <a:pPr lvl="2"/>
            <a:r>
              <a:rPr lang="en-AU" dirty="0" smtClean="0"/>
              <a:t>Response sent to China NB comments (N16601)</a:t>
            </a:r>
            <a:endParaRPr lang="en-AU" dirty="0"/>
          </a:p>
          <a:p>
            <a:r>
              <a:rPr lang="en-AU" dirty="0" smtClean="0"/>
              <a:t>FDIS ballot: </a:t>
            </a:r>
            <a:r>
              <a:rPr lang="en-AU" dirty="0" smtClean="0">
                <a:solidFill>
                  <a:schemeClr val="accent2"/>
                </a:solidFill>
              </a:rPr>
              <a:t>closes 11 Oct 2017</a:t>
            </a:r>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closes </a:t>
            </a:r>
            <a:r>
              <a:rPr lang="en-AU" dirty="0" smtClean="0"/>
              <a:t>11 </a:t>
            </a:r>
            <a:r>
              <a:rPr lang="en-AU" dirty="0"/>
              <a:t>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a:solidFill>
                  <a:schemeClr val="accent2"/>
                </a:solidFill>
              </a:rPr>
              <a:t>closes </a:t>
            </a:r>
            <a:r>
              <a:rPr lang="en-AU" dirty="0" smtClean="0">
                <a:solidFill>
                  <a:schemeClr val="accent2"/>
                </a:solidFill>
              </a:rPr>
              <a:t>11 </a:t>
            </a:r>
            <a:r>
              <a:rPr lang="en-AU" dirty="0">
                <a:solidFill>
                  <a:schemeClr val="accent2"/>
                </a:solidFill>
              </a:rPr>
              <a:t>Oct 2017</a:t>
            </a:r>
            <a:endParaRPr lang="en-AU" dirty="0" smtClean="0">
              <a:solidFill>
                <a:schemeClr val="accent2"/>
              </a:solidFill>
            </a:endParaRPr>
          </a:p>
          <a:p>
            <a:endParaRPr lang="en-AU" dirty="0">
              <a:solidFill>
                <a:schemeClr val="accent2"/>
              </a:solidFill>
            </a:endParaRPr>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no 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23</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closed 8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no with one </a:t>
            </a:r>
            <a:r>
              <a:rPr lang="en-AU" dirty="0" smtClean="0"/>
              <a:t>comment</a:t>
            </a:r>
          </a:p>
          <a:p>
            <a:pPr lvl="2"/>
            <a:r>
              <a:rPr lang="en-AU" dirty="0" smtClean="0"/>
              <a:t>The response was sent in Nov 2016 (N16505)</a:t>
            </a:r>
          </a:p>
          <a:p>
            <a:r>
              <a:rPr lang="en-AU" dirty="0" smtClean="0"/>
              <a:t>FDIS ballot: </a:t>
            </a:r>
            <a:r>
              <a:rPr lang="en-AU" dirty="0" smtClean="0">
                <a:solidFill>
                  <a:schemeClr val="accent2"/>
                </a:solidFill>
              </a:rPr>
              <a:t>closes 1 Dec 2017</a:t>
            </a:r>
          </a:p>
          <a:p>
            <a:pPr lvl="1"/>
            <a:r>
              <a:rPr lang="en-AU" dirty="0" smtClean="0">
                <a:solidFill>
                  <a:schemeClr val="accent2"/>
                </a:solidFill>
              </a:rPr>
              <a:t>Apparently was extended from 8 Sept 2017 because of systems error</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a:t>
            </a:r>
            <a:r>
              <a:rPr lang="en-AU" dirty="0" smtClean="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ballot closes on 7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chemeClr val="accent2"/>
                </a:solidFill>
              </a:rPr>
              <a:t>closes 7 Sept 2017</a:t>
            </a:r>
          </a:p>
          <a:p>
            <a:pPr lvl="1"/>
            <a:r>
              <a:rPr lang="en-US" dirty="0" smtClean="0"/>
              <a:t>Was awaiting </a:t>
            </a:r>
            <a:r>
              <a:rPr lang="en-US" dirty="0"/>
              <a:t>publication of the standard to submit to JTC 1/SC 6 for the 60 day </a:t>
            </a:r>
            <a:r>
              <a:rPr lang="en-US" dirty="0" smtClean="0"/>
              <a:t>ballot –  w</a:t>
            </a:r>
            <a:r>
              <a:rPr lang="en-AU" dirty="0" smtClean="0"/>
              <a:t>as actually submitted in late June</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smtClean="0">
                <a:solidFill>
                  <a:schemeClr val="accent2"/>
                </a:solidFill>
              </a:rPr>
              <a:t>waiting</a:t>
            </a:r>
          </a:p>
          <a:p>
            <a:pPr lvl="1"/>
            <a:r>
              <a:rPr lang="en-AU" dirty="0" smtClean="0"/>
              <a:t>Will be sent when published</a:t>
            </a:r>
          </a:p>
          <a:p>
            <a:pPr lvl="2"/>
            <a:r>
              <a:rPr lang="en-AU" dirty="0" smtClean="0"/>
              <a:t>Publication scheduled for 28 September</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chemeClr val="accent2"/>
                </a:solidFill>
              </a:rPr>
              <a:t>waiting</a:t>
            </a:r>
          </a:p>
          <a:p>
            <a:pPr lvl="1"/>
            <a:r>
              <a:rPr lang="en-AU" dirty="0" smtClean="0"/>
              <a:t>Will </a:t>
            </a:r>
            <a:r>
              <a:rPr lang="en-AU" dirty="0"/>
              <a:t>be sent when </a:t>
            </a:r>
            <a:r>
              <a:rPr lang="en-AU" dirty="0" smtClean="0"/>
              <a:t>published</a:t>
            </a:r>
          </a:p>
          <a:p>
            <a:pPr lvl="2"/>
            <a:r>
              <a:rPr lang="en-AU" dirty="0" smtClean="0"/>
              <a:t>Was published on 31 May 2017</a:t>
            </a:r>
          </a:p>
          <a:p>
            <a:pPr lvl="2"/>
            <a:r>
              <a:rPr lang="en-AU" dirty="0" smtClean="0">
                <a:solidFill>
                  <a:srgbClr val="FF0000"/>
                </a:solidFill>
              </a:rPr>
              <a:t>Action required by 802.1 WG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smtClean="0">
                <a:solidFill>
                  <a:schemeClr val="accent2"/>
                </a:solidFill>
              </a:rPr>
              <a:t>waiting</a:t>
            </a:r>
          </a:p>
          <a:p>
            <a:pPr lvl="1"/>
            <a:r>
              <a:rPr lang="en-AU" dirty="0"/>
              <a:t>Will be sent when published</a:t>
            </a:r>
          </a:p>
          <a:p>
            <a:pPr lvl="2"/>
            <a:r>
              <a:rPr lang="en-AU" dirty="0"/>
              <a:t>Was published on </a:t>
            </a:r>
            <a:r>
              <a:rPr lang="en-AU" dirty="0" smtClean="0"/>
              <a:t>28 June 2017</a:t>
            </a:r>
            <a:endParaRPr lang="en-AU" dirty="0"/>
          </a:p>
          <a:p>
            <a:pPr lvl="2"/>
            <a:r>
              <a:rPr lang="en-AU" dirty="0">
                <a:solidFill>
                  <a:srgbClr val="FF0000"/>
                </a:solidFill>
              </a:rPr>
              <a:t>Action required by 802.1 WG</a:t>
            </a:r>
            <a:endParaRPr lang="en-AU" dirty="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their usual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solidFill>
                  <a:srgbClr val="FF0000"/>
                </a:solidFill>
              </a:rPr>
              <a:t>Published? </a:t>
            </a:r>
            <a:r>
              <a:rPr lang="en-AU" dirty="0">
                <a:solidFill>
                  <a:srgbClr val="FF0000"/>
                </a:solidFill>
              </a:rPr>
              <a:t>Asked Jodi in August </a:t>
            </a:r>
            <a:r>
              <a:rPr lang="en-AU" dirty="0" smtClean="0">
                <a:solidFill>
                  <a:srgbClr val="FF0000"/>
                </a:solidFill>
              </a:rPr>
              <a:t>2017 and she is checking with ISO</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Published? </a:t>
            </a:r>
            <a:r>
              <a:rPr lang="en-AU" dirty="0">
                <a:solidFill>
                  <a:srgbClr val="FF0000"/>
                </a:solidFill>
              </a:rPr>
              <a:t>Asked Jodi in August </a:t>
            </a:r>
            <a:r>
              <a:rPr lang="en-AU" dirty="0" smtClean="0">
                <a:solidFill>
                  <a:srgbClr val="FF0000"/>
                </a:solidFill>
              </a:rPr>
              <a:t>2017, and she is checking with ISO</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8264208"/>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Closes</a:t>
                      </a:r>
                      <a:endParaRPr lang="en-AU" sz="1600" dirty="0">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extLst>
                  <a:ext uri="{0D108BD9-81ED-4DB2-BD59-A6C34878D82A}">
                    <a16:rowId xmlns:a16="http://schemas.microsoft.com/office/drawing/2014/main" val="10001"/>
                  </a:ext>
                </a:extLst>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2"/>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4"/>
                  </a:ext>
                </a:extLst>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6"/>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9"/>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37</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closes on 11 Sep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Response sent to SC6 in Dec 2016 (see N16509)</a:t>
            </a:r>
          </a:p>
          <a:p>
            <a:r>
              <a:rPr lang="en-AU" dirty="0" smtClean="0"/>
              <a:t>FDIS ballot: </a:t>
            </a:r>
            <a:r>
              <a:rPr lang="en-AU" dirty="0" smtClean="0">
                <a:solidFill>
                  <a:schemeClr val="accent2"/>
                </a:solidFill>
              </a:rPr>
              <a:t>closes 11 Sep 2017</a:t>
            </a: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a:t>
            </a:r>
            <a:r>
              <a:rPr lang="en-AU" dirty="0"/>
              <a:t>FDIS ballot closes on </a:t>
            </a:r>
            <a:r>
              <a:rPr lang="en-AU" dirty="0" smtClean="0"/>
              <a:t>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smtClean="0"/>
              <a:t>FDIS ballot: </a:t>
            </a:r>
            <a:r>
              <a:rPr lang="en-AU" dirty="0">
                <a:solidFill>
                  <a:schemeClr val="accent2"/>
                </a:solidFill>
              </a:rPr>
              <a:t>closes </a:t>
            </a:r>
            <a:r>
              <a:rPr lang="en-AU" dirty="0" smtClean="0">
                <a:solidFill>
                  <a:schemeClr val="accent2"/>
                </a:solidFill>
              </a:rPr>
              <a:t>18 Oct 2017</a:t>
            </a:r>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FDIS ballot closes on 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22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closes on </a:t>
            </a:r>
            <a:r>
              <a:rPr lang="en-AU" dirty="0" smtClean="0"/>
              <a:t>11 Oct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11 Oct 2017</a:t>
            </a:r>
            <a:endParaRPr lang="en-AU" dirty="0">
              <a:solidFill>
                <a:schemeClr val="accent2"/>
              </a:solidFill>
            </a:endParaRPr>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closes on </a:t>
            </a:r>
            <a:r>
              <a:rPr lang="en-AU" dirty="0" smtClean="0"/>
              <a:t>18 </a:t>
            </a:r>
            <a:r>
              <a:rPr lang="en-AU" dirty="0"/>
              <a:t>Oct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FDIS ballot closes on </a:t>
            </a:r>
            <a:r>
              <a:rPr lang="en-AU" dirty="0" smtClean="0"/>
              <a:t>12 Oct </a:t>
            </a:r>
            <a:r>
              <a:rPr lang="en-AU" dirty="0"/>
              <a:t>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12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closes 22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Closes 22 Nov 2017</a:t>
            </a: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a:solidFill>
                  <a:srgbClr val="FF0000"/>
                </a:solidFill>
              </a:rPr>
              <a:t>What is status? Asked Jodi in August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40546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Re-run</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Jun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a:t>
            </a:r>
          </a:p>
          <a:p>
            <a:pPr lvl="1"/>
            <a:r>
              <a:rPr lang="en-AU" dirty="0">
                <a:solidFill>
                  <a:srgbClr val="FF0000"/>
                </a:solidFill>
              </a:rPr>
              <a:t>Asked Jodi in August </a:t>
            </a:r>
            <a:r>
              <a:rPr lang="en-AU" dirty="0" smtClean="0">
                <a:solidFill>
                  <a:srgbClr val="FF0000"/>
                </a:solidFill>
              </a:rPr>
              <a:t>2017, and she is checking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solidFill>
                  <a:srgbClr val="FF0000"/>
                </a:solidFill>
              </a:rPr>
              <a:t>Asked Jodi in August </a:t>
            </a:r>
            <a:r>
              <a:rPr lang="en-AU" dirty="0" smtClean="0">
                <a:solidFill>
                  <a:srgbClr val="FF0000"/>
                </a:solidFill>
              </a:rPr>
              <a:t>2017, </a:t>
            </a:r>
            <a:r>
              <a:rPr lang="en-AU" dirty="0">
                <a:solidFill>
                  <a:srgbClr val="FF0000"/>
                </a:solidFill>
              </a:rPr>
              <a:t>and she is checking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60-day </a:t>
            </a:r>
            <a:r>
              <a:rPr lang="en-AU" dirty="0"/>
              <a:t>pre-ballot </a:t>
            </a:r>
            <a:r>
              <a:rPr lang="en-AU" dirty="0" smtClean="0"/>
              <a:t>re-run passed on 1 Sept 2017 </a:t>
            </a:r>
            <a:r>
              <a:rPr lang="en-AU" dirty="0"/>
              <a:t>but response required</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t>
            </a:r>
            <a:r>
              <a:rPr lang="en-AU" dirty="0" smtClean="0">
                <a:solidFill>
                  <a:schemeClr val="accent2"/>
                </a:solidFill>
              </a:rPr>
              <a:t>but response required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60-day pre-ballot re-run passed on 1 Sept 2017 but response required</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endParaRPr lang="en-AU" dirty="0" smtClean="0">
              <a:solidFill>
                <a:schemeClr val="tx2"/>
              </a:solidFill>
            </a:endParaRP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802.11ai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802.11ai itself has the following security problems:</a:t>
            </a:r>
          </a:p>
          <a:p>
            <a:pPr lvl="2"/>
            <a:r>
              <a:rPr lang="en-AU" i="1" dirty="0" smtClean="0"/>
              <a:t>1) In FILS shared key authentication, the shared key is generated between STA and AS and stored in these two devices, the  key needs to be delivered by AS to AP through network when Link setup, so, a secure channel should be provided, but the security channel is not specified in the standard</a:t>
            </a:r>
          </a:p>
          <a:p>
            <a:pPr lvl="2"/>
            <a:r>
              <a:rPr lang="en-AU" i="1" dirty="0" smtClean="0"/>
              <a:t>2) In FILS public key authentication, Subclause 12.12.1 mentioned that "when FILS Public Key authentication is used, each STA has a means to trust the public key of the other STA", but the standard does not provide specific means on how STA trust public key of other STAs</a:t>
            </a:r>
          </a:p>
          <a:p>
            <a:r>
              <a:rPr lang="en-AU" dirty="0" smtClean="0"/>
              <a:t>China NB Change 1</a:t>
            </a:r>
          </a:p>
          <a:p>
            <a:pPr lvl="1"/>
            <a:r>
              <a:rPr lang="en-AU" dirty="0" smtClean="0"/>
              <a:t>None specified</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26794628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802.11ai FDIS 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AU" dirty="0" smtClean="0">
                <a:solidFill>
                  <a:srgbClr val="FF0000"/>
                </a:solidFill>
              </a:rPr>
              <a:t>The comment is similar, but not quite the same as last time</a:t>
            </a:r>
          </a:p>
          <a:p>
            <a:pPr lvl="1"/>
            <a:r>
              <a:rPr lang="en-AU" dirty="0" smtClean="0">
                <a:solidFill>
                  <a:srgbClr val="FF0000"/>
                </a:solidFill>
              </a:rPr>
              <a:t>Have asked Dan Harkins to put response together </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31771401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2017</a:t>
            </a:r>
            <a:endParaRPr lang="en-AU" dirty="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3020926"/>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closes on 7 Sep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closes on 7 Sep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chemeClr val="accent2"/>
                </a:solidFill>
              </a:rPr>
              <a:t>waiting</a:t>
            </a:r>
          </a:p>
          <a:p>
            <a:pPr lvl="1"/>
            <a:r>
              <a:rPr lang="en-AU" dirty="0">
                <a:solidFill>
                  <a:srgbClr val="FF0000"/>
                </a:solidFill>
              </a:rPr>
              <a:t>Asked Jodi in August </a:t>
            </a:r>
            <a:r>
              <a:rPr lang="en-AU" dirty="0" smtClean="0">
                <a:solidFill>
                  <a:srgbClr val="FF0000"/>
                </a:solidFill>
              </a:rPr>
              <a:t>2017, </a:t>
            </a:r>
            <a:r>
              <a:rPr lang="en-AU" dirty="0">
                <a:solidFill>
                  <a:srgbClr val="FF0000"/>
                </a:solidFill>
              </a:rPr>
              <a:t>and she is checking</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closes </a:t>
            </a:r>
            <a:r>
              <a:rPr lang="en-AU" dirty="0" smtClean="0"/>
              <a:t>on 7 Sep </a:t>
            </a:r>
            <a:r>
              <a:rPr lang="en-AU" dirty="0"/>
              <a:t>2017</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closes on 7 Sep 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807448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 17</a:t>
                      </a: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60-day ballot passed on 10 </a:t>
            </a:r>
            <a:r>
              <a:rPr lang="en-AU" dirty="0"/>
              <a:t>July 2017 </a:t>
            </a:r>
            <a:r>
              <a:rPr lang="en-AU" dirty="0" smtClean="0"/>
              <a:t>and is waiting for FDIS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chemeClr val="accent2"/>
                </a:solidFill>
              </a:rPr>
              <a:t>waiting</a:t>
            </a:r>
          </a:p>
          <a:p>
            <a:pPr lvl="1"/>
            <a:r>
              <a:rPr lang="en-AU" dirty="0">
                <a:solidFill>
                  <a:srgbClr val="FF0000"/>
                </a:solidFill>
              </a:rPr>
              <a:t>Asked Jodi in August 2017, </a:t>
            </a:r>
            <a:r>
              <a:rPr lang="en-AU" dirty="0" smtClean="0">
                <a:solidFill>
                  <a:srgbClr val="FF0000"/>
                </a:solidFill>
              </a:rPr>
              <a:t>and </a:t>
            </a:r>
            <a:r>
              <a:rPr lang="en-AU" dirty="0">
                <a:solidFill>
                  <a:srgbClr val="FF0000"/>
                </a:solidFill>
              </a:rPr>
              <a:t>she is checking</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passed on 10 July </a:t>
            </a:r>
            <a:r>
              <a:rPr lang="en-AU" dirty="0" smtClean="0"/>
              <a:t>2017 </a:t>
            </a:r>
            <a:r>
              <a:rPr lang="en-AU" dirty="0"/>
              <a:t>and is waiting for FDIS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2"/>
            <a:r>
              <a:rPr lang="en-AU" dirty="0" smtClean="0"/>
              <a:t>Only </a:t>
            </a:r>
            <a:r>
              <a:rPr lang="en-AU" dirty="0"/>
              <a:t>negative vote was from China NB (the usual </a:t>
            </a:r>
            <a:r>
              <a:rPr lang="en-AU" dirty="0" smtClean="0"/>
              <a:t>security comment)</a:t>
            </a:r>
          </a:p>
          <a:p>
            <a:pPr lvl="1"/>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waiting</a:t>
            </a:r>
          </a:p>
          <a:p>
            <a:pPr lvl="1"/>
            <a:r>
              <a:rPr lang="en-AU" dirty="0" smtClean="0"/>
              <a:t>ISO is about to open the ballot (as of 4 Sept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42476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n/a</a:t>
                      </a:r>
                      <a:endParaRPr lang="en-AU" sz="1600" dirty="0">
                        <a:solidFill>
                          <a:schemeClr val="tx1"/>
                        </a:solidFill>
                        <a:latin typeface="+mj-lt"/>
                      </a:endParaRPr>
                    </a:p>
                  </a:txBody>
                  <a:tcPr marL="115147" marR="115147"/>
                </a:tc>
                <a:extLst>
                  <a:ext uri="{0D108BD9-81ED-4DB2-BD59-A6C34878D82A}">
                    <a16:rowId xmlns:a16="http://schemas.microsoft.com/office/drawing/2014/main" val="10001"/>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passed on 25 July 2017 with no comments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a:t>
            </a:r>
          </a:p>
          <a:p>
            <a:pPr lvl="1"/>
            <a:r>
              <a:rPr lang="en-AU" dirty="0" smtClean="0"/>
              <a:t>Passed on 27 July 2017 (12/0/17) with no comments</a:t>
            </a:r>
          </a:p>
          <a:p>
            <a:pPr lvl="1"/>
            <a:r>
              <a:rPr lang="en-AU" dirty="0" smtClean="0">
                <a:solidFill>
                  <a:srgbClr val="FF0000"/>
                </a:solidFill>
              </a:rPr>
              <a:t>Published? </a:t>
            </a:r>
            <a:r>
              <a:rPr lang="en-AU" dirty="0">
                <a:solidFill>
                  <a:srgbClr val="FF0000"/>
                </a:solidFill>
              </a:rPr>
              <a:t>Asked Jodi in August </a:t>
            </a:r>
            <a:r>
              <a:rPr lang="en-AU" dirty="0" smtClean="0">
                <a:solidFill>
                  <a:srgbClr val="FF0000"/>
                </a:solidFill>
              </a:rPr>
              <a:t>2017, </a:t>
            </a:r>
            <a:r>
              <a:rPr lang="en-AU" dirty="0">
                <a:solidFill>
                  <a:srgbClr val="FF0000"/>
                </a:solidFill>
              </a:rPr>
              <a:t>and she is checking</a:t>
            </a: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a:t>
            </a:r>
            <a:r>
              <a:rPr lang="en-AU" dirty="0" smtClean="0"/>
              <a:t>passed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rgbClr val="00B050"/>
                </a:solidFill>
              </a:rPr>
              <a:t>passed 27 July 2018 </a:t>
            </a:r>
            <a:r>
              <a:rPr lang="en-AU" dirty="0" smtClean="0">
                <a:solidFill>
                  <a:schemeClr val="accent6"/>
                </a:solidFill>
              </a:rPr>
              <a:t>with response required</a:t>
            </a:r>
          </a:p>
          <a:p>
            <a:pPr lvl="1"/>
            <a:r>
              <a:rPr lang="en-AU" dirty="0"/>
              <a:t>Passed on 27 July 2017 </a:t>
            </a:r>
            <a:r>
              <a:rPr lang="en-AU" dirty="0" smtClean="0"/>
              <a:t>by 12/1/16 with comments from China NB</a:t>
            </a:r>
            <a:endParaRPr lang="en-AU" dirty="0"/>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ISO/IEC/IEEE 8802-22:2015/FDAM 1:2017 is based on IEEE 802.1x. Since the technical concerns China NB proposed in 6N15555 still haven’t been reasonably disposed in this text, China NB has to vote against on this </a:t>
            </a:r>
            <a:r>
              <a:rPr lang="en-AU" i="1" dirty="0" smtClean="0"/>
              <a:t>ballot.</a:t>
            </a:r>
          </a:p>
          <a:p>
            <a:r>
              <a:rPr lang="en-AU" dirty="0" smtClean="0"/>
              <a:t>China </a:t>
            </a:r>
            <a:r>
              <a:rPr lang="en-AU" dirty="0"/>
              <a:t>NB </a:t>
            </a:r>
            <a:r>
              <a:rPr lang="en-AU" dirty="0" smtClean="0"/>
              <a:t>Change 1</a:t>
            </a:r>
          </a:p>
          <a:p>
            <a:pPr lvl="1"/>
            <a:r>
              <a:rPr lang="en-AU" i="1" dirty="0"/>
              <a:t>Recommend not referencing the defective standards or enhancing its security mechanism</a:t>
            </a:r>
          </a:p>
          <a:p>
            <a:r>
              <a:rPr lang="en-AU" dirty="0" smtClean="0"/>
              <a:t>Suggested IEEE 802 response</a:t>
            </a:r>
          </a:p>
          <a:p>
            <a:pPr lvl="1"/>
            <a:r>
              <a:rPr lang="en-AU" dirty="0" smtClean="0">
                <a:solidFill>
                  <a:srgbClr val="FF0000"/>
                </a:solidFill>
              </a:rPr>
              <a:t>Use usual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12336483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Cryptographic algorithms to be applied </a:t>
            </a:r>
            <a:r>
              <a:rPr lang="en-AU" i="1" dirty="0" smtClean="0"/>
              <a:t>to information </a:t>
            </a:r>
            <a:r>
              <a:rPr lang="en-AU" i="1" dirty="0"/>
              <a:t>security mechanism may be subject </a:t>
            </a:r>
            <a:r>
              <a:rPr lang="en-AU" i="1" dirty="0" smtClean="0"/>
              <a:t>to national </a:t>
            </a:r>
            <a:r>
              <a:rPr lang="en-AU" i="1" dirty="0"/>
              <a:t>and regional regulations. They </a:t>
            </a:r>
            <a:r>
              <a:rPr lang="en-AU" i="1" dirty="0" smtClean="0"/>
              <a:t>should conform </a:t>
            </a:r>
            <a:r>
              <a:rPr lang="en-AU" i="1" dirty="0"/>
              <a:t>to national laws and regulations, and </a:t>
            </a:r>
            <a:r>
              <a:rPr lang="en-AU" i="1" dirty="0" smtClean="0"/>
              <a:t>can be </a:t>
            </a:r>
            <a:r>
              <a:rPr lang="en-AU" i="1" dirty="0"/>
              <a:t>chosen according to specific requirements </a:t>
            </a:r>
            <a:r>
              <a:rPr lang="en-AU" i="1" dirty="0" smtClean="0"/>
              <a:t>in different </a:t>
            </a:r>
            <a:r>
              <a:rPr lang="en-AU" i="1" dirty="0"/>
              <a:t>countries and regions. Therefore, it is </a:t>
            </a:r>
            <a:r>
              <a:rPr lang="en-AU" i="1" dirty="0" smtClean="0"/>
              <a:t>not appropriate </a:t>
            </a:r>
            <a:r>
              <a:rPr lang="en-AU" i="1" dirty="0"/>
              <a:t>for this draft to require the same </a:t>
            </a:r>
            <a:r>
              <a:rPr lang="en-AU" i="1" dirty="0" smtClean="0"/>
              <a:t>AES algorithm</a:t>
            </a:r>
          </a:p>
          <a:p>
            <a:r>
              <a:rPr lang="en-AU" dirty="0" smtClean="0"/>
              <a:t>China </a:t>
            </a:r>
            <a:r>
              <a:rPr lang="en-AU" dirty="0"/>
              <a:t>NB </a:t>
            </a:r>
            <a:r>
              <a:rPr lang="en-AU" dirty="0" smtClean="0"/>
              <a:t>Change 2</a:t>
            </a:r>
          </a:p>
          <a:p>
            <a:pPr lvl="1"/>
            <a:r>
              <a:rPr lang="en-AU" i="1" dirty="0"/>
              <a:t>It is suggested to clearly note that AES is </a:t>
            </a:r>
            <a:r>
              <a:rPr lang="en-AU" i="1" dirty="0" smtClean="0"/>
              <a:t>optional. There </a:t>
            </a:r>
            <a:r>
              <a:rPr lang="en-AU" i="1" dirty="0"/>
              <a:t>is no specific implementation solution to </a:t>
            </a:r>
            <a:r>
              <a:rPr lang="en-AU" i="1" dirty="0" smtClean="0"/>
              <a:t>establish security </a:t>
            </a:r>
            <a:r>
              <a:rPr lang="en-AU" i="1" dirty="0"/>
              <a:t>mechanism. It is recommended to </a:t>
            </a:r>
            <a:r>
              <a:rPr lang="en-AU" i="1" dirty="0" smtClean="0"/>
              <a:t>provide several </a:t>
            </a:r>
            <a:r>
              <a:rPr lang="en-AU" i="1" dirty="0"/>
              <a:t>typical mechanisms in order to better </a:t>
            </a:r>
            <a:r>
              <a:rPr lang="en-AU" i="1" dirty="0" smtClean="0"/>
              <a:t>achieve the </a:t>
            </a:r>
            <a:r>
              <a:rPr lang="en-AU" i="1" dirty="0"/>
              <a:t>interconnection between </a:t>
            </a:r>
            <a:r>
              <a:rPr lang="en-AU" i="1" dirty="0" smtClean="0"/>
              <a:t>devices</a:t>
            </a:r>
          </a:p>
          <a:p>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2314873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a:t>
            </a:r>
          </a:p>
          <a:p>
            <a:r>
              <a:rPr lang="en-AU" dirty="0" smtClean="0"/>
              <a:t>Suggested IEEE 802 response to Comment 2</a:t>
            </a:r>
          </a:p>
          <a:p>
            <a:pPr lvl="1"/>
            <a:r>
              <a:rPr lang="en-AU" dirty="0" smtClean="0">
                <a:solidFill>
                  <a:srgbClr val="FF0000"/>
                </a:solidFill>
              </a:rPr>
              <a:t>Maybe (based on no knowledge of what 802.22 actually says)?</a:t>
            </a:r>
          </a:p>
          <a:p>
            <a:pPr lvl="2"/>
            <a:r>
              <a:rPr lang="en-AU" dirty="0" smtClean="0">
                <a:solidFill>
                  <a:srgbClr val="FF0000"/>
                </a:solidFill>
              </a:rPr>
              <a:t>Assert that AES is mandatory for global coexistence</a:t>
            </a:r>
            <a:endParaRPr lang="en-AU" dirty="0">
              <a:solidFill>
                <a:srgbClr val="FF0000"/>
              </a:solidFill>
            </a:endParaRPr>
          </a:p>
          <a:p>
            <a:pPr lvl="2"/>
            <a:r>
              <a:rPr lang="en-AU" dirty="0" smtClean="0">
                <a:solidFill>
                  <a:srgbClr val="FF0000"/>
                </a:solidFill>
              </a:rPr>
              <a:t>Note that providing for additional ciphers is an excellent idea and the China NB is invited to make suggestions of particular ciphers in the context of the next revision of 802.22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6810348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now be held in Oct 2017 </a:t>
            </a:r>
            <a:r>
              <a:rPr lang="en-AU" smtClean="0"/>
              <a:t>in Seoul, </a:t>
            </a:r>
            <a:r>
              <a:rPr lang="en-AU" dirty="0" smtClean="0"/>
              <a:t>Korea</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&amp;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t>Probably – not yet confirmed</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Convenor has resigned … and the new Convenor will probably come from China NB</a:t>
            </a:r>
            <a:endParaRPr lang="en-AU" dirty="0"/>
          </a:p>
        </p:txBody>
      </p:sp>
      <p:sp>
        <p:nvSpPr>
          <p:cNvPr id="3" name="Content Placeholder 2"/>
          <p:cNvSpPr>
            <a:spLocks noGrp="1"/>
          </p:cNvSpPr>
          <p:nvPr>
            <p:ph idx="1"/>
          </p:nvPr>
        </p:nvSpPr>
        <p:spPr/>
        <p:txBody>
          <a:bodyPr/>
          <a:lstStyle/>
          <a:p>
            <a:pPr lvl="1"/>
            <a:r>
              <a:rPr lang="en-AU" dirty="0" smtClean="0"/>
              <a:t>The </a:t>
            </a:r>
            <a:r>
              <a:rPr lang="en-AU" dirty="0"/>
              <a:t>Convenor of </a:t>
            </a:r>
            <a:r>
              <a:rPr lang="en-AU" dirty="0" smtClean="0"/>
              <a:t>WG1 has resigned due to a change in work circumstances</a:t>
            </a:r>
          </a:p>
          <a:p>
            <a:pPr lvl="1"/>
            <a:r>
              <a:rPr lang="en-AU" dirty="0" smtClean="0"/>
              <a:t>Both Korea and China NB’s nominated replacements</a:t>
            </a:r>
          </a:p>
          <a:p>
            <a:pPr lvl="2"/>
            <a:r>
              <a:rPr lang="en-AU" dirty="0" smtClean="0"/>
              <a:t>Huang </a:t>
            </a:r>
            <a:r>
              <a:rPr lang="en-AU" dirty="0" err="1" smtClean="0"/>
              <a:t>Zhenhai</a:t>
            </a:r>
            <a:r>
              <a:rPr lang="en-AU" dirty="0" smtClean="0"/>
              <a:t> (IWNCOMM – China NB)</a:t>
            </a:r>
          </a:p>
          <a:p>
            <a:pPr lvl="2"/>
            <a:r>
              <a:rPr lang="en-AU" dirty="0" err="1" smtClean="0"/>
              <a:t>Yongjo</a:t>
            </a:r>
            <a:r>
              <a:rPr lang="en-AU" dirty="0" smtClean="0"/>
              <a:t> Park (KETI – Korea NB)</a:t>
            </a:r>
          </a:p>
          <a:p>
            <a:pPr lvl="1"/>
            <a:r>
              <a:rPr lang="en-AU" dirty="0" smtClean="0"/>
              <a:t>However</a:t>
            </a:r>
            <a:r>
              <a:rPr lang="en-AU" dirty="0"/>
              <a:t>, </a:t>
            </a:r>
            <a:r>
              <a:rPr lang="en-AU" dirty="0" err="1"/>
              <a:t>Yongjo</a:t>
            </a:r>
            <a:r>
              <a:rPr lang="en-AU" dirty="0"/>
              <a:t> Park </a:t>
            </a:r>
            <a:r>
              <a:rPr lang="en-AU" dirty="0" smtClean="0"/>
              <a:t> subsequently withdrew and </a:t>
            </a:r>
            <a:r>
              <a:rPr lang="en-AU" dirty="0"/>
              <a:t>Huang </a:t>
            </a:r>
            <a:r>
              <a:rPr lang="en-AU" dirty="0" err="1" smtClean="0"/>
              <a:t>Zhenhai</a:t>
            </a:r>
            <a:r>
              <a:rPr lang="en-AU" dirty="0" smtClean="0"/>
              <a:t> will almost certainly be approved as the new WG1 Convenor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Sept 2017 interim meeting in Hawaii</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a:t>
            </a:r>
            <a:r>
              <a:rPr lang="en-US" sz="1600" b="1" dirty="0" smtClean="0">
                <a:solidFill>
                  <a:srgbClr val="FF0000"/>
                </a:solidFill>
                <a:latin typeface="+mj-lt"/>
              </a:rPr>
              <a:t> </a:t>
            </a:r>
            <a:r>
              <a:rPr lang="en-US" sz="1600" b="1" dirty="0" smtClean="0">
                <a:latin typeface="+mj-lt"/>
              </a:rPr>
              <a:t>Sept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sent by IEEE 802 to SC6 in relation to the proposed Security Ad Hoc was finally received</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1"/>
            <a:r>
              <a:rPr lang="en-AU" dirty="0" smtClean="0"/>
              <a:t>The LS was not published in the SC6 reflector despite multiple requests </a:t>
            </a:r>
          </a:p>
          <a:p>
            <a:pPr lvl="2"/>
            <a:r>
              <a:rPr lang="en-AU" dirty="0" smtClean="0"/>
              <a:t>There were 3 requests of the SC Secretary – with no reply</a:t>
            </a:r>
          </a:p>
          <a:p>
            <a:pPr lvl="2"/>
            <a:r>
              <a:rPr lang="en-AU" dirty="0" smtClean="0"/>
              <a:t>There were 2 requests of the SC Chair – with  no action</a:t>
            </a:r>
          </a:p>
          <a:p>
            <a:pPr lvl="1"/>
            <a:r>
              <a:rPr lang="en-AU" dirty="0" smtClean="0"/>
              <a:t>It turns out that a filter (on “statement”) at the SC6 Secretariat meant the Secretary was not receiving the LS</a:t>
            </a:r>
          </a:p>
          <a:p>
            <a:pPr lvl="1"/>
            <a:r>
              <a:rPr lang="en-AU" dirty="0" smtClean="0"/>
              <a:t>It was finally published on 10 May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protested against the LS from IEEE 802 in relation to the Security ad hoc</a:t>
            </a:r>
            <a:endParaRPr lang="en-AU" dirty="0"/>
          </a:p>
        </p:txBody>
      </p:sp>
      <p:sp>
        <p:nvSpPr>
          <p:cNvPr id="3" name="Content Placeholder 2"/>
          <p:cNvSpPr>
            <a:spLocks noGrp="1"/>
          </p:cNvSpPr>
          <p:nvPr>
            <p:ph idx="1"/>
          </p:nvPr>
        </p:nvSpPr>
        <p:spPr/>
        <p:txBody>
          <a:bodyPr/>
          <a:lstStyle/>
          <a:p>
            <a:pPr lvl="1"/>
            <a:r>
              <a:rPr lang="en-AU" dirty="0" smtClean="0"/>
              <a:t>Timeline: </a:t>
            </a:r>
          </a:p>
          <a:p>
            <a:pPr lvl="2"/>
            <a:r>
              <a:rPr lang="en-AU" dirty="0" smtClean="0"/>
              <a:t>10 May 2017: the IEEE 802 LS was published by SC6</a:t>
            </a:r>
          </a:p>
          <a:p>
            <a:pPr lvl="2"/>
            <a:r>
              <a:rPr lang="en-AU" dirty="0" smtClean="0"/>
              <a:t>15 May 2017: the China NB submitted a letter of objection</a:t>
            </a:r>
          </a:p>
          <a:p>
            <a:pPr lvl="2"/>
            <a:r>
              <a:rPr lang="en-AU" dirty="0" smtClean="0"/>
              <a:t>15 May 2017: the ballot on the Security ad hoc formation closed</a:t>
            </a:r>
          </a:p>
          <a:p>
            <a:pPr lvl="1"/>
            <a:r>
              <a:rPr lang="en-AU" dirty="0" smtClean="0"/>
              <a:t>An objection by the China NB (N16630) was based on alleged</a:t>
            </a:r>
          </a:p>
          <a:p>
            <a:pPr lvl="2"/>
            <a:r>
              <a:rPr lang="en-AU" dirty="0" smtClean="0"/>
              <a:t>Inconsistency of IEEE 802 position</a:t>
            </a:r>
          </a:p>
          <a:p>
            <a:pPr lvl="2"/>
            <a:r>
              <a:rPr lang="en-AU" dirty="0" smtClean="0"/>
              <a:t>Breaking of JTC1 rules by IEEE 802</a:t>
            </a:r>
          </a:p>
          <a:p>
            <a:pPr lvl="2"/>
            <a:r>
              <a:rPr lang="en-AU" dirty="0" smtClean="0"/>
              <a:t>Lack of resolution of comments by IEEE 802</a:t>
            </a:r>
          </a:p>
          <a:p>
            <a:pPr lvl="2"/>
            <a:r>
              <a:rPr lang="en-AU" dirty="0" smtClean="0"/>
              <a:t>Unavailability of IEEE 802 experts</a:t>
            </a:r>
            <a:endParaRPr lang="en-AU" dirty="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21701431"/>
              </p:ext>
            </p:extLst>
          </p:nvPr>
        </p:nvGraphicFramePr>
        <p:xfrm>
          <a:off x="5029200" y="3837781"/>
          <a:ext cx="1047750" cy="401637"/>
        </p:xfrm>
        <a:graphic>
          <a:graphicData uri="http://schemas.openxmlformats.org/presentationml/2006/ole">
            <mc:AlternateContent xmlns:mc="http://schemas.openxmlformats.org/markup-compatibility/2006">
              <mc:Choice xmlns:v="urn:schemas-microsoft-com:vml" Requires="v">
                <p:oleObj spid="_x0000_s268400" name="Packager Shell Object" showAsIcon="1" r:id="rId3" imgW="1047600" imgH="401040" progId="Package">
                  <p:embed/>
                </p:oleObj>
              </mc:Choice>
              <mc:Fallback>
                <p:oleObj name="Packager Shell Object" showAsIcon="1" r:id="rId3" imgW="1047600" imgH="401040" progId="Package">
                  <p:embed/>
                  <p:pic>
                    <p:nvPicPr>
                      <p:cNvPr id="0" name=""/>
                      <p:cNvPicPr/>
                      <p:nvPr/>
                    </p:nvPicPr>
                    <p:blipFill>
                      <a:blip r:embed="rId4"/>
                      <a:stretch>
                        <a:fillRect/>
                      </a:stretch>
                    </p:blipFill>
                    <p:spPr>
                      <a:xfrm>
                        <a:off x="5029200" y="3837781"/>
                        <a:ext cx="1047750" cy="401637"/>
                      </a:xfrm>
                      <a:prstGeom prst="rect">
                        <a:avLst/>
                      </a:prstGeom>
                    </p:spPr>
                  </p:pic>
                </p:oleObj>
              </mc:Fallback>
            </mc:AlternateContent>
          </a:graphicData>
        </a:graphic>
      </p:graphicFrame>
    </p:spTree>
    <p:extLst>
      <p:ext uri="{BB962C8B-B14F-4D97-AF65-F5344CB8AC3E}">
        <p14:creationId xmlns:p14="http://schemas.microsoft.com/office/powerpoint/2010/main" val="7457266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security ad hoc passed with comments, and so a CRM is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 – N16637)</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20723332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it should probably respond to the China NB protest, subject to allowing staff to sort it!</a:t>
            </a:r>
            <a:endParaRPr lang="en-AU" dirty="0"/>
          </a:p>
        </p:txBody>
      </p:sp>
      <p:sp>
        <p:nvSpPr>
          <p:cNvPr id="3" name="Content Placeholder 2"/>
          <p:cNvSpPr>
            <a:spLocks noGrp="1"/>
          </p:cNvSpPr>
          <p:nvPr>
            <p:ph idx="1"/>
          </p:nvPr>
        </p:nvSpPr>
        <p:spPr/>
        <p:txBody>
          <a:bodyPr/>
          <a:lstStyle/>
          <a:p>
            <a:pPr lvl="1"/>
            <a:r>
              <a:rPr lang="en-AU" dirty="0" smtClean="0"/>
              <a:t>Most of the protest document consists of complaints and assertions that we have heard many times in the past</a:t>
            </a:r>
          </a:p>
          <a:p>
            <a:pPr lvl="2"/>
            <a:r>
              <a:rPr lang="en-AU" dirty="0" err="1"/>
              <a:t>e</a:t>
            </a:r>
            <a:r>
              <a:rPr lang="en-AU" dirty="0" err="1" smtClean="0"/>
              <a:t>g</a:t>
            </a:r>
            <a:r>
              <a:rPr lang="en-AU" dirty="0" smtClean="0"/>
              <a:t> IEEE 802 has not resolved the comments</a:t>
            </a:r>
          </a:p>
          <a:p>
            <a:pPr lvl="2"/>
            <a:r>
              <a:rPr lang="en-AU" dirty="0" err="1"/>
              <a:t>e</a:t>
            </a:r>
            <a:r>
              <a:rPr lang="en-AU" dirty="0" err="1" smtClean="0"/>
              <a:t>g</a:t>
            </a:r>
            <a:r>
              <a:rPr lang="en-AU" dirty="0" smtClean="0"/>
              <a:t> China NB will not attend an IEEE 802 meeting</a:t>
            </a:r>
          </a:p>
          <a:p>
            <a:pPr lvl="1"/>
            <a:r>
              <a:rPr lang="en-AU" dirty="0" smtClean="0"/>
              <a:t>However, there is at least one issue to which we should probably consider responding</a:t>
            </a:r>
          </a:p>
          <a:p>
            <a:pPr lvl="2"/>
            <a:r>
              <a:rPr lang="en-AU" dirty="0" err="1" smtClean="0"/>
              <a:t>ie</a:t>
            </a:r>
            <a:r>
              <a:rPr lang="en-AU" dirty="0" smtClean="0"/>
              <a:t> the assertion that IEEE 802 broke the rules</a:t>
            </a:r>
          </a:p>
          <a:p>
            <a:pPr lvl="1"/>
            <a:r>
              <a:rPr lang="en-AU" dirty="0" smtClean="0"/>
              <a:t>This can then become an opportunity to:</a:t>
            </a:r>
          </a:p>
          <a:p>
            <a:pPr lvl="2"/>
            <a:r>
              <a:rPr lang="en-AU" dirty="0" smtClean="0"/>
              <a:t>Comment on the ballot outcome and invite the China NB to an IEEE 802 meeting … again!</a:t>
            </a:r>
          </a:p>
          <a:p>
            <a:pPr lvl="2"/>
            <a:r>
              <a:rPr lang="en-AU" dirty="0" smtClean="0"/>
              <a:t>Request  that the CRM be held by teleconference</a:t>
            </a:r>
          </a:p>
          <a:p>
            <a:pPr lvl="1"/>
            <a:r>
              <a:rPr lang="en-AU" dirty="0" smtClean="0"/>
              <a:t>The SC agreed </a:t>
            </a:r>
            <a:r>
              <a:rPr lang="en-AU" dirty="0"/>
              <a:t>in </a:t>
            </a:r>
            <a:r>
              <a:rPr lang="en-AU" dirty="0" smtClean="0"/>
              <a:t>July to respond, but giving IEEE-SA staff an opportunity to work with ISO staff to resolve the issue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1897549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SC approved a motion in July 2017 to respond </a:t>
            </a:r>
            <a:r>
              <a:rPr lang="en-AU" dirty="0"/>
              <a:t>to the China NB protest</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that </a:t>
            </a:r>
            <a:r>
              <a:rPr lang="en-AU" i="1" dirty="0" smtClean="0">
                <a:hlinkClick r:id="rId2"/>
              </a:rPr>
              <a:t>11-17-0899-01</a:t>
            </a:r>
            <a:r>
              <a:rPr lang="en-AU" i="1" dirty="0" smtClean="0"/>
              <a:t>  be sent at a LS to ISO/IEC JTC1/SC6 in relation to the allegation that IEEE 802 violated the JTC1 Directives during the recent ballot on forming a Security Ad Hoc in SC6. The Letter should be authorised for actual transmission by the IEEE 802 EC Chair on the advice of IEEE-SA staff after the 31 July 2017.</a:t>
            </a:r>
          </a:p>
          <a:p>
            <a:pPr lvl="1"/>
            <a:r>
              <a:rPr lang="en-AU" dirty="0" smtClean="0"/>
              <a:t>Moved: Dan </a:t>
            </a:r>
            <a:r>
              <a:rPr lang="en-AU" dirty="0"/>
              <a:t>Harkins </a:t>
            </a:r>
            <a:endParaRPr lang="en-AU" dirty="0" smtClean="0"/>
          </a:p>
          <a:p>
            <a:pPr lvl="1"/>
            <a:r>
              <a:rPr lang="en-AU" dirty="0" smtClean="0"/>
              <a:t>Seconded: </a:t>
            </a:r>
            <a:r>
              <a:rPr lang="en-AU" dirty="0"/>
              <a:t>Subir Das </a:t>
            </a:r>
            <a:endParaRPr lang="en-AU" dirty="0" smtClean="0"/>
          </a:p>
          <a:p>
            <a:pPr lvl="1"/>
            <a:r>
              <a:rPr lang="en-AU" dirty="0" smtClean="0"/>
              <a:t>Passed 15/0/0</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2252001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LS to SC6 wrt the China NB protest may be reconsidered after 21 Aug 2017</a:t>
            </a:r>
            <a:endParaRPr lang="en-AU" dirty="0"/>
          </a:p>
        </p:txBody>
      </p:sp>
      <p:sp>
        <p:nvSpPr>
          <p:cNvPr id="3" name="Content Placeholder 2"/>
          <p:cNvSpPr>
            <a:spLocks noGrp="1"/>
          </p:cNvSpPr>
          <p:nvPr>
            <p:ph idx="1"/>
          </p:nvPr>
        </p:nvSpPr>
        <p:spPr/>
        <p:txBody>
          <a:bodyPr/>
          <a:lstStyle/>
          <a:p>
            <a:pPr lvl="1"/>
            <a:r>
              <a:rPr lang="en-AU" dirty="0" smtClean="0"/>
              <a:t>At the EC meeting, Roger Marks had some suggested edits</a:t>
            </a:r>
          </a:p>
          <a:p>
            <a:pPr lvl="1"/>
            <a:r>
              <a:rPr lang="en-AU" dirty="0" smtClean="0"/>
              <a:t>The EC did not consider the motion but suggested it be modified and resubmitted for later consideration at a teleconference</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4904209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LS to SC6 wrt the China NB protest may be reconsidered after 21 Aug 2017</a:t>
            </a: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ISO staff are also dealing with the issue; on 23 Aug they wrote</a:t>
            </a:r>
          </a:p>
          <a:p>
            <a:pPr lvl="2"/>
            <a:r>
              <a:rPr lang="en-US" i="1" dirty="0"/>
              <a:t>Thank you for your patience while I got around to looking into this issue.  I have reviewed both documents (6N16622 and 6N16630) carefully.  </a:t>
            </a:r>
            <a:endParaRPr lang="en-AU" sz="1800" i="1" dirty="0"/>
          </a:p>
          <a:p>
            <a:pPr lvl="2"/>
            <a:r>
              <a:rPr lang="en-US" i="1" dirty="0"/>
              <a:t>First and foremost, and just to make the point clear, both SAC, as a P-member in JTC 1/SC 6, and IEEE, as a liaison organization in JTC 1/SC 6, have the right to submit comments on any matters of JTC 1/SC 6 business.  </a:t>
            </a:r>
            <a:endParaRPr lang="en-AU" sz="1800" i="1" dirty="0"/>
          </a:p>
          <a:p>
            <a:pPr lvl="2"/>
            <a:r>
              <a:rPr lang="en-US" i="1" dirty="0"/>
              <a:t>The protestation contained in 6N16630 was addressed to the leadership of JTC 1/SC 6 and was circulated to the committee for information.  I have not received the concern directly.  Further, I note that the Secretary circulated 6N16630 to the committee for information.  </a:t>
            </a:r>
            <a:endParaRPr lang="en-AU" sz="1800" i="1" dirty="0"/>
          </a:p>
          <a:p>
            <a:pPr lvl="2"/>
            <a:r>
              <a:rPr lang="en-US" i="1" dirty="0"/>
              <a:t>I have contacted the Chair and Secretary seeking answers to some questions mainly concerning what their next steps, if any, will be</a:t>
            </a:r>
            <a:r>
              <a:rPr lang="en-US" i="1" dirty="0" smtClean="0"/>
              <a:t>.</a:t>
            </a:r>
            <a:endParaRPr lang="en-AU" sz="18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916634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Proposed resolutions to the Security ad hoc ballot reject every comment from US, CA, NL and UK</a:t>
            </a:r>
            <a:endParaRPr lang="en-AU" dirty="0"/>
          </a:p>
        </p:txBody>
      </p:sp>
      <p:sp>
        <p:nvSpPr>
          <p:cNvPr id="3" name="Content Placeholder 2"/>
          <p:cNvSpPr>
            <a:spLocks noGrp="1"/>
          </p:cNvSpPr>
          <p:nvPr>
            <p:ph idx="1"/>
          </p:nvPr>
        </p:nvSpPr>
        <p:spPr/>
        <p:txBody>
          <a:bodyPr/>
          <a:lstStyle/>
          <a:p>
            <a:pPr lvl="1"/>
            <a:r>
              <a:rPr lang="en-AU" dirty="0" smtClean="0"/>
              <a:t>A proposed resolution comments on the proposal for a Security ad hoc has now been published for discussion at a CRM during the next WG1 meeting</a:t>
            </a:r>
          </a:p>
          <a:p>
            <a:pPr lvl="2"/>
            <a:r>
              <a:rPr lang="en-AU" dirty="0" smtClean="0"/>
              <a:t>See </a:t>
            </a:r>
            <a:r>
              <a:rPr lang="en-AU" u="sng" dirty="0" smtClean="0">
                <a:hlinkClick r:id="rId2"/>
              </a:rPr>
              <a:t>16700</a:t>
            </a:r>
            <a:endParaRPr lang="en-AU" u="sng" dirty="0" smtClean="0"/>
          </a:p>
          <a:p>
            <a:pPr lvl="2"/>
            <a:r>
              <a:rPr lang="en-AU" dirty="0" smtClean="0"/>
              <a:t>The author is the China NB</a:t>
            </a:r>
          </a:p>
          <a:p>
            <a:pPr lvl="1"/>
            <a:r>
              <a:rPr lang="en-AU" dirty="0" smtClean="0"/>
              <a:t>It essentially suggests that all the comments from Canada, Netherlands, UK and US are rejected, by providing counters for every comment</a:t>
            </a:r>
          </a:p>
          <a:p>
            <a:pPr lvl="2"/>
            <a:r>
              <a:rPr lang="en-AU" dirty="0" smtClean="0"/>
              <a:t>Rejects NL preference that issues related to IEEE 802 be dealt with in IEEE 802 by referring to previously debunked China NB allegations</a:t>
            </a:r>
          </a:p>
          <a:p>
            <a:pPr lvl="2"/>
            <a:r>
              <a:rPr lang="en-AU" dirty="0" smtClean="0"/>
              <a:t>Rejects UK process based objection</a:t>
            </a:r>
          </a:p>
          <a:p>
            <a:pPr lvl="2"/>
            <a:r>
              <a:rPr lang="en-AU" dirty="0" smtClean="0"/>
              <a:t>Rejects CA objection that all known issues have been dealt with by </a:t>
            </a:r>
            <a:r>
              <a:rPr lang="en-AU" dirty="0"/>
              <a:t>referring to </a:t>
            </a:r>
            <a:r>
              <a:rPr lang="en-AU" dirty="0" smtClean="0"/>
              <a:t>previous China </a:t>
            </a:r>
            <a:r>
              <a:rPr lang="en-AU" dirty="0"/>
              <a:t>NB </a:t>
            </a:r>
            <a:r>
              <a:rPr lang="en-AU" dirty="0" smtClean="0"/>
              <a:t>allegations; also rejects process based objections</a:t>
            </a:r>
          </a:p>
          <a:p>
            <a:pPr lvl="2"/>
            <a:r>
              <a:rPr lang="en-AU" dirty="0" smtClean="0"/>
              <a:t>Rejects US objection to </a:t>
            </a:r>
            <a:r>
              <a:rPr lang="en-AU" dirty="0" err="1" smtClean="0"/>
              <a:t>ToR</a:t>
            </a:r>
            <a:r>
              <a:rPr lang="en-AU" dirty="0" smtClean="0"/>
              <a:t> on the incorrect basis that the </a:t>
            </a:r>
            <a:r>
              <a:rPr lang="en-AU" dirty="0" err="1" smtClean="0"/>
              <a:t>ToR</a:t>
            </a:r>
            <a:r>
              <a:rPr lang="en-AU" dirty="0" smtClean="0"/>
              <a:t> have already been approved by the NBs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503027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assertions that the </a:t>
            </a:r>
            <a:r>
              <a:rPr lang="en-AU" dirty="0" err="1" smtClean="0"/>
              <a:t>ToR</a:t>
            </a:r>
            <a:r>
              <a:rPr lang="en-AU" dirty="0" smtClean="0"/>
              <a:t> has already been approved by the SC6 NBs is incorrect</a:t>
            </a:r>
            <a:endParaRPr lang="en-AU" dirty="0"/>
          </a:p>
        </p:txBody>
      </p:sp>
      <p:sp>
        <p:nvSpPr>
          <p:cNvPr id="3" name="Content Placeholder 2"/>
          <p:cNvSpPr>
            <a:spLocks noGrp="1"/>
          </p:cNvSpPr>
          <p:nvPr>
            <p:ph idx="1"/>
          </p:nvPr>
        </p:nvSpPr>
        <p:spPr/>
        <p:txBody>
          <a:bodyPr/>
          <a:lstStyle/>
          <a:p>
            <a:pPr lvl="1"/>
            <a:r>
              <a:rPr lang="en-AU" dirty="0" smtClean="0"/>
              <a:t>The proposed resolutions reject 8 out of 10 of the US NB comments on the basis that the </a:t>
            </a:r>
            <a:r>
              <a:rPr lang="en-AU" dirty="0" err="1" smtClean="0"/>
              <a:t>ToR</a:t>
            </a:r>
            <a:r>
              <a:rPr lang="en-AU" dirty="0" smtClean="0"/>
              <a:t> of the Security ad hoc have already been approved by an SC6 ballot</a:t>
            </a:r>
          </a:p>
          <a:p>
            <a:pPr lvl="1"/>
            <a:r>
              <a:rPr lang="en-AU" dirty="0" smtClean="0"/>
              <a:t>The reality is that this claim is false; the only approval by the SC6 NBs was the vote in Tunisia to approve the ballot on the Security ad hoc </a:t>
            </a:r>
          </a:p>
          <a:p>
            <a:pPr lvl="2"/>
            <a:r>
              <a:rPr lang="en-AU" i="1" dirty="0"/>
              <a:t>SC 6 instructs its Secretariat to issue </a:t>
            </a:r>
            <a:r>
              <a:rPr lang="en-AU" dirty="0"/>
              <a:t>a</a:t>
            </a:r>
            <a:r>
              <a:rPr lang="en-AU" i="1" dirty="0"/>
              <a:t> ballot for establishment of an Ad-hoc Group on Security under SC 6/WG 1, whose </a:t>
            </a:r>
            <a:r>
              <a:rPr lang="en-AU" i="1" dirty="0" err="1"/>
              <a:t>ToR</a:t>
            </a:r>
            <a:r>
              <a:rPr lang="en-AU" i="1" dirty="0"/>
              <a:t> is defined in WG1N085. WG1N084 is circulated to provide background information on the need for this Ad-hoc Group</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1977512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should ensure it has a rep at the CRM on the Security ad hoc </a:t>
            </a:r>
            <a:endParaRPr lang="en-AU" dirty="0"/>
          </a:p>
        </p:txBody>
      </p:sp>
      <p:sp>
        <p:nvSpPr>
          <p:cNvPr id="3" name="Content Placeholder 2"/>
          <p:cNvSpPr>
            <a:spLocks noGrp="1"/>
          </p:cNvSpPr>
          <p:nvPr>
            <p:ph idx="1"/>
          </p:nvPr>
        </p:nvSpPr>
        <p:spPr/>
        <p:txBody>
          <a:bodyPr/>
          <a:lstStyle/>
          <a:p>
            <a:pPr lvl="1"/>
            <a:r>
              <a:rPr lang="en-AU" dirty="0" smtClean="0"/>
              <a:t>The publication of the proposed comment resolutions on the Security ad hoc makes the previous proposed LS from IEEE 802 less relevant given its lack of timeliness</a:t>
            </a:r>
          </a:p>
          <a:p>
            <a:pPr lvl="1"/>
            <a:r>
              <a:rPr lang="en-AU" dirty="0" smtClean="0"/>
              <a:t>It is suggested we stop approval processes for the previously proposed LS (</a:t>
            </a:r>
            <a:r>
              <a:rPr lang="en-AU" dirty="0" smtClean="0">
                <a:hlinkClick r:id="rId2"/>
              </a:rPr>
              <a:t>11-17-0899-01</a:t>
            </a:r>
            <a:r>
              <a:rPr lang="en-AU" dirty="0" smtClean="0"/>
              <a:t>) at this time</a:t>
            </a:r>
          </a:p>
          <a:p>
            <a:pPr lvl="1"/>
            <a:r>
              <a:rPr lang="en-AU" dirty="0" smtClean="0"/>
              <a:t>However, it is also suggested that an IEEE 802 representative be empowered to represent the contents of the original </a:t>
            </a:r>
            <a:r>
              <a:rPr lang="en-AU" dirty="0">
                <a:hlinkClick r:id="rId3"/>
              </a:rPr>
              <a:t>LS to SC6</a:t>
            </a:r>
            <a:r>
              <a:rPr lang="en-AU" dirty="0"/>
              <a:t> </a:t>
            </a:r>
            <a:r>
              <a:rPr lang="en-AU" dirty="0" smtClean="0"/>
              <a:t>from March 2017 (probably via </a:t>
            </a:r>
            <a:r>
              <a:rPr lang="en-AU" dirty="0" err="1" smtClean="0"/>
              <a:t>Webex</a:t>
            </a:r>
            <a:r>
              <a:rPr lang="en-AU" dirty="0" smtClean="0"/>
              <a:t>)</a:t>
            </a:r>
          </a:p>
          <a:p>
            <a:pPr lvl="1"/>
            <a:r>
              <a:rPr lang="en-AU" dirty="0" smtClean="0"/>
              <a:t>In particular, the representative would argue that IEEE 802’s comments in that LS should also be resolved as part of the comment resolution process</a:t>
            </a:r>
          </a:p>
          <a:p>
            <a:pPr lvl="2"/>
            <a:r>
              <a:rPr lang="en-AU" dirty="0" smtClean="0"/>
              <a:t>We may want to note this before the meeting</a:t>
            </a:r>
          </a:p>
          <a:p>
            <a:pPr lvl="1"/>
            <a:r>
              <a:rPr lang="en-AU" dirty="0" smtClean="0"/>
              <a:t>No doubt reps from NBs will represent their comments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648121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July 2017 in Berlin</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is available but does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a:t>
            </a:r>
          </a:p>
          <a:p>
            <a:pPr lvl="1"/>
            <a:r>
              <a:rPr lang="en-AU" i="1" dirty="0" smtClean="0"/>
              <a:t>5.0 Active </a:t>
            </a:r>
            <a:r>
              <a:rPr lang="en-AU" i="1" dirty="0"/>
              <a:t>Work </a:t>
            </a:r>
            <a:r>
              <a:rPr lang="en-AU" i="1" dirty="0" smtClean="0"/>
              <a:t>Items</a:t>
            </a:r>
          </a:p>
          <a:p>
            <a:pPr lvl="2"/>
            <a:r>
              <a:rPr lang="en-AU" i="1" dirty="0" smtClean="0"/>
              <a:t>5.1 </a:t>
            </a:r>
            <a:r>
              <a:rPr lang="en-AU" i="1" dirty="0"/>
              <a:t>Low Power Wide Area Network (</a:t>
            </a:r>
            <a:r>
              <a:rPr lang="en-AU" i="1" dirty="0" smtClean="0"/>
              <a:t>LPWAN)</a:t>
            </a:r>
          </a:p>
          <a:p>
            <a:pPr lvl="3"/>
            <a:r>
              <a:rPr lang="en-AU" i="1" dirty="0" smtClean="0"/>
              <a:t>6N16622</a:t>
            </a:r>
            <a:r>
              <a:rPr lang="en-AU" i="1" dirty="0"/>
              <a:t>: Concerns relating to the proposed formation of a Security Ad Hoc within JTC 1/SC </a:t>
            </a:r>
            <a:r>
              <a:rPr lang="en-AU" i="1" dirty="0" smtClean="0"/>
              <a:t>6 </a:t>
            </a:r>
            <a:r>
              <a:rPr lang="en-AU" dirty="0" smtClean="0">
                <a:solidFill>
                  <a:srgbClr val="FF0000"/>
                </a:solidFill>
              </a:rPr>
              <a:t>(of interest to IEEE 802 but seems misplaced)</a:t>
            </a:r>
            <a:endParaRPr lang="en-AU" i="1" dirty="0" smtClean="0"/>
          </a:p>
          <a:p>
            <a:pPr lvl="3"/>
            <a:r>
              <a:rPr lang="en-AU" i="1" dirty="0" smtClean="0"/>
              <a:t>6N16548</a:t>
            </a:r>
            <a:r>
              <a:rPr lang="en-AU" i="1" dirty="0"/>
              <a:t>: Letter ballot for Establishment of an AHG on Security under SC 6/WG 1 and its </a:t>
            </a:r>
            <a:r>
              <a:rPr lang="en-AU" i="1" dirty="0" err="1" smtClean="0"/>
              <a:t>ToR</a:t>
            </a:r>
            <a:r>
              <a:rPr lang="en-AU" i="1" dirty="0" smtClean="0"/>
              <a:t> </a:t>
            </a:r>
            <a:r>
              <a:rPr lang="en-AU" dirty="0">
                <a:solidFill>
                  <a:srgbClr val="FF0000"/>
                </a:solidFill>
              </a:rPr>
              <a:t>(of interest to IEEE 802 but seems misplaced</a:t>
            </a:r>
            <a:r>
              <a:rPr lang="en-AU" dirty="0" smtClean="0">
                <a:solidFill>
                  <a:srgbClr val="FF0000"/>
                </a:solidFill>
              </a:rPr>
              <a:t>)</a:t>
            </a:r>
          </a:p>
          <a:p>
            <a:pPr lvl="3"/>
            <a:r>
              <a:rPr lang="en-AU" i="1" dirty="0" smtClean="0"/>
              <a:t>…</a:t>
            </a:r>
          </a:p>
          <a:p>
            <a:pPr lvl="2"/>
            <a:r>
              <a:rPr lang="en-AU" dirty="0" smtClean="0"/>
              <a:t>5.2 </a:t>
            </a:r>
            <a:r>
              <a:rPr lang="en-AU" dirty="0"/>
              <a:t>Power Line Communication (</a:t>
            </a:r>
            <a:r>
              <a:rPr lang="en-AU" dirty="0" smtClean="0"/>
              <a:t>PLC)</a:t>
            </a:r>
          </a:p>
          <a:p>
            <a:pPr lvl="3"/>
            <a:r>
              <a:rPr lang="en-AU" dirty="0" smtClean="0"/>
              <a:t>…</a:t>
            </a:r>
          </a:p>
          <a:p>
            <a:pPr lvl="2"/>
            <a:r>
              <a:rPr lang="en-AU" dirty="0"/>
              <a:t>5.3 Human Body Communication (HBC</a:t>
            </a:r>
            <a:r>
              <a:rPr lang="en-AU" dirty="0" smtClean="0"/>
              <a:t>)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802.15)</a:t>
            </a:r>
            <a:endParaRPr lang="en-AU" dirty="0"/>
          </a:p>
          <a:p>
            <a:pPr lvl="3"/>
            <a:r>
              <a:rPr lang="en-AU" dirty="0"/>
              <a:t>…</a:t>
            </a:r>
          </a:p>
          <a:p>
            <a:pPr lvl="2"/>
            <a:r>
              <a:rPr lang="en-AU" dirty="0"/>
              <a:t>5.4 Close Capacitive Coupling Communication (CCCC)</a:t>
            </a:r>
          </a:p>
          <a:p>
            <a:pPr lvl="3"/>
            <a:r>
              <a:rPr lang="en-AU" dirty="0"/>
              <a: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
        <p:nvSpPr>
          <p:cNvPr id="6" name="Rectangle 5"/>
          <p:cNvSpPr/>
          <p:nvPr/>
        </p:nvSpPr>
        <p:spPr bwMode="auto">
          <a:xfrm>
            <a:off x="5029200" y="1981200"/>
            <a:ext cx="3581400" cy="6096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cs typeface="Calibri" panose="020F0502020204030204" pitchFamily="34" charset="0"/>
              </a:rPr>
              <a:t>Note:</a:t>
            </a:r>
            <a:r>
              <a:rPr kumimoji="0" lang="en-AU" sz="1600" b="1" i="0" u="none" strike="noStrike" cap="none" normalizeH="0" dirty="0" smtClean="0">
                <a:ln>
                  <a:noFill/>
                </a:ln>
                <a:solidFill>
                  <a:srgbClr val="FF0000"/>
                </a:solidFill>
                <a:effectLst/>
                <a:latin typeface="+mj-lt"/>
                <a:cs typeface="Calibri" panose="020F0502020204030204" pitchFamily="34" charset="0"/>
              </a:rPr>
              <a:t> </a:t>
            </a:r>
            <a:r>
              <a:rPr kumimoji="0" lang="en-AU" sz="1600" b="1" i="0" u="none" strike="noStrike" cap="none" normalizeH="0" baseline="0" dirty="0" smtClean="0">
                <a:ln>
                  <a:noFill/>
                </a:ln>
                <a:solidFill>
                  <a:srgbClr val="FF0000"/>
                </a:solidFill>
                <a:effectLst/>
                <a:latin typeface="+mj-lt"/>
                <a:cs typeface="Calibri" panose="020F0502020204030204" pitchFamily="34" charset="0"/>
              </a:rPr>
              <a:t>Agenda needs to</a:t>
            </a:r>
            <a:r>
              <a:rPr kumimoji="0" lang="en-AU" sz="1600" b="1" i="0" u="none" strike="noStrike" cap="none" normalizeH="0" dirty="0" smtClean="0">
                <a:ln>
                  <a:noFill/>
                </a:ln>
                <a:solidFill>
                  <a:srgbClr val="FF0000"/>
                </a:solidFill>
                <a:effectLst/>
                <a:latin typeface="+mj-lt"/>
                <a:cs typeface="Calibri" panose="020F0502020204030204" pitchFamily="34" charset="0"/>
              </a:rPr>
              <a:t> be updated to include CRM on Security ad hoc</a:t>
            </a:r>
            <a:endParaRPr kumimoji="0" lang="en-AU" sz="1600" b="1" i="0" u="none" strike="noStrike" cap="none" normalizeH="0" baseline="0" dirty="0" smtClean="0">
              <a:ln>
                <a:noFill/>
              </a:ln>
              <a:solidFill>
                <a:srgbClr val="FF0000"/>
              </a:solidFill>
              <a:effectLst/>
              <a:latin typeface="+mj-lt"/>
              <a:cs typeface="Calibri" panose="020F0502020204030204" pitchFamily="34" charset="0"/>
            </a:endParaRPr>
          </a:p>
        </p:txBody>
      </p:sp>
    </p:spTree>
    <p:extLst>
      <p:ext uri="{BB962C8B-B14F-4D97-AF65-F5344CB8AC3E}">
        <p14:creationId xmlns:p14="http://schemas.microsoft.com/office/powerpoint/2010/main" val="37146970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SC6/WG1 draft agenda for October is available but does not include much of real interest</a:t>
            </a:r>
          </a:p>
        </p:txBody>
      </p:sp>
      <p:sp>
        <p:nvSpPr>
          <p:cNvPr id="3" name="Content Placeholder 2"/>
          <p:cNvSpPr>
            <a:spLocks noGrp="1"/>
          </p:cNvSpPr>
          <p:nvPr>
            <p:ph idx="1"/>
          </p:nvPr>
        </p:nvSpPr>
        <p:spPr/>
        <p:txBody>
          <a:bodyPr/>
          <a:lstStyle/>
          <a:p>
            <a:r>
              <a:rPr lang="en-AU" dirty="0"/>
              <a:t>Extract of draft agenda</a:t>
            </a:r>
          </a:p>
          <a:p>
            <a:pPr lvl="1"/>
            <a:r>
              <a:rPr lang="en-AU" i="1" dirty="0" smtClean="0"/>
              <a:t>…</a:t>
            </a:r>
          </a:p>
          <a:p>
            <a:pPr lvl="1"/>
            <a:r>
              <a:rPr lang="en-AU" i="1" dirty="0" smtClean="0"/>
              <a:t>6</a:t>
            </a:r>
            <a:r>
              <a:rPr lang="en-AU" i="1" dirty="0"/>
              <a:t>. </a:t>
            </a:r>
            <a:r>
              <a:rPr lang="en-AU" i="1" dirty="0" smtClean="0"/>
              <a:t>Liaison</a:t>
            </a:r>
          </a:p>
          <a:p>
            <a:pPr lvl="2"/>
            <a:r>
              <a:rPr lang="en-AU" i="1" dirty="0" smtClean="0"/>
              <a:t>6.1 </a:t>
            </a:r>
            <a:r>
              <a:rPr lang="en-AU" i="1" dirty="0"/>
              <a:t>IEEE 802 WG1N0xx: Liaison Report of IEEE </a:t>
            </a:r>
            <a:r>
              <a:rPr lang="en-AU" i="1" dirty="0" smtClean="0"/>
              <a:t>802 </a:t>
            </a:r>
            <a:r>
              <a:rPr lang="en-AU" dirty="0" smtClean="0">
                <a:solidFill>
                  <a:srgbClr val="FF0000"/>
                </a:solidFill>
              </a:rPr>
              <a:t>(of interest to IEEE 802)</a:t>
            </a:r>
          </a:p>
          <a:p>
            <a:pPr lvl="2"/>
            <a:r>
              <a:rPr lang="en-AU" i="1" dirty="0" smtClean="0"/>
              <a:t>…</a:t>
            </a:r>
          </a:p>
          <a:p>
            <a:pPr lvl="1"/>
            <a:r>
              <a:rPr lang="en-AU" i="1" dirty="0" smtClean="0"/>
              <a:t>7</a:t>
            </a:r>
            <a:r>
              <a:rPr lang="en-AU" i="1" dirty="0"/>
              <a:t>. </a:t>
            </a:r>
            <a:r>
              <a:rPr lang="en-AU" i="1" dirty="0" smtClean="0"/>
              <a:t>Others</a:t>
            </a:r>
          </a:p>
          <a:p>
            <a:pPr lvl="2"/>
            <a:r>
              <a:rPr lang="en-AU" i="1" dirty="0" smtClean="0"/>
              <a:t>7.1 </a:t>
            </a:r>
            <a:r>
              <a:rPr lang="en-AU" i="1" dirty="0"/>
              <a:t>Notice of New </a:t>
            </a:r>
            <a:r>
              <a:rPr lang="en-AU" i="1" dirty="0" smtClean="0"/>
              <a:t>Secretary</a:t>
            </a:r>
          </a:p>
          <a:p>
            <a:pPr lvl="2"/>
            <a:r>
              <a:rPr lang="en-AU" i="1" dirty="0" smtClean="0"/>
              <a:t>7.2 </a:t>
            </a:r>
            <a:r>
              <a:rPr lang="en-AU" i="1" dirty="0"/>
              <a:t>Appointment of </a:t>
            </a:r>
            <a:r>
              <a:rPr lang="en-AU" i="1" dirty="0" smtClean="0"/>
              <a:t>Convenor</a:t>
            </a:r>
          </a:p>
          <a:p>
            <a:pPr lvl="2"/>
            <a:r>
              <a:rPr lang="en-AU" i="1" dirty="0" smtClean="0"/>
              <a:t>7.3 </a:t>
            </a:r>
            <a:r>
              <a:rPr lang="en-AU" i="1" dirty="0"/>
              <a:t>Introduction of New </a:t>
            </a:r>
            <a:r>
              <a:rPr lang="en-AU" i="1" dirty="0" smtClean="0"/>
              <a:t>Item</a:t>
            </a:r>
          </a:p>
          <a:p>
            <a:pPr lvl="3"/>
            <a:r>
              <a:rPr lang="en-AU" i="1" dirty="0" smtClean="0"/>
              <a:t>WG1N0xx</a:t>
            </a:r>
            <a:r>
              <a:rPr lang="en-AU" i="1" dirty="0"/>
              <a:t>: Parasitic RF communication protocol using Wi-Fi </a:t>
            </a:r>
            <a:r>
              <a:rPr lang="en-AU" i="1" dirty="0" smtClean="0"/>
              <a:t>signal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802.11)</a:t>
            </a:r>
            <a:endParaRPr lang="en-AU" dirty="0">
              <a:solidFill>
                <a:srgbClr val="FF0000"/>
              </a:solidFill>
            </a:endParaRPr>
          </a:p>
          <a:p>
            <a:pPr lvl="3"/>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
        <p:nvSpPr>
          <p:cNvPr id="6" name="Rectangle 5"/>
          <p:cNvSpPr/>
          <p:nvPr/>
        </p:nvSpPr>
        <p:spPr bwMode="auto">
          <a:xfrm>
            <a:off x="5029200" y="1981200"/>
            <a:ext cx="3581400" cy="6096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cs typeface="Calibri" panose="020F0502020204030204" pitchFamily="34" charset="0"/>
              </a:rPr>
              <a:t>Note:</a:t>
            </a:r>
            <a:r>
              <a:rPr kumimoji="0" lang="en-AU" sz="1600" b="1" i="0" u="none" strike="noStrike" cap="none" normalizeH="0" dirty="0" smtClean="0">
                <a:ln>
                  <a:noFill/>
                </a:ln>
                <a:solidFill>
                  <a:srgbClr val="FF0000"/>
                </a:solidFill>
                <a:effectLst/>
                <a:latin typeface="+mj-lt"/>
                <a:cs typeface="Calibri" panose="020F0502020204030204" pitchFamily="34" charset="0"/>
              </a:rPr>
              <a:t> </a:t>
            </a:r>
            <a:r>
              <a:rPr kumimoji="0" lang="en-AU" sz="1600" b="1" i="0" u="none" strike="noStrike" cap="none" normalizeH="0" baseline="0" dirty="0" smtClean="0">
                <a:ln>
                  <a:noFill/>
                </a:ln>
                <a:solidFill>
                  <a:srgbClr val="FF0000"/>
                </a:solidFill>
                <a:effectLst/>
                <a:latin typeface="+mj-lt"/>
                <a:cs typeface="Calibri" panose="020F0502020204030204" pitchFamily="34" charset="0"/>
              </a:rPr>
              <a:t>Agenda needs to</a:t>
            </a:r>
            <a:r>
              <a:rPr kumimoji="0" lang="en-AU" sz="1600" b="1" i="0" u="none" strike="noStrike" cap="none" normalizeH="0" dirty="0" smtClean="0">
                <a:ln>
                  <a:noFill/>
                </a:ln>
                <a:solidFill>
                  <a:srgbClr val="FF0000"/>
                </a:solidFill>
                <a:effectLst/>
                <a:latin typeface="+mj-lt"/>
                <a:cs typeface="Calibri" panose="020F0502020204030204" pitchFamily="34" charset="0"/>
              </a:rPr>
              <a:t> be updated to include CRM on Security ad hoc</a:t>
            </a:r>
            <a:endParaRPr kumimoji="0" lang="en-AU" sz="1600" b="1" i="0" u="none" strike="noStrike" cap="none" normalizeH="0" baseline="0" dirty="0" smtClean="0">
              <a:ln>
                <a:noFill/>
              </a:ln>
              <a:solidFill>
                <a:srgbClr val="FF0000"/>
              </a:solidFill>
              <a:effectLst/>
              <a:latin typeface="+mj-lt"/>
              <a:cs typeface="Calibri" panose="020F0502020204030204" pitchFamily="34" charset="0"/>
            </a:endParaRPr>
          </a:p>
        </p:txBody>
      </p:sp>
    </p:spTree>
    <p:extLst>
      <p:ext uri="{BB962C8B-B14F-4D97-AF65-F5344CB8AC3E}">
        <p14:creationId xmlns:p14="http://schemas.microsoft.com/office/powerpoint/2010/main" val="32918342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interested in representing IEEE 802 at the next SC6 meeting</a:t>
            </a:r>
            <a:endParaRPr lang="en-AU" dirty="0"/>
          </a:p>
        </p:txBody>
      </p:sp>
      <p:sp>
        <p:nvSpPr>
          <p:cNvPr id="3" name="Content Placeholder 2"/>
          <p:cNvSpPr>
            <a:spLocks noGrp="1"/>
          </p:cNvSpPr>
          <p:nvPr>
            <p:ph idx="1"/>
          </p:nvPr>
        </p:nvSpPr>
        <p:spPr/>
        <p:txBody>
          <a:bodyPr/>
          <a:lstStyle/>
          <a:p>
            <a:pPr lvl="1"/>
            <a:r>
              <a:rPr lang="en-AU" dirty="0" smtClean="0"/>
              <a:t>It might be useful having a representative at the next SC6 meeting …</a:t>
            </a:r>
          </a:p>
          <a:p>
            <a:pPr lvl="1"/>
            <a:r>
              <a:rPr lang="en-AU" dirty="0" smtClean="0"/>
              <a:t>… mainly to deal with the Security ad hoc issue</a:t>
            </a:r>
          </a:p>
          <a:p>
            <a:pPr lvl="1"/>
            <a:r>
              <a:rPr lang="en-AU" dirty="0" smtClean="0"/>
              <a:t>… the IEEE 802 report can probably be done by teleconference</a:t>
            </a:r>
          </a:p>
          <a:p>
            <a:pPr lvl="1"/>
            <a:r>
              <a:rPr lang="en-AU" dirty="0" smtClean="0"/>
              <a:t>Is anyone interested in attending?</a:t>
            </a:r>
          </a:p>
          <a:p>
            <a:pPr lvl="2"/>
            <a:r>
              <a:rPr lang="en-AU" dirty="0" smtClean="0"/>
              <a:t>It is rumoured that Jodi </a:t>
            </a:r>
            <a:r>
              <a:rPr lang="en-AU" dirty="0" err="1" smtClean="0"/>
              <a:t>Haasz</a:t>
            </a:r>
            <a:r>
              <a:rPr lang="en-AU" dirty="0" smtClean="0"/>
              <a:t> (IEEE-SA staff) may be available</a:t>
            </a:r>
          </a:p>
          <a:p>
            <a:pPr lvl="2"/>
            <a:r>
              <a:rPr lang="en-AU" dirty="0" smtClean="0"/>
              <a:t>There is likely to be </a:t>
            </a:r>
            <a:r>
              <a:rPr lang="en-AU" dirty="0" err="1" smtClean="0"/>
              <a:t>Webex</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7164647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pPr lvl="1"/>
            <a:r>
              <a:rPr lang="en-AU" dirty="0" smtClean="0"/>
              <a:t>For previous meetings, every IEEE 802 WG put together a status report</a:t>
            </a:r>
          </a:p>
          <a:p>
            <a:pPr lvl="1"/>
            <a:r>
              <a:rPr lang="en-AU" dirty="0" smtClean="0"/>
              <a:t>However, it appears that an extract of this agenda showing the status of the various IEEE 802 projects in the PSDO process is what SC6 really wants</a:t>
            </a:r>
          </a:p>
          <a:p>
            <a:pPr lvl="2"/>
            <a:r>
              <a:rPr lang="en-AU" dirty="0" smtClean="0"/>
              <a:t>Based on report back from Peter Yee</a:t>
            </a:r>
          </a:p>
          <a:p>
            <a:pPr lvl="1"/>
            <a:r>
              <a:rPr lang="en-AU" dirty="0" smtClean="0"/>
              <a:t>The SC Chair agreed to put together a report in September for EC approval by e-mail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8413113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 WAPI back?</a:t>
            </a:r>
            <a:endParaRPr lang="en-AU" dirty="0"/>
          </a:p>
        </p:txBody>
      </p:sp>
      <p:sp>
        <p:nvSpPr>
          <p:cNvPr id="3" name="Content Placeholder 2"/>
          <p:cNvSpPr>
            <a:spLocks noGrp="1"/>
          </p:cNvSpPr>
          <p:nvPr>
            <p:ph idx="1"/>
          </p:nvPr>
        </p:nvSpPr>
        <p:spPr/>
        <p:txBody>
          <a:bodyPr/>
          <a:lstStyle/>
          <a:p>
            <a:pPr lvl="1"/>
            <a:r>
              <a:rPr lang="en-AU" dirty="0" smtClean="0"/>
              <a:t>In December 2016, the WAPI Alliance </a:t>
            </a:r>
            <a:r>
              <a:rPr lang="en-AU" dirty="0" smtClean="0">
                <a:hlinkClick r:id="rId2"/>
              </a:rPr>
              <a:t>website</a:t>
            </a:r>
            <a:r>
              <a:rPr lang="en-AU" dirty="0" smtClean="0"/>
              <a:t> indicates that there is going to be a new promotion of TEPA related standards</a:t>
            </a:r>
          </a:p>
          <a:p>
            <a:pPr lvl="2"/>
            <a:r>
              <a:rPr lang="en-AU" dirty="0" smtClean="0"/>
              <a:t>Apparently in ISO / IEC JTC1 SC6 and other international standardization organizations</a:t>
            </a:r>
          </a:p>
          <a:p>
            <a:pPr lvl="2"/>
            <a:r>
              <a:rPr lang="en-AU" dirty="0" smtClean="0"/>
              <a:t>They also have projects to define the use of WAPI with 802.11ac and 802.11ad</a:t>
            </a:r>
          </a:p>
          <a:p>
            <a:pPr lvl="2"/>
            <a:r>
              <a:rPr lang="en-AU" dirty="0" smtClean="0"/>
              <a:t>These initiatives are consistent with the proposal in SC6 for a security ad hoc</a:t>
            </a:r>
          </a:p>
          <a:p>
            <a:pPr lvl="1"/>
            <a:r>
              <a:rPr lang="en-AU" dirty="0" smtClean="0"/>
              <a:t>In April 2017, the WAPI Alliance held a meeting at which they were </a:t>
            </a:r>
            <a:r>
              <a:rPr lang="en-AU" dirty="0" smtClean="0">
                <a:hlinkClick r:id="rId3"/>
              </a:rPr>
              <a:t>scheduled </a:t>
            </a:r>
            <a:r>
              <a:rPr lang="en-AU" dirty="0" smtClean="0"/>
              <a:t>to have a “</a:t>
            </a:r>
            <a:r>
              <a:rPr lang="en-AU" dirty="0"/>
              <a:t>special discussion on standards </a:t>
            </a:r>
            <a:r>
              <a:rPr lang="en-AU" dirty="0" smtClean="0"/>
              <a:t>internationalization”</a:t>
            </a:r>
          </a:p>
          <a:p>
            <a:pPr lvl="1"/>
            <a:r>
              <a:rPr lang="en-AU" dirty="0" smtClean="0"/>
              <a:t>Aside: </a:t>
            </a:r>
            <a:r>
              <a:rPr lang="en-AU" dirty="0"/>
              <a:t>the WAPI Alliance </a:t>
            </a:r>
            <a:r>
              <a:rPr lang="en-AU" dirty="0" smtClean="0"/>
              <a:t>is claiming 7B WAPI shipments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30170058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was the subject of a heated exchange at a recent meeting in China</a:t>
            </a:r>
            <a:endParaRPr lang="en-AU" dirty="0"/>
          </a:p>
        </p:txBody>
      </p:sp>
      <p:sp>
        <p:nvSpPr>
          <p:cNvPr id="3" name="Content Placeholder 2"/>
          <p:cNvSpPr>
            <a:spLocks noGrp="1"/>
          </p:cNvSpPr>
          <p:nvPr>
            <p:ph idx="1"/>
          </p:nvPr>
        </p:nvSpPr>
        <p:spPr/>
        <p:txBody>
          <a:bodyPr/>
          <a:lstStyle/>
          <a:p>
            <a:r>
              <a:rPr lang="en-AU" dirty="0" smtClean="0"/>
              <a:t>Extract of </a:t>
            </a:r>
            <a:r>
              <a:rPr lang="en-AU" dirty="0" smtClean="0">
                <a:hlinkClick r:id="rId2"/>
              </a:rPr>
              <a:t>full blog</a:t>
            </a:r>
            <a:endParaRPr lang="en-AU" dirty="0" smtClean="0"/>
          </a:p>
          <a:p>
            <a:pPr lvl="1"/>
            <a:r>
              <a:rPr lang="en-US" i="1" dirty="0"/>
              <a:t>The question began: “I </a:t>
            </a:r>
            <a:r>
              <a:rPr lang="en-US" i="1" dirty="0" err="1"/>
              <a:t>apologise</a:t>
            </a:r>
            <a:r>
              <a:rPr lang="en-US" i="1" dirty="0"/>
              <a:t> if this offends you, but if your patent is quite important, it’s sad for our whole patent system in China. Every one of us needs to pay a WAPI patent fee to you, but not many in this room have used WAPI technology.” In a move that visibly angered Cao, he then asked for a show of hands in the room and declared that not a single person there had actually used WAPI</a:t>
            </a:r>
            <a:r>
              <a:rPr lang="en-US" i="1" dirty="0" smtClean="0"/>
              <a:t>.</a:t>
            </a:r>
            <a:endParaRPr lang="en-AU" i="1" dirty="0"/>
          </a:p>
          <a:p>
            <a:pPr lvl="1"/>
            <a:r>
              <a:rPr lang="en-US" i="1" dirty="0"/>
              <a:t>“Can you tell us who you are? Can you tell us who you represent?” Cao shouted. He then demanded to know whether Gao is a Chinese or US passport holder, a line of questioning Gao described as “disgraceful” and "irrelevant". Much of what followed was lost in cross-talk, and I would imagine I did not get the full effect as the poor simultaneous translator struggled to keep up. But Cao concluded by telling Gao: “You’ll pay for what you’ve done, on my </a:t>
            </a:r>
            <a:r>
              <a:rPr lang="en-US" i="1" dirty="0" err="1"/>
              <a:t>honour</a:t>
            </a:r>
            <a:r>
              <a:rPr lang="en-US" i="1" dirty="0"/>
              <a:t>” as he left the stage.</a:t>
            </a:r>
            <a:endParaRPr lang="en-AU" i="1" dirty="0"/>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1534441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Recent activity in China may affect 802.11 security standards</a:t>
            </a:r>
            <a:endParaRPr lang="en-AU" dirty="0"/>
          </a:p>
        </p:txBody>
      </p:sp>
      <p:sp>
        <p:nvSpPr>
          <p:cNvPr id="3" name="Content Placeholder 2"/>
          <p:cNvSpPr>
            <a:spLocks noGrp="1"/>
          </p:cNvSpPr>
          <p:nvPr>
            <p:ph idx="1"/>
          </p:nvPr>
        </p:nvSpPr>
        <p:spPr/>
        <p:txBody>
          <a:bodyPr/>
          <a:lstStyle/>
          <a:p>
            <a:pPr lvl="1"/>
            <a:r>
              <a:rPr lang="en-AU" dirty="0" smtClean="0"/>
              <a:t>Recently, “</a:t>
            </a:r>
            <a:r>
              <a:rPr lang="en-AU" i="1" dirty="0" smtClean="0"/>
              <a:t>Guidelines for the Development of the Comprehensive Standardization System for the Mobile Internet</a:t>
            </a:r>
            <a:r>
              <a:rPr lang="en-AU" dirty="0" smtClean="0"/>
              <a:t>” were published in China</a:t>
            </a:r>
          </a:p>
          <a:p>
            <a:pPr lvl="2"/>
            <a:r>
              <a:rPr lang="en-AU" dirty="0" smtClean="0"/>
              <a:t>WLANs (along with cellular) are explicitly included </a:t>
            </a:r>
          </a:p>
          <a:p>
            <a:pPr lvl="2"/>
            <a:r>
              <a:rPr lang="en-AU" dirty="0" smtClean="0"/>
              <a:t>There is a special focus on security issues</a:t>
            </a:r>
          </a:p>
          <a:p>
            <a:pPr lvl="1"/>
            <a:r>
              <a:rPr lang="en-AU" dirty="0" smtClean="0"/>
              <a:t>The overall goal is</a:t>
            </a:r>
          </a:p>
          <a:p>
            <a:pPr lvl="2"/>
            <a:r>
              <a:rPr lang="en-AU" b="0" i="1" dirty="0"/>
              <a:t>By 2020, China will have preliminarily established a </a:t>
            </a:r>
            <a:r>
              <a:rPr lang="en-AU" b="0" i="1" dirty="0" smtClean="0"/>
              <a:t>standards system </a:t>
            </a:r>
            <a:r>
              <a:rPr lang="en-AU" b="0" i="1" dirty="0"/>
              <a:t>which has complete basic standards, basically </a:t>
            </a:r>
            <a:r>
              <a:rPr lang="en-AU" b="0" i="1" dirty="0" smtClean="0"/>
              <a:t>covers main </a:t>
            </a:r>
            <a:r>
              <a:rPr lang="en-AU" b="0" i="1" dirty="0"/>
              <a:t>products and services standards, effectively </a:t>
            </a:r>
            <a:r>
              <a:rPr lang="en-AU" b="0" i="1" dirty="0" smtClean="0"/>
              <a:t>safeguards security </a:t>
            </a:r>
            <a:r>
              <a:rPr lang="en-AU" b="0" i="1" dirty="0"/>
              <a:t>standards and meets the needs in the development </a:t>
            </a:r>
            <a:r>
              <a:rPr lang="en-AU" b="0" i="1" dirty="0" smtClean="0"/>
              <a:t>of China’s </a:t>
            </a:r>
            <a:r>
              <a:rPr lang="en-AU" b="0" i="1" dirty="0"/>
              <a:t>mobile Internet </a:t>
            </a:r>
            <a:r>
              <a:rPr lang="en-AU" b="0" i="1" dirty="0" smtClean="0"/>
              <a:t>industry</a:t>
            </a:r>
          </a:p>
          <a:p>
            <a:pPr lvl="2"/>
            <a:r>
              <a:rPr lang="en-AU" b="0" i="1" dirty="0" smtClean="0"/>
              <a:t>By </a:t>
            </a:r>
            <a:r>
              <a:rPr lang="en-AU" b="0" i="1" dirty="0"/>
              <a:t>then, </a:t>
            </a:r>
            <a:r>
              <a:rPr lang="en-AU" b="0" i="1" dirty="0" smtClean="0"/>
              <a:t>standardization technologies </a:t>
            </a:r>
            <a:r>
              <a:rPr lang="en-AU" b="0" i="1" dirty="0"/>
              <a:t>will have been continuously improved, the scope </a:t>
            </a:r>
            <a:r>
              <a:rPr lang="en-AU" b="0" i="1" dirty="0" smtClean="0"/>
              <a:t>of application </a:t>
            </a:r>
            <a:r>
              <a:rPr lang="en-AU" b="0" i="1" dirty="0"/>
              <a:t>of standards will have been continuously </a:t>
            </a:r>
            <a:r>
              <a:rPr lang="en-AU" b="0" i="1" dirty="0" smtClean="0"/>
              <a:t>expanded, and </a:t>
            </a:r>
            <a:r>
              <a:rPr lang="en-AU" b="0" i="1" dirty="0"/>
              <a:t>China’s standards will be </a:t>
            </a:r>
            <a:r>
              <a:rPr lang="en-AU" b="0" i="1" dirty="0" smtClean="0"/>
              <a:t>developing </a:t>
            </a:r>
            <a:r>
              <a:rPr lang="en-AU" b="0" i="1" dirty="0"/>
              <a:t>at the same pace </a:t>
            </a:r>
            <a:r>
              <a:rPr lang="en-AU" b="0" i="1" dirty="0" smtClean="0"/>
              <a:t>as internationally </a:t>
            </a:r>
            <a:r>
              <a:rPr lang="en-AU" b="0" i="1" dirty="0"/>
              <a:t>advanced standards</a:t>
            </a:r>
            <a:r>
              <a:rPr lang="en-AU" b="0" i="1" dirty="0" smtClean="0"/>
              <a:t>.</a:t>
            </a:r>
          </a:p>
          <a:p>
            <a:pPr lvl="1"/>
            <a:r>
              <a:rPr lang="en-AU" dirty="0" smtClean="0"/>
              <a:t>The impact on 802.11 standards (especially security) is currently not clear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96</a:t>
            </a:fld>
            <a:endParaRPr lang="en-US"/>
          </a:p>
        </p:txBody>
      </p:sp>
    </p:spTree>
    <p:extLst>
      <p:ext uri="{BB962C8B-B14F-4D97-AF65-F5344CB8AC3E}">
        <p14:creationId xmlns:p14="http://schemas.microsoft.com/office/powerpoint/2010/main" val="382238965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WG7 will discuss a new security architecture</a:t>
            </a:r>
            <a:endParaRPr lang="en-AU" dirty="0"/>
          </a:p>
        </p:txBody>
      </p:sp>
      <p:sp>
        <p:nvSpPr>
          <p:cNvPr id="3" name="Content Placeholder 2"/>
          <p:cNvSpPr>
            <a:spLocks noGrp="1"/>
          </p:cNvSpPr>
          <p:nvPr>
            <p:ph idx="1"/>
          </p:nvPr>
        </p:nvSpPr>
        <p:spPr/>
        <p:txBody>
          <a:bodyPr/>
          <a:lstStyle/>
          <a:p>
            <a:pPr lvl="1"/>
            <a:r>
              <a:rPr lang="en-AU" dirty="0" smtClean="0"/>
              <a:t>WG7 is redesigning the internet </a:t>
            </a:r>
            <a:r>
              <a:rPr lang="en-AU" dirty="0" smtClean="0">
                <a:sym typeface="Wingdings" panose="05000000000000000000" pitchFamily="2" charset="2"/>
              </a:rPr>
              <a:t></a:t>
            </a:r>
          </a:p>
          <a:p>
            <a:pPr lvl="1"/>
            <a:r>
              <a:rPr lang="en-AU" dirty="0" smtClean="0">
                <a:sym typeface="Wingdings" panose="05000000000000000000" pitchFamily="2" charset="2"/>
              </a:rPr>
              <a:t>One aspect of this redesign is security</a:t>
            </a:r>
          </a:p>
          <a:p>
            <a:pPr lvl="1"/>
            <a:r>
              <a:rPr lang="en-AU" dirty="0" smtClean="0">
                <a:sym typeface="Wingdings" panose="05000000000000000000" pitchFamily="2" charset="2"/>
              </a:rPr>
              <a:t>Kingston Zhang (HK NB, and formerly of WAPI fame) has announced a new proposed security architecture</a:t>
            </a:r>
          </a:p>
          <a:p>
            <a:pPr lvl="2"/>
            <a:r>
              <a:rPr lang="en-AU" dirty="0" smtClean="0"/>
              <a:t>I am pleased to inform you all that Chinese (including Hong Kong) experts have been working on drafting a sample text for ISO/IEC 21558-8 Future Network Security Architecture. Now the document is almost finished. It has about 100 pages long. </a:t>
            </a:r>
          </a:p>
          <a:p>
            <a:pPr lvl="2"/>
            <a:r>
              <a:rPr lang="en-AU" dirty="0" smtClean="0"/>
              <a:t>We will probably present it in the October WG 7 meeting not as a formal document but as a preliminary document without prior circulation. It takes time to get domestic approval to be submitted as a formal contribution. </a:t>
            </a:r>
          </a:p>
          <a:p>
            <a:pPr lvl="1"/>
            <a:r>
              <a:rPr lang="en-AU" dirty="0" smtClean="0"/>
              <a:t>This architecture is probably not directly relevant to IEEE 802 but it make provide some hints on future resistance to IEEE </a:t>
            </a:r>
            <a:r>
              <a:rPr lang="en-AU" smtClean="0"/>
              <a:t>802 security</a:t>
            </a:r>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38767415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They 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50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502"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12207</Words>
  <Application>Microsoft Office PowerPoint</Application>
  <PresentationFormat>On-screen Show (4:3)</PresentationFormat>
  <Paragraphs>1926</Paragraphs>
  <Slides>133</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133</vt:i4>
      </vt:variant>
    </vt:vector>
  </HeadingPairs>
  <TitlesOfParts>
    <vt:vector size="140" baseType="lpstr">
      <vt:lpstr>Arial</vt:lpstr>
      <vt:lpstr>Calibri</vt:lpstr>
      <vt:lpstr>Times New Roman</vt:lpstr>
      <vt:lpstr>Wingdings</vt:lpstr>
      <vt:lpstr>802-11-Submission</vt:lpstr>
      <vt:lpstr>Acrobat Document</vt:lpstr>
      <vt:lpstr>Packager Shell Object</vt:lpstr>
      <vt:lpstr>IEEE 802 JTC1 Standing Committee Sept 2017 agenda for Hawaii</vt:lpstr>
      <vt:lpstr>This document will be used to run the IEEE 802 JTC1 SC meetings in Hawaii in Sept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Sept 2017 interim meeting in Hawaii</vt:lpstr>
      <vt:lpstr>The IEEE 802 JTC1 SC regular meeting has a high level list of agenda items to be considered</vt:lpstr>
      <vt:lpstr>The IEEE 802 JTC1 SC will consider approving its agenda for its Hawaii meeting</vt:lpstr>
      <vt:lpstr>The IEEE 802 JTC1 SC will consider approval of the minutes of its Berlin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26 standards completely through the PSDO ratification process</vt:lpstr>
      <vt:lpstr>IEEE 802 has pushed 26 standards completely through the PSDO ratification process</vt:lpstr>
      <vt:lpstr>IEEE 802 has pushed 26 standards completely through the PSDO ratification process</vt:lpstr>
      <vt:lpstr>IEEE 802.1 has sixteen standards in the pipeline for ratification under the PSDO</vt:lpstr>
      <vt:lpstr>IEEE 802.1 has sixteen standards in the pipeline for ratification under the PSDO</vt:lpstr>
      <vt:lpstr>IEEE 802.1Qbu FDIS ballot closes 11 Oct 2017</vt:lpstr>
      <vt:lpstr>IEEE 802.1Qbz FDIS ballot closes 11 Oct 2017</vt:lpstr>
      <vt:lpstr>IEEE 802.1AC-Rev is waiting start of FDIS ballot</vt:lpstr>
      <vt:lpstr>IEEE 802.1Qcd-2015 FDIS ballot closed 8 Sept 2017</vt:lpstr>
      <vt:lpstr>IEEE 802d 60-day ballot is waiting for start of FDIS ballot</vt:lpstr>
      <vt:lpstr>IEEE 802.1AEcg 60-day ballot closes on 7 Sept 2017</vt:lpstr>
      <vt:lpstr>IEEE 802.1CB will be submitted to PSDO soon</vt:lpstr>
      <vt:lpstr>IEEE 802.1Qci will be submitted to PSDO soon</vt:lpstr>
      <vt:lpstr>IEEE 802.1Qch will be submitted to PSDO soon</vt:lpstr>
      <vt:lpstr>IEEE 802.1Q-2014/Cor 1-2015 is waiting for publication</vt:lpstr>
      <vt:lpstr>IEEE 802c will be submitted to PSDO</vt:lpstr>
      <vt:lpstr>IEEE 802.1AX-2014/Cor1 is waiting for publication</vt:lpstr>
      <vt:lpstr>IEEE 802.1Q-REV has been liaised for information</vt:lpstr>
      <vt:lpstr>IEEE 802.1Qcc will be liaised for information</vt:lpstr>
      <vt:lpstr>IEEE 802.1Qcp will be liaised for information</vt:lpstr>
      <vt:lpstr>IEEE 8021AR-Rev will be liaised for information</vt:lpstr>
      <vt:lpstr>IEEE 802.3 has thirteen standards in the pipeline for ratification under the PSDO</vt:lpstr>
      <vt:lpstr>IEEE 802.3bw FDIS ballot closes on 11 Sep 2017</vt:lpstr>
      <vt:lpstr>IEEE 802.3bp FDIS ballot closes on 18 Oct 2017</vt:lpstr>
      <vt:lpstr>IEEE 802.3bn is waiting for start of FDIS</vt:lpstr>
      <vt:lpstr>IEEE 802.3bq FDIS ballot closes on 18 Oct 2017</vt:lpstr>
      <vt:lpstr>IEEE 802.3br FDIS ballot closes on 11 Oct 2017</vt:lpstr>
      <vt:lpstr>IEEE 802.3by FDIS ballot closes on 18 Oct 2017</vt:lpstr>
      <vt:lpstr>IEEE 802.3bv is waiting for start of FDIS ballot</vt:lpstr>
      <vt:lpstr>IEEE 802.3bu is waiting for start of FDIS ballot</vt:lpstr>
      <vt:lpstr>IEEE 802.3bz FDIS ballot closes on 12 Oct 2017</vt:lpstr>
      <vt:lpstr>IEEE 802.3/Cor 1 FDIS ballot closes 22 Nov 2017</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passed 60-day pre-ballot and is waiting start of FDIS</vt:lpstr>
      <vt:lpstr>IEEE 802.11ai 60-day pre-ballot re-run passed on 1 Sept 2017 but response required</vt:lpstr>
      <vt:lpstr>IEEE 802.11ai 60-day pre-ballot re-run passed on 1 Sept 2017 but response required</vt:lpstr>
      <vt:lpstr>There was one comment received on the IEEE 802.11ai FDIS ballot</vt:lpstr>
      <vt:lpstr>There was one comment received on the IEEE 802.11ai FDIS ballot</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closes on 7 Sep 2017</vt:lpstr>
      <vt:lpstr>IEEE 802.15.4-2015 is waiting for FDIS start</vt:lpstr>
      <vt:lpstr>IEEE 802.15.6-2012 FDIS ballot closes on 7 Sep 2017</vt:lpstr>
      <vt:lpstr>IEEE 802.21 has two standards in the pipeline for ratification under the PSDO</vt:lpstr>
      <vt:lpstr>IEEE 802.21-2017 60-day ballot passed on 10 July 2017 and is waiting for FDIS to start</vt:lpstr>
      <vt:lpstr>IEEE 802.21.1 60-day ballot passed on 10 July 2017 and is waiting for FDIS to start</vt:lpstr>
      <vt:lpstr>IEEE 802.22 has two standards in the pipeline for ratification under the PSDO</vt:lpstr>
      <vt:lpstr>IEEE 802.22a FDIS ballot passed on 25 July 2017 with no comments</vt:lpstr>
      <vt:lpstr>IEEE 802.22b FDIS ballot passed but a response is required</vt:lpstr>
      <vt:lpstr>There were two comments received on the IEEE 802.22b FDIS ballot</vt:lpstr>
      <vt:lpstr>There were two comments received on the IEEE 802.22b FDIS ballot</vt:lpstr>
      <vt:lpstr>There were two comments received on the IEEE 802.22b FDIS ballot</vt:lpstr>
      <vt:lpstr>The next SC6 meeting will now be held in Oct 2017 in Seoul, Korea</vt:lpstr>
      <vt:lpstr>The WG1 Convenor has resigned … and the new Convenor will probably come from China NB</vt:lpstr>
      <vt:lpstr>The LS sent by IEEE 802 to SC6 in relation to the proposed Security Ad Hoc was finally received</vt:lpstr>
      <vt:lpstr>The China NB protested against the LS from IEEE 802 in relation to the Security ad hoc</vt:lpstr>
      <vt:lpstr>The ballot on the proposed security ad hoc passed with comments, and so a CRM is required</vt:lpstr>
      <vt:lpstr>The SC agreed it should probably respond to the China NB protest, subject to allowing staff to sort it!</vt:lpstr>
      <vt:lpstr>The SC approved a motion in July 2017 to respond to the China NB protest</vt:lpstr>
      <vt:lpstr>The proposed LS to SC6 wrt the China NB protest may be reconsidered after 21 Aug 2017</vt:lpstr>
      <vt:lpstr>The proposed LS to SC6 wrt the China NB protest may be reconsidered after 21 Aug 2017</vt:lpstr>
      <vt:lpstr>Proposed resolutions to the Security ad hoc ballot reject every comment from US, CA, NL and UK</vt:lpstr>
      <vt:lpstr>The assertions that the ToR has already been approved by the SC6 NBs is incorrect</vt:lpstr>
      <vt:lpstr>IEEE 802 should ensure it has a rep at the CRM on the Security ad hoc </vt:lpstr>
      <vt:lpstr>The SC6/WG1 draft agenda for October is available but does not include much of real interest</vt:lpstr>
      <vt:lpstr>The SC6/WG1 draft agenda for October is available but does not include much of real interest</vt:lpstr>
      <vt:lpstr>Is anyone interested in representing IEEE 802 at the next SC6 meeting</vt:lpstr>
      <vt:lpstr>It is proposed that the IEEE 802 report to SC6 be based on the status pages in the latest SC agenda</vt:lpstr>
      <vt:lpstr>Is WAPI back?</vt:lpstr>
      <vt:lpstr>WAPI was the subject of a heated exchange at a recent meeting in China</vt:lpstr>
      <vt:lpstr>Recent activity in China may affect 802.11 security standards</vt:lpstr>
      <vt:lpstr>WG7 will discuss a new security architecture</vt:lpstr>
      <vt:lpstr>WG7 has been discussing a possible WLAN cloud project</vt:lpstr>
      <vt:lpstr>WG7 has been discussing a possible WLAN cloud project</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2017-09-08T02:46:56Z</dcterms:modified>
</cp:coreProperties>
</file>