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9"/>
  </p:notesMasterIdLst>
  <p:handoutMasterIdLst>
    <p:handoutMasterId r:id="rId120"/>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648" r:id="rId22"/>
    <p:sldId id="1735" r:id="rId23"/>
    <p:sldId id="1684" r:id="rId24"/>
    <p:sldId id="1685" r:id="rId25"/>
    <p:sldId id="1686" r:id="rId26"/>
    <p:sldId id="1687" r:id="rId27"/>
    <p:sldId id="1745" r:id="rId28"/>
    <p:sldId id="1746" r:id="rId29"/>
    <p:sldId id="1747" r:id="rId30"/>
    <p:sldId id="1769" r:id="rId31"/>
    <p:sldId id="1786" r:id="rId32"/>
    <p:sldId id="1773" r:id="rId33"/>
    <p:sldId id="1894" r:id="rId34"/>
    <p:sldId id="1896" r:id="rId35"/>
    <p:sldId id="1965" r:id="rId36"/>
    <p:sldId id="1689" r:id="rId37"/>
    <p:sldId id="1691" r:id="rId38"/>
    <p:sldId id="1692" r:id="rId39"/>
    <p:sldId id="1694" r:id="rId40"/>
    <p:sldId id="1695" r:id="rId41"/>
    <p:sldId id="1696" r:id="rId42"/>
    <p:sldId id="1697" r:id="rId43"/>
    <p:sldId id="1716" r:id="rId44"/>
    <p:sldId id="1717" r:id="rId45"/>
    <p:sldId id="1718" r:id="rId46"/>
    <p:sldId id="1851" r:id="rId47"/>
    <p:sldId id="1864" r:id="rId48"/>
    <p:sldId id="1945" r:id="rId49"/>
    <p:sldId id="1946" r:id="rId50"/>
    <p:sldId id="1688" r:id="rId51"/>
    <p:sldId id="1702" r:id="rId52"/>
    <p:sldId id="1703" r:id="rId53"/>
    <p:sldId id="1704" r:id="rId54"/>
    <p:sldId id="1705" r:id="rId55"/>
    <p:sldId id="1706" r:id="rId56"/>
    <p:sldId id="1707" r:id="rId57"/>
    <p:sldId id="1708" r:id="rId58"/>
    <p:sldId id="1709" r:id="rId59"/>
    <p:sldId id="1710" r:id="rId60"/>
    <p:sldId id="1790" r:id="rId61"/>
    <p:sldId id="1698" r:id="rId62"/>
    <p:sldId id="1699" r:id="rId63"/>
    <p:sldId id="1700" r:id="rId64"/>
    <p:sldId id="1701" r:id="rId65"/>
    <p:sldId id="1711" r:id="rId66"/>
    <p:sldId id="1712" r:id="rId67"/>
    <p:sldId id="1713" r:id="rId68"/>
    <p:sldId id="1679" r:id="rId69"/>
    <p:sldId id="1583" r:id="rId70"/>
    <p:sldId id="1629" r:id="rId71"/>
    <p:sldId id="1641" r:id="rId72"/>
    <p:sldId id="1952" r:id="rId73"/>
    <p:sldId id="1887" r:id="rId74"/>
    <p:sldId id="1949" r:id="rId75"/>
    <p:sldId id="1950" r:id="rId76"/>
    <p:sldId id="1956" r:id="rId77"/>
    <p:sldId id="1951" r:id="rId78"/>
    <p:sldId id="1953" r:id="rId79"/>
    <p:sldId id="1966" r:id="rId80"/>
    <p:sldId id="1957" r:id="rId81"/>
    <p:sldId id="1958" r:id="rId82"/>
    <p:sldId id="1959" r:id="rId83"/>
    <p:sldId id="1960" r:id="rId84"/>
    <p:sldId id="1941" r:id="rId85"/>
    <p:sldId id="1954" r:id="rId86"/>
    <p:sldId id="1955" r:id="rId87"/>
    <p:sldId id="1375" r:id="rId88"/>
    <p:sldId id="1376" r:id="rId89"/>
    <p:sldId id="1400" r:id="rId90"/>
    <p:sldId id="619" r:id="rId91"/>
    <p:sldId id="621" r:id="rId92"/>
    <p:sldId id="1561" r:id="rId93"/>
    <p:sldId id="1555" r:id="rId94"/>
    <p:sldId id="1601" r:id="rId95"/>
    <p:sldId id="1585" r:id="rId96"/>
    <p:sldId id="1586" r:id="rId97"/>
    <p:sldId id="1587" r:id="rId98"/>
    <p:sldId id="1588" r:id="rId99"/>
    <p:sldId id="1589" r:id="rId100"/>
    <p:sldId id="1590" r:id="rId101"/>
    <p:sldId id="1771" r:id="rId102"/>
    <p:sldId id="1772" r:id="rId103"/>
    <p:sldId id="1591" r:id="rId104"/>
    <p:sldId id="1592" r:id="rId105"/>
    <p:sldId id="1593" r:id="rId106"/>
    <p:sldId id="1594" r:id="rId107"/>
    <p:sldId id="1595" r:id="rId108"/>
    <p:sldId id="1596" r:id="rId109"/>
    <p:sldId id="1597" r:id="rId110"/>
    <p:sldId id="1598" r:id="rId111"/>
    <p:sldId id="1599" r:id="rId112"/>
    <p:sldId id="1600" r:id="rId113"/>
    <p:sldId id="1628" r:id="rId114"/>
    <p:sldId id="1638" r:id="rId115"/>
    <p:sldId id="1725" r:id="rId116"/>
    <p:sldId id="1726" r:id="rId117"/>
    <p:sldId id="1947" r:id="rId1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1" y="363379"/>
            <a:ext cx="3141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a:t>
            </a:r>
            <a:r>
              <a:rPr lang="en-US" sz="1600" b="1">
                <a:latin typeface="Arial" pitchFamily="34" charset="0"/>
              </a:rPr>
              <a:t>IEEE </a:t>
            </a:r>
            <a:r>
              <a:rPr lang="en-US" sz="1600" b="1" smtClean="0">
                <a:latin typeface="Arial" pitchFamily="34" charset="0"/>
              </a:rPr>
              <a:t>802.11-17/1178r0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7.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9.wmf"/><Relationship Id="rId5" Type="http://schemas.openxmlformats.org/officeDocument/2006/relationships/oleObject" Target="../embeddings/oleObject19.bin"/><Relationship Id="rId4" Type="http://schemas.openxmlformats.org/officeDocument/2006/relationships/image" Target="../media/image18.wmf"/></Relationships>
</file>

<file path=ppt/slides/_rels/slide10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10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2.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6.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31 July </a:t>
            </a:r>
            <a:r>
              <a:rPr lang="en-US" b="0" dirty="0" smtClean="0">
                <a:solidFill>
                  <a:schemeClr val="accent2">
                    <a:lumMod val="50000"/>
                  </a:schemeClr>
                </a:solidFill>
              </a:rPr>
              <a:t>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018"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45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45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4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7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2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9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5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42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42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7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solidFill>
                  <a:srgbClr val="FF0000"/>
                </a:solidFill>
              </a:rPr>
              <a:t>After the March 2017 </a:t>
            </a:r>
            <a:r>
              <a:rPr lang="en-AU" dirty="0">
                <a:solidFill>
                  <a:srgbClr val="FF0000"/>
                </a:solidFill>
              </a:rPr>
              <a:t>plenary, the IEEE 802 </a:t>
            </a:r>
            <a:r>
              <a:rPr lang="en-AU" dirty="0" smtClean="0">
                <a:solidFill>
                  <a:srgbClr val="FF0000"/>
                </a:solidFill>
              </a:rPr>
              <a:t>did not notify SC6 – oops!</a:t>
            </a:r>
          </a:p>
          <a:p>
            <a:pPr lvl="1"/>
            <a:r>
              <a:rPr lang="en-AU" dirty="0" smtClean="0">
                <a:solidFill>
                  <a:srgbClr val="FF0000"/>
                </a:solidFill>
              </a:rPr>
              <a:t>However, a liaison will be sent after the July 2017 plenary</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6983624"/>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59392035"/>
              </p:ext>
            </p:extLst>
          </p:nvPr>
        </p:nvGraphicFramePr>
        <p:xfrm>
          <a:off x="152399" y="1583880"/>
          <a:ext cx="8839199" cy="19202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is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t>Response (</a:t>
            </a:r>
            <a:r>
              <a:rPr lang="en-AU" dirty="0" smtClean="0"/>
              <a:t>N</a:t>
            </a:r>
            <a:r>
              <a:rPr lang="en-AU" dirty="0" smtClean="0"/>
              <a:t>16687</a:t>
            </a:r>
            <a:r>
              <a:rPr lang="en-AU" dirty="0" smtClean="0"/>
              <a:t>) </a:t>
            </a:r>
            <a:r>
              <a:rPr lang="en-AU" dirty="0" smtClean="0"/>
              <a:t>was liaised in July 2017</a:t>
            </a:r>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smtClean="0"/>
              <a:t>Response </a:t>
            </a:r>
            <a:r>
              <a:rPr lang="en-AU" dirty="0"/>
              <a:t>(N16687) </a:t>
            </a:r>
            <a:r>
              <a:rPr lang="en-AU" dirty="0"/>
              <a:t>was </a:t>
            </a:r>
            <a:r>
              <a:rPr lang="en-AU" dirty="0" smtClean="0"/>
              <a:t>liaised in </a:t>
            </a:r>
            <a:r>
              <a:rPr lang="en-AU" dirty="0"/>
              <a:t>July 2017</a:t>
            </a:r>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t>Response </a:t>
            </a:r>
            <a:r>
              <a:rPr lang="en-AU" dirty="0"/>
              <a:t>(N16687) </a:t>
            </a:r>
            <a:r>
              <a:rPr lang="en-AU" dirty="0"/>
              <a:t>was liaised in July 2017</a:t>
            </a:r>
          </a:p>
          <a:p>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8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30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a:t>
            </a:r>
            <a:r>
              <a:rPr lang="en-AU" dirty="0"/>
              <a:t>(N16687) </a:t>
            </a:r>
            <a:r>
              <a:rPr lang="en-AU" dirty="0"/>
              <a:t>was liaised in July </a:t>
            </a:r>
            <a:r>
              <a:rPr lang="en-AU" dirty="0" smtClean="0"/>
              <a:t>2017</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 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(N</a:t>
            </a:r>
            <a:r>
              <a:rPr lang="en-AU" dirty="0">
                <a:solidFill>
                  <a:srgbClr val="FF0000"/>
                </a:solidFill>
              </a:rPr>
              <a:t>??????</a:t>
            </a:r>
            <a:r>
              <a:rPr lang="en-AU" dirty="0"/>
              <a:t>) was liaised in July </a:t>
            </a:r>
            <a:r>
              <a:rPr lang="en-AU" dirty="0" smtClean="0"/>
              <a:t>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a:t>
            </a:r>
            <a:r>
              <a:rPr lang="en-AU" dirty="0" smtClean="0"/>
              <a:t>N16684)</a:t>
            </a:r>
            <a:endParaRPr lang="en-AU" dirty="0"/>
          </a:p>
          <a:p>
            <a:pPr lvl="2"/>
            <a:r>
              <a:rPr lang="en-AU" dirty="0" smtClean="0"/>
              <a:t>Passed </a:t>
            </a:r>
            <a:r>
              <a:rPr lang="en-AU" dirty="0" smtClean="0"/>
              <a:t>10/0/10</a:t>
            </a:r>
            <a:endParaRPr lang="en-AU" dirty="0" smtClean="0"/>
          </a:p>
          <a:p>
            <a:pPr lvl="2"/>
            <a:r>
              <a:rPr lang="en-AU" dirty="0" smtClean="0"/>
              <a:t>There were no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a:t>
            </a:r>
            <a:r>
              <a:rPr lang="en-AU" dirty="0" smtClean="0">
                <a:solidFill>
                  <a:srgbClr val="FF0000"/>
                </a:solidFill>
              </a:rPr>
              <a:t>?????</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53004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6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3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333"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8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5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20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3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endParaRPr lang="en-AU" sz="1600" b="0" dirty="0" smtClean="0">
                        <a:solidFill>
                          <a:schemeClr val="tx1"/>
                        </a:solidFill>
                        <a:latin typeface="+mj-lt"/>
                      </a:endParaRP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smtClean="0"/>
              <a:t>passed 60-day </a:t>
            </a:r>
            <a:r>
              <a:rPr lang="en-AU" dirty="0" smtClean="0"/>
              <a:t>pre-ballot </a:t>
            </a:r>
            <a:r>
              <a:rPr lang="en-AU" dirty="0" smtClean="0"/>
              <a:t>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a:t>
            </a:r>
            <a:r>
              <a:rPr lang="en-AU" dirty="0" smtClean="0"/>
              <a: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pPr lvl="1"/>
            <a:r>
              <a:rPr lang="en-AU" dirty="0" smtClean="0">
                <a:solidFill>
                  <a:srgbClr val="FF0000"/>
                </a:solidFill>
              </a:rPr>
              <a:t>Note: the ballot title in N16685 is incorrect – have asked for it to be fixed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closes on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8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2942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6/0/14 </a:t>
            </a:r>
            <a:r>
              <a:rPr lang="en-AU" dirty="0"/>
              <a:t>on need for ISO standard</a:t>
            </a:r>
          </a:p>
          <a:p>
            <a:pPr lvl="2"/>
            <a:r>
              <a:rPr lang="en-AU" dirty="0"/>
              <a:t>Passed </a:t>
            </a:r>
            <a:r>
              <a:rPr lang="en-AU" dirty="0" smtClean="0"/>
              <a:t>6/0/14 on </a:t>
            </a:r>
            <a:r>
              <a:rPr lang="en-AU" dirty="0"/>
              <a:t>support for submission to FDIS</a:t>
            </a:r>
          </a:p>
          <a:p>
            <a:pPr lvl="2"/>
            <a:r>
              <a:rPr lang="en-AU" dirty="0" smtClean="0"/>
              <a:t>Only </a:t>
            </a:r>
            <a:r>
              <a:rPr lang="en-AU" dirty="0" smtClean="0"/>
              <a:t>negative vote was from China NB (the usual security comment)</a:t>
            </a:r>
          </a:p>
          <a:p>
            <a:pPr lvl="1"/>
            <a:r>
              <a:rPr lang="en-AU" dirty="0" smtClean="0"/>
              <a:t>A </a:t>
            </a:r>
            <a:r>
              <a:rPr lang="en-AU" dirty="0" smtClean="0"/>
              <a:t>response was sent on 20 July 2017</a:t>
            </a:r>
          </a:p>
          <a:p>
            <a:pPr lvl="2"/>
            <a:r>
              <a:rPr lang="en-AU" dirty="0" smtClean="0"/>
              <a:t>See </a:t>
            </a:r>
            <a:r>
              <a:rPr lang="en-AU" dirty="0"/>
              <a:t>21-17-0036-00 (N16682)</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Need to check with </a:t>
            </a:r>
            <a:r>
              <a:rPr lang="en-AU" dirty="0" smtClean="0">
                <a:solidFill>
                  <a:srgbClr val="FF0000"/>
                </a:solidFill>
              </a:rPr>
              <a:t>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802.21-2017 </a:t>
            </a:r>
            <a:r>
              <a:rPr lang="en-AU" dirty="0"/>
              <a:t>60-day pre-ballot closed on 10 April </a:t>
            </a:r>
            <a:r>
              <a:rPr lang="en-AU" dirty="0"/>
              <a:t>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smtClean="0">
                <a:solidFill>
                  <a:srgbClr val="FF0000"/>
                </a:solidFill>
              </a:rPr>
              <a:t>Need to check with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49995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a:t>
            </a:r>
            <a:r>
              <a:rPr lang="en-AU" dirty="0" smtClean="0"/>
              <a:t>passed </a:t>
            </a:r>
            <a:r>
              <a:rPr lang="en-AU" dirty="0" smtClean="0"/>
              <a:t>on 25 July </a:t>
            </a:r>
            <a:r>
              <a:rPr lang="en-AU" dirty="0" smtClean="0"/>
              <a:t>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rgbClr val="00B050"/>
                </a:solidFill>
              </a:rPr>
              <a:t> &amp; response </a:t>
            </a:r>
            <a:r>
              <a:rPr lang="en-AU" dirty="0" smtClean="0">
                <a:solidFill>
                  <a:srgbClr val="00B050"/>
                </a:solidFill>
              </a:rPr>
              <a:t>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by 12/0/17 with no comments</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27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a:t>
            </a:r>
            <a:r>
              <a:rPr lang="en-AU" dirty="0" smtClean="0"/>
              <a:t>Convenor has </a:t>
            </a:r>
            <a:r>
              <a:rPr lang="en-AU" dirty="0" smtClean="0"/>
              <a:t>resigned … and there are two nominations for replacements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a:t>
            </a:r>
            <a:r>
              <a:rPr lang="en-AU" dirty="0" smtClean="0"/>
              <a:t>has resigned due to a change in work circumstances</a:t>
            </a:r>
          </a:p>
          <a:p>
            <a:pPr lvl="1"/>
            <a:r>
              <a:rPr lang="en-AU" dirty="0" smtClean="0"/>
              <a:t>Both Korea and China NB’s have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r>
              <a:rPr lang="en-AU" dirty="0" smtClean="0"/>
              <a:t>)</a:t>
            </a:r>
          </a:p>
          <a:p>
            <a:pPr lvl="1"/>
            <a:r>
              <a:rPr lang="en-AU" dirty="0" smtClean="0"/>
              <a:t>This probably means there will be a ballot in SC6 to appoint a new WG1 </a:t>
            </a:r>
            <a:r>
              <a:rPr lang="en-AU" dirty="0"/>
              <a:t>Convenor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87446463"/>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5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7035221"/>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Breaking</a:t>
                      </a:r>
                      <a:r>
                        <a:rPr lang="en-AU" sz="1400" baseline="0" dirty="0" smtClean="0"/>
                        <a:t> 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letter ballot</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80781994"/>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8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the </a:t>
            </a:r>
            <a:r>
              <a:rPr lang="en-AU" dirty="0" smtClean="0"/>
              <a:t>should </a:t>
            </a:r>
            <a:r>
              <a:rPr lang="en-AU" dirty="0" smtClean="0"/>
              <a:t>probably </a:t>
            </a:r>
            <a:r>
              <a:rPr lang="en-AU" dirty="0" smtClean="0"/>
              <a:t>respond to the China NB </a:t>
            </a:r>
            <a:r>
              <a:rPr lang="en-AU" dirty="0" smtClean="0"/>
              <a:t>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a:t>
            </a:r>
            <a:r>
              <a:rPr lang="en-AU" dirty="0" smtClean="0"/>
              <a:t> </a:t>
            </a:r>
            <a:r>
              <a:rPr lang="en-AU" dirty="0" smtClean="0"/>
              <a:t>that </a:t>
            </a:r>
            <a:r>
              <a:rPr lang="en-AU" dirty="0" smtClean="0"/>
              <a:t>the CRM be held by </a:t>
            </a:r>
            <a:r>
              <a:rPr lang="en-AU" dirty="0" smtClean="0"/>
              <a:t>teleconference</a:t>
            </a:r>
          </a:p>
          <a:p>
            <a:pPr lvl="1"/>
            <a:r>
              <a:rPr lang="en-AU" dirty="0" smtClean="0"/>
              <a:t>The SC agreed </a:t>
            </a:r>
            <a:r>
              <a:rPr lang="en-AU" dirty="0"/>
              <a:t>in </a:t>
            </a:r>
            <a:r>
              <a:rPr lang="en-AU" dirty="0" smtClean="0"/>
              <a:t>July to respond, but giving IEEE-SA staff an opportunity to work with ISO staff to resolve the issue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a:t>
            </a:r>
            <a:r>
              <a:rPr lang="en-AU" dirty="0" smtClean="0"/>
              <a:t>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a:t>
            </a:r>
            <a:r>
              <a:rPr lang="en-AU" dirty="0" smtClean="0"/>
              <a:t>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status of the proposed LS to SC6 wrt the China NB protest is not yet clear </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Roger Marks had some suggested edits</a:t>
            </a:r>
          </a:p>
          <a:p>
            <a:pPr lvl="1"/>
            <a:r>
              <a:rPr lang="en-AU" dirty="0" smtClean="0">
                <a:solidFill>
                  <a:srgbClr val="FF0000"/>
                </a:solidFill>
              </a:rPr>
              <a:t>It is not clear whether the EC approved the motion</a:t>
            </a:r>
          </a:p>
          <a:p>
            <a:pPr lvl="1"/>
            <a:r>
              <a:rPr lang="en-AU" dirty="0" smtClean="0">
                <a:solidFill>
                  <a:srgbClr val="FF0000"/>
                </a:solidFill>
              </a:rPr>
              <a:t>ISO staff are only going to deal with the issue after 14 August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9042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a:t>
            </a:r>
            <a:r>
              <a:rPr lang="en-US" sz="1600" b="1" dirty="0" smtClean="0">
                <a:latin typeface="+mj-lt"/>
              </a:rPr>
              <a:t>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14697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2918342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716464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84131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41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420"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err="1" smtClean="0"/>
              <a:t>Hawai</a:t>
            </a:r>
            <a:r>
              <a:rPr lang="en-US" i="1" dirty="0" smtClean="0"/>
              <a:t> </a:t>
            </a:r>
            <a:r>
              <a:rPr lang="en-AU" i="1" dirty="0" smtClean="0"/>
              <a:t>in September 2017</a:t>
            </a:r>
            <a:r>
              <a:rPr lang="en-AU" i="1" dirty="0" smtClean="0"/>
              <a:t>,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10606</Words>
  <Application>Microsoft Office PowerPoint</Application>
  <PresentationFormat>On-screen Show (4:3)</PresentationFormat>
  <Paragraphs>1779</Paragraphs>
  <Slides>117</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117</vt:i4>
      </vt:variant>
    </vt:vector>
  </HeadingPairs>
  <TitlesOfParts>
    <vt:vector size="120" baseType="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sixteen standards in the pipeline for ratification under the PSDO</vt:lpstr>
      <vt:lpstr>IEEE 802.1 has sixteen standards in the pipeline for ratification under the PSDO</vt:lpstr>
      <vt:lpstr>IEEE 802.1Qbv-2015 FDIS ballot passed and is waiting for publication</vt:lpstr>
      <vt:lpstr>IEEE 802.1AB-2016 FDIS ballot passed and is waiting for publication</vt:lpstr>
      <vt:lpstr>IEEE 802.1Qca-2015 FDIS ballot passed and is waiting for publication</vt:lpstr>
      <vt:lpstr>IEEE 802.1Qbu FDIS ballot closes 12 Oct 2017</vt:lpstr>
      <vt:lpstr>IEEE 802.1Qbz FDIS ballot closes 12 Oct 2017</vt:lpstr>
      <vt:lpstr>IEEE 802.1AC-Rev is waiting start of FDIS ballot</vt:lpstr>
      <vt:lpstr>IEEE 802.1Qcd-2015 FDIS ballot is waiting to start</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is waiting for publication</vt:lpstr>
      <vt:lpstr>IEEE 802c will be submitted to PSDO</vt:lpstr>
      <vt:lpstr>IEEE 802.1AX-2014/Cor1 is waiting for publication</vt:lpstr>
      <vt:lpstr>IEEE 8021.Q-REV will be submitted to PSDO</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closes on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will close on 27 July 2017</vt:lpstr>
      <vt:lpstr>The next SC6 meeting will now be held in Oct 2017 in Seoul, Korea</vt:lpstr>
      <vt:lpstr>The WG1 Convenor has resigned … and there are two nominations for replacements</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The SC agreed the should probably respond to the China NB protest, subject to allowing staff to sort it!</vt:lpstr>
      <vt:lpstr>The SC approved a motion in July 2017 to respond to the China NB protest</vt:lpstr>
      <vt:lpstr>The status of the proposed LS to SC6 wrt the China NB protest is not yet clear </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2017-07-31T01:34:07Z</dcterms:modified>
</cp:coreProperties>
</file>