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85" r:id="rId2"/>
    <p:sldId id="386" r:id="rId3"/>
    <p:sldId id="388" r:id="rId4"/>
    <p:sldId id="389" r:id="rId5"/>
    <p:sldId id="391" r:id="rId6"/>
    <p:sldId id="392" r:id="rId7"/>
    <p:sldId id="393" r:id="rId8"/>
    <p:sldId id="394" r:id="rId9"/>
    <p:sldId id="395" r:id="rId10"/>
    <p:sldId id="399" r:id="rId11"/>
    <p:sldId id="404" r:id="rId12"/>
  </p:sldIdLst>
  <p:sldSz cx="9144000" cy="6858000" type="screen4x3"/>
  <p:notesSz cx="7023100" cy="93091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Hart (brianh)2" initials="BDH2" lastIdx="1" clrIdx="0"/>
  <p:cmAuthor id="1" name="Segev, Jonathan" initials="SJ" lastIdx="16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9999"/>
    <a:srgbClr val="0000FF"/>
    <a:srgbClr val="FF9966"/>
    <a:srgbClr val="CCFF99"/>
    <a:srgbClr val="FF0000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07" autoAdjust="0"/>
    <p:restoredTop sz="84983" autoAdjust="0"/>
  </p:normalViewPr>
  <p:slideViewPr>
    <p:cSldViewPr>
      <p:cViewPr varScale="1">
        <p:scale>
          <a:sx n="96" d="100"/>
          <a:sy n="96" d="100"/>
        </p:scale>
        <p:origin x="156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442" y="-90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123002" y="176284"/>
            <a:ext cx="219585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0171">
              <a:defRPr sz="1400" b="1"/>
            </a:lvl1pPr>
          </a:lstStyle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04239" y="176284"/>
            <a:ext cx="9160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0171">
              <a:defRPr sz="1400" b="1"/>
            </a:lvl1pPr>
          </a:lstStyle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067951" y="9009731"/>
            <a:ext cx="1331302" cy="18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0171">
              <a:defRPr/>
            </a:lvl1pPr>
          </a:lstStyle>
          <a:p>
            <a:pPr>
              <a:defRPr/>
            </a:pPr>
            <a:r>
              <a:rPr lang="en-GB" smtClean="0"/>
              <a:t>Santosh Pandey, Cisco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73901" y="9009732"/>
            <a:ext cx="519337" cy="18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0171"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0DA7F37-5871-4D08-9AD8-0EC62C9596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702633" y="388543"/>
            <a:ext cx="56178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98" tIns="46049" rIns="92098" bIns="46049" anchor="ctr"/>
          <a:lstStyle/>
          <a:p>
            <a:endParaRPr lang="en-US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702632" y="9009732"/>
            <a:ext cx="720318" cy="18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40171"/>
            <a:r>
              <a:rPr lang="en-GB"/>
              <a:t>Submission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702632" y="8998585"/>
            <a:ext cx="577379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98" tIns="46049" rIns="92098" bIns="46049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51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166415" y="96665"/>
            <a:ext cx="219585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0171">
              <a:defRPr sz="1400" b="1"/>
            </a:lvl1pPr>
          </a:lstStyle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62435" y="96665"/>
            <a:ext cx="9160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0171">
              <a:defRPr sz="1400" b="1"/>
            </a:lvl1pPr>
          </a:lstStyle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2213" y="703263"/>
            <a:ext cx="4638675" cy="3479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770" y="4422062"/>
            <a:ext cx="5151560" cy="4189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36" tIns="46369" rIns="94336" bIns="46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563086" y="9012916"/>
            <a:ext cx="1799188" cy="18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0492" lvl="4" algn="r" defTabSz="940171">
              <a:defRPr/>
            </a:lvl5pPr>
          </a:lstStyle>
          <a:p>
            <a:pPr lvl="4">
              <a:defRPr/>
            </a:pPr>
            <a:r>
              <a:rPr lang="en-GB" smtClean="0"/>
              <a:t>Santosh Pandey, Cisco</a:t>
            </a: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63941" y="9012916"/>
            <a:ext cx="519337" cy="18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0171"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33181" y="9012916"/>
            <a:ext cx="720318" cy="18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/>
              <a:t>Submission</a:t>
            </a:r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733181" y="9011324"/>
            <a:ext cx="55567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98" tIns="46049" rIns="92098" bIns="46049" anchor="ctr"/>
          <a:lstStyle/>
          <a:p>
            <a:endParaRPr 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656004" y="297777"/>
            <a:ext cx="571109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98" tIns="46049" rIns="92098" bIns="46049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9087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802.11-yy/xxxxr0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Month Year</a:t>
            </a:r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marL="342900" indent="-3429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GB" dirty="0" smtClean="0"/>
              <a:t>Jonathan Segev, Intel</a:t>
            </a:r>
          </a:p>
        </p:txBody>
      </p:sp>
      <p:sp>
        <p:nvSpPr>
          <p:cNvPr id="143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mtClean="0"/>
              <a:t>Page </a:t>
            </a:r>
            <a:fld id="{84EAE0F3-2EDE-462F-B412-67CDAA37783B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43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43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2526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4BB4356B-64A4-49A3-9180-D406025940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35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8260193" y="6475413"/>
            <a:ext cx="283732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Intel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91230A6-1ED8-40C7-B3D0-82B1B9814F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2017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5175245" y="332601"/>
            <a:ext cx="32702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802.11-17/1128r0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557852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04758" y="6475413"/>
            <a:ext cx="2339167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F117D05D-D0C9-4B34-B1ED-C9E95193EB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540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62869" y="6475413"/>
            <a:ext cx="128105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 dirty="0" smtClean="0"/>
              <a:t>Assaf Kasher, (Intel)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872034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baseline="0" dirty="0" smtClean="0"/>
              <a:t> Submission   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dirty="0" smtClean="0"/>
              <a:t>Slide </a:t>
            </a:r>
            <a:fld id="{09260846-F612-4166-AE8A-DF99C3DBA102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764704"/>
            <a:ext cx="8856984" cy="1066800"/>
          </a:xfrm>
          <a:noFill/>
        </p:spPr>
        <p:txBody>
          <a:bodyPr/>
          <a:lstStyle/>
          <a:p>
            <a:r>
              <a:rPr lang="en-GB" dirty="0" smtClean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Target Wake Time for MU Measurement Scheduling</a:t>
            </a:r>
            <a:endParaRPr lang="en-GB" dirty="0" smtClean="0"/>
          </a:p>
        </p:txBody>
      </p:sp>
      <p:sp>
        <p:nvSpPr>
          <p:cNvPr id="3077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844824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sz="2000" dirty="0" smtClean="0"/>
              <a:t>Date:</a:t>
            </a:r>
            <a:r>
              <a:rPr lang="en-GB" sz="2000" b="0" dirty="0" smtClean="0"/>
              <a:t> 2017-07-12</a:t>
            </a:r>
          </a:p>
        </p:txBody>
      </p:sp>
      <p:graphicFrame>
        <p:nvGraphicFramePr>
          <p:cNvPr id="3078" name="Object 11"/>
          <p:cNvGraphicFramePr>
            <a:graphicFrameLocks noChangeAspect="1"/>
          </p:cNvGraphicFramePr>
          <p:nvPr>
            <p:extLst/>
          </p:nvPr>
        </p:nvGraphicFramePr>
        <p:xfrm>
          <a:off x="979488" y="2947988"/>
          <a:ext cx="6840537" cy="137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7" name="Document" r:id="rId4" imgW="9172161" imgH="1989590" progId="Word.Document.8">
                  <p:embed/>
                </p:oleObj>
              </mc:Choice>
              <mc:Fallback>
                <p:oleObj name="Document" r:id="rId4" imgW="9172161" imgH="198959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488" y="2947988"/>
                        <a:ext cx="6840537" cy="1376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Rectangle 12"/>
          <p:cNvSpPr>
            <a:spLocks noChangeArrowheads="1"/>
          </p:cNvSpPr>
          <p:nvPr/>
        </p:nvSpPr>
        <p:spPr bwMode="auto">
          <a:xfrm>
            <a:off x="533400" y="2300288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GB" sz="2000" b="1" dirty="0"/>
              <a:t>Authors:</a:t>
            </a:r>
            <a:endParaRPr lang="en-GB" sz="2000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 bwMode="auto">
          <a:xfrm>
            <a:off x="7334997" y="6513927"/>
            <a:ext cx="1487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Chittabrata Ghosh, Intel</a:t>
            </a:r>
          </a:p>
        </p:txBody>
      </p:sp>
    </p:spTree>
    <p:extLst>
      <p:ext uri="{BB962C8B-B14F-4D97-AF65-F5344CB8AC3E}">
        <p14:creationId xmlns:p14="http://schemas.microsoft.com/office/powerpoint/2010/main" val="378332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sz="2400" dirty="0" smtClean="0"/>
              <a:t>In this presentation, we have introduced the TWT element as defined in 802.11ax</a:t>
            </a:r>
          </a:p>
          <a:p>
            <a:r>
              <a:rPr lang="en-US" sz="2400" dirty="0" smtClean="0"/>
              <a:t>We have proposed use of the TWT element for MU NDP measurement and in definition of the ranging start time, interval, and measurement duration </a:t>
            </a:r>
          </a:p>
          <a:p>
            <a:r>
              <a:rPr lang="en-US" sz="2400" dirty="0" smtClean="0"/>
              <a:t>Finally, we have proposed a differentiation of the TWT element to be used for MU NDP ranging over that in 802.11ax by using the following signaling:</a:t>
            </a:r>
          </a:p>
          <a:p>
            <a:pPr lvl="1"/>
            <a:r>
              <a:rPr lang="en-US" sz="2000" dirty="0" smtClean="0"/>
              <a:t>Ranging subfield in Control field</a:t>
            </a: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F117D05D-D0C9-4B34-B1ED-C9E95193EB2E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2017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175245" y="332601"/>
            <a:ext cx="32702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802.11-17/1128r0</a:t>
            </a:r>
            <a:endParaRPr lang="en-US" sz="1800" b="1" dirty="0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 bwMode="auto">
          <a:xfrm>
            <a:off x="7334997" y="6513927"/>
            <a:ext cx="1487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Chittabrata Ghosh, Intel</a:t>
            </a:r>
          </a:p>
        </p:txBody>
      </p:sp>
    </p:spTree>
    <p:extLst>
      <p:ext uri="{BB962C8B-B14F-4D97-AF65-F5344CB8AC3E}">
        <p14:creationId xmlns:p14="http://schemas.microsoft.com/office/powerpoint/2010/main" val="47087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990656" cy="4114800"/>
          </a:xfrm>
        </p:spPr>
        <p:txBody>
          <a:bodyPr/>
          <a:lstStyle/>
          <a:p>
            <a:r>
              <a:rPr lang="en-US" dirty="0" smtClean="0"/>
              <a:t>Do you agree that</a:t>
            </a:r>
            <a:r>
              <a:rPr lang="en-US" dirty="0" smtClean="0"/>
              <a:t> </a:t>
            </a:r>
            <a:r>
              <a:rPr lang="en-US" dirty="0" smtClean="0"/>
              <a:t>the periodic MU measurements shall be based on </a:t>
            </a:r>
            <a:r>
              <a:rPr lang="en-US" dirty="0"/>
              <a:t>Individual Target Wake Time (</a:t>
            </a:r>
            <a:r>
              <a:rPr lang="en-US" dirty="0" smtClean="0"/>
              <a:t>TWT</a:t>
            </a:r>
            <a:r>
              <a:rPr lang="en-US" dirty="0"/>
              <a:t>)</a:t>
            </a:r>
            <a:r>
              <a:rPr lang="en-US" dirty="0" smtClean="0"/>
              <a:t> 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Y:</a:t>
            </a:r>
            <a:r>
              <a:rPr lang="en-US" dirty="0" smtClean="0"/>
              <a:t>	    N:	    A: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F117D05D-D0C9-4B34-B1ED-C9E95193EB2E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2017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175245" y="332601"/>
            <a:ext cx="32702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802.11-17/1128r0</a:t>
            </a:r>
            <a:endParaRPr lang="en-US" sz="1800" b="1" dirty="0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 bwMode="auto">
          <a:xfrm>
            <a:off x="7334997" y="6513927"/>
            <a:ext cx="1487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Chittabrata Ghosh, Intel</a:t>
            </a:r>
          </a:p>
        </p:txBody>
      </p:sp>
    </p:spTree>
    <p:extLst>
      <p:ext uri="{BB962C8B-B14F-4D97-AF65-F5344CB8AC3E}">
        <p14:creationId xmlns:p14="http://schemas.microsoft.com/office/powerpoint/2010/main" val="87182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918648" cy="4114800"/>
          </a:xfrm>
        </p:spPr>
        <p:txBody>
          <a:bodyPr/>
          <a:lstStyle/>
          <a:p>
            <a:r>
              <a:rPr lang="en-US" dirty="0"/>
              <a:t>In this presentation, we propose a power efficient scheduling mechanism for power save STAs that intend to perform 11az-based measurement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F117D05D-D0C9-4B34-B1ED-C9E95193EB2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 bwMode="auto">
          <a:xfrm>
            <a:off x="7334997" y="6513927"/>
            <a:ext cx="1487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Chittabrata Ghosh, Intel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2017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75245" y="332601"/>
            <a:ext cx="32702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802.11-17/1128r0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42934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497" y="660851"/>
            <a:ext cx="7772400" cy="10668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08520" y="1412776"/>
            <a:ext cx="8712968" cy="1879184"/>
          </a:xfrm>
        </p:spPr>
        <p:txBody>
          <a:bodyPr/>
          <a:lstStyle/>
          <a:p>
            <a:pPr lvl="2"/>
            <a:r>
              <a:rPr lang="en-US" sz="1600" dirty="0" smtClean="0"/>
              <a:t>The 11az amendment</a:t>
            </a:r>
            <a:r>
              <a:rPr lang="en-US" sz="1600" dirty="0" smtClean="0"/>
              <a:t> </a:t>
            </a:r>
            <a:r>
              <a:rPr lang="en-US" sz="1600" dirty="0" smtClean="0"/>
              <a:t>has agreed </a:t>
            </a:r>
            <a:r>
              <a:rPr lang="en-US" sz="1600" dirty="0"/>
              <a:t>on using </a:t>
            </a:r>
            <a:r>
              <a:rPr lang="en-US" sz="1600" dirty="0" smtClean="0"/>
              <a:t>NDP-based sounding mechanism for measurement in the measurement phase</a:t>
            </a:r>
            <a:endParaRPr lang="en-US" sz="1600" dirty="0"/>
          </a:p>
          <a:p>
            <a:pPr lvl="3"/>
            <a:r>
              <a:rPr lang="en-US" sz="1600" dirty="0" smtClean="0"/>
              <a:t>Within a single TXOP, the UL sounding is followed by the DL sounding</a:t>
            </a:r>
          </a:p>
          <a:p>
            <a:pPr lvl="3"/>
            <a:r>
              <a:rPr lang="en-US" sz="1600" dirty="0" smtClean="0"/>
              <a:t>In UL sounding, UL NDPs are solicited from STAs assigned resources identified in the Trigger frame </a:t>
            </a:r>
            <a:endParaRPr lang="en-US" sz="1600" dirty="0"/>
          </a:p>
          <a:p>
            <a:pPr lvl="2"/>
            <a:r>
              <a:rPr lang="en-US" sz="1600" dirty="0" smtClean="0"/>
              <a:t>However, for efficient resource allocation, the AP needs to identify the STAs that intend to perform measurements</a:t>
            </a:r>
          </a:p>
          <a:p>
            <a:pPr lvl="2"/>
            <a:r>
              <a:rPr lang="en-US" sz="1600" dirty="0" smtClean="0"/>
              <a:t>We have agreed to have a polling phase prior to the MU measurement phase</a:t>
            </a:r>
            <a:endParaRPr lang="en-US" sz="1600" dirty="0"/>
          </a:p>
          <a:p>
            <a:pPr lvl="2"/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283968" y="6453336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Slide </a:t>
            </a:r>
            <a:fld id="{EE2556C5-CE8C-6547-B838-EA80C61A4AF7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553618"/>
            <a:ext cx="4392488" cy="2677970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2017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175245" y="332601"/>
            <a:ext cx="32702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802.11-17/1128r0</a:t>
            </a:r>
            <a:endParaRPr lang="en-US" sz="1800" b="1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 bwMode="auto">
          <a:xfrm>
            <a:off x="7334997" y="6513927"/>
            <a:ext cx="1487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Chittabrata Ghosh, Intel</a:t>
            </a:r>
          </a:p>
        </p:txBody>
      </p:sp>
    </p:spTree>
    <p:extLst>
      <p:ext uri="{BB962C8B-B14F-4D97-AF65-F5344CB8AC3E}">
        <p14:creationId xmlns:p14="http://schemas.microsoft.com/office/powerpoint/2010/main" val="200304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62" y="827435"/>
            <a:ext cx="7772400" cy="1066800"/>
          </a:xfrm>
        </p:spPr>
        <p:txBody>
          <a:bodyPr/>
          <a:lstStyle/>
          <a:p>
            <a:r>
              <a:rPr lang="en-US" dirty="0" smtClean="0"/>
              <a:t>Illustration of a </a:t>
            </a:r>
            <a:r>
              <a:rPr lang="en-US" dirty="0" smtClean="0"/>
              <a:t>Single </a:t>
            </a:r>
            <a:r>
              <a:rPr lang="en-US" dirty="0" smtClean="0"/>
              <a:t>Polling Phase with Multiple NDP-based Measurement Phases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F117D05D-D0C9-4B34-B1ED-C9E95193EB2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31" name="Rectangle 30"/>
          <p:cNvSpPr/>
          <p:nvPr/>
        </p:nvSpPr>
        <p:spPr bwMode="auto">
          <a:xfrm>
            <a:off x="4679955" y="2453534"/>
            <a:ext cx="1440160" cy="104556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UL Sounding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and DL Sounding for second set of STAs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4342045" y="3613878"/>
            <a:ext cx="36004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Rectangle 35"/>
          <p:cNvSpPr/>
          <p:nvPr/>
        </p:nvSpPr>
        <p:spPr bwMode="auto">
          <a:xfrm>
            <a:off x="6466004" y="2466543"/>
            <a:ext cx="770292" cy="104556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MU LMR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Feedback Sequence (TBD)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>
            <a:off x="6114611" y="3645024"/>
            <a:ext cx="36004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Rectangle 37"/>
          <p:cNvSpPr/>
          <p:nvPr/>
        </p:nvSpPr>
        <p:spPr bwMode="auto">
          <a:xfrm>
            <a:off x="2876901" y="2455447"/>
            <a:ext cx="1440160" cy="104556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UL Sounding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and DL Sounding for first set of STAs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547664" y="2441354"/>
            <a:ext cx="966343" cy="104556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Measurement Polling (e.g., </a:t>
            </a:r>
            <a:r>
              <a:rPr lang="en-US" dirty="0" smtClean="0"/>
              <a:t>BSRP)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2516861" y="3645024"/>
            <a:ext cx="36004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2468288" y="3626941"/>
            <a:ext cx="5167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SIFS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279373" y="3626026"/>
            <a:ext cx="5167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SIFS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064733" y="3630504"/>
            <a:ext cx="5167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TBD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3881816"/>
            <a:ext cx="2085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(Assume 10% polling success)   </a:t>
            </a:r>
          </a:p>
          <a:p>
            <a:r>
              <a:rPr lang="en-US" dirty="0" smtClean="0"/>
              <a:t>    [14 STAs respond for </a:t>
            </a:r>
          </a:p>
          <a:p>
            <a:r>
              <a:rPr lang="en-US" dirty="0"/>
              <a:t> </a:t>
            </a:r>
            <a:r>
              <a:rPr lang="en-US" dirty="0" smtClean="0"/>
              <a:t>    measurement request]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016971" y="3885542"/>
            <a:ext cx="158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(8 STAs have resource allocation for measurement )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640387" y="3869565"/>
            <a:ext cx="158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(6 STAs have resource allocation for measurement )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287941" y="3891491"/>
            <a:ext cx="158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(14 STAs respond with LMR feedback)</a:t>
            </a:r>
            <a:endParaRPr lang="en-US" dirty="0"/>
          </a:p>
        </p:txBody>
      </p:sp>
      <p:cxnSp>
        <p:nvCxnSpPr>
          <p:cNvPr id="49" name="Straight Arrow Connector 48"/>
          <p:cNvCxnSpPr/>
          <p:nvPr/>
        </p:nvCxnSpPr>
        <p:spPr bwMode="auto">
          <a:xfrm>
            <a:off x="1691234" y="4653136"/>
            <a:ext cx="137115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TextBox 49"/>
          <p:cNvSpPr txBox="1"/>
          <p:nvPr/>
        </p:nvSpPr>
        <p:spPr>
          <a:xfrm>
            <a:off x="1140350" y="4669762"/>
            <a:ext cx="2126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(First wake-time for 14 STAs)</a:t>
            </a:r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 bwMode="auto">
          <a:xfrm>
            <a:off x="4308286" y="4622693"/>
            <a:ext cx="220826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TextBox 51"/>
          <p:cNvSpPr txBox="1"/>
          <p:nvPr/>
        </p:nvSpPr>
        <p:spPr>
          <a:xfrm>
            <a:off x="4677271" y="4631006"/>
            <a:ext cx="2126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(Doze time for 8 STAs)</a:t>
            </a:r>
            <a:endParaRPr lang="en-US" dirty="0"/>
          </a:p>
        </p:txBody>
      </p:sp>
      <p:cxnSp>
        <p:nvCxnSpPr>
          <p:cNvPr id="54" name="Straight Connector 53"/>
          <p:cNvCxnSpPr/>
          <p:nvPr/>
        </p:nvCxnSpPr>
        <p:spPr bwMode="auto">
          <a:xfrm>
            <a:off x="4308286" y="3613878"/>
            <a:ext cx="0" cy="119438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>
            <a:off x="6516216" y="3583397"/>
            <a:ext cx="0" cy="119438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3056917" y="5157192"/>
            <a:ext cx="165909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/>
          <p:nvPr/>
        </p:nvCxnSpPr>
        <p:spPr bwMode="auto">
          <a:xfrm>
            <a:off x="3059832" y="3480505"/>
            <a:ext cx="0" cy="1748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/>
          <p:nvPr/>
        </p:nvCxnSpPr>
        <p:spPr bwMode="auto">
          <a:xfrm>
            <a:off x="4716016" y="3552513"/>
            <a:ext cx="0" cy="1748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TextBox 58"/>
          <p:cNvSpPr txBox="1"/>
          <p:nvPr/>
        </p:nvSpPr>
        <p:spPr>
          <a:xfrm>
            <a:off x="2771800" y="5157192"/>
            <a:ext cx="2126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(Doze time for 6 other STAs)</a:t>
            </a:r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 bwMode="auto">
          <a:xfrm>
            <a:off x="4716016" y="5301208"/>
            <a:ext cx="267199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5157800" y="5276802"/>
            <a:ext cx="2126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(Wake-time for 6 other STAs)</a:t>
            </a:r>
            <a:endParaRPr lang="en-US" dirty="0"/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1619672" y="5661248"/>
            <a:ext cx="597666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TextBox 63"/>
          <p:cNvSpPr txBox="1"/>
          <p:nvPr/>
        </p:nvSpPr>
        <p:spPr>
          <a:xfrm>
            <a:off x="3131840" y="5675804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(On-channel availability for 14 STAs)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487853" y="2276872"/>
            <a:ext cx="474033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923928" y="1988840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TXoP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5902925"/>
            <a:ext cx="7820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For each measurement polling, a STA receives one allocation in a single Trigger frame of the MU measurement phase within a TXOP  </a:t>
            </a:r>
            <a:endParaRPr lang="en-US" sz="1400" b="1" dirty="0"/>
          </a:p>
        </p:txBody>
      </p:sp>
      <p:sp>
        <p:nvSpPr>
          <p:cNvPr id="39" name="Date Placeholder 3"/>
          <p:cNvSpPr txBox="1">
            <a:spLocks/>
          </p:cNvSpPr>
          <p:nvPr/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2017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5175245" y="332601"/>
            <a:ext cx="32702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802.11-17/1128r0</a:t>
            </a:r>
            <a:endParaRPr lang="en-US" sz="1800" b="1" dirty="0"/>
          </a:p>
        </p:txBody>
      </p:sp>
      <p:sp>
        <p:nvSpPr>
          <p:cNvPr id="44" name="Slide Number Placeholder 4"/>
          <p:cNvSpPr txBox="1">
            <a:spLocks/>
          </p:cNvSpPr>
          <p:nvPr/>
        </p:nvSpPr>
        <p:spPr bwMode="auto">
          <a:xfrm>
            <a:off x="7334997" y="6513927"/>
            <a:ext cx="1487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Chittabrata Ghosh, Intel</a:t>
            </a:r>
          </a:p>
        </p:txBody>
      </p:sp>
    </p:spTree>
    <p:extLst>
      <p:ext uri="{BB962C8B-B14F-4D97-AF65-F5344CB8AC3E}">
        <p14:creationId xmlns:p14="http://schemas.microsoft.com/office/powerpoint/2010/main" val="380129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TWT-enabled Periodic Measurement Phase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F117D05D-D0C9-4B34-B1ED-C9E95193EB2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331640" y="3645024"/>
            <a:ext cx="662473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7"/>
          <p:cNvSpPr/>
          <p:nvPr/>
        </p:nvSpPr>
        <p:spPr bwMode="auto">
          <a:xfrm>
            <a:off x="1547664" y="2924944"/>
            <a:ext cx="144016" cy="7200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902779" y="2924944"/>
            <a:ext cx="148941" cy="7200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1221165" y="3069250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TWT Request</a:t>
            </a:r>
            <a:endParaRPr lang="en-US" sz="8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574651" y="3044796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ACK</a:t>
            </a:r>
            <a:endParaRPr lang="en-US" sz="80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2411760" y="2924944"/>
            <a:ext cx="144016" cy="7200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061754" y="3177262"/>
            <a:ext cx="8280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TWT Response</a:t>
            </a:r>
            <a:endParaRPr lang="en-US" sz="80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2709735" y="2924460"/>
            <a:ext cx="148941" cy="7200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2381607" y="3044312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ACK</a:t>
            </a:r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1315014" y="3548078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1354479" y="3556390"/>
            <a:ext cx="20271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1364892" y="3548077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1400910" y="3548078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1450788" y="3548077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2167988" y="353426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2207453" y="3542573"/>
            <a:ext cx="20271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2217866" y="3534260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2253884" y="353426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303762" y="3534260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Rectangle 29"/>
          <p:cNvSpPr/>
          <p:nvPr/>
        </p:nvSpPr>
        <p:spPr bwMode="auto">
          <a:xfrm>
            <a:off x="4516618" y="2862624"/>
            <a:ext cx="576064" cy="78657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Measurement Phase(s)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3726845" y="2870937"/>
            <a:ext cx="563175" cy="772484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Measurement Polling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60533" y="3704098"/>
            <a:ext cx="5167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SIFS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2535384" y="3708719"/>
            <a:ext cx="22355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1686176" y="3717032"/>
            <a:ext cx="22355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4284748" y="3717032"/>
            <a:ext cx="22355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Arrow Connector 35"/>
          <p:cNvCxnSpPr/>
          <p:nvPr/>
        </p:nvCxnSpPr>
        <p:spPr bwMode="auto">
          <a:xfrm>
            <a:off x="3708804" y="2708920"/>
            <a:ext cx="13672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TextBox 36"/>
          <p:cNvSpPr txBox="1"/>
          <p:nvPr/>
        </p:nvSpPr>
        <p:spPr>
          <a:xfrm>
            <a:off x="4094029" y="2467957"/>
            <a:ext cx="915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TWT SP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 bwMode="auto">
          <a:xfrm>
            <a:off x="1531038" y="2828068"/>
            <a:ext cx="13672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Box 38"/>
          <p:cNvSpPr txBox="1"/>
          <p:nvPr/>
        </p:nvSpPr>
        <p:spPr>
          <a:xfrm>
            <a:off x="1561373" y="2556591"/>
            <a:ext cx="1420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TWT Negotiation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2890877" y="3750284"/>
            <a:ext cx="84895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Box 40"/>
          <p:cNvSpPr txBox="1"/>
          <p:nvPr/>
        </p:nvSpPr>
        <p:spPr>
          <a:xfrm>
            <a:off x="2810556" y="3744691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TWT Interval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5076056" y="3741971"/>
            <a:ext cx="84895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Box 42"/>
          <p:cNvSpPr txBox="1"/>
          <p:nvPr/>
        </p:nvSpPr>
        <p:spPr>
          <a:xfrm>
            <a:off x="5017865" y="371703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TWT Interval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 bwMode="auto">
          <a:xfrm>
            <a:off x="5898586" y="2852936"/>
            <a:ext cx="655352" cy="78657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Measurement </a:t>
            </a:r>
            <a:r>
              <a:rPr lang="en-US" dirty="0" smtClean="0"/>
              <a:t>Polling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6731277" y="2858447"/>
            <a:ext cx="618592" cy="78657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Measurement Phase(s) </a:t>
            </a:r>
          </a:p>
        </p:txBody>
      </p:sp>
      <p:cxnSp>
        <p:nvCxnSpPr>
          <p:cNvPr id="46" name="Straight Arrow Connector 45"/>
          <p:cNvCxnSpPr/>
          <p:nvPr/>
        </p:nvCxnSpPr>
        <p:spPr bwMode="auto">
          <a:xfrm>
            <a:off x="6536431" y="3717032"/>
            <a:ext cx="22355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Arrow Connector 46"/>
          <p:cNvCxnSpPr/>
          <p:nvPr/>
        </p:nvCxnSpPr>
        <p:spPr bwMode="auto">
          <a:xfrm>
            <a:off x="5859709" y="2725546"/>
            <a:ext cx="150397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Box 47"/>
          <p:cNvSpPr txBox="1"/>
          <p:nvPr/>
        </p:nvSpPr>
        <p:spPr>
          <a:xfrm>
            <a:off x="6273704" y="2476270"/>
            <a:ext cx="915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TWT SP</a:t>
            </a:r>
            <a:endParaRPr lang="en-US" dirty="0"/>
          </a:p>
        </p:txBody>
      </p:sp>
      <p:cxnSp>
        <p:nvCxnSpPr>
          <p:cNvPr id="49" name="Straight Connector 48"/>
          <p:cNvCxnSpPr/>
          <p:nvPr/>
        </p:nvCxnSpPr>
        <p:spPr bwMode="auto">
          <a:xfrm flipV="1">
            <a:off x="3474141" y="353426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/>
          <p:nvPr/>
        </p:nvCxnSpPr>
        <p:spPr bwMode="auto">
          <a:xfrm>
            <a:off x="3513606" y="3542573"/>
            <a:ext cx="20271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3524019" y="3534260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/>
          <p:nvPr/>
        </p:nvCxnSpPr>
        <p:spPr bwMode="auto">
          <a:xfrm flipV="1">
            <a:off x="3560037" y="353426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Connector 52"/>
          <p:cNvCxnSpPr/>
          <p:nvPr/>
        </p:nvCxnSpPr>
        <p:spPr bwMode="auto">
          <a:xfrm flipV="1">
            <a:off x="3609915" y="3534260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5650902" y="3531452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>
            <a:off x="5690367" y="3539764"/>
            <a:ext cx="20271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V="1">
            <a:off x="5700780" y="353145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/>
          <p:nvPr/>
        </p:nvCxnSpPr>
        <p:spPr bwMode="auto">
          <a:xfrm flipV="1">
            <a:off x="5736798" y="3531452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/>
          <p:nvPr/>
        </p:nvCxnSpPr>
        <p:spPr bwMode="auto">
          <a:xfrm flipV="1">
            <a:off x="5786676" y="353145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763889" y="4291276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Each STA negotiates TWT for ranging with the AP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STAs need not wake up to receive </a:t>
            </a:r>
            <a:r>
              <a:rPr lang="en-US" sz="1600" dirty="0"/>
              <a:t>B</a:t>
            </a:r>
            <a:r>
              <a:rPr lang="en-US" sz="1600" dirty="0" smtClean="0"/>
              <a:t>eacon frames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Number of measurement phases within a TWT SP is dependent on number of STAs responded to polling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Polling is always the first phase within a TWT SP</a:t>
            </a:r>
            <a:endParaRPr lang="en-US" sz="1600" dirty="0"/>
          </a:p>
        </p:txBody>
      </p:sp>
      <p:sp>
        <p:nvSpPr>
          <p:cNvPr id="59" name="Date Placeholder 3"/>
          <p:cNvSpPr txBox="1">
            <a:spLocks/>
          </p:cNvSpPr>
          <p:nvPr/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2017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5175245" y="332601"/>
            <a:ext cx="32702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802.11-17/1128r0</a:t>
            </a:r>
            <a:endParaRPr lang="en-US" sz="1800" b="1" dirty="0"/>
          </a:p>
        </p:txBody>
      </p:sp>
      <p:sp>
        <p:nvSpPr>
          <p:cNvPr id="61" name="Slide Number Placeholder 4"/>
          <p:cNvSpPr txBox="1">
            <a:spLocks/>
          </p:cNvSpPr>
          <p:nvPr/>
        </p:nvSpPr>
        <p:spPr bwMode="auto">
          <a:xfrm>
            <a:off x="7334997" y="6513927"/>
            <a:ext cx="1487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Chittabrata Ghosh, Intel</a:t>
            </a:r>
          </a:p>
        </p:txBody>
      </p:sp>
    </p:spTree>
    <p:extLst>
      <p:ext uri="{BB962C8B-B14F-4D97-AF65-F5344CB8AC3E}">
        <p14:creationId xmlns:p14="http://schemas.microsoft.com/office/powerpoint/2010/main" val="46794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Broadcast TWT-enabled Dynamic Measurement Phases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F117D05D-D0C9-4B34-B1ED-C9E95193EB2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331640" y="3645024"/>
            <a:ext cx="662473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7"/>
          <p:cNvSpPr/>
          <p:nvPr/>
        </p:nvSpPr>
        <p:spPr bwMode="auto">
          <a:xfrm>
            <a:off x="1547664" y="2924944"/>
            <a:ext cx="144016" cy="7200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902779" y="2924944"/>
            <a:ext cx="148941" cy="7200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1221165" y="3069250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TWT Request</a:t>
            </a:r>
            <a:endParaRPr lang="en-US" sz="8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574651" y="3044796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ACK</a:t>
            </a:r>
            <a:endParaRPr lang="en-US" sz="80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2411760" y="2924944"/>
            <a:ext cx="144016" cy="7200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061754" y="3177262"/>
            <a:ext cx="8280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TWT Response</a:t>
            </a:r>
            <a:endParaRPr lang="en-US" sz="80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2709735" y="2924460"/>
            <a:ext cx="148941" cy="7200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2381607" y="3044312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ACK</a:t>
            </a:r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1315014" y="3548078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1354479" y="3556390"/>
            <a:ext cx="20271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1364892" y="3548077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1400910" y="3548078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1450788" y="3548077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2167988" y="353426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2207453" y="3542573"/>
            <a:ext cx="20271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2217866" y="3534260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2253884" y="353426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303762" y="3534260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Rectangle 30"/>
          <p:cNvSpPr/>
          <p:nvPr/>
        </p:nvSpPr>
        <p:spPr bwMode="auto">
          <a:xfrm>
            <a:off x="3726846" y="2924459"/>
            <a:ext cx="151811" cy="71896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2535384" y="3708719"/>
            <a:ext cx="22355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1686176" y="3717032"/>
            <a:ext cx="22355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Arrow Connector 37"/>
          <p:cNvCxnSpPr/>
          <p:nvPr/>
        </p:nvCxnSpPr>
        <p:spPr bwMode="auto">
          <a:xfrm>
            <a:off x="1531038" y="2828068"/>
            <a:ext cx="13672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Box 38"/>
          <p:cNvSpPr txBox="1"/>
          <p:nvPr/>
        </p:nvSpPr>
        <p:spPr>
          <a:xfrm>
            <a:off x="1561373" y="2556591"/>
            <a:ext cx="1420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TWT Negotiation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3885332" y="3741971"/>
            <a:ext cx="200179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Box 42"/>
          <p:cNvSpPr txBox="1"/>
          <p:nvPr/>
        </p:nvSpPr>
        <p:spPr>
          <a:xfrm>
            <a:off x="3560023" y="3733644"/>
            <a:ext cx="3110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TWT 1indicated in TWT 1 within Beacon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 bwMode="auto">
          <a:xfrm>
            <a:off x="5898586" y="2852936"/>
            <a:ext cx="655352" cy="78657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Measurement Polling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6756214" y="2858447"/>
            <a:ext cx="618592" cy="78657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Measurement Phase(s) </a:t>
            </a:r>
          </a:p>
        </p:txBody>
      </p:sp>
      <p:cxnSp>
        <p:nvCxnSpPr>
          <p:cNvPr id="46" name="Straight Arrow Connector 45"/>
          <p:cNvCxnSpPr/>
          <p:nvPr/>
        </p:nvCxnSpPr>
        <p:spPr bwMode="auto">
          <a:xfrm>
            <a:off x="6536431" y="3717032"/>
            <a:ext cx="22355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Arrow Connector 46"/>
          <p:cNvCxnSpPr/>
          <p:nvPr/>
        </p:nvCxnSpPr>
        <p:spPr bwMode="auto">
          <a:xfrm>
            <a:off x="5859709" y="2725546"/>
            <a:ext cx="150397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Box 47"/>
          <p:cNvSpPr txBox="1"/>
          <p:nvPr/>
        </p:nvSpPr>
        <p:spPr>
          <a:xfrm>
            <a:off x="6273704" y="2476270"/>
            <a:ext cx="915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TWT SP 1</a:t>
            </a:r>
            <a:endParaRPr lang="en-US" dirty="0"/>
          </a:p>
        </p:txBody>
      </p:sp>
      <p:cxnSp>
        <p:nvCxnSpPr>
          <p:cNvPr id="49" name="Straight Connector 48"/>
          <p:cNvCxnSpPr/>
          <p:nvPr/>
        </p:nvCxnSpPr>
        <p:spPr bwMode="auto">
          <a:xfrm flipV="1">
            <a:off x="3474141" y="353426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/>
          <p:nvPr/>
        </p:nvCxnSpPr>
        <p:spPr bwMode="auto">
          <a:xfrm>
            <a:off x="3513606" y="3542573"/>
            <a:ext cx="20271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3524019" y="3534260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/>
          <p:nvPr/>
        </p:nvCxnSpPr>
        <p:spPr bwMode="auto">
          <a:xfrm flipV="1">
            <a:off x="3560037" y="353426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Connector 52"/>
          <p:cNvCxnSpPr/>
          <p:nvPr/>
        </p:nvCxnSpPr>
        <p:spPr bwMode="auto">
          <a:xfrm flipV="1">
            <a:off x="3609915" y="3534260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5650902" y="3531452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>
            <a:off x="5690367" y="3539764"/>
            <a:ext cx="20271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V="1">
            <a:off x="5700780" y="353145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/>
          <p:nvPr/>
        </p:nvCxnSpPr>
        <p:spPr bwMode="auto">
          <a:xfrm flipV="1">
            <a:off x="5736798" y="3531452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/>
          <p:nvPr/>
        </p:nvCxnSpPr>
        <p:spPr bwMode="auto">
          <a:xfrm flipV="1">
            <a:off x="5786676" y="3531451"/>
            <a:ext cx="72008" cy="9646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TextBox 58"/>
          <p:cNvSpPr txBox="1"/>
          <p:nvPr/>
        </p:nvSpPr>
        <p:spPr>
          <a:xfrm rot="16200000">
            <a:off x="3395223" y="3074755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Beacon</a:t>
            </a:r>
            <a:endParaRPr lang="en-US" sz="800" dirty="0"/>
          </a:p>
        </p:txBody>
      </p:sp>
      <p:sp>
        <p:nvSpPr>
          <p:cNvPr id="60" name="TextBox 59"/>
          <p:cNvSpPr txBox="1"/>
          <p:nvPr/>
        </p:nvSpPr>
        <p:spPr>
          <a:xfrm>
            <a:off x="763889" y="4291276"/>
            <a:ext cx="74888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Each STA participating in Broadcast TWT wakes up in pre-defined Beacon intervals to decode the TWT Element within the Beacon frame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Each TWT Element contains the TWT of SP scheduled either for MU ranging or for measurement feedback report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Number of measurement phases within a TWT SP is dependent on number of STAs responded to polling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Polling is always the first phase within a TWT SP</a:t>
            </a:r>
            <a:endParaRPr lang="en-US" sz="1600" dirty="0"/>
          </a:p>
        </p:txBody>
      </p:sp>
      <p:cxnSp>
        <p:nvCxnSpPr>
          <p:cNvPr id="61" name="Straight Arrow Connector 60"/>
          <p:cNvCxnSpPr/>
          <p:nvPr/>
        </p:nvCxnSpPr>
        <p:spPr bwMode="auto">
          <a:xfrm>
            <a:off x="7640023" y="2725546"/>
            <a:ext cx="74840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Rectangle 61"/>
          <p:cNvSpPr/>
          <p:nvPr/>
        </p:nvSpPr>
        <p:spPr bwMode="auto">
          <a:xfrm>
            <a:off x="7671884" y="2852936"/>
            <a:ext cx="618592" cy="78657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LMR Feedback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626770" y="2449855"/>
            <a:ext cx="915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TWT SP 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354484" y="2134858"/>
            <a:ext cx="3020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TWT 2 indicated in TWT 2 within Beacon</a:t>
            </a:r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 bwMode="auto">
          <a:xfrm>
            <a:off x="4016737" y="2420888"/>
            <a:ext cx="35463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" name="Date Placeholder 3"/>
          <p:cNvSpPr txBox="1">
            <a:spLocks/>
          </p:cNvSpPr>
          <p:nvPr/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2017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5175245" y="332601"/>
            <a:ext cx="32702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802.11-17/1128r0</a:t>
            </a:r>
            <a:endParaRPr lang="en-US" sz="1800" b="1" dirty="0"/>
          </a:p>
        </p:txBody>
      </p:sp>
      <p:sp>
        <p:nvSpPr>
          <p:cNvPr id="68" name="Slide Number Placeholder 4"/>
          <p:cNvSpPr txBox="1">
            <a:spLocks/>
          </p:cNvSpPr>
          <p:nvPr/>
        </p:nvSpPr>
        <p:spPr bwMode="auto">
          <a:xfrm>
            <a:off x="7334997" y="6513927"/>
            <a:ext cx="1487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Chittabrata Ghosh, Intel</a:t>
            </a:r>
          </a:p>
        </p:txBody>
      </p:sp>
    </p:spTree>
    <p:extLst>
      <p:ext uri="{BB962C8B-B14F-4D97-AF65-F5344CB8AC3E}">
        <p14:creationId xmlns:p14="http://schemas.microsoft.com/office/powerpoint/2010/main" val="14977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TWT Element Format and Control Field defined in 11ah, Reused in 11ax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F117D05D-D0C9-4B34-B1ED-C9E95193EB2E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891347" y="3968127"/>
            <a:ext cx="5361305" cy="829945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1115616" y="2105676"/>
            <a:ext cx="6840760" cy="1509373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 bwMode="auto">
          <a:xfrm flipH="1">
            <a:off x="2267744" y="3212976"/>
            <a:ext cx="576064" cy="10081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3419872" y="3196350"/>
            <a:ext cx="3689034" cy="10081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2017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175245" y="332601"/>
            <a:ext cx="32702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802.11-17/1128r0</a:t>
            </a:r>
            <a:endParaRPr lang="en-US" sz="1800" b="1" dirty="0"/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 bwMode="auto">
          <a:xfrm>
            <a:off x="7334997" y="6513927"/>
            <a:ext cx="1487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Chittabrata Ghosh, Intel</a:t>
            </a:r>
          </a:p>
        </p:txBody>
      </p:sp>
    </p:spTree>
    <p:extLst>
      <p:ext uri="{BB962C8B-B14F-4D97-AF65-F5344CB8AC3E}">
        <p14:creationId xmlns:p14="http://schemas.microsoft.com/office/powerpoint/2010/main" val="142629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 NDP Ranging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sz="1800" dirty="0"/>
              <a:t>W</a:t>
            </a:r>
            <a:r>
              <a:rPr lang="en-US" sz="1800" dirty="0" smtClean="0"/>
              <a:t>e </a:t>
            </a:r>
            <a:r>
              <a:rPr lang="en-US" sz="1800" dirty="0" smtClean="0"/>
              <a:t>agreed that the </a:t>
            </a:r>
            <a:r>
              <a:rPr lang="en-US" sz="1800" dirty="0"/>
              <a:t>MU NDP Ranging measurement opportunities scheduling will be signaled </a:t>
            </a:r>
            <a:r>
              <a:rPr lang="en-US" sz="1800" dirty="0" smtClean="0"/>
              <a:t>by the following parameters:</a:t>
            </a:r>
            <a:endParaRPr lang="en-US" sz="1800" dirty="0"/>
          </a:p>
          <a:p>
            <a:pPr lvl="1"/>
            <a:r>
              <a:rPr lang="en-US" sz="1400" dirty="0"/>
              <a:t>Start time – the TSF value at the beginning of the first Service Period.</a:t>
            </a:r>
          </a:p>
          <a:p>
            <a:pPr lvl="1"/>
            <a:r>
              <a:rPr lang="en-US" sz="1400" dirty="0"/>
              <a:t>Ranging interval – the time interval between two consecutive Service Periods.</a:t>
            </a:r>
          </a:p>
          <a:p>
            <a:pPr lvl="1"/>
            <a:r>
              <a:rPr lang="en-US" sz="1400" dirty="0"/>
              <a:t>Measurement duration – the time duration of the Service Period. </a:t>
            </a:r>
          </a:p>
          <a:p>
            <a:r>
              <a:rPr lang="en-US" sz="1800" dirty="0" smtClean="0"/>
              <a:t>If using TWT element for signaling the above parameters for MU NDP ranging measurements: </a:t>
            </a:r>
          </a:p>
          <a:p>
            <a:pPr lvl="1"/>
            <a:r>
              <a:rPr lang="en-US" sz="1600" dirty="0" smtClean="0"/>
              <a:t>Start time: This value is indicated by the </a:t>
            </a:r>
            <a:r>
              <a:rPr lang="en-US" sz="1600" b="1" dirty="0" smtClean="0"/>
              <a:t>Target Wake Time</a:t>
            </a:r>
            <a:r>
              <a:rPr lang="en-US" sz="1600" dirty="0" smtClean="0"/>
              <a:t> field that indicates the TSF time for the STA to initiate MU ranging negotiation</a:t>
            </a:r>
          </a:p>
          <a:p>
            <a:pPr lvl="1"/>
            <a:r>
              <a:rPr lang="en-US" sz="1600" dirty="0" smtClean="0"/>
              <a:t>Ranging interval: The difference between 2 start times provides the ranging interval</a:t>
            </a:r>
          </a:p>
          <a:p>
            <a:pPr lvl="1"/>
            <a:r>
              <a:rPr lang="en-US" sz="1600" dirty="0" smtClean="0"/>
              <a:t>Measurement duration: </a:t>
            </a:r>
            <a:r>
              <a:rPr lang="en-US" sz="1600" dirty="0"/>
              <a:t>This value is indicated by the </a:t>
            </a:r>
            <a:r>
              <a:rPr lang="en-US" sz="1600" b="1" dirty="0"/>
              <a:t>TWT Wake Interval Mantissa </a:t>
            </a:r>
            <a:r>
              <a:rPr lang="en-US" sz="1600" dirty="0"/>
              <a:t>field and </a:t>
            </a:r>
            <a:r>
              <a:rPr lang="en-US" sz="1600" b="1" dirty="0"/>
              <a:t>TWT Wake Interval Exponent</a:t>
            </a:r>
            <a:r>
              <a:rPr lang="en-US" sz="1600" dirty="0"/>
              <a:t> </a:t>
            </a:r>
            <a:r>
              <a:rPr lang="en-US" sz="1600" dirty="0" smtClean="0"/>
              <a:t>subfield in Request Type field </a:t>
            </a:r>
            <a:endParaRPr lang="en-US" sz="1600" b="1" dirty="0"/>
          </a:p>
          <a:p>
            <a:pPr lvl="2"/>
            <a:r>
              <a:rPr lang="en-US" sz="1600" dirty="0"/>
              <a:t>Interval = TWT Wake Interval Mantissa x 2^(TWT Wake Interval Exponent)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F117D05D-D0C9-4B34-B1ED-C9E95193EB2E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2017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175245" y="332601"/>
            <a:ext cx="32702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802.11-17/1128r0</a:t>
            </a:r>
            <a:endParaRPr lang="en-US" sz="1800" b="1" dirty="0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 bwMode="auto">
          <a:xfrm>
            <a:off x="7334997" y="6513927"/>
            <a:ext cx="1487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Chittabrata Ghosh, Intel</a:t>
            </a:r>
          </a:p>
        </p:txBody>
      </p:sp>
    </p:spTree>
    <p:extLst>
      <p:ext uri="{BB962C8B-B14F-4D97-AF65-F5344CB8AC3E}">
        <p14:creationId xmlns:p14="http://schemas.microsoft.com/office/powerpoint/2010/main" val="258384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TWT Element Format and Control Field for MU Ranging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F117D05D-D0C9-4B34-B1ED-C9E95193EB2E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891347" y="3968127"/>
            <a:ext cx="5361305" cy="82994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 flipH="1">
            <a:off x="5842818" y="4527116"/>
            <a:ext cx="385366" cy="52300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7108906" y="4534979"/>
            <a:ext cx="271406" cy="5682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tangle 10"/>
          <p:cNvSpPr/>
          <p:nvPr/>
        </p:nvSpPr>
        <p:spPr bwMode="auto">
          <a:xfrm>
            <a:off x="5842818" y="5064478"/>
            <a:ext cx="720080" cy="47744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Ranging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6096" y="5541928"/>
            <a:ext cx="2160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Bits        </a:t>
            </a:r>
            <a:r>
              <a:rPr lang="en-US" dirty="0" smtClean="0"/>
              <a:t> 1                    3                                      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6559368" y="5060993"/>
            <a:ext cx="820944" cy="480934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Reserved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1115616" y="2105676"/>
            <a:ext cx="6840760" cy="1509373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 bwMode="auto">
          <a:xfrm flipH="1">
            <a:off x="2267744" y="3212976"/>
            <a:ext cx="576064" cy="10081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3419872" y="3196350"/>
            <a:ext cx="3689034" cy="10081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Date Placeholder 3"/>
          <p:cNvSpPr txBox="1">
            <a:spLocks/>
          </p:cNvSpPr>
          <p:nvPr/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2017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175245" y="332601"/>
            <a:ext cx="32702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802.11-17/1128r0</a:t>
            </a:r>
            <a:endParaRPr lang="en-US" sz="1800" b="1" dirty="0"/>
          </a:p>
        </p:txBody>
      </p:sp>
      <p:sp>
        <p:nvSpPr>
          <p:cNvPr id="19" name="Slide Number Placeholder 4"/>
          <p:cNvSpPr txBox="1">
            <a:spLocks/>
          </p:cNvSpPr>
          <p:nvPr/>
        </p:nvSpPr>
        <p:spPr bwMode="auto">
          <a:xfrm>
            <a:off x="7334997" y="6513927"/>
            <a:ext cx="1487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/>
              <a:t>Chittabrata Ghosh, Intel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9553" y="5773208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1400" b="1" dirty="0"/>
              <a:t>Ranging</a:t>
            </a:r>
            <a:r>
              <a:rPr lang="en-US" sz="1400" dirty="0"/>
              <a:t> (B5) – This subfield indicates that the signaling using the following fields in the TWT element are used for </a:t>
            </a:r>
            <a:r>
              <a:rPr lang="en-US" sz="1400" dirty="0" smtClean="0"/>
              <a:t>11az-based </a:t>
            </a:r>
            <a:r>
              <a:rPr lang="en-US" sz="1400" dirty="0"/>
              <a:t>ranging</a:t>
            </a:r>
          </a:p>
        </p:txBody>
      </p:sp>
    </p:spTree>
    <p:extLst>
      <p:ext uri="{BB962C8B-B14F-4D97-AF65-F5344CB8AC3E}">
        <p14:creationId xmlns:p14="http://schemas.microsoft.com/office/powerpoint/2010/main" val="380095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cord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84254</TotalTime>
  <Words>891</Words>
  <Application>Microsoft Office PowerPoint</Application>
  <PresentationFormat>On-screen Show (4:3)</PresentationFormat>
  <Paragraphs>141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Intel Clear</vt:lpstr>
      <vt:lpstr>Times New Roman</vt:lpstr>
      <vt:lpstr>ACcord-Submission</vt:lpstr>
      <vt:lpstr>Document</vt:lpstr>
      <vt:lpstr>Target Wake Time for MU Measurement Scheduling</vt:lpstr>
      <vt:lpstr>Abstract</vt:lpstr>
      <vt:lpstr>Introduction</vt:lpstr>
      <vt:lpstr>Illustration of a Single Polling Phase with Multiple NDP-based Measurement Phases</vt:lpstr>
      <vt:lpstr>Individual TWT-enabled Periodic Measurement Phase</vt:lpstr>
      <vt:lpstr>Broadcast TWT-enabled Dynamic Measurement Phases</vt:lpstr>
      <vt:lpstr>TWT Element Format and Control Field defined in 11ah, Reused in 11ax</vt:lpstr>
      <vt:lpstr>MU NDP Ranging Parameters</vt:lpstr>
      <vt:lpstr>Proposed TWT Element Format and Control Field for MU Ranging</vt:lpstr>
      <vt:lpstr>Summary</vt:lpstr>
      <vt:lpstr>Straw Poll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NGP Use Case Template</dc:title>
  <dc:creator>caldana@qca.qualcomm.com</dc:creator>
  <cp:keywords>CTPClassification=CTP_PUBLIC:VisualMarkings=</cp:keywords>
  <cp:lastModifiedBy>Ghosh, Chittabrata</cp:lastModifiedBy>
  <cp:revision>228</cp:revision>
  <cp:lastPrinted>2013-07-10T22:27:23Z</cp:lastPrinted>
  <dcterms:created xsi:type="dcterms:W3CDTF">2009-11-13T19:11:16Z</dcterms:created>
  <dcterms:modified xsi:type="dcterms:W3CDTF">2017-07-13T10:21:42Z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TitusGUID">
    <vt:lpwstr>a4ac761e-5ac4-4ab6-8c6e-a074f521daf7</vt:lpwstr>
  </property>
  <property fmtid="{D5CDD505-2E9C-101B-9397-08002B2CF9AE}" pid="4" name="CTP_TimeStamp">
    <vt:lpwstr>2016-07-26 02:56:02Z</vt:lpwstr>
  </property>
  <property fmtid="{D5CDD505-2E9C-101B-9397-08002B2CF9AE}" pid="5" name="CTP_BU">
    <vt:lpwstr>NA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CTP_PUBLIC</vt:lpwstr>
  </property>
</Properties>
</file>