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21"/>
  </p:notesMasterIdLst>
  <p:handoutMasterIdLst>
    <p:handoutMasterId r:id="rId22"/>
  </p:handoutMasterIdLst>
  <p:sldIdLst>
    <p:sldId id="256" r:id="rId5"/>
    <p:sldId id="337" r:id="rId6"/>
    <p:sldId id="394" r:id="rId7"/>
    <p:sldId id="392" r:id="rId8"/>
    <p:sldId id="393" r:id="rId9"/>
    <p:sldId id="398" r:id="rId10"/>
    <p:sldId id="402" r:id="rId11"/>
    <p:sldId id="395" r:id="rId12"/>
    <p:sldId id="396" r:id="rId13"/>
    <p:sldId id="397" r:id="rId14"/>
    <p:sldId id="401" r:id="rId15"/>
    <p:sldId id="400" r:id="rId16"/>
    <p:sldId id="399" r:id="rId17"/>
    <p:sldId id="389" r:id="rId18"/>
    <p:sldId id="390" r:id="rId19"/>
    <p:sldId id="391" r:id="rId20"/>
  </p:sldIdLst>
  <p:sldSz cx="9144000" cy="6858000" type="screen4x3"/>
  <p:notesSz cx="7010400" cy="92964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5D55F81-A978-43D3-BC8B-B7DABA147F33}">
          <p14:sldIdLst>
            <p14:sldId id="256"/>
            <p14:sldId id="337"/>
            <p14:sldId id="394"/>
            <p14:sldId id="392"/>
            <p14:sldId id="393"/>
            <p14:sldId id="398"/>
            <p14:sldId id="402"/>
            <p14:sldId id="395"/>
            <p14:sldId id="396"/>
            <p14:sldId id="397"/>
            <p14:sldId id="401"/>
            <p14:sldId id="400"/>
            <p14:sldId id="399"/>
            <p14:sldId id="389"/>
            <p14:sldId id="390"/>
            <p14:sldId id="39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5"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26"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5DBFF"/>
    <a:srgbClr val="E6E6E6"/>
    <a:srgbClr val="32946A"/>
    <a:srgbClr val="BC7A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9" autoAdjust="0"/>
    <p:restoredTop sz="93397" autoAdjust="0"/>
  </p:normalViewPr>
  <p:slideViewPr>
    <p:cSldViewPr>
      <p:cViewPr varScale="1">
        <p:scale>
          <a:sx n="75" d="100"/>
          <a:sy n="75" d="100"/>
        </p:scale>
        <p:origin x="1212" y="52"/>
      </p:cViewPr>
      <p:guideLst>
        <p:guide orient="horz" pos="2160"/>
        <p:guide pos="2880"/>
      </p:guideLst>
    </p:cSldViewPr>
  </p:slideViewPr>
  <p:outlineViewPr>
    <p:cViewPr varScale="1">
      <p:scale>
        <a:sx n="170" d="200"/>
        <a:sy n="170" d="200"/>
      </p:scale>
      <p:origin x="0" y="0"/>
    </p:cViewPr>
  </p:outlineViewPr>
  <p:notesTextViewPr>
    <p:cViewPr>
      <p:scale>
        <a:sx n="400" d="100"/>
        <a:sy n="400" d="100"/>
      </p:scale>
      <p:origin x="0" y="0"/>
    </p:cViewPr>
  </p:notesTextViewPr>
  <p:sorterViewPr>
    <p:cViewPr varScale="1">
      <p:scale>
        <a:sx n="100" d="100"/>
        <a:sy n="100" d="100"/>
      </p:scale>
      <p:origin x="0" y="-4344"/>
    </p:cViewPr>
  </p:sorterViewPr>
  <p:notesViewPr>
    <p:cSldViewPr>
      <p:cViewPr varScale="1">
        <p:scale>
          <a:sx n="65" d="100"/>
          <a:sy n="65" d="100"/>
        </p:scale>
        <p:origin x="3125" y="38"/>
      </p:cViewPr>
      <p:guideLst>
        <p:guide orient="horz" pos="2885"/>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61" cy="464343"/>
          </a:xfrm>
          <a:prstGeom prst="rect">
            <a:avLst/>
          </a:prstGeom>
        </p:spPr>
        <p:txBody>
          <a:bodyPr vert="horz" lIns="91952" tIns="45976" rIns="91952" bIns="45976" rtlCol="0"/>
          <a:lstStyle>
            <a:lvl1pPr algn="l">
              <a:defRPr sz="1200"/>
            </a:lvl1pPr>
          </a:lstStyle>
          <a:p>
            <a:endParaRPr lang="en-US" dirty="0"/>
          </a:p>
        </p:txBody>
      </p:sp>
      <p:sp>
        <p:nvSpPr>
          <p:cNvPr id="3" name="Date Placeholder 2"/>
          <p:cNvSpPr>
            <a:spLocks noGrp="1"/>
          </p:cNvSpPr>
          <p:nvPr>
            <p:ph type="dt" sz="quarter" idx="1"/>
          </p:nvPr>
        </p:nvSpPr>
        <p:spPr>
          <a:xfrm>
            <a:off x="3970634" y="0"/>
            <a:ext cx="3038161" cy="464343"/>
          </a:xfrm>
          <a:prstGeom prst="rect">
            <a:avLst/>
          </a:prstGeom>
        </p:spPr>
        <p:txBody>
          <a:bodyPr vert="horz" lIns="91952" tIns="45976" rIns="91952" bIns="45976" rtlCol="0"/>
          <a:lstStyle>
            <a:lvl1pPr algn="r">
              <a:defRPr sz="1200"/>
            </a:lvl1pPr>
          </a:lstStyle>
          <a:p>
            <a:fld id="{B87CCAAF-252C-4847-8D16-EDD6B40E4912}" type="datetimeFigureOut">
              <a:rPr lang="en-US" smtClean="0"/>
              <a:pPr/>
              <a:t>7/10/2017</a:t>
            </a:fld>
            <a:endParaRPr lang="en-US" dirty="0"/>
          </a:p>
        </p:txBody>
      </p:sp>
      <p:sp>
        <p:nvSpPr>
          <p:cNvPr id="4" name="Footer Placeholder 3"/>
          <p:cNvSpPr>
            <a:spLocks noGrp="1"/>
          </p:cNvSpPr>
          <p:nvPr>
            <p:ph type="ftr" sz="quarter" idx="2"/>
          </p:nvPr>
        </p:nvSpPr>
        <p:spPr>
          <a:xfrm>
            <a:off x="0" y="8830467"/>
            <a:ext cx="3038161" cy="464343"/>
          </a:xfrm>
          <a:prstGeom prst="rect">
            <a:avLst/>
          </a:prstGeom>
        </p:spPr>
        <p:txBody>
          <a:bodyPr vert="horz" lIns="91952" tIns="45976" rIns="91952" bIns="45976" rtlCol="0" anchor="b"/>
          <a:lstStyle>
            <a:lvl1pPr algn="l">
              <a:defRPr sz="1200"/>
            </a:lvl1pPr>
          </a:lstStyle>
          <a:p>
            <a:r>
              <a:rPr lang="en-US" dirty="0"/>
              <a:t>Kome Oteri(InterDigital)</a:t>
            </a:r>
          </a:p>
        </p:txBody>
      </p:sp>
      <p:sp>
        <p:nvSpPr>
          <p:cNvPr id="5" name="Slide Number Placeholder 4"/>
          <p:cNvSpPr>
            <a:spLocks noGrp="1"/>
          </p:cNvSpPr>
          <p:nvPr>
            <p:ph type="sldNum" sz="quarter" idx="3"/>
          </p:nvPr>
        </p:nvSpPr>
        <p:spPr>
          <a:xfrm>
            <a:off x="3970634" y="8830467"/>
            <a:ext cx="3038161" cy="464343"/>
          </a:xfrm>
          <a:prstGeom prst="rect">
            <a:avLst/>
          </a:prstGeom>
        </p:spPr>
        <p:txBody>
          <a:bodyPr vert="horz" lIns="91952" tIns="45976" rIns="91952" bIns="45976"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3633" y="1"/>
            <a:ext cx="7010400" cy="9296400"/>
          </a:xfrm>
          <a:prstGeom prst="roundRect">
            <a:avLst>
              <a:gd name="adj" fmla="val 19"/>
            </a:avLst>
          </a:prstGeom>
          <a:solidFill>
            <a:srgbClr val="FFFFFF"/>
          </a:solidFill>
          <a:ln w="9525">
            <a:noFill/>
            <a:round/>
            <a:headEnd/>
            <a:tailEnd/>
          </a:ln>
          <a:effectLst/>
        </p:spPr>
        <p:txBody>
          <a:bodyPr wrap="none" lIns="91952" tIns="45976" rIns="91952" bIns="45976" anchor="ctr"/>
          <a:lstStyle/>
          <a:p>
            <a:endParaRPr lang="en-GB" dirty="0"/>
          </a:p>
        </p:txBody>
      </p:sp>
      <p:sp>
        <p:nvSpPr>
          <p:cNvPr id="2050" name="Rectangle 2"/>
          <p:cNvSpPr>
            <a:spLocks noGrp="1" noChangeArrowheads="1"/>
          </p:cNvSpPr>
          <p:nvPr>
            <p:ph type="hdr"/>
          </p:nvPr>
        </p:nvSpPr>
        <p:spPr bwMode="auto">
          <a:xfrm>
            <a:off x="4014795" y="97004"/>
            <a:ext cx="2334368"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dirty="0"/>
              <a:t>doc.: IEEE 802.11-15/xxxxr0</a:t>
            </a:r>
          </a:p>
        </p:txBody>
      </p:sp>
      <p:sp>
        <p:nvSpPr>
          <p:cNvPr id="2051" name="Rectangle 3"/>
          <p:cNvSpPr>
            <a:spLocks noGrp="1" noChangeArrowheads="1"/>
          </p:cNvSpPr>
          <p:nvPr>
            <p:ph type="dt"/>
          </p:nvPr>
        </p:nvSpPr>
        <p:spPr bwMode="auto">
          <a:xfrm>
            <a:off x="661237" y="97004"/>
            <a:ext cx="1387977"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dirty="0"/>
              <a:t>November 2016</a:t>
            </a:r>
          </a:p>
        </p:txBody>
      </p:sp>
      <p:sp>
        <p:nvSpPr>
          <p:cNvPr id="2052" name="Rectangle 4"/>
          <p:cNvSpPr>
            <a:spLocks noGrp="1" noRot="1" noChangeAspect="1" noChangeArrowheads="1"/>
          </p:cNvSpPr>
          <p:nvPr>
            <p:ph type="sldImg"/>
          </p:nvPr>
        </p:nvSpPr>
        <p:spPr bwMode="auto">
          <a:xfrm>
            <a:off x="1189038" y="703263"/>
            <a:ext cx="4630737" cy="3471862"/>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4078" y="4416029"/>
            <a:ext cx="5140640" cy="4182267"/>
          </a:xfrm>
          <a:prstGeom prst="rect">
            <a:avLst/>
          </a:prstGeom>
          <a:noFill/>
          <a:ln w="9525">
            <a:noFill/>
            <a:round/>
            <a:headEnd/>
            <a:tailEnd/>
          </a:ln>
          <a:effectLst/>
        </p:spPr>
        <p:txBody>
          <a:bodyPr vert="horz" wrap="square" lIns="94124" tIns="46338" rIns="94124" bIns="46338"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524391" y="9000621"/>
            <a:ext cx="1824772" cy="1828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9760" algn="l"/>
                <a:tab pos="1379281" algn="l"/>
                <a:tab pos="2298802" algn="l"/>
                <a:tab pos="3218322" algn="l"/>
                <a:tab pos="4137843" algn="l"/>
                <a:tab pos="5057364" algn="l"/>
                <a:tab pos="5976884" algn="l"/>
                <a:tab pos="6896405" algn="l"/>
                <a:tab pos="7815925" algn="l"/>
                <a:tab pos="8735446" algn="l"/>
                <a:tab pos="9654967" algn="l"/>
                <a:tab pos="10574487" algn="l"/>
              </a:tabLst>
              <a:defRPr sz="1200">
                <a:solidFill>
                  <a:srgbClr val="000000"/>
                </a:solidFill>
                <a:cs typeface="Arial Unicode MS" charset="0"/>
              </a:defRPr>
            </a:lvl1pPr>
          </a:lstStyle>
          <a:p>
            <a:r>
              <a:rPr lang="en-GB" dirty="0"/>
              <a:t>Kome Oteri(InterDigital)</a:t>
            </a:r>
          </a:p>
        </p:txBody>
      </p:sp>
      <p:sp>
        <p:nvSpPr>
          <p:cNvPr id="2055" name="Rectangle 7"/>
          <p:cNvSpPr>
            <a:spLocks noGrp="1" noChangeArrowheads="1"/>
          </p:cNvSpPr>
          <p:nvPr>
            <p:ph type="sldNum"/>
          </p:nvPr>
        </p:nvSpPr>
        <p:spPr bwMode="auto">
          <a:xfrm>
            <a:off x="3258039" y="9000620"/>
            <a:ext cx="516792" cy="36416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30251" y="9000621"/>
            <a:ext cx="718145" cy="184666"/>
          </a:xfrm>
          <a:prstGeom prst="rect">
            <a:avLst/>
          </a:prstGeom>
          <a:noFill/>
          <a:ln w="9525">
            <a:noFill/>
            <a:round/>
            <a:headEnd/>
            <a:tailEnd/>
          </a:ln>
          <a:effectLst/>
        </p:spPr>
        <p:txBody>
          <a:bodyPr wrap="none" lIns="0" tIns="0" rIns="0" bIns="0">
            <a:spAutoFit/>
          </a:bodyPr>
          <a:lstStyle/>
          <a:p>
            <a:pPr>
              <a:tabLst>
                <a:tab pos="0" algn="l"/>
                <a:tab pos="919521" algn="l"/>
                <a:tab pos="1839041" algn="l"/>
                <a:tab pos="2758562" algn="l"/>
                <a:tab pos="3678083" algn="l"/>
                <a:tab pos="4597603" algn="l"/>
                <a:tab pos="5517124" algn="l"/>
                <a:tab pos="6436644" algn="l"/>
                <a:tab pos="7356165" algn="l"/>
                <a:tab pos="8275686" algn="l"/>
                <a:tab pos="9195206" algn="l"/>
                <a:tab pos="10114727" algn="l"/>
              </a:tabLst>
            </a:pPr>
            <a:r>
              <a:rPr lang="en-US" sz="1200" dirty="0">
                <a:solidFill>
                  <a:srgbClr val="000000"/>
                </a:solidFill>
              </a:rPr>
              <a:t>Submission</a:t>
            </a:r>
          </a:p>
        </p:txBody>
      </p:sp>
      <p:sp>
        <p:nvSpPr>
          <p:cNvPr id="2057" name="Line 9"/>
          <p:cNvSpPr>
            <a:spLocks noChangeShapeType="1"/>
          </p:cNvSpPr>
          <p:nvPr/>
        </p:nvSpPr>
        <p:spPr bwMode="auto">
          <a:xfrm>
            <a:off x="731855" y="8999031"/>
            <a:ext cx="5546690" cy="1590"/>
          </a:xfrm>
          <a:prstGeom prst="line">
            <a:avLst/>
          </a:prstGeom>
          <a:noFill/>
          <a:ln w="12600">
            <a:solidFill>
              <a:srgbClr val="000000"/>
            </a:solidFill>
            <a:miter lim="800000"/>
            <a:headEnd/>
            <a:tailEnd/>
          </a:ln>
          <a:effectLst/>
        </p:spPr>
        <p:txBody>
          <a:bodyPr lIns="91952" tIns="45976" rIns="91952" bIns="45976"/>
          <a:lstStyle/>
          <a:p>
            <a:endParaRPr lang="en-GB" dirty="0"/>
          </a:p>
        </p:txBody>
      </p:sp>
      <p:sp>
        <p:nvSpPr>
          <p:cNvPr id="2058" name="Line 10"/>
          <p:cNvSpPr>
            <a:spLocks noChangeShapeType="1"/>
          </p:cNvSpPr>
          <p:nvPr/>
        </p:nvSpPr>
        <p:spPr bwMode="auto">
          <a:xfrm>
            <a:off x="654818" y="297371"/>
            <a:ext cx="5700765" cy="1590"/>
          </a:xfrm>
          <a:prstGeom prst="line">
            <a:avLst/>
          </a:prstGeom>
          <a:noFill/>
          <a:ln w="12600">
            <a:solidFill>
              <a:srgbClr val="000000"/>
            </a:solidFill>
            <a:miter lim="800000"/>
            <a:headEnd/>
            <a:tailEnd/>
          </a:ln>
          <a:effectLst/>
        </p:spPr>
        <p:txBody>
          <a:bodyPr lIns="91952" tIns="45976" rIns="91952" bIns="45976"/>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Kome Oteri(InterDigital)</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6796" y="702875"/>
            <a:ext cx="4676810" cy="3474621"/>
          </a:xfrm>
          <a:prstGeom prst="rect">
            <a:avLst/>
          </a:prstGeom>
          <a:solidFill>
            <a:srgbClr val="FFFFFF"/>
          </a:solidFill>
          <a:ln w="9525">
            <a:solidFill>
              <a:srgbClr val="000000"/>
            </a:solidFill>
            <a:miter lim="800000"/>
            <a:headEnd/>
            <a:tailEnd/>
          </a:ln>
          <a:effectLst/>
        </p:spPr>
        <p:txBody>
          <a:bodyPr wrap="none" lIns="91952" tIns="45976" rIns="91952" bIns="45976" anchor="ctr"/>
          <a:lstStyle/>
          <a:p>
            <a:endParaRPr lang="en-GB" dirty="0"/>
          </a:p>
        </p:txBody>
      </p:sp>
      <p:sp>
        <p:nvSpPr>
          <p:cNvPr id="12290" name="Rectangle 2"/>
          <p:cNvSpPr txBox="1">
            <a:spLocks noGrp="1" noChangeArrowheads="1"/>
          </p:cNvSpPr>
          <p:nvPr>
            <p:ph type="body"/>
          </p:nvPr>
        </p:nvSpPr>
        <p:spPr bwMode="auto">
          <a:xfrm>
            <a:off x="934078" y="4416029"/>
            <a:ext cx="5142244" cy="4277680"/>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755848"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IEEE802.11-17/1037r0</a:t>
            </a:r>
          </a:p>
        </p:txBody>
      </p:sp>
      <p:sp>
        <p:nvSpPr>
          <p:cNvPr id="13" name="Rectangle 4"/>
          <p:cNvSpPr txBox="1">
            <a:spLocks noChangeArrowheads="1"/>
          </p:cNvSpPr>
          <p:nvPr userDrawn="1"/>
        </p:nvSpPr>
        <p:spPr bwMode="auto">
          <a:xfrm>
            <a:off x="541992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solidFill>
                  <a:schemeClr val="tx1"/>
                </a:solidFill>
              </a:rPr>
              <a:t>Alphan</a:t>
            </a:r>
            <a:r>
              <a:rPr lang="en-GB" baseline="0" dirty="0">
                <a:solidFill>
                  <a:schemeClr val="tx1"/>
                </a:solidFill>
              </a:rPr>
              <a:t> Sahin, et. al., </a:t>
            </a:r>
            <a:r>
              <a:rPr lang="en-GB" dirty="0">
                <a:solidFill>
                  <a:schemeClr val="tx1"/>
                </a:solidFill>
              </a:rPr>
              <a:t>InterDigital</a:t>
            </a:r>
          </a:p>
        </p:txBody>
      </p:sp>
      <p:sp>
        <p:nvSpPr>
          <p:cNvPr id="15" name="Rectangle 3"/>
          <p:cNvSpPr txBox="1">
            <a:spLocks noChangeArrowheads="1"/>
          </p:cNvSpPr>
          <p:nvPr userDrawn="1"/>
        </p:nvSpPr>
        <p:spPr bwMode="auto">
          <a:xfrm>
            <a:off x="672082" y="357166"/>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July 2017</a:t>
            </a:r>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image" Target="../media/image5.png"/><Relationship Id="rId7" Type="http://schemas.openxmlformats.org/officeDocument/2006/relationships/image" Target="../media/image16.png"/><Relationship Id="rId12"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5.pn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png"/><Relationship Id="rId1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p:txBody>
          <a:bodyPr/>
          <a:lstStyle/>
          <a:p>
            <a:r>
              <a:rPr lang="en-US" sz="2800" dirty="0"/>
              <a:t>Performance Evaluation of OOK Waveform Coding Schemes with Impairments</a:t>
            </a:r>
            <a:endParaRPr lang="en-GB" sz="2800" dirty="0"/>
          </a:p>
        </p:txBody>
      </p:sp>
      <p:sp>
        <p:nvSpPr>
          <p:cNvPr id="3074" name="Rectangle 2"/>
          <p:cNvSpPr>
            <a:spLocks noGrp="1" noChangeArrowheads="1"/>
          </p:cNvSpPr>
          <p:nvPr>
            <p:ph idx="1"/>
          </p:nvPr>
        </p:nvSpPr>
        <p:spPr/>
        <p:txBody>
          <a:bodyPr/>
          <a:lstStyle/>
          <a:p>
            <a:pPr algn="ctr"/>
            <a:r>
              <a:rPr lang="en-GB" dirty="0"/>
              <a:t>Date: 2017-07-10</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sp>
        <p:nvSpPr>
          <p:cNvPr id="3076" name="Rectangle 4"/>
          <p:cNvSpPr>
            <a:spLocks noChangeArrowheads="1"/>
          </p:cNvSpPr>
          <p:nvPr/>
        </p:nvSpPr>
        <p:spPr bwMode="auto">
          <a:xfrm>
            <a:off x="562175" y="2632757"/>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Object 3"/>
          <p:cNvGraphicFramePr>
            <a:graphicFrameLocks noChangeAspect="1"/>
          </p:cNvGraphicFramePr>
          <p:nvPr>
            <p:extLst>
              <p:ext uri="{D42A27DB-BD31-4B8C-83A1-F6EECF244321}">
                <p14:modId xmlns:p14="http://schemas.microsoft.com/office/powerpoint/2010/main" val="163015141"/>
              </p:ext>
            </p:extLst>
          </p:nvPr>
        </p:nvGraphicFramePr>
        <p:xfrm>
          <a:off x="1114425" y="3241675"/>
          <a:ext cx="7032625" cy="2768600"/>
        </p:xfrm>
        <a:graphic>
          <a:graphicData uri="http://schemas.openxmlformats.org/presentationml/2006/ole">
            <mc:AlternateContent xmlns:mc="http://schemas.openxmlformats.org/markup-compatibility/2006">
              <mc:Choice xmlns:v="urn:schemas-microsoft-com:vml" Requires="v">
                <p:oleObj spid="_x0000_s3446" name="Document" r:id="rId4" imgW="8290118" imgH="3261517" progId="Word.Document.8">
                  <p:embed/>
                </p:oleObj>
              </mc:Choice>
              <mc:Fallback>
                <p:oleObj name="Document" r:id="rId4" imgW="8290118" imgH="3261517" progId="Word.Document.8">
                  <p:embed/>
                  <p:pic>
                    <p:nvPicPr>
                      <p:cNvPr id="11" name="Object 3"/>
                      <p:cNvPicPr>
                        <a:picLocks noChangeAspect="1" noChangeArrowheads="1"/>
                      </p:cNvPicPr>
                      <p:nvPr/>
                    </p:nvPicPr>
                    <p:blipFill>
                      <a:blip r:embed="rId5"/>
                      <a:srcRect/>
                      <a:stretch>
                        <a:fillRect/>
                      </a:stretch>
                    </p:blipFill>
                    <p:spPr bwMode="auto">
                      <a:xfrm>
                        <a:off x="1114425" y="3241675"/>
                        <a:ext cx="7032625" cy="2768600"/>
                      </a:xfrm>
                      <a:prstGeom prst="rect">
                        <a:avLst/>
                      </a:prstGeom>
                      <a:noFill/>
                      <a:extLst/>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BER Performance </a:t>
            </a:r>
            <a:br>
              <a:rPr lang="en-US" dirty="0"/>
            </a:br>
            <a:r>
              <a:rPr lang="en-US" dirty="0"/>
              <a:t>(11ba Multiplexing in Frequency)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pic>
        <p:nvPicPr>
          <p:cNvPr id="3" name="Picture 2"/>
          <p:cNvPicPr>
            <a:picLocks noChangeAspect="1"/>
          </p:cNvPicPr>
          <p:nvPr/>
        </p:nvPicPr>
        <p:blipFill>
          <a:blip r:embed="rId2"/>
          <a:stretch>
            <a:fillRect/>
          </a:stretch>
        </p:blipFill>
        <p:spPr>
          <a:xfrm>
            <a:off x="2605916" y="1645037"/>
            <a:ext cx="4006780" cy="3005635"/>
          </a:xfrm>
          <a:prstGeom prst="rect">
            <a:avLst/>
          </a:prstGeom>
        </p:spPr>
      </p:pic>
      <p:sp>
        <p:nvSpPr>
          <p:cNvPr id="5" name="Content Placeholder 2"/>
          <p:cNvSpPr>
            <a:spLocks noGrp="1"/>
          </p:cNvSpPr>
          <p:nvPr>
            <p:ph idx="1"/>
          </p:nvPr>
        </p:nvSpPr>
        <p:spPr>
          <a:xfrm>
            <a:off x="685800" y="4650672"/>
            <a:ext cx="7770813" cy="1878082"/>
          </a:xfrm>
        </p:spPr>
        <p:txBody>
          <a:bodyPr/>
          <a:lstStyle/>
          <a:p>
            <a:pPr algn="just">
              <a:buFont typeface="Arial" panose="020B0604020202020204" pitchFamily="34" charset="0"/>
              <a:buChar char="•"/>
            </a:pPr>
            <a:r>
              <a:rPr lang="en-US" sz="1800" dirty="0"/>
              <a:t>The interference due to WUSs in frequency is milder than that of concurrent transmission due to the increased separation between the WUS signals in frequency (see the allocation given in appendix)</a:t>
            </a:r>
          </a:p>
          <a:p>
            <a:pPr algn="just">
              <a:buFont typeface="Arial" panose="020B0604020202020204" pitchFamily="34" charset="0"/>
              <a:buChar char="•"/>
            </a:pPr>
            <a:r>
              <a:rPr lang="en-US" sz="1800" dirty="0"/>
              <a:t>Since the sequence-based OOK symbols are confined in frequency, they causes less interference to each other. It yields 2 dB gain as compared masking-based OOK symbols when there is CFO</a:t>
            </a:r>
          </a:p>
          <a:p>
            <a:pPr algn="just">
              <a:buFont typeface="Arial" panose="020B0604020202020204" pitchFamily="34" charset="0"/>
              <a:buChar char="•"/>
            </a:pPr>
            <a:endParaRPr lang="en-US" sz="1800" dirty="0"/>
          </a:p>
          <a:p>
            <a:pPr algn="just">
              <a:buFont typeface="Arial" panose="020B0604020202020204" pitchFamily="34" charset="0"/>
              <a:buChar char="•"/>
            </a:pPr>
            <a:endParaRPr lang="en-US" sz="1800" dirty="0"/>
          </a:p>
          <a:p>
            <a:pPr algn="just">
              <a:buFont typeface="Arial" panose="020B0604020202020204" pitchFamily="34" charset="0"/>
              <a:buChar char="•"/>
            </a:pPr>
            <a:endParaRPr lang="en-US" sz="1800" dirty="0"/>
          </a:p>
        </p:txBody>
      </p:sp>
    </p:spTree>
    <p:extLst>
      <p:ext uri="{BB962C8B-B14F-4D97-AF65-F5344CB8AC3E}">
        <p14:creationId xmlns:p14="http://schemas.microsoft.com/office/powerpoint/2010/main" val="1413008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732963"/>
          </a:xfrm>
        </p:spPr>
        <p:txBody>
          <a:bodyPr/>
          <a:lstStyle/>
          <a:p>
            <a:r>
              <a:rPr lang="en-US" dirty="0"/>
              <a:t>Conclusions</a:t>
            </a:r>
          </a:p>
        </p:txBody>
      </p:sp>
      <p:sp>
        <p:nvSpPr>
          <p:cNvPr id="3" name="Content Placeholder 2"/>
          <p:cNvSpPr>
            <a:spLocks noGrp="1"/>
          </p:cNvSpPr>
          <p:nvPr>
            <p:ph idx="1"/>
          </p:nvPr>
        </p:nvSpPr>
        <p:spPr>
          <a:xfrm>
            <a:off x="685800" y="1418763"/>
            <a:ext cx="7770813" cy="4113213"/>
          </a:xfrm>
        </p:spPr>
        <p:txBody>
          <a:bodyPr/>
          <a:lstStyle/>
          <a:p>
            <a:pPr algn="just">
              <a:buFont typeface="Arial" panose="020B0604020202020204" pitchFamily="34" charset="0"/>
              <a:buChar char="•"/>
            </a:pPr>
            <a:r>
              <a:rPr lang="en-US" sz="2000" dirty="0"/>
              <a:t>Numerical analysis shows that </a:t>
            </a:r>
          </a:p>
          <a:p>
            <a:pPr lvl="1" algn="just">
              <a:buFont typeface="Arial" panose="020B0604020202020204" pitchFamily="34" charset="0"/>
              <a:buChar char="•"/>
            </a:pPr>
            <a:r>
              <a:rPr lang="en-US" dirty="0"/>
              <a:t>While the sequence-based OOK symbols enable concurrent transmission without interference to 11ax STAs, the masking-based OOK symbols cause more than 3 dB degradation to 11ax STAs at 1e-2 BER</a:t>
            </a:r>
            <a:endParaRPr lang="en-US" sz="1800" dirty="0"/>
          </a:p>
          <a:p>
            <a:pPr lvl="1" algn="just">
              <a:buFont typeface="Arial" panose="020B0604020202020204" pitchFamily="34" charset="0"/>
              <a:buChar char="•"/>
            </a:pPr>
            <a:r>
              <a:rPr lang="en-US" dirty="0"/>
              <a:t>Since the sequence-based OOK symbols are localized in frequency, enabling WUR is able to capture more OOK symbol energy. </a:t>
            </a:r>
          </a:p>
          <a:p>
            <a:pPr lvl="2" algn="just">
              <a:buFont typeface="Arial" panose="020B0604020202020204" pitchFamily="34" charset="0"/>
              <a:buChar char="•"/>
            </a:pPr>
            <a:r>
              <a:rPr lang="en-US" dirty="0"/>
              <a:t>This provides a slight improvement as compared masking-based method in standalone scenarios</a:t>
            </a:r>
          </a:p>
          <a:p>
            <a:pPr lvl="2" algn="just">
              <a:buFont typeface="Arial" panose="020B0604020202020204" pitchFamily="34" charset="0"/>
              <a:buChar char="•"/>
            </a:pPr>
            <a:r>
              <a:rPr lang="en-US" dirty="0"/>
              <a:t>When WUS are multiplexed in frequency domain, the sequence-based OOK symbols yield a 2 dB gain as compared to the masking-based OOK symbols when there is CFO in the case of </a:t>
            </a:r>
          </a:p>
          <a:p>
            <a:pPr lvl="1" algn="just">
              <a:buFont typeface="Arial" panose="020B0604020202020204" pitchFamily="34" charset="0"/>
              <a:buChar char="•"/>
            </a:pPr>
            <a:r>
              <a:rPr lang="en-US" dirty="0"/>
              <a:t>CFO causes more BER degradation in the case of concurrent transmission as compared to that of 11ba standalone scenario</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174920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pPr algn="just"/>
            <a:r>
              <a:rPr lang="en-US" sz="1600" b="0" dirty="0"/>
              <a:t>[1] </a:t>
            </a:r>
            <a:r>
              <a:rPr lang="en-US" altLang="ko-KR" sz="1600" b="0" dirty="0" err="1">
                <a:latin typeface="Times New Roman" panose="02020603050405020304" pitchFamily="18" charset="0"/>
                <a:ea typeface="Gulim" panose="020B0600000101010101" pitchFamily="34" charset="-127"/>
                <a:cs typeface="Times New Roman" panose="02020603050405020304" pitchFamily="18" charset="0"/>
              </a:rPr>
              <a:t>Shahrnaz</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 </a:t>
            </a:r>
            <a:r>
              <a:rPr lang="en-US" altLang="ko-KR" sz="1600" b="0" dirty="0" err="1">
                <a:latin typeface="Times New Roman" panose="02020603050405020304" pitchFamily="18" charset="0"/>
                <a:ea typeface="Gulim" panose="020B0600000101010101" pitchFamily="34" charset="-127"/>
                <a:cs typeface="Times New Roman" panose="02020603050405020304" pitchFamily="18" charset="0"/>
              </a:rPr>
              <a:t>Azizi</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 et al., Intel, “Motion for the High Level PHY Design”, IEEE 802.11-17/0368r1, Mar. 2017</a:t>
            </a:r>
          </a:p>
          <a:p>
            <a:pPr lvl="0" algn="just"/>
            <a:r>
              <a:rPr lang="en-US" sz="1600" b="0" dirty="0"/>
              <a:t>[2] </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Justin </a:t>
            </a:r>
            <a:r>
              <a:rPr lang="en-US" altLang="ko-KR" sz="1600" b="0" dirty="0" err="1">
                <a:latin typeface="Times New Roman" panose="02020603050405020304" pitchFamily="18" charset="0"/>
                <a:ea typeface="Gulim" panose="020B0600000101010101" pitchFamily="34" charset="-127"/>
                <a:cs typeface="Times New Roman" panose="02020603050405020304" pitchFamily="18" charset="0"/>
              </a:rPr>
              <a:t>Jia</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 </a:t>
            </a:r>
            <a:r>
              <a:rPr lang="en-US" altLang="ko-KR" sz="1600" b="0" dirty="0" err="1">
                <a:latin typeface="Times New Roman" panose="02020603050405020304" pitchFamily="18" charset="0"/>
                <a:ea typeface="Gulim" panose="020B0600000101010101" pitchFamily="34" charset="-127"/>
                <a:cs typeface="Times New Roman" panose="02020603050405020304" pitchFamily="18" charset="0"/>
              </a:rPr>
              <a:t>Jia</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 et al., Huawei, “Performance Investigations on Single-carrier and Multiple-carrier-based WUR”, IEEE 802.11-17/0373r1, Mar. 2017</a:t>
            </a:r>
          </a:p>
          <a:p>
            <a:pPr algn="just"/>
            <a:r>
              <a:rPr lang="en-US" sz="1600" b="0" dirty="0"/>
              <a:t>[3] </a:t>
            </a:r>
            <a:r>
              <a:rPr lang="en-US" altLang="ko-KR" sz="1600" b="0" dirty="0" err="1">
                <a:latin typeface="Times New Roman" panose="02020603050405020304" pitchFamily="18" charset="0"/>
                <a:ea typeface="Gulim" panose="020B0600000101010101" pitchFamily="34" charset="-127"/>
                <a:cs typeface="Times New Roman" panose="02020603050405020304" pitchFamily="18" charset="0"/>
              </a:rPr>
              <a:t>Junghoon</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 Suh et al., Huawei, “Waveform Generation for Waveform Coding”, IEEE 802.11-17/0376r0, Mar. 2017</a:t>
            </a:r>
          </a:p>
          <a:p>
            <a:pPr algn="just"/>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[4] </a:t>
            </a:r>
            <a:r>
              <a:rPr lang="en-US" altLang="ko-KR" sz="1600" b="0" dirty="0" err="1">
                <a:latin typeface="Times New Roman" panose="02020603050405020304" pitchFamily="18" charset="0"/>
                <a:ea typeface="Gulim" panose="020B0600000101010101" pitchFamily="34" charset="-127"/>
                <a:cs typeface="Times New Roman" panose="02020603050405020304" pitchFamily="18" charset="0"/>
              </a:rPr>
              <a:t>Eunsung</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 Park et al,. LG, “Various Symbol Types for WUR”, IEEE 802.11-17/0350r0, Mar. 2017</a:t>
            </a:r>
          </a:p>
          <a:p>
            <a:pPr algn="just"/>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[5] Steve </a:t>
            </a:r>
            <a:r>
              <a:rPr lang="en-US" altLang="ko-KR" sz="1600" b="0" dirty="0" err="1">
                <a:latin typeface="Times New Roman" panose="02020603050405020304" pitchFamily="18" charset="0"/>
                <a:ea typeface="Gulim" panose="020B0600000101010101" pitchFamily="34" charset="-127"/>
                <a:cs typeface="Times New Roman" panose="02020603050405020304" pitchFamily="18" charset="0"/>
              </a:rPr>
              <a:t>Shellhammer</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 Qualcomm, “WUR Modulation and Coding”, IEEE 802.11-17/0366r0, Mar. 2017</a:t>
            </a:r>
          </a:p>
          <a:p>
            <a:pPr algn="just"/>
            <a:r>
              <a:rPr lang="en-US" sz="1600" b="0" dirty="0"/>
              <a:t>[7] </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Alphan Sahin et al., Interdigital, “On the Coexistence of 802.11ax and 802.11ba Signals”, IEEE 802.11-17/0659r1, Mar. 2017</a:t>
            </a:r>
          </a:p>
          <a:p>
            <a:pPr algn="just"/>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[8] </a:t>
            </a:r>
            <a:r>
              <a:rPr lang="en-US" altLang="ko-KR" sz="1600" b="0" dirty="0" err="1">
                <a:latin typeface="Times New Roman" panose="02020603050405020304" pitchFamily="18" charset="0"/>
                <a:ea typeface="Gulim" panose="020B0600000101010101" pitchFamily="34" charset="-127"/>
                <a:cs typeface="Times New Roman" panose="02020603050405020304" pitchFamily="18" charset="0"/>
              </a:rPr>
              <a:t>Shahrnaz</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 </a:t>
            </a:r>
            <a:r>
              <a:rPr lang="en-US" altLang="ko-KR" sz="1600" b="0" dirty="0" err="1">
                <a:latin typeface="Times New Roman" panose="02020603050405020304" pitchFamily="18" charset="0"/>
                <a:ea typeface="Gulim" panose="020B0600000101010101" pitchFamily="34" charset="-127"/>
                <a:cs typeface="Times New Roman" panose="02020603050405020304" pitchFamily="18" charset="0"/>
              </a:rPr>
              <a:t>Azizi</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 Intel, “IEEE 802.11 TGba Simulation Scenarios and Evaluation Methodology Document”, IEEE 802.11-17/0188r05, Jan. 2017</a:t>
            </a:r>
          </a:p>
          <a:p>
            <a:pPr algn="just"/>
            <a:endParaRPr lang="en-US" altLang="ko-KR" sz="1600" b="0" dirty="0">
              <a:latin typeface="Times New Roman" panose="02020603050405020304" pitchFamily="18" charset="0"/>
              <a:ea typeface="Gulim" panose="020B0600000101010101" pitchFamily="34" charset="-127"/>
              <a:cs typeface="Times New Roman" panose="02020603050405020304" pitchFamily="18" charset="0"/>
            </a:endParaRPr>
          </a:p>
          <a:p>
            <a:pPr algn="just"/>
            <a:endParaRPr lang="en-US" altLang="ko-KR" sz="1600" b="0" dirty="0">
              <a:latin typeface="Times New Roman" panose="02020603050405020304" pitchFamily="18" charset="0"/>
              <a:ea typeface="Gulim" panose="020B0600000101010101" pitchFamily="34" charset="-127"/>
              <a:cs typeface="Times New Roman" panose="02020603050405020304" pitchFamily="18" charset="0"/>
            </a:endParaRPr>
          </a:p>
          <a:p>
            <a:endParaRPr lang="en-US" altLang="ko-KR" sz="1600" b="0" dirty="0">
              <a:latin typeface="Times New Roman" panose="02020603050405020304" pitchFamily="18" charset="0"/>
              <a:ea typeface="Gulim" panose="020B0600000101010101" pitchFamily="34" charset="-127"/>
              <a:cs typeface="Times New Roman" panose="02020603050405020304" pitchFamily="18" charset="0"/>
            </a:endParaRPr>
          </a:p>
          <a:p>
            <a:endParaRPr lang="en-US" altLang="ko-KR" sz="1600" b="0" dirty="0">
              <a:latin typeface="Times New Roman" panose="02020603050405020304" pitchFamily="18" charset="0"/>
              <a:ea typeface="Gulim" panose="020B0600000101010101" pitchFamily="34" charset="-127"/>
              <a:cs typeface="Times New Roman" panose="02020603050405020304" pitchFamily="18" charset="0"/>
            </a:endParaRPr>
          </a:p>
          <a:p>
            <a:pPr lvl="0"/>
            <a:endParaRPr lang="en-US" altLang="ko-KR" sz="1600" b="0" dirty="0">
              <a:latin typeface="Times New Roman" panose="02020603050405020304" pitchFamily="18" charset="0"/>
              <a:ea typeface="Gulim" panose="020B0600000101010101" pitchFamily="34" charset="-127"/>
              <a:cs typeface="Times New Roman" panose="02020603050405020304" pitchFamily="18" charset="0"/>
            </a:endParaRP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935833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22313" y="2814320"/>
            <a:ext cx="7772400" cy="1362075"/>
          </a:xfrm>
        </p:spPr>
        <p:txBody>
          <a:bodyPr/>
          <a:lstStyle/>
          <a:p>
            <a:pPr algn="ctr"/>
            <a:r>
              <a:rPr lang="en-US" dirty="0"/>
              <a:t>Appendix</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207408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 - DFT Input Mapping for OOK Symbol with Manchester Coding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18" name="TextBox 17"/>
          <p:cNvSpPr txBox="1"/>
          <p:nvPr/>
        </p:nvSpPr>
        <p:spPr>
          <a:xfrm>
            <a:off x="210019" y="2277421"/>
            <a:ext cx="1396473" cy="307777"/>
          </a:xfrm>
          <a:prstGeom prst="rect">
            <a:avLst/>
          </a:prstGeom>
          <a:noFill/>
        </p:spPr>
        <p:txBody>
          <a:bodyPr wrap="none" rtlCol="0">
            <a:spAutoFit/>
          </a:bodyPr>
          <a:lstStyle/>
          <a:p>
            <a:r>
              <a:rPr lang="en-US" sz="1400" dirty="0">
                <a:solidFill>
                  <a:schemeClr val="tx1"/>
                </a:solidFill>
              </a:rPr>
              <a:t>DFT Input Index</a:t>
            </a:r>
          </a:p>
        </p:txBody>
      </p:sp>
      <p:grpSp>
        <p:nvGrpSpPr>
          <p:cNvPr id="3" name="Group 2"/>
          <p:cNvGrpSpPr/>
          <p:nvPr/>
        </p:nvGrpSpPr>
        <p:grpSpPr>
          <a:xfrm>
            <a:off x="493606" y="2277421"/>
            <a:ext cx="7878922" cy="595260"/>
            <a:chOff x="493606" y="2277421"/>
            <a:chExt cx="7878922" cy="595260"/>
          </a:xfrm>
        </p:grpSpPr>
        <p:sp>
          <p:nvSpPr>
            <p:cNvPr id="6" name="TextBox 5"/>
            <p:cNvSpPr txBox="1"/>
            <p:nvPr/>
          </p:nvSpPr>
          <p:spPr>
            <a:xfrm>
              <a:off x="1738808" y="2277422"/>
              <a:ext cx="274434" cy="307777"/>
            </a:xfrm>
            <a:prstGeom prst="rect">
              <a:avLst/>
            </a:prstGeom>
            <a:noFill/>
          </p:spPr>
          <p:txBody>
            <a:bodyPr wrap="none" rtlCol="0">
              <a:spAutoFit/>
            </a:bodyPr>
            <a:lstStyle/>
            <a:p>
              <a:r>
                <a:rPr lang="en-US" sz="1400" dirty="0">
                  <a:solidFill>
                    <a:schemeClr val="tx1"/>
                  </a:solidFill>
                </a:rPr>
                <a:t>1</a:t>
              </a:r>
            </a:p>
          </p:txBody>
        </p:sp>
        <p:sp>
          <p:nvSpPr>
            <p:cNvPr id="7" name="TextBox 6"/>
            <p:cNvSpPr txBox="1"/>
            <p:nvPr/>
          </p:nvSpPr>
          <p:spPr>
            <a:xfrm>
              <a:off x="1952600" y="2277422"/>
              <a:ext cx="274434" cy="307777"/>
            </a:xfrm>
            <a:prstGeom prst="rect">
              <a:avLst/>
            </a:prstGeom>
            <a:noFill/>
          </p:spPr>
          <p:txBody>
            <a:bodyPr wrap="none" rtlCol="0">
              <a:spAutoFit/>
            </a:bodyPr>
            <a:lstStyle/>
            <a:p>
              <a:r>
                <a:rPr lang="en-US" sz="1400" dirty="0">
                  <a:solidFill>
                    <a:schemeClr val="tx1"/>
                  </a:solidFill>
                </a:rPr>
                <a:t>2</a:t>
              </a:r>
            </a:p>
          </p:txBody>
        </p:sp>
        <p:sp>
          <p:nvSpPr>
            <p:cNvPr id="8" name="TextBox 7"/>
            <p:cNvSpPr txBox="1"/>
            <p:nvPr/>
          </p:nvSpPr>
          <p:spPr>
            <a:xfrm>
              <a:off x="2629759" y="2277422"/>
              <a:ext cx="274434" cy="307777"/>
            </a:xfrm>
            <a:prstGeom prst="rect">
              <a:avLst/>
            </a:prstGeom>
            <a:noFill/>
          </p:spPr>
          <p:txBody>
            <a:bodyPr wrap="none" rtlCol="0">
              <a:spAutoFit/>
            </a:bodyPr>
            <a:lstStyle/>
            <a:p>
              <a:r>
                <a:rPr lang="en-US" sz="1400" dirty="0">
                  <a:solidFill>
                    <a:schemeClr val="tx1"/>
                  </a:solidFill>
                </a:rPr>
                <a:t>8</a:t>
              </a:r>
            </a:p>
          </p:txBody>
        </p:sp>
        <p:sp>
          <p:nvSpPr>
            <p:cNvPr id="9" name="TextBox 8"/>
            <p:cNvSpPr txBox="1"/>
            <p:nvPr/>
          </p:nvSpPr>
          <p:spPr>
            <a:xfrm>
              <a:off x="4556710" y="2277422"/>
              <a:ext cx="364202" cy="307777"/>
            </a:xfrm>
            <a:prstGeom prst="rect">
              <a:avLst/>
            </a:prstGeom>
            <a:noFill/>
          </p:spPr>
          <p:txBody>
            <a:bodyPr wrap="none" rtlCol="0">
              <a:spAutoFit/>
            </a:bodyPr>
            <a:lstStyle/>
            <a:p>
              <a:r>
                <a:rPr lang="en-US" sz="1400" dirty="0">
                  <a:solidFill>
                    <a:schemeClr val="tx1"/>
                  </a:solidFill>
                </a:rPr>
                <a:t>23</a:t>
              </a:r>
            </a:p>
          </p:txBody>
        </p:sp>
        <p:sp>
          <p:nvSpPr>
            <p:cNvPr id="10" name="TextBox 9"/>
            <p:cNvSpPr txBox="1"/>
            <p:nvPr/>
          </p:nvSpPr>
          <p:spPr>
            <a:xfrm>
              <a:off x="4785870" y="2277422"/>
              <a:ext cx="364202" cy="307777"/>
            </a:xfrm>
            <a:prstGeom prst="rect">
              <a:avLst/>
            </a:prstGeom>
            <a:noFill/>
          </p:spPr>
          <p:txBody>
            <a:bodyPr wrap="none" rtlCol="0">
              <a:spAutoFit/>
            </a:bodyPr>
            <a:lstStyle/>
            <a:p>
              <a:r>
                <a:rPr lang="en-US" sz="1400" dirty="0">
                  <a:solidFill>
                    <a:schemeClr val="tx1"/>
                  </a:solidFill>
                </a:rPr>
                <a:t>24</a:t>
              </a:r>
            </a:p>
          </p:txBody>
        </p:sp>
        <p:sp>
          <p:nvSpPr>
            <p:cNvPr id="11" name="TextBox 10"/>
            <p:cNvSpPr txBox="1"/>
            <p:nvPr/>
          </p:nvSpPr>
          <p:spPr>
            <a:xfrm>
              <a:off x="5444113" y="2277422"/>
              <a:ext cx="364202" cy="307777"/>
            </a:xfrm>
            <a:prstGeom prst="rect">
              <a:avLst/>
            </a:prstGeom>
            <a:noFill/>
          </p:spPr>
          <p:txBody>
            <a:bodyPr wrap="none" rtlCol="0">
              <a:spAutoFit/>
            </a:bodyPr>
            <a:lstStyle/>
            <a:p>
              <a:r>
                <a:rPr lang="en-US" sz="1400" dirty="0">
                  <a:solidFill>
                    <a:schemeClr val="tx1"/>
                  </a:solidFill>
                </a:rPr>
                <a:t>30</a:t>
              </a:r>
            </a:p>
          </p:txBody>
        </p:sp>
        <p:sp>
          <p:nvSpPr>
            <p:cNvPr id="12" name="TextBox 11"/>
            <p:cNvSpPr txBox="1"/>
            <p:nvPr/>
          </p:nvSpPr>
          <p:spPr>
            <a:xfrm>
              <a:off x="5663172" y="2277422"/>
              <a:ext cx="364202" cy="307777"/>
            </a:xfrm>
            <a:prstGeom prst="rect">
              <a:avLst/>
            </a:prstGeom>
            <a:noFill/>
          </p:spPr>
          <p:txBody>
            <a:bodyPr wrap="none" rtlCol="0">
              <a:spAutoFit/>
            </a:bodyPr>
            <a:lstStyle/>
            <a:p>
              <a:r>
                <a:rPr lang="en-US" sz="1400" dirty="0">
                  <a:solidFill>
                    <a:schemeClr val="tx1"/>
                  </a:solidFill>
                </a:rPr>
                <a:t>31</a:t>
              </a:r>
            </a:p>
          </p:txBody>
        </p:sp>
        <p:sp>
          <p:nvSpPr>
            <p:cNvPr id="20" name="TextBox 19"/>
            <p:cNvSpPr txBox="1"/>
            <p:nvPr/>
          </p:nvSpPr>
          <p:spPr>
            <a:xfrm>
              <a:off x="3453116" y="2277422"/>
              <a:ext cx="364202" cy="307777"/>
            </a:xfrm>
            <a:prstGeom prst="rect">
              <a:avLst/>
            </a:prstGeom>
            <a:noFill/>
          </p:spPr>
          <p:txBody>
            <a:bodyPr wrap="none" rtlCol="0">
              <a:spAutoFit/>
            </a:bodyPr>
            <a:lstStyle/>
            <a:p>
              <a:r>
                <a:rPr lang="en-US" sz="1400" dirty="0">
                  <a:solidFill>
                    <a:schemeClr val="tx1"/>
                  </a:solidFill>
                </a:rPr>
                <a:t>15</a:t>
              </a:r>
            </a:p>
          </p:txBody>
        </p:sp>
        <p:sp>
          <p:nvSpPr>
            <p:cNvPr id="21" name="TextBox 20"/>
            <p:cNvSpPr txBox="1"/>
            <p:nvPr/>
          </p:nvSpPr>
          <p:spPr>
            <a:xfrm>
              <a:off x="3679638" y="2277422"/>
              <a:ext cx="364202" cy="307777"/>
            </a:xfrm>
            <a:prstGeom prst="rect">
              <a:avLst/>
            </a:prstGeom>
            <a:noFill/>
          </p:spPr>
          <p:txBody>
            <a:bodyPr wrap="none" rtlCol="0">
              <a:spAutoFit/>
            </a:bodyPr>
            <a:lstStyle/>
            <a:p>
              <a:r>
                <a:rPr lang="en-US" sz="1400" dirty="0">
                  <a:solidFill>
                    <a:schemeClr val="tx1"/>
                  </a:solidFill>
                </a:rPr>
                <a:t>16</a:t>
              </a:r>
            </a:p>
          </p:txBody>
        </p:sp>
        <p:sp>
          <p:nvSpPr>
            <p:cNvPr id="23" name="TextBox 22"/>
            <p:cNvSpPr txBox="1"/>
            <p:nvPr/>
          </p:nvSpPr>
          <p:spPr>
            <a:xfrm>
              <a:off x="493606" y="2564904"/>
              <a:ext cx="1157689" cy="307777"/>
            </a:xfrm>
            <a:prstGeom prst="rect">
              <a:avLst/>
            </a:prstGeom>
            <a:noFill/>
          </p:spPr>
          <p:txBody>
            <a:bodyPr wrap="none" rtlCol="0">
              <a:spAutoFit/>
            </a:bodyPr>
            <a:lstStyle/>
            <a:p>
              <a:r>
                <a:rPr lang="en-US" sz="1400" dirty="0">
                  <a:solidFill>
                    <a:schemeClr val="tx1"/>
                  </a:solidFill>
                </a:rPr>
                <a:t>Symbol 1 = 0</a:t>
              </a:r>
            </a:p>
          </p:txBody>
        </p:sp>
        <p:sp>
          <p:nvSpPr>
            <p:cNvPr id="26" name="Rectangle 25"/>
            <p:cNvSpPr/>
            <p:nvPr/>
          </p:nvSpPr>
          <p:spPr bwMode="auto">
            <a:xfrm>
              <a:off x="1979712"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S</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8" name="Rectangle 27"/>
            <p:cNvSpPr/>
            <p:nvPr/>
          </p:nvSpPr>
          <p:spPr bwMode="auto">
            <a:xfrm>
              <a:off x="2853353"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8" name="TextBox 37"/>
            <p:cNvSpPr txBox="1"/>
            <p:nvPr/>
          </p:nvSpPr>
          <p:spPr>
            <a:xfrm>
              <a:off x="2788702" y="2277422"/>
              <a:ext cx="274434" cy="307777"/>
            </a:xfrm>
            <a:prstGeom prst="rect">
              <a:avLst/>
            </a:prstGeom>
            <a:noFill/>
          </p:spPr>
          <p:txBody>
            <a:bodyPr wrap="none" rtlCol="0">
              <a:spAutoFit/>
            </a:bodyPr>
            <a:lstStyle/>
            <a:p>
              <a:r>
                <a:rPr lang="en-US" sz="1400" dirty="0">
                  <a:solidFill>
                    <a:schemeClr val="tx1"/>
                  </a:solidFill>
                </a:rPr>
                <a:t>9</a:t>
              </a:r>
            </a:p>
          </p:txBody>
        </p:sp>
        <p:sp>
          <p:nvSpPr>
            <p:cNvPr id="39" name="TextBox 38"/>
            <p:cNvSpPr txBox="1"/>
            <p:nvPr/>
          </p:nvSpPr>
          <p:spPr>
            <a:xfrm>
              <a:off x="3910748" y="2277422"/>
              <a:ext cx="364202" cy="307777"/>
            </a:xfrm>
            <a:prstGeom prst="rect">
              <a:avLst/>
            </a:prstGeom>
            <a:noFill/>
          </p:spPr>
          <p:txBody>
            <a:bodyPr wrap="none" rtlCol="0">
              <a:spAutoFit/>
            </a:bodyPr>
            <a:lstStyle/>
            <a:p>
              <a:r>
                <a:rPr lang="en-US" sz="1400" dirty="0">
                  <a:solidFill>
                    <a:schemeClr val="tx1"/>
                  </a:solidFill>
                </a:rPr>
                <a:t>17</a:t>
              </a:r>
            </a:p>
          </p:txBody>
        </p:sp>
        <p:sp>
          <p:nvSpPr>
            <p:cNvPr id="42" name="TextBox 41"/>
            <p:cNvSpPr txBox="1"/>
            <p:nvPr/>
          </p:nvSpPr>
          <p:spPr>
            <a:xfrm>
              <a:off x="5922222" y="2277422"/>
              <a:ext cx="364202" cy="307777"/>
            </a:xfrm>
            <a:prstGeom prst="rect">
              <a:avLst/>
            </a:prstGeom>
            <a:noFill/>
          </p:spPr>
          <p:txBody>
            <a:bodyPr wrap="none" rtlCol="0">
              <a:spAutoFit/>
            </a:bodyPr>
            <a:lstStyle/>
            <a:p>
              <a:r>
                <a:rPr lang="en-US" sz="1400" dirty="0">
                  <a:solidFill>
                    <a:schemeClr val="tx1"/>
                  </a:solidFill>
                </a:rPr>
                <a:t>32</a:t>
              </a:r>
            </a:p>
          </p:txBody>
        </p:sp>
        <p:sp>
          <p:nvSpPr>
            <p:cNvPr id="124" name="Rectangle 123"/>
            <p:cNvSpPr/>
            <p:nvPr/>
          </p:nvSpPr>
          <p:spPr bwMode="auto">
            <a:xfrm>
              <a:off x="3974478"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125" name="Rectangle 124"/>
            <p:cNvSpPr/>
            <p:nvPr/>
          </p:nvSpPr>
          <p:spPr bwMode="auto">
            <a:xfrm>
              <a:off x="4848119"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127" name="Rectangle 126"/>
            <p:cNvSpPr/>
            <p:nvPr/>
          </p:nvSpPr>
          <p:spPr bwMode="auto">
            <a:xfrm>
              <a:off x="5970305"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128" name="Rectangle 127"/>
            <p:cNvSpPr/>
            <p:nvPr/>
          </p:nvSpPr>
          <p:spPr bwMode="auto">
            <a:xfrm>
              <a:off x="6843946"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7" name="Rectangle 36"/>
            <p:cNvSpPr/>
            <p:nvPr/>
          </p:nvSpPr>
          <p:spPr bwMode="auto">
            <a:xfrm>
              <a:off x="7720110" y="2564904"/>
              <a:ext cx="588918"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123" name="Rectangle 122"/>
            <p:cNvSpPr/>
            <p:nvPr/>
          </p:nvSpPr>
          <p:spPr bwMode="auto">
            <a:xfrm>
              <a:off x="3733574"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126" name="Rectangle 125"/>
            <p:cNvSpPr/>
            <p:nvPr/>
          </p:nvSpPr>
          <p:spPr bwMode="auto">
            <a:xfrm>
              <a:off x="5729401"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5" name="Rectangle 24"/>
            <p:cNvSpPr/>
            <p:nvPr/>
          </p:nvSpPr>
          <p:spPr bwMode="auto">
            <a:xfrm>
              <a:off x="1738808"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129" name="TextBox 128"/>
            <p:cNvSpPr txBox="1"/>
            <p:nvPr/>
          </p:nvSpPr>
          <p:spPr>
            <a:xfrm>
              <a:off x="6579314" y="2277422"/>
              <a:ext cx="364202" cy="307777"/>
            </a:xfrm>
            <a:prstGeom prst="rect">
              <a:avLst/>
            </a:prstGeom>
            <a:noFill/>
          </p:spPr>
          <p:txBody>
            <a:bodyPr wrap="none" rtlCol="0">
              <a:spAutoFit/>
            </a:bodyPr>
            <a:lstStyle/>
            <a:p>
              <a:r>
                <a:rPr lang="en-US" sz="1400" dirty="0">
                  <a:solidFill>
                    <a:schemeClr val="tx1"/>
                  </a:solidFill>
                </a:rPr>
                <a:t>38</a:t>
              </a:r>
            </a:p>
          </p:txBody>
        </p:sp>
        <p:sp>
          <p:nvSpPr>
            <p:cNvPr id="130" name="TextBox 129"/>
            <p:cNvSpPr txBox="1"/>
            <p:nvPr/>
          </p:nvSpPr>
          <p:spPr>
            <a:xfrm>
              <a:off x="6808474" y="2277422"/>
              <a:ext cx="364202" cy="307777"/>
            </a:xfrm>
            <a:prstGeom prst="rect">
              <a:avLst/>
            </a:prstGeom>
            <a:noFill/>
          </p:spPr>
          <p:txBody>
            <a:bodyPr wrap="none" rtlCol="0">
              <a:spAutoFit/>
            </a:bodyPr>
            <a:lstStyle/>
            <a:p>
              <a:r>
                <a:rPr lang="en-US" sz="1400" dirty="0">
                  <a:solidFill>
                    <a:schemeClr val="tx1"/>
                  </a:solidFill>
                </a:rPr>
                <a:t>39</a:t>
              </a:r>
            </a:p>
          </p:txBody>
        </p:sp>
        <p:sp>
          <p:nvSpPr>
            <p:cNvPr id="131" name="TextBox 130"/>
            <p:cNvSpPr txBox="1"/>
            <p:nvPr/>
          </p:nvSpPr>
          <p:spPr>
            <a:xfrm>
              <a:off x="7429442" y="2277421"/>
              <a:ext cx="364202" cy="307777"/>
            </a:xfrm>
            <a:prstGeom prst="rect">
              <a:avLst/>
            </a:prstGeom>
            <a:noFill/>
          </p:spPr>
          <p:txBody>
            <a:bodyPr wrap="none" rtlCol="0">
              <a:spAutoFit/>
            </a:bodyPr>
            <a:lstStyle/>
            <a:p>
              <a:r>
                <a:rPr lang="en-US" sz="1400" dirty="0">
                  <a:solidFill>
                    <a:schemeClr val="tx1"/>
                  </a:solidFill>
                </a:rPr>
                <a:t>45</a:t>
              </a:r>
            </a:p>
          </p:txBody>
        </p:sp>
        <p:sp>
          <p:nvSpPr>
            <p:cNvPr id="132" name="TextBox 131"/>
            <p:cNvSpPr txBox="1"/>
            <p:nvPr/>
          </p:nvSpPr>
          <p:spPr>
            <a:xfrm>
              <a:off x="7654026" y="2277422"/>
              <a:ext cx="364202" cy="307777"/>
            </a:xfrm>
            <a:prstGeom prst="rect">
              <a:avLst/>
            </a:prstGeom>
            <a:noFill/>
          </p:spPr>
          <p:txBody>
            <a:bodyPr wrap="none" rtlCol="0">
              <a:spAutoFit/>
            </a:bodyPr>
            <a:lstStyle/>
            <a:p>
              <a:r>
                <a:rPr lang="en-US" sz="1400" dirty="0">
                  <a:solidFill>
                    <a:schemeClr val="tx1"/>
                  </a:solidFill>
                </a:rPr>
                <a:t>46</a:t>
              </a:r>
            </a:p>
          </p:txBody>
        </p:sp>
        <p:sp>
          <p:nvSpPr>
            <p:cNvPr id="133" name="TextBox 132"/>
            <p:cNvSpPr txBox="1"/>
            <p:nvPr/>
          </p:nvSpPr>
          <p:spPr>
            <a:xfrm>
              <a:off x="8008326" y="2277422"/>
              <a:ext cx="364202" cy="307777"/>
            </a:xfrm>
            <a:prstGeom prst="rect">
              <a:avLst/>
            </a:prstGeom>
            <a:noFill/>
          </p:spPr>
          <p:txBody>
            <a:bodyPr wrap="none" rtlCol="0">
              <a:spAutoFit/>
            </a:bodyPr>
            <a:lstStyle/>
            <a:p>
              <a:r>
                <a:rPr lang="en-US" sz="1400" dirty="0">
                  <a:solidFill>
                    <a:schemeClr val="tx1"/>
                  </a:solidFill>
                </a:rPr>
                <a:t>48</a:t>
              </a:r>
            </a:p>
          </p:txBody>
        </p:sp>
      </p:grpSp>
      <p:grpSp>
        <p:nvGrpSpPr>
          <p:cNvPr id="223" name="Group 222"/>
          <p:cNvGrpSpPr/>
          <p:nvPr/>
        </p:nvGrpSpPr>
        <p:grpSpPr>
          <a:xfrm>
            <a:off x="493606" y="2867209"/>
            <a:ext cx="7878922" cy="595260"/>
            <a:chOff x="493606" y="2277421"/>
            <a:chExt cx="7878922" cy="595260"/>
          </a:xfrm>
        </p:grpSpPr>
        <p:sp>
          <p:nvSpPr>
            <p:cNvPr id="224" name="TextBox 223"/>
            <p:cNvSpPr txBox="1"/>
            <p:nvPr/>
          </p:nvSpPr>
          <p:spPr>
            <a:xfrm>
              <a:off x="1738808" y="2277422"/>
              <a:ext cx="274434" cy="307777"/>
            </a:xfrm>
            <a:prstGeom prst="rect">
              <a:avLst/>
            </a:prstGeom>
            <a:noFill/>
          </p:spPr>
          <p:txBody>
            <a:bodyPr wrap="none" rtlCol="0">
              <a:spAutoFit/>
            </a:bodyPr>
            <a:lstStyle/>
            <a:p>
              <a:r>
                <a:rPr lang="en-US" sz="1400" dirty="0">
                  <a:solidFill>
                    <a:schemeClr val="tx1"/>
                  </a:solidFill>
                </a:rPr>
                <a:t>1</a:t>
              </a:r>
            </a:p>
          </p:txBody>
        </p:sp>
        <p:sp>
          <p:nvSpPr>
            <p:cNvPr id="225" name="TextBox 224"/>
            <p:cNvSpPr txBox="1"/>
            <p:nvPr/>
          </p:nvSpPr>
          <p:spPr>
            <a:xfrm>
              <a:off x="1952600" y="2277422"/>
              <a:ext cx="274434" cy="307777"/>
            </a:xfrm>
            <a:prstGeom prst="rect">
              <a:avLst/>
            </a:prstGeom>
            <a:noFill/>
          </p:spPr>
          <p:txBody>
            <a:bodyPr wrap="none" rtlCol="0">
              <a:spAutoFit/>
            </a:bodyPr>
            <a:lstStyle/>
            <a:p>
              <a:r>
                <a:rPr lang="en-US" sz="1400" dirty="0">
                  <a:solidFill>
                    <a:schemeClr val="tx1"/>
                  </a:solidFill>
                </a:rPr>
                <a:t>2</a:t>
              </a:r>
            </a:p>
          </p:txBody>
        </p:sp>
        <p:sp>
          <p:nvSpPr>
            <p:cNvPr id="226" name="TextBox 225"/>
            <p:cNvSpPr txBox="1"/>
            <p:nvPr/>
          </p:nvSpPr>
          <p:spPr>
            <a:xfrm>
              <a:off x="2629759" y="2277422"/>
              <a:ext cx="274434" cy="307777"/>
            </a:xfrm>
            <a:prstGeom prst="rect">
              <a:avLst/>
            </a:prstGeom>
            <a:noFill/>
          </p:spPr>
          <p:txBody>
            <a:bodyPr wrap="none" rtlCol="0">
              <a:spAutoFit/>
            </a:bodyPr>
            <a:lstStyle/>
            <a:p>
              <a:r>
                <a:rPr lang="en-US" sz="1400" dirty="0">
                  <a:solidFill>
                    <a:schemeClr val="tx1"/>
                  </a:solidFill>
                </a:rPr>
                <a:t>8</a:t>
              </a:r>
            </a:p>
          </p:txBody>
        </p:sp>
        <p:sp>
          <p:nvSpPr>
            <p:cNvPr id="227" name="TextBox 226"/>
            <p:cNvSpPr txBox="1"/>
            <p:nvPr/>
          </p:nvSpPr>
          <p:spPr>
            <a:xfrm>
              <a:off x="4556710" y="2277422"/>
              <a:ext cx="364202" cy="307777"/>
            </a:xfrm>
            <a:prstGeom prst="rect">
              <a:avLst/>
            </a:prstGeom>
            <a:noFill/>
          </p:spPr>
          <p:txBody>
            <a:bodyPr wrap="none" rtlCol="0">
              <a:spAutoFit/>
            </a:bodyPr>
            <a:lstStyle/>
            <a:p>
              <a:r>
                <a:rPr lang="en-US" sz="1400" dirty="0">
                  <a:solidFill>
                    <a:schemeClr val="tx1"/>
                  </a:solidFill>
                </a:rPr>
                <a:t>23</a:t>
              </a:r>
            </a:p>
          </p:txBody>
        </p:sp>
        <p:sp>
          <p:nvSpPr>
            <p:cNvPr id="228" name="TextBox 227"/>
            <p:cNvSpPr txBox="1"/>
            <p:nvPr/>
          </p:nvSpPr>
          <p:spPr>
            <a:xfrm>
              <a:off x="4785870" y="2277422"/>
              <a:ext cx="364202" cy="307777"/>
            </a:xfrm>
            <a:prstGeom prst="rect">
              <a:avLst/>
            </a:prstGeom>
            <a:noFill/>
          </p:spPr>
          <p:txBody>
            <a:bodyPr wrap="none" rtlCol="0">
              <a:spAutoFit/>
            </a:bodyPr>
            <a:lstStyle/>
            <a:p>
              <a:r>
                <a:rPr lang="en-US" sz="1400" dirty="0">
                  <a:solidFill>
                    <a:schemeClr val="tx1"/>
                  </a:solidFill>
                </a:rPr>
                <a:t>24</a:t>
              </a:r>
            </a:p>
          </p:txBody>
        </p:sp>
        <p:sp>
          <p:nvSpPr>
            <p:cNvPr id="229" name="TextBox 228"/>
            <p:cNvSpPr txBox="1"/>
            <p:nvPr/>
          </p:nvSpPr>
          <p:spPr>
            <a:xfrm>
              <a:off x="5444113" y="2277422"/>
              <a:ext cx="364202" cy="307777"/>
            </a:xfrm>
            <a:prstGeom prst="rect">
              <a:avLst/>
            </a:prstGeom>
            <a:noFill/>
          </p:spPr>
          <p:txBody>
            <a:bodyPr wrap="none" rtlCol="0">
              <a:spAutoFit/>
            </a:bodyPr>
            <a:lstStyle/>
            <a:p>
              <a:r>
                <a:rPr lang="en-US" sz="1400" dirty="0">
                  <a:solidFill>
                    <a:schemeClr val="tx1"/>
                  </a:solidFill>
                </a:rPr>
                <a:t>30</a:t>
              </a:r>
            </a:p>
          </p:txBody>
        </p:sp>
        <p:sp>
          <p:nvSpPr>
            <p:cNvPr id="230" name="TextBox 229"/>
            <p:cNvSpPr txBox="1"/>
            <p:nvPr/>
          </p:nvSpPr>
          <p:spPr>
            <a:xfrm>
              <a:off x="5663172" y="2277422"/>
              <a:ext cx="364202" cy="307777"/>
            </a:xfrm>
            <a:prstGeom prst="rect">
              <a:avLst/>
            </a:prstGeom>
            <a:noFill/>
          </p:spPr>
          <p:txBody>
            <a:bodyPr wrap="none" rtlCol="0">
              <a:spAutoFit/>
            </a:bodyPr>
            <a:lstStyle/>
            <a:p>
              <a:r>
                <a:rPr lang="en-US" sz="1400" dirty="0">
                  <a:solidFill>
                    <a:schemeClr val="tx1"/>
                  </a:solidFill>
                </a:rPr>
                <a:t>31</a:t>
              </a:r>
            </a:p>
          </p:txBody>
        </p:sp>
        <p:sp>
          <p:nvSpPr>
            <p:cNvPr id="231" name="TextBox 230"/>
            <p:cNvSpPr txBox="1"/>
            <p:nvPr/>
          </p:nvSpPr>
          <p:spPr>
            <a:xfrm>
              <a:off x="3453116" y="2277422"/>
              <a:ext cx="364202" cy="307777"/>
            </a:xfrm>
            <a:prstGeom prst="rect">
              <a:avLst/>
            </a:prstGeom>
            <a:noFill/>
          </p:spPr>
          <p:txBody>
            <a:bodyPr wrap="none" rtlCol="0">
              <a:spAutoFit/>
            </a:bodyPr>
            <a:lstStyle/>
            <a:p>
              <a:r>
                <a:rPr lang="en-US" sz="1400" dirty="0">
                  <a:solidFill>
                    <a:schemeClr val="tx1"/>
                  </a:solidFill>
                </a:rPr>
                <a:t>15</a:t>
              </a:r>
            </a:p>
          </p:txBody>
        </p:sp>
        <p:sp>
          <p:nvSpPr>
            <p:cNvPr id="232" name="TextBox 231"/>
            <p:cNvSpPr txBox="1"/>
            <p:nvPr/>
          </p:nvSpPr>
          <p:spPr>
            <a:xfrm>
              <a:off x="3679638" y="2277422"/>
              <a:ext cx="364202" cy="307777"/>
            </a:xfrm>
            <a:prstGeom prst="rect">
              <a:avLst/>
            </a:prstGeom>
            <a:noFill/>
          </p:spPr>
          <p:txBody>
            <a:bodyPr wrap="none" rtlCol="0">
              <a:spAutoFit/>
            </a:bodyPr>
            <a:lstStyle/>
            <a:p>
              <a:r>
                <a:rPr lang="en-US" sz="1400" dirty="0">
                  <a:solidFill>
                    <a:schemeClr val="tx1"/>
                  </a:solidFill>
                </a:rPr>
                <a:t>16</a:t>
              </a:r>
            </a:p>
          </p:txBody>
        </p:sp>
        <p:sp>
          <p:nvSpPr>
            <p:cNvPr id="233" name="TextBox 232"/>
            <p:cNvSpPr txBox="1"/>
            <p:nvPr/>
          </p:nvSpPr>
          <p:spPr>
            <a:xfrm>
              <a:off x="493606" y="2564904"/>
              <a:ext cx="1157689" cy="307777"/>
            </a:xfrm>
            <a:prstGeom prst="rect">
              <a:avLst/>
            </a:prstGeom>
            <a:noFill/>
          </p:spPr>
          <p:txBody>
            <a:bodyPr wrap="none" rtlCol="0">
              <a:spAutoFit/>
            </a:bodyPr>
            <a:lstStyle/>
            <a:p>
              <a:r>
                <a:rPr lang="en-US" sz="1400" dirty="0">
                  <a:solidFill>
                    <a:schemeClr val="tx1"/>
                  </a:solidFill>
                </a:rPr>
                <a:t>Symbol 1 = 0</a:t>
              </a:r>
            </a:p>
          </p:txBody>
        </p:sp>
        <p:sp>
          <p:nvSpPr>
            <p:cNvPr id="234" name="Rectangle 233"/>
            <p:cNvSpPr/>
            <p:nvPr/>
          </p:nvSpPr>
          <p:spPr bwMode="auto">
            <a:xfrm>
              <a:off x="1979712"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35" name="Rectangle 234"/>
            <p:cNvSpPr/>
            <p:nvPr/>
          </p:nvSpPr>
          <p:spPr bwMode="auto">
            <a:xfrm>
              <a:off x="2853353"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S</a:t>
              </a:r>
            </a:p>
          </p:txBody>
        </p:sp>
        <p:sp>
          <p:nvSpPr>
            <p:cNvPr id="236" name="TextBox 235"/>
            <p:cNvSpPr txBox="1"/>
            <p:nvPr/>
          </p:nvSpPr>
          <p:spPr>
            <a:xfrm>
              <a:off x="2788702" y="2277422"/>
              <a:ext cx="274434" cy="307777"/>
            </a:xfrm>
            <a:prstGeom prst="rect">
              <a:avLst/>
            </a:prstGeom>
            <a:noFill/>
          </p:spPr>
          <p:txBody>
            <a:bodyPr wrap="none" rtlCol="0">
              <a:spAutoFit/>
            </a:bodyPr>
            <a:lstStyle/>
            <a:p>
              <a:r>
                <a:rPr lang="en-US" sz="1400" dirty="0">
                  <a:solidFill>
                    <a:schemeClr val="tx1"/>
                  </a:solidFill>
                </a:rPr>
                <a:t>9</a:t>
              </a:r>
            </a:p>
          </p:txBody>
        </p:sp>
        <p:sp>
          <p:nvSpPr>
            <p:cNvPr id="237" name="TextBox 236"/>
            <p:cNvSpPr txBox="1"/>
            <p:nvPr/>
          </p:nvSpPr>
          <p:spPr>
            <a:xfrm>
              <a:off x="3910748" y="2277422"/>
              <a:ext cx="364202" cy="307777"/>
            </a:xfrm>
            <a:prstGeom prst="rect">
              <a:avLst/>
            </a:prstGeom>
            <a:noFill/>
          </p:spPr>
          <p:txBody>
            <a:bodyPr wrap="none" rtlCol="0">
              <a:spAutoFit/>
            </a:bodyPr>
            <a:lstStyle/>
            <a:p>
              <a:r>
                <a:rPr lang="en-US" sz="1400" dirty="0">
                  <a:solidFill>
                    <a:schemeClr val="tx1"/>
                  </a:solidFill>
                </a:rPr>
                <a:t>17</a:t>
              </a:r>
            </a:p>
          </p:txBody>
        </p:sp>
        <p:sp>
          <p:nvSpPr>
            <p:cNvPr id="238" name="TextBox 237"/>
            <p:cNvSpPr txBox="1"/>
            <p:nvPr/>
          </p:nvSpPr>
          <p:spPr>
            <a:xfrm>
              <a:off x="5922222" y="2277422"/>
              <a:ext cx="364202" cy="307777"/>
            </a:xfrm>
            <a:prstGeom prst="rect">
              <a:avLst/>
            </a:prstGeom>
            <a:noFill/>
          </p:spPr>
          <p:txBody>
            <a:bodyPr wrap="none" rtlCol="0">
              <a:spAutoFit/>
            </a:bodyPr>
            <a:lstStyle/>
            <a:p>
              <a:r>
                <a:rPr lang="en-US" sz="1400" dirty="0">
                  <a:solidFill>
                    <a:schemeClr val="tx1"/>
                  </a:solidFill>
                </a:rPr>
                <a:t>32</a:t>
              </a:r>
            </a:p>
          </p:txBody>
        </p:sp>
        <p:sp>
          <p:nvSpPr>
            <p:cNvPr id="239" name="Rectangle 238"/>
            <p:cNvSpPr/>
            <p:nvPr/>
          </p:nvSpPr>
          <p:spPr bwMode="auto">
            <a:xfrm>
              <a:off x="3974478"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40" name="Rectangle 239"/>
            <p:cNvSpPr/>
            <p:nvPr/>
          </p:nvSpPr>
          <p:spPr bwMode="auto">
            <a:xfrm>
              <a:off x="4848119"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41" name="Rectangle 240"/>
            <p:cNvSpPr/>
            <p:nvPr/>
          </p:nvSpPr>
          <p:spPr bwMode="auto">
            <a:xfrm>
              <a:off x="5970305"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42" name="Rectangle 241"/>
            <p:cNvSpPr/>
            <p:nvPr/>
          </p:nvSpPr>
          <p:spPr bwMode="auto">
            <a:xfrm>
              <a:off x="6843946"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43" name="Rectangle 242"/>
            <p:cNvSpPr/>
            <p:nvPr/>
          </p:nvSpPr>
          <p:spPr bwMode="auto">
            <a:xfrm>
              <a:off x="7720110" y="2564904"/>
              <a:ext cx="588918"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44" name="Rectangle 243"/>
            <p:cNvSpPr/>
            <p:nvPr/>
          </p:nvSpPr>
          <p:spPr bwMode="auto">
            <a:xfrm>
              <a:off x="3733574"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45" name="Rectangle 244"/>
            <p:cNvSpPr/>
            <p:nvPr/>
          </p:nvSpPr>
          <p:spPr bwMode="auto">
            <a:xfrm>
              <a:off x="5729401"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46" name="Rectangle 245"/>
            <p:cNvSpPr/>
            <p:nvPr/>
          </p:nvSpPr>
          <p:spPr bwMode="auto">
            <a:xfrm>
              <a:off x="1738808"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47" name="TextBox 246"/>
            <p:cNvSpPr txBox="1"/>
            <p:nvPr/>
          </p:nvSpPr>
          <p:spPr>
            <a:xfrm>
              <a:off x="6579314" y="2277422"/>
              <a:ext cx="364202" cy="307777"/>
            </a:xfrm>
            <a:prstGeom prst="rect">
              <a:avLst/>
            </a:prstGeom>
            <a:noFill/>
          </p:spPr>
          <p:txBody>
            <a:bodyPr wrap="none" rtlCol="0">
              <a:spAutoFit/>
            </a:bodyPr>
            <a:lstStyle/>
            <a:p>
              <a:r>
                <a:rPr lang="en-US" sz="1400" dirty="0">
                  <a:solidFill>
                    <a:schemeClr val="tx1"/>
                  </a:solidFill>
                </a:rPr>
                <a:t>38</a:t>
              </a:r>
            </a:p>
          </p:txBody>
        </p:sp>
        <p:sp>
          <p:nvSpPr>
            <p:cNvPr id="248" name="TextBox 247"/>
            <p:cNvSpPr txBox="1"/>
            <p:nvPr/>
          </p:nvSpPr>
          <p:spPr>
            <a:xfrm>
              <a:off x="6808474" y="2277422"/>
              <a:ext cx="364202" cy="307777"/>
            </a:xfrm>
            <a:prstGeom prst="rect">
              <a:avLst/>
            </a:prstGeom>
            <a:noFill/>
          </p:spPr>
          <p:txBody>
            <a:bodyPr wrap="none" rtlCol="0">
              <a:spAutoFit/>
            </a:bodyPr>
            <a:lstStyle/>
            <a:p>
              <a:r>
                <a:rPr lang="en-US" sz="1400" dirty="0">
                  <a:solidFill>
                    <a:schemeClr val="tx1"/>
                  </a:solidFill>
                </a:rPr>
                <a:t>39</a:t>
              </a:r>
            </a:p>
          </p:txBody>
        </p:sp>
        <p:sp>
          <p:nvSpPr>
            <p:cNvPr id="249" name="TextBox 248"/>
            <p:cNvSpPr txBox="1"/>
            <p:nvPr/>
          </p:nvSpPr>
          <p:spPr>
            <a:xfrm>
              <a:off x="7429442" y="2277421"/>
              <a:ext cx="364202" cy="307777"/>
            </a:xfrm>
            <a:prstGeom prst="rect">
              <a:avLst/>
            </a:prstGeom>
            <a:noFill/>
          </p:spPr>
          <p:txBody>
            <a:bodyPr wrap="none" rtlCol="0">
              <a:spAutoFit/>
            </a:bodyPr>
            <a:lstStyle/>
            <a:p>
              <a:r>
                <a:rPr lang="en-US" sz="1400" dirty="0">
                  <a:solidFill>
                    <a:schemeClr val="tx1"/>
                  </a:solidFill>
                </a:rPr>
                <a:t>45</a:t>
              </a:r>
            </a:p>
          </p:txBody>
        </p:sp>
        <p:sp>
          <p:nvSpPr>
            <p:cNvPr id="250" name="TextBox 249"/>
            <p:cNvSpPr txBox="1"/>
            <p:nvPr/>
          </p:nvSpPr>
          <p:spPr>
            <a:xfrm>
              <a:off x="7654026" y="2277422"/>
              <a:ext cx="364202" cy="307777"/>
            </a:xfrm>
            <a:prstGeom prst="rect">
              <a:avLst/>
            </a:prstGeom>
            <a:noFill/>
          </p:spPr>
          <p:txBody>
            <a:bodyPr wrap="none" rtlCol="0">
              <a:spAutoFit/>
            </a:bodyPr>
            <a:lstStyle/>
            <a:p>
              <a:r>
                <a:rPr lang="en-US" sz="1400" dirty="0">
                  <a:solidFill>
                    <a:schemeClr val="tx1"/>
                  </a:solidFill>
                </a:rPr>
                <a:t>46</a:t>
              </a:r>
            </a:p>
          </p:txBody>
        </p:sp>
        <p:sp>
          <p:nvSpPr>
            <p:cNvPr id="251" name="TextBox 250"/>
            <p:cNvSpPr txBox="1"/>
            <p:nvPr/>
          </p:nvSpPr>
          <p:spPr>
            <a:xfrm>
              <a:off x="8008326" y="2277422"/>
              <a:ext cx="364202" cy="307777"/>
            </a:xfrm>
            <a:prstGeom prst="rect">
              <a:avLst/>
            </a:prstGeom>
            <a:noFill/>
          </p:spPr>
          <p:txBody>
            <a:bodyPr wrap="none" rtlCol="0">
              <a:spAutoFit/>
            </a:bodyPr>
            <a:lstStyle/>
            <a:p>
              <a:r>
                <a:rPr lang="en-US" sz="1400" dirty="0">
                  <a:solidFill>
                    <a:schemeClr val="tx1"/>
                  </a:solidFill>
                </a:rPr>
                <a:t>48</a:t>
              </a:r>
            </a:p>
          </p:txBody>
        </p:sp>
      </p:grpSp>
      <p:grpSp>
        <p:nvGrpSpPr>
          <p:cNvPr id="252" name="Group 251"/>
          <p:cNvGrpSpPr/>
          <p:nvPr/>
        </p:nvGrpSpPr>
        <p:grpSpPr>
          <a:xfrm>
            <a:off x="493606" y="3456997"/>
            <a:ext cx="7878922" cy="595260"/>
            <a:chOff x="493606" y="2277421"/>
            <a:chExt cx="7878922" cy="595260"/>
          </a:xfrm>
        </p:grpSpPr>
        <p:sp>
          <p:nvSpPr>
            <p:cNvPr id="253" name="TextBox 252"/>
            <p:cNvSpPr txBox="1"/>
            <p:nvPr/>
          </p:nvSpPr>
          <p:spPr>
            <a:xfrm>
              <a:off x="1738808" y="2277422"/>
              <a:ext cx="274434" cy="307777"/>
            </a:xfrm>
            <a:prstGeom prst="rect">
              <a:avLst/>
            </a:prstGeom>
            <a:noFill/>
          </p:spPr>
          <p:txBody>
            <a:bodyPr wrap="none" rtlCol="0">
              <a:spAutoFit/>
            </a:bodyPr>
            <a:lstStyle/>
            <a:p>
              <a:r>
                <a:rPr lang="en-US" sz="1400" dirty="0">
                  <a:solidFill>
                    <a:schemeClr val="tx1"/>
                  </a:solidFill>
                </a:rPr>
                <a:t>1</a:t>
              </a:r>
            </a:p>
          </p:txBody>
        </p:sp>
        <p:sp>
          <p:nvSpPr>
            <p:cNvPr id="254" name="TextBox 253"/>
            <p:cNvSpPr txBox="1"/>
            <p:nvPr/>
          </p:nvSpPr>
          <p:spPr>
            <a:xfrm>
              <a:off x="1952600" y="2277422"/>
              <a:ext cx="274434" cy="307777"/>
            </a:xfrm>
            <a:prstGeom prst="rect">
              <a:avLst/>
            </a:prstGeom>
            <a:noFill/>
          </p:spPr>
          <p:txBody>
            <a:bodyPr wrap="none" rtlCol="0">
              <a:spAutoFit/>
            </a:bodyPr>
            <a:lstStyle/>
            <a:p>
              <a:r>
                <a:rPr lang="en-US" sz="1400" dirty="0">
                  <a:solidFill>
                    <a:schemeClr val="tx1"/>
                  </a:solidFill>
                </a:rPr>
                <a:t>2</a:t>
              </a:r>
            </a:p>
          </p:txBody>
        </p:sp>
        <p:sp>
          <p:nvSpPr>
            <p:cNvPr id="255" name="TextBox 254"/>
            <p:cNvSpPr txBox="1"/>
            <p:nvPr/>
          </p:nvSpPr>
          <p:spPr>
            <a:xfrm>
              <a:off x="2629759" y="2277422"/>
              <a:ext cx="274434" cy="307777"/>
            </a:xfrm>
            <a:prstGeom prst="rect">
              <a:avLst/>
            </a:prstGeom>
            <a:noFill/>
          </p:spPr>
          <p:txBody>
            <a:bodyPr wrap="none" rtlCol="0">
              <a:spAutoFit/>
            </a:bodyPr>
            <a:lstStyle/>
            <a:p>
              <a:r>
                <a:rPr lang="en-US" sz="1400" dirty="0">
                  <a:solidFill>
                    <a:schemeClr val="tx1"/>
                  </a:solidFill>
                </a:rPr>
                <a:t>8</a:t>
              </a:r>
            </a:p>
          </p:txBody>
        </p:sp>
        <p:sp>
          <p:nvSpPr>
            <p:cNvPr id="256" name="TextBox 255"/>
            <p:cNvSpPr txBox="1"/>
            <p:nvPr/>
          </p:nvSpPr>
          <p:spPr>
            <a:xfrm>
              <a:off x="4556710" y="2277422"/>
              <a:ext cx="364202" cy="307777"/>
            </a:xfrm>
            <a:prstGeom prst="rect">
              <a:avLst/>
            </a:prstGeom>
            <a:noFill/>
          </p:spPr>
          <p:txBody>
            <a:bodyPr wrap="none" rtlCol="0">
              <a:spAutoFit/>
            </a:bodyPr>
            <a:lstStyle/>
            <a:p>
              <a:r>
                <a:rPr lang="en-US" sz="1400" dirty="0">
                  <a:solidFill>
                    <a:schemeClr val="tx1"/>
                  </a:solidFill>
                </a:rPr>
                <a:t>23</a:t>
              </a:r>
            </a:p>
          </p:txBody>
        </p:sp>
        <p:sp>
          <p:nvSpPr>
            <p:cNvPr id="257" name="TextBox 256"/>
            <p:cNvSpPr txBox="1"/>
            <p:nvPr/>
          </p:nvSpPr>
          <p:spPr>
            <a:xfrm>
              <a:off x="4785870" y="2277422"/>
              <a:ext cx="364202" cy="307777"/>
            </a:xfrm>
            <a:prstGeom prst="rect">
              <a:avLst/>
            </a:prstGeom>
            <a:noFill/>
          </p:spPr>
          <p:txBody>
            <a:bodyPr wrap="none" rtlCol="0">
              <a:spAutoFit/>
            </a:bodyPr>
            <a:lstStyle/>
            <a:p>
              <a:r>
                <a:rPr lang="en-US" sz="1400" dirty="0">
                  <a:solidFill>
                    <a:schemeClr val="tx1"/>
                  </a:solidFill>
                </a:rPr>
                <a:t>24</a:t>
              </a:r>
            </a:p>
          </p:txBody>
        </p:sp>
        <p:sp>
          <p:nvSpPr>
            <p:cNvPr id="258" name="TextBox 257"/>
            <p:cNvSpPr txBox="1"/>
            <p:nvPr/>
          </p:nvSpPr>
          <p:spPr>
            <a:xfrm>
              <a:off x="5444113" y="2277422"/>
              <a:ext cx="364202" cy="307777"/>
            </a:xfrm>
            <a:prstGeom prst="rect">
              <a:avLst/>
            </a:prstGeom>
            <a:noFill/>
          </p:spPr>
          <p:txBody>
            <a:bodyPr wrap="none" rtlCol="0">
              <a:spAutoFit/>
            </a:bodyPr>
            <a:lstStyle/>
            <a:p>
              <a:r>
                <a:rPr lang="en-US" sz="1400" dirty="0">
                  <a:solidFill>
                    <a:schemeClr val="tx1"/>
                  </a:solidFill>
                </a:rPr>
                <a:t>30</a:t>
              </a:r>
            </a:p>
          </p:txBody>
        </p:sp>
        <p:sp>
          <p:nvSpPr>
            <p:cNvPr id="259" name="TextBox 258"/>
            <p:cNvSpPr txBox="1"/>
            <p:nvPr/>
          </p:nvSpPr>
          <p:spPr>
            <a:xfrm>
              <a:off x="5663172" y="2277422"/>
              <a:ext cx="364202" cy="307777"/>
            </a:xfrm>
            <a:prstGeom prst="rect">
              <a:avLst/>
            </a:prstGeom>
            <a:noFill/>
          </p:spPr>
          <p:txBody>
            <a:bodyPr wrap="none" rtlCol="0">
              <a:spAutoFit/>
            </a:bodyPr>
            <a:lstStyle/>
            <a:p>
              <a:r>
                <a:rPr lang="en-US" sz="1400" dirty="0">
                  <a:solidFill>
                    <a:schemeClr val="tx1"/>
                  </a:solidFill>
                </a:rPr>
                <a:t>31</a:t>
              </a:r>
            </a:p>
          </p:txBody>
        </p:sp>
        <p:sp>
          <p:nvSpPr>
            <p:cNvPr id="260" name="TextBox 259"/>
            <p:cNvSpPr txBox="1"/>
            <p:nvPr/>
          </p:nvSpPr>
          <p:spPr>
            <a:xfrm>
              <a:off x="3453116" y="2277422"/>
              <a:ext cx="364202" cy="307777"/>
            </a:xfrm>
            <a:prstGeom prst="rect">
              <a:avLst/>
            </a:prstGeom>
            <a:noFill/>
          </p:spPr>
          <p:txBody>
            <a:bodyPr wrap="none" rtlCol="0">
              <a:spAutoFit/>
            </a:bodyPr>
            <a:lstStyle/>
            <a:p>
              <a:r>
                <a:rPr lang="en-US" sz="1400" dirty="0">
                  <a:solidFill>
                    <a:schemeClr val="tx1"/>
                  </a:solidFill>
                </a:rPr>
                <a:t>15</a:t>
              </a:r>
            </a:p>
          </p:txBody>
        </p:sp>
        <p:sp>
          <p:nvSpPr>
            <p:cNvPr id="261" name="TextBox 260"/>
            <p:cNvSpPr txBox="1"/>
            <p:nvPr/>
          </p:nvSpPr>
          <p:spPr>
            <a:xfrm>
              <a:off x="3679638" y="2277422"/>
              <a:ext cx="364202" cy="307777"/>
            </a:xfrm>
            <a:prstGeom prst="rect">
              <a:avLst/>
            </a:prstGeom>
            <a:noFill/>
          </p:spPr>
          <p:txBody>
            <a:bodyPr wrap="none" rtlCol="0">
              <a:spAutoFit/>
            </a:bodyPr>
            <a:lstStyle/>
            <a:p>
              <a:r>
                <a:rPr lang="en-US" sz="1400" dirty="0">
                  <a:solidFill>
                    <a:schemeClr val="tx1"/>
                  </a:solidFill>
                </a:rPr>
                <a:t>16</a:t>
              </a:r>
            </a:p>
          </p:txBody>
        </p:sp>
        <p:sp>
          <p:nvSpPr>
            <p:cNvPr id="262" name="TextBox 261"/>
            <p:cNvSpPr txBox="1"/>
            <p:nvPr/>
          </p:nvSpPr>
          <p:spPr>
            <a:xfrm>
              <a:off x="493606" y="2564904"/>
              <a:ext cx="1157689" cy="307777"/>
            </a:xfrm>
            <a:prstGeom prst="rect">
              <a:avLst/>
            </a:prstGeom>
            <a:noFill/>
          </p:spPr>
          <p:txBody>
            <a:bodyPr wrap="none" rtlCol="0">
              <a:spAutoFit/>
            </a:bodyPr>
            <a:lstStyle/>
            <a:p>
              <a:r>
                <a:rPr lang="en-US" sz="1400" dirty="0">
                  <a:solidFill>
                    <a:schemeClr val="tx1"/>
                  </a:solidFill>
                </a:rPr>
                <a:t>Symbol 1 = 0</a:t>
              </a:r>
            </a:p>
          </p:txBody>
        </p:sp>
        <p:sp>
          <p:nvSpPr>
            <p:cNvPr id="263" name="Rectangle 262"/>
            <p:cNvSpPr/>
            <p:nvPr/>
          </p:nvSpPr>
          <p:spPr bwMode="auto">
            <a:xfrm>
              <a:off x="1979712"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64" name="Rectangle 263"/>
            <p:cNvSpPr/>
            <p:nvPr/>
          </p:nvSpPr>
          <p:spPr bwMode="auto">
            <a:xfrm>
              <a:off x="2853353"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65" name="TextBox 264"/>
            <p:cNvSpPr txBox="1"/>
            <p:nvPr/>
          </p:nvSpPr>
          <p:spPr>
            <a:xfrm>
              <a:off x="2788702" y="2277422"/>
              <a:ext cx="274434" cy="307777"/>
            </a:xfrm>
            <a:prstGeom prst="rect">
              <a:avLst/>
            </a:prstGeom>
            <a:noFill/>
          </p:spPr>
          <p:txBody>
            <a:bodyPr wrap="none" rtlCol="0">
              <a:spAutoFit/>
            </a:bodyPr>
            <a:lstStyle/>
            <a:p>
              <a:r>
                <a:rPr lang="en-US" sz="1400" dirty="0">
                  <a:solidFill>
                    <a:schemeClr val="tx1"/>
                  </a:solidFill>
                </a:rPr>
                <a:t>9</a:t>
              </a:r>
            </a:p>
          </p:txBody>
        </p:sp>
        <p:sp>
          <p:nvSpPr>
            <p:cNvPr id="266" name="TextBox 265"/>
            <p:cNvSpPr txBox="1"/>
            <p:nvPr/>
          </p:nvSpPr>
          <p:spPr>
            <a:xfrm>
              <a:off x="3910748" y="2277422"/>
              <a:ext cx="364202" cy="307777"/>
            </a:xfrm>
            <a:prstGeom prst="rect">
              <a:avLst/>
            </a:prstGeom>
            <a:noFill/>
          </p:spPr>
          <p:txBody>
            <a:bodyPr wrap="none" rtlCol="0">
              <a:spAutoFit/>
            </a:bodyPr>
            <a:lstStyle/>
            <a:p>
              <a:r>
                <a:rPr lang="en-US" sz="1400" dirty="0">
                  <a:solidFill>
                    <a:schemeClr val="tx1"/>
                  </a:solidFill>
                </a:rPr>
                <a:t>17</a:t>
              </a:r>
            </a:p>
          </p:txBody>
        </p:sp>
        <p:sp>
          <p:nvSpPr>
            <p:cNvPr id="267" name="TextBox 266"/>
            <p:cNvSpPr txBox="1"/>
            <p:nvPr/>
          </p:nvSpPr>
          <p:spPr>
            <a:xfrm>
              <a:off x="5922222" y="2277422"/>
              <a:ext cx="364202" cy="307777"/>
            </a:xfrm>
            <a:prstGeom prst="rect">
              <a:avLst/>
            </a:prstGeom>
            <a:noFill/>
          </p:spPr>
          <p:txBody>
            <a:bodyPr wrap="none" rtlCol="0">
              <a:spAutoFit/>
            </a:bodyPr>
            <a:lstStyle/>
            <a:p>
              <a:r>
                <a:rPr lang="en-US" sz="1400" dirty="0">
                  <a:solidFill>
                    <a:schemeClr val="tx1"/>
                  </a:solidFill>
                </a:rPr>
                <a:t>32</a:t>
              </a:r>
            </a:p>
          </p:txBody>
        </p:sp>
        <p:sp>
          <p:nvSpPr>
            <p:cNvPr id="268" name="Rectangle 267"/>
            <p:cNvSpPr/>
            <p:nvPr/>
          </p:nvSpPr>
          <p:spPr bwMode="auto">
            <a:xfrm>
              <a:off x="3974478"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S</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69" name="Rectangle 268"/>
            <p:cNvSpPr/>
            <p:nvPr/>
          </p:nvSpPr>
          <p:spPr bwMode="auto">
            <a:xfrm>
              <a:off x="4848119"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70" name="Rectangle 269"/>
            <p:cNvSpPr/>
            <p:nvPr/>
          </p:nvSpPr>
          <p:spPr bwMode="auto">
            <a:xfrm>
              <a:off x="5970305"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71" name="Rectangle 270"/>
            <p:cNvSpPr/>
            <p:nvPr/>
          </p:nvSpPr>
          <p:spPr bwMode="auto">
            <a:xfrm>
              <a:off x="6843946"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72" name="Rectangle 271"/>
            <p:cNvSpPr/>
            <p:nvPr/>
          </p:nvSpPr>
          <p:spPr bwMode="auto">
            <a:xfrm>
              <a:off x="7720110" y="2564904"/>
              <a:ext cx="588918"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73" name="Rectangle 272"/>
            <p:cNvSpPr/>
            <p:nvPr/>
          </p:nvSpPr>
          <p:spPr bwMode="auto">
            <a:xfrm>
              <a:off x="3733574"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74" name="Rectangle 273"/>
            <p:cNvSpPr/>
            <p:nvPr/>
          </p:nvSpPr>
          <p:spPr bwMode="auto">
            <a:xfrm>
              <a:off x="5729401"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75" name="Rectangle 274"/>
            <p:cNvSpPr/>
            <p:nvPr/>
          </p:nvSpPr>
          <p:spPr bwMode="auto">
            <a:xfrm>
              <a:off x="1738808"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76" name="TextBox 275"/>
            <p:cNvSpPr txBox="1"/>
            <p:nvPr/>
          </p:nvSpPr>
          <p:spPr>
            <a:xfrm>
              <a:off x="6579314" y="2277422"/>
              <a:ext cx="364202" cy="307777"/>
            </a:xfrm>
            <a:prstGeom prst="rect">
              <a:avLst/>
            </a:prstGeom>
            <a:noFill/>
          </p:spPr>
          <p:txBody>
            <a:bodyPr wrap="none" rtlCol="0">
              <a:spAutoFit/>
            </a:bodyPr>
            <a:lstStyle/>
            <a:p>
              <a:r>
                <a:rPr lang="en-US" sz="1400" dirty="0">
                  <a:solidFill>
                    <a:schemeClr val="tx1"/>
                  </a:solidFill>
                </a:rPr>
                <a:t>38</a:t>
              </a:r>
            </a:p>
          </p:txBody>
        </p:sp>
        <p:sp>
          <p:nvSpPr>
            <p:cNvPr id="277" name="TextBox 276"/>
            <p:cNvSpPr txBox="1"/>
            <p:nvPr/>
          </p:nvSpPr>
          <p:spPr>
            <a:xfrm>
              <a:off x="6808474" y="2277422"/>
              <a:ext cx="364202" cy="307777"/>
            </a:xfrm>
            <a:prstGeom prst="rect">
              <a:avLst/>
            </a:prstGeom>
            <a:noFill/>
          </p:spPr>
          <p:txBody>
            <a:bodyPr wrap="none" rtlCol="0">
              <a:spAutoFit/>
            </a:bodyPr>
            <a:lstStyle/>
            <a:p>
              <a:r>
                <a:rPr lang="en-US" sz="1400" dirty="0">
                  <a:solidFill>
                    <a:schemeClr val="tx1"/>
                  </a:solidFill>
                </a:rPr>
                <a:t>39</a:t>
              </a:r>
            </a:p>
          </p:txBody>
        </p:sp>
        <p:sp>
          <p:nvSpPr>
            <p:cNvPr id="278" name="TextBox 277"/>
            <p:cNvSpPr txBox="1"/>
            <p:nvPr/>
          </p:nvSpPr>
          <p:spPr>
            <a:xfrm>
              <a:off x="7429442" y="2277421"/>
              <a:ext cx="364202" cy="307777"/>
            </a:xfrm>
            <a:prstGeom prst="rect">
              <a:avLst/>
            </a:prstGeom>
            <a:noFill/>
          </p:spPr>
          <p:txBody>
            <a:bodyPr wrap="none" rtlCol="0">
              <a:spAutoFit/>
            </a:bodyPr>
            <a:lstStyle/>
            <a:p>
              <a:r>
                <a:rPr lang="en-US" sz="1400" dirty="0">
                  <a:solidFill>
                    <a:schemeClr val="tx1"/>
                  </a:solidFill>
                </a:rPr>
                <a:t>45</a:t>
              </a:r>
            </a:p>
          </p:txBody>
        </p:sp>
        <p:sp>
          <p:nvSpPr>
            <p:cNvPr id="279" name="TextBox 278"/>
            <p:cNvSpPr txBox="1"/>
            <p:nvPr/>
          </p:nvSpPr>
          <p:spPr>
            <a:xfrm>
              <a:off x="7654026" y="2277422"/>
              <a:ext cx="364202" cy="307777"/>
            </a:xfrm>
            <a:prstGeom prst="rect">
              <a:avLst/>
            </a:prstGeom>
            <a:noFill/>
          </p:spPr>
          <p:txBody>
            <a:bodyPr wrap="none" rtlCol="0">
              <a:spAutoFit/>
            </a:bodyPr>
            <a:lstStyle/>
            <a:p>
              <a:r>
                <a:rPr lang="en-US" sz="1400" dirty="0">
                  <a:solidFill>
                    <a:schemeClr val="tx1"/>
                  </a:solidFill>
                </a:rPr>
                <a:t>46</a:t>
              </a:r>
            </a:p>
          </p:txBody>
        </p:sp>
        <p:sp>
          <p:nvSpPr>
            <p:cNvPr id="280" name="TextBox 279"/>
            <p:cNvSpPr txBox="1"/>
            <p:nvPr/>
          </p:nvSpPr>
          <p:spPr>
            <a:xfrm>
              <a:off x="8008326" y="2277422"/>
              <a:ext cx="364202" cy="307777"/>
            </a:xfrm>
            <a:prstGeom prst="rect">
              <a:avLst/>
            </a:prstGeom>
            <a:noFill/>
          </p:spPr>
          <p:txBody>
            <a:bodyPr wrap="none" rtlCol="0">
              <a:spAutoFit/>
            </a:bodyPr>
            <a:lstStyle/>
            <a:p>
              <a:r>
                <a:rPr lang="en-US" sz="1400" dirty="0">
                  <a:solidFill>
                    <a:schemeClr val="tx1"/>
                  </a:solidFill>
                </a:rPr>
                <a:t>48</a:t>
              </a:r>
            </a:p>
          </p:txBody>
        </p:sp>
      </p:grpSp>
      <p:grpSp>
        <p:nvGrpSpPr>
          <p:cNvPr id="281" name="Group 280"/>
          <p:cNvGrpSpPr/>
          <p:nvPr/>
        </p:nvGrpSpPr>
        <p:grpSpPr>
          <a:xfrm>
            <a:off x="493606" y="4046785"/>
            <a:ext cx="7878922" cy="595260"/>
            <a:chOff x="493606" y="2277421"/>
            <a:chExt cx="7878922" cy="595260"/>
          </a:xfrm>
        </p:grpSpPr>
        <p:sp>
          <p:nvSpPr>
            <p:cNvPr id="282" name="TextBox 281"/>
            <p:cNvSpPr txBox="1"/>
            <p:nvPr/>
          </p:nvSpPr>
          <p:spPr>
            <a:xfrm>
              <a:off x="1738808" y="2277422"/>
              <a:ext cx="274434" cy="307777"/>
            </a:xfrm>
            <a:prstGeom prst="rect">
              <a:avLst/>
            </a:prstGeom>
            <a:noFill/>
          </p:spPr>
          <p:txBody>
            <a:bodyPr wrap="none" rtlCol="0">
              <a:spAutoFit/>
            </a:bodyPr>
            <a:lstStyle/>
            <a:p>
              <a:r>
                <a:rPr lang="en-US" sz="1400" dirty="0">
                  <a:solidFill>
                    <a:schemeClr val="tx1"/>
                  </a:solidFill>
                </a:rPr>
                <a:t>1</a:t>
              </a:r>
            </a:p>
          </p:txBody>
        </p:sp>
        <p:sp>
          <p:nvSpPr>
            <p:cNvPr id="283" name="TextBox 282"/>
            <p:cNvSpPr txBox="1"/>
            <p:nvPr/>
          </p:nvSpPr>
          <p:spPr>
            <a:xfrm>
              <a:off x="1952600" y="2277422"/>
              <a:ext cx="274434" cy="307777"/>
            </a:xfrm>
            <a:prstGeom prst="rect">
              <a:avLst/>
            </a:prstGeom>
            <a:noFill/>
          </p:spPr>
          <p:txBody>
            <a:bodyPr wrap="none" rtlCol="0">
              <a:spAutoFit/>
            </a:bodyPr>
            <a:lstStyle/>
            <a:p>
              <a:r>
                <a:rPr lang="en-US" sz="1400" dirty="0">
                  <a:solidFill>
                    <a:schemeClr val="tx1"/>
                  </a:solidFill>
                </a:rPr>
                <a:t>2</a:t>
              </a:r>
            </a:p>
          </p:txBody>
        </p:sp>
        <p:sp>
          <p:nvSpPr>
            <p:cNvPr id="284" name="TextBox 283"/>
            <p:cNvSpPr txBox="1"/>
            <p:nvPr/>
          </p:nvSpPr>
          <p:spPr>
            <a:xfrm>
              <a:off x="2629759" y="2277422"/>
              <a:ext cx="274434" cy="307777"/>
            </a:xfrm>
            <a:prstGeom prst="rect">
              <a:avLst/>
            </a:prstGeom>
            <a:noFill/>
          </p:spPr>
          <p:txBody>
            <a:bodyPr wrap="none" rtlCol="0">
              <a:spAutoFit/>
            </a:bodyPr>
            <a:lstStyle/>
            <a:p>
              <a:r>
                <a:rPr lang="en-US" sz="1400" dirty="0">
                  <a:solidFill>
                    <a:schemeClr val="tx1"/>
                  </a:solidFill>
                </a:rPr>
                <a:t>8</a:t>
              </a:r>
            </a:p>
          </p:txBody>
        </p:sp>
        <p:sp>
          <p:nvSpPr>
            <p:cNvPr id="285" name="TextBox 284"/>
            <p:cNvSpPr txBox="1"/>
            <p:nvPr/>
          </p:nvSpPr>
          <p:spPr>
            <a:xfrm>
              <a:off x="4556710" y="2277422"/>
              <a:ext cx="364202" cy="307777"/>
            </a:xfrm>
            <a:prstGeom prst="rect">
              <a:avLst/>
            </a:prstGeom>
            <a:noFill/>
          </p:spPr>
          <p:txBody>
            <a:bodyPr wrap="none" rtlCol="0">
              <a:spAutoFit/>
            </a:bodyPr>
            <a:lstStyle/>
            <a:p>
              <a:r>
                <a:rPr lang="en-US" sz="1400" dirty="0">
                  <a:solidFill>
                    <a:schemeClr val="tx1"/>
                  </a:solidFill>
                </a:rPr>
                <a:t>23</a:t>
              </a:r>
            </a:p>
          </p:txBody>
        </p:sp>
        <p:sp>
          <p:nvSpPr>
            <p:cNvPr id="286" name="TextBox 285"/>
            <p:cNvSpPr txBox="1"/>
            <p:nvPr/>
          </p:nvSpPr>
          <p:spPr>
            <a:xfrm>
              <a:off x="4785870" y="2277422"/>
              <a:ext cx="364202" cy="307777"/>
            </a:xfrm>
            <a:prstGeom prst="rect">
              <a:avLst/>
            </a:prstGeom>
            <a:noFill/>
          </p:spPr>
          <p:txBody>
            <a:bodyPr wrap="none" rtlCol="0">
              <a:spAutoFit/>
            </a:bodyPr>
            <a:lstStyle/>
            <a:p>
              <a:r>
                <a:rPr lang="en-US" sz="1400" dirty="0">
                  <a:solidFill>
                    <a:schemeClr val="tx1"/>
                  </a:solidFill>
                </a:rPr>
                <a:t>24</a:t>
              </a:r>
            </a:p>
          </p:txBody>
        </p:sp>
        <p:sp>
          <p:nvSpPr>
            <p:cNvPr id="287" name="TextBox 286"/>
            <p:cNvSpPr txBox="1"/>
            <p:nvPr/>
          </p:nvSpPr>
          <p:spPr>
            <a:xfrm>
              <a:off x="5444113" y="2277422"/>
              <a:ext cx="364202" cy="307777"/>
            </a:xfrm>
            <a:prstGeom prst="rect">
              <a:avLst/>
            </a:prstGeom>
            <a:noFill/>
          </p:spPr>
          <p:txBody>
            <a:bodyPr wrap="none" rtlCol="0">
              <a:spAutoFit/>
            </a:bodyPr>
            <a:lstStyle/>
            <a:p>
              <a:r>
                <a:rPr lang="en-US" sz="1400" dirty="0">
                  <a:solidFill>
                    <a:schemeClr val="tx1"/>
                  </a:solidFill>
                </a:rPr>
                <a:t>30</a:t>
              </a:r>
            </a:p>
          </p:txBody>
        </p:sp>
        <p:sp>
          <p:nvSpPr>
            <p:cNvPr id="288" name="TextBox 287"/>
            <p:cNvSpPr txBox="1"/>
            <p:nvPr/>
          </p:nvSpPr>
          <p:spPr>
            <a:xfrm>
              <a:off x="5663172" y="2277422"/>
              <a:ext cx="364202" cy="307777"/>
            </a:xfrm>
            <a:prstGeom prst="rect">
              <a:avLst/>
            </a:prstGeom>
            <a:noFill/>
          </p:spPr>
          <p:txBody>
            <a:bodyPr wrap="none" rtlCol="0">
              <a:spAutoFit/>
            </a:bodyPr>
            <a:lstStyle/>
            <a:p>
              <a:r>
                <a:rPr lang="en-US" sz="1400" dirty="0">
                  <a:solidFill>
                    <a:schemeClr val="tx1"/>
                  </a:solidFill>
                </a:rPr>
                <a:t>31</a:t>
              </a:r>
            </a:p>
          </p:txBody>
        </p:sp>
        <p:sp>
          <p:nvSpPr>
            <p:cNvPr id="289" name="TextBox 288"/>
            <p:cNvSpPr txBox="1"/>
            <p:nvPr/>
          </p:nvSpPr>
          <p:spPr>
            <a:xfrm>
              <a:off x="3453116" y="2277422"/>
              <a:ext cx="364202" cy="307777"/>
            </a:xfrm>
            <a:prstGeom prst="rect">
              <a:avLst/>
            </a:prstGeom>
            <a:noFill/>
          </p:spPr>
          <p:txBody>
            <a:bodyPr wrap="none" rtlCol="0">
              <a:spAutoFit/>
            </a:bodyPr>
            <a:lstStyle/>
            <a:p>
              <a:r>
                <a:rPr lang="en-US" sz="1400" dirty="0">
                  <a:solidFill>
                    <a:schemeClr val="tx1"/>
                  </a:solidFill>
                </a:rPr>
                <a:t>15</a:t>
              </a:r>
            </a:p>
          </p:txBody>
        </p:sp>
        <p:sp>
          <p:nvSpPr>
            <p:cNvPr id="290" name="TextBox 289"/>
            <p:cNvSpPr txBox="1"/>
            <p:nvPr/>
          </p:nvSpPr>
          <p:spPr>
            <a:xfrm>
              <a:off x="3679638" y="2277422"/>
              <a:ext cx="364202" cy="307777"/>
            </a:xfrm>
            <a:prstGeom prst="rect">
              <a:avLst/>
            </a:prstGeom>
            <a:noFill/>
          </p:spPr>
          <p:txBody>
            <a:bodyPr wrap="none" rtlCol="0">
              <a:spAutoFit/>
            </a:bodyPr>
            <a:lstStyle/>
            <a:p>
              <a:r>
                <a:rPr lang="en-US" sz="1400" dirty="0">
                  <a:solidFill>
                    <a:schemeClr val="tx1"/>
                  </a:solidFill>
                </a:rPr>
                <a:t>16</a:t>
              </a:r>
            </a:p>
          </p:txBody>
        </p:sp>
        <p:sp>
          <p:nvSpPr>
            <p:cNvPr id="291" name="TextBox 290"/>
            <p:cNvSpPr txBox="1"/>
            <p:nvPr/>
          </p:nvSpPr>
          <p:spPr>
            <a:xfrm>
              <a:off x="493606" y="2564904"/>
              <a:ext cx="1157689" cy="307777"/>
            </a:xfrm>
            <a:prstGeom prst="rect">
              <a:avLst/>
            </a:prstGeom>
            <a:noFill/>
          </p:spPr>
          <p:txBody>
            <a:bodyPr wrap="none" rtlCol="0">
              <a:spAutoFit/>
            </a:bodyPr>
            <a:lstStyle/>
            <a:p>
              <a:r>
                <a:rPr lang="en-US" sz="1400" dirty="0">
                  <a:solidFill>
                    <a:schemeClr val="tx1"/>
                  </a:solidFill>
                </a:rPr>
                <a:t>Symbol 1 = 0</a:t>
              </a:r>
            </a:p>
          </p:txBody>
        </p:sp>
        <p:sp>
          <p:nvSpPr>
            <p:cNvPr id="292" name="Rectangle 291"/>
            <p:cNvSpPr/>
            <p:nvPr/>
          </p:nvSpPr>
          <p:spPr bwMode="auto">
            <a:xfrm>
              <a:off x="1979712"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93" name="Rectangle 292"/>
            <p:cNvSpPr/>
            <p:nvPr/>
          </p:nvSpPr>
          <p:spPr bwMode="auto">
            <a:xfrm>
              <a:off x="2853353"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94" name="TextBox 293"/>
            <p:cNvSpPr txBox="1"/>
            <p:nvPr/>
          </p:nvSpPr>
          <p:spPr>
            <a:xfrm>
              <a:off x="2788702" y="2277422"/>
              <a:ext cx="274434" cy="307777"/>
            </a:xfrm>
            <a:prstGeom prst="rect">
              <a:avLst/>
            </a:prstGeom>
            <a:noFill/>
          </p:spPr>
          <p:txBody>
            <a:bodyPr wrap="none" rtlCol="0">
              <a:spAutoFit/>
            </a:bodyPr>
            <a:lstStyle/>
            <a:p>
              <a:r>
                <a:rPr lang="en-US" sz="1400" dirty="0">
                  <a:solidFill>
                    <a:schemeClr val="tx1"/>
                  </a:solidFill>
                </a:rPr>
                <a:t>9</a:t>
              </a:r>
            </a:p>
          </p:txBody>
        </p:sp>
        <p:sp>
          <p:nvSpPr>
            <p:cNvPr id="295" name="TextBox 294"/>
            <p:cNvSpPr txBox="1"/>
            <p:nvPr/>
          </p:nvSpPr>
          <p:spPr>
            <a:xfrm>
              <a:off x="3910748" y="2277422"/>
              <a:ext cx="364202" cy="307777"/>
            </a:xfrm>
            <a:prstGeom prst="rect">
              <a:avLst/>
            </a:prstGeom>
            <a:noFill/>
          </p:spPr>
          <p:txBody>
            <a:bodyPr wrap="none" rtlCol="0">
              <a:spAutoFit/>
            </a:bodyPr>
            <a:lstStyle/>
            <a:p>
              <a:r>
                <a:rPr lang="en-US" sz="1400" dirty="0">
                  <a:solidFill>
                    <a:schemeClr val="tx1"/>
                  </a:solidFill>
                </a:rPr>
                <a:t>17</a:t>
              </a:r>
            </a:p>
          </p:txBody>
        </p:sp>
        <p:sp>
          <p:nvSpPr>
            <p:cNvPr id="296" name="TextBox 295"/>
            <p:cNvSpPr txBox="1"/>
            <p:nvPr/>
          </p:nvSpPr>
          <p:spPr>
            <a:xfrm>
              <a:off x="5922222" y="2277422"/>
              <a:ext cx="364202" cy="307777"/>
            </a:xfrm>
            <a:prstGeom prst="rect">
              <a:avLst/>
            </a:prstGeom>
            <a:noFill/>
          </p:spPr>
          <p:txBody>
            <a:bodyPr wrap="none" rtlCol="0">
              <a:spAutoFit/>
            </a:bodyPr>
            <a:lstStyle/>
            <a:p>
              <a:r>
                <a:rPr lang="en-US" sz="1400" dirty="0">
                  <a:solidFill>
                    <a:schemeClr val="tx1"/>
                  </a:solidFill>
                </a:rPr>
                <a:t>32</a:t>
              </a:r>
            </a:p>
          </p:txBody>
        </p:sp>
        <p:sp>
          <p:nvSpPr>
            <p:cNvPr id="297" name="Rectangle 296"/>
            <p:cNvSpPr/>
            <p:nvPr/>
          </p:nvSpPr>
          <p:spPr bwMode="auto">
            <a:xfrm>
              <a:off x="3974478"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98" name="Rectangle 297"/>
            <p:cNvSpPr/>
            <p:nvPr/>
          </p:nvSpPr>
          <p:spPr bwMode="auto">
            <a:xfrm>
              <a:off x="4848119"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S</a:t>
              </a:r>
            </a:p>
          </p:txBody>
        </p:sp>
        <p:sp>
          <p:nvSpPr>
            <p:cNvPr id="299" name="Rectangle 298"/>
            <p:cNvSpPr/>
            <p:nvPr/>
          </p:nvSpPr>
          <p:spPr bwMode="auto">
            <a:xfrm>
              <a:off x="5970305"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00" name="Rectangle 299"/>
            <p:cNvSpPr/>
            <p:nvPr/>
          </p:nvSpPr>
          <p:spPr bwMode="auto">
            <a:xfrm>
              <a:off x="6843946"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01" name="Rectangle 300"/>
            <p:cNvSpPr/>
            <p:nvPr/>
          </p:nvSpPr>
          <p:spPr bwMode="auto">
            <a:xfrm>
              <a:off x="7720110" y="2564904"/>
              <a:ext cx="588918"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02" name="Rectangle 301"/>
            <p:cNvSpPr/>
            <p:nvPr/>
          </p:nvSpPr>
          <p:spPr bwMode="auto">
            <a:xfrm>
              <a:off x="3733574"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03" name="Rectangle 302"/>
            <p:cNvSpPr/>
            <p:nvPr/>
          </p:nvSpPr>
          <p:spPr bwMode="auto">
            <a:xfrm>
              <a:off x="5729401"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04" name="Rectangle 303"/>
            <p:cNvSpPr/>
            <p:nvPr/>
          </p:nvSpPr>
          <p:spPr bwMode="auto">
            <a:xfrm>
              <a:off x="1738808"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05" name="TextBox 304"/>
            <p:cNvSpPr txBox="1"/>
            <p:nvPr/>
          </p:nvSpPr>
          <p:spPr>
            <a:xfrm>
              <a:off x="6579314" y="2277422"/>
              <a:ext cx="364202" cy="307777"/>
            </a:xfrm>
            <a:prstGeom prst="rect">
              <a:avLst/>
            </a:prstGeom>
            <a:noFill/>
          </p:spPr>
          <p:txBody>
            <a:bodyPr wrap="none" rtlCol="0">
              <a:spAutoFit/>
            </a:bodyPr>
            <a:lstStyle/>
            <a:p>
              <a:r>
                <a:rPr lang="en-US" sz="1400" dirty="0">
                  <a:solidFill>
                    <a:schemeClr val="tx1"/>
                  </a:solidFill>
                </a:rPr>
                <a:t>38</a:t>
              </a:r>
            </a:p>
          </p:txBody>
        </p:sp>
        <p:sp>
          <p:nvSpPr>
            <p:cNvPr id="306" name="TextBox 305"/>
            <p:cNvSpPr txBox="1"/>
            <p:nvPr/>
          </p:nvSpPr>
          <p:spPr>
            <a:xfrm>
              <a:off x="6808474" y="2277422"/>
              <a:ext cx="364202" cy="307777"/>
            </a:xfrm>
            <a:prstGeom prst="rect">
              <a:avLst/>
            </a:prstGeom>
            <a:noFill/>
          </p:spPr>
          <p:txBody>
            <a:bodyPr wrap="none" rtlCol="0">
              <a:spAutoFit/>
            </a:bodyPr>
            <a:lstStyle/>
            <a:p>
              <a:r>
                <a:rPr lang="en-US" sz="1400" dirty="0">
                  <a:solidFill>
                    <a:schemeClr val="tx1"/>
                  </a:solidFill>
                </a:rPr>
                <a:t>39</a:t>
              </a:r>
            </a:p>
          </p:txBody>
        </p:sp>
        <p:sp>
          <p:nvSpPr>
            <p:cNvPr id="307" name="TextBox 306"/>
            <p:cNvSpPr txBox="1"/>
            <p:nvPr/>
          </p:nvSpPr>
          <p:spPr>
            <a:xfrm>
              <a:off x="7429442" y="2277421"/>
              <a:ext cx="364202" cy="307777"/>
            </a:xfrm>
            <a:prstGeom prst="rect">
              <a:avLst/>
            </a:prstGeom>
            <a:noFill/>
          </p:spPr>
          <p:txBody>
            <a:bodyPr wrap="none" rtlCol="0">
              <a:spAutoFit/>
            </a:bodyPr>
            <a:lstStyle/>
            <a:p>
              <a:r>
                <a:rPr lang="en-US" sz="1400" dirty="0">
                  <a:solidFill>
                    <a:schemeClr val="tx1"/>
                  </a:solidFill>
                </a:rPr>
                <a:t>45</a:t>
              </a:r>
            </a:p>
          </p:txBody>
        </p:sp>
        <p:sp>
          <p:nvSpPr>
            <p:cNvPr id="308" name="TextBox 307"/>
            <p:cNvSpPr txBox="1"/>
            <p:nvPr/>
          </p:nvSpPr>
          <p:spPr>
            <a:xfrm>
              <a:off x="7654026" y="2277422"/>
              <a:ext cx="364202" cy="307777"/>
            </a:xfrm>
            <a:prstGeom prst="rect">
              <a:avLst/>
            </a:prstGeom>
            <a:noFill/>
          </p:spPr>
          <p:txBody>
            <a:bodyPr wrap="none" rtlCol="0">
              <a:spAutoFit/>
            </a:bodyPr>
            <a:lstStyle/>
            <a:p>
              <a:r>
                <a:rPr lang="en-US" sz="1400" dirty="0">
                  <a:solidFill>
                    <a:schemeClr val="tx1"/>
                  </a:solidFill>
                </a:rPr>
                <a:t>46</a:t>
              </a:r>
            </a:p>
          </p:txBody>
        </p:sp>
        <p:sp>
          <p:nvSpPr>
            <p:cNvPr id="309" name="TextBox 308"/>
            <p:cNvSpPr txBox="1"/>
            <p:nvPr/>
          </p:nvSpPr>
          <p:spPr>
            <a:xfrm>
              <a:off x="8008326" y="2277422"/>
              <a:ext cx="364202" cy="307777"/>
            </a:xfrm>
            <a:prstGeom prst="rect">
              <a:avLst/>
            </a:prstGeom>
            <a:noFill/>
          </p:spPr>
          <p:txBody>
            <a:bodyPr wrap="none" rtlCol="0">
              <a:spAutoFit/>
            </a:bodyPr>
            <a:lstStyle/>
            <a:p>
              <a:r>
                <a:rPr lang="en-US" sz="1400" dirty="0">
                  <a:solidFill>
                    <a:schemeClr val="tx1"/>
                  </a:solidFill>
                </a:rPr>
                <a:t>48</a:t>
              </a:r>
            </a:p>
          </p:txBody>
        </p:sp>
      </p:grpSp>
      <p:grpSp>
        <p:nvGrpSpPr>
          <p:cNvPr id="310" name="Group 309"/>
          <p:cNvGrpSpPr/>
          <p:nvPr/>
        </p:nvGrpSpPr>
        <p:grpSpPr>
          <a:xfrm>
            <a:off x="493606" y="4636573"/>
            <a:ext cx="7878922" cy="595260"/>
            <a:chOff x="493606" y="2277421"/>
            <a:chExt cx="7878922" cy="595260"/>
          </a:xfrm>
        </p:grpSpPr>
        <p:sp>
          <p:nvSpPr>
            <p:cNvPr id="311" name="TextBox 310"/>
            <p:cNvSpPr txBox="1"/>
            <p:nvPr/>
          </p:nvSpPr>
          <p:spPr>
            <a:xfrm>
              <a:off x="1738808" y="2277422"/>
              <a:ext cx="274434" cy="307777"/>
            </a:xfrm>
            <a:prstGeom prst="rect">
              <a:avLst/>
            </a:prstGeom>
            <a:noFill/>
          </p:spPr>
          <p:txBody>
            <a:bodyPr wrap="none" rtlCol="0">
              <a:spAutoFit/>
            </a:bodyPr>
            <a:lstStyle/>
            <a:p>
              <a:r>
                <a:rPr lang="en-US" sz="1400" dirty="0">
                  <a:solidFill>
                    <a:schemeClr val="tx1"/>
                  </a:solidFill>
                </a:rPr>
                <a:t>1</a:t>
              </a:r>
            </a:p>
          </p:txBody>
        </p:sp>
        <p:sp>
          <p:nvSpPr>
            <p:cNvPr id="312" name="TextBox 311"/>
            <p:cNvSpPr txBox="1"/>
            <p:nvPr/>
          </p:nvSpPr>
          <p:spPr>
            <a:xfrm>
              <a:off x="1952600" y="2277422"/>
              <a:ext cx="274434" cy="307777"/>
            </a:xfrm>
            <a:prstGeom prst="rect">
              <a:avLst/>
            </a:prstGeom>
            <a:noFill/>
          </p:spPr>
          <p:txBody>
            <a:bodyPr wrap="none" rtlCol="0">
              <a:spAutoFit/>
            </a:bodyPr>
            <a:lstStyle/>
            <a:p>
              <a:r>
                <a:rPr lang="en-US" sz="1400" dirty="0">
                  <a:solidFill>
                    <a:schemeClr val="tx1"/>
                  </a:solidFill>
                </a:rPr>
                <a:t>2</a:t>
              </a:r>
            </a:p>
          </p:txBody>
        </p:sp>
        <p:sp>
          <p:nvSpPr>
            <p:cNvPr id="313" name="TextBox 312"/>
            <p:cNvSpPr txBox="1"/>
            <p:nvPr/>
          </p:nvSpPr>
          <p:spPr>
            <a:xfrm>
              <a:off x="2629759" y="2277422"/>
              <a:ext cx="274434" cy="307777"/>
            </a:xfrm>
            <a:prstGeom prst="rect">
              <a:avLst/>
            </a:prstGeom>
            <a:noFill/>
          </p:spPr>
          <p:txBody>
            <a:bodyPr wrap="none" rtlCol="0">
              <a:spAutoFit/>
            </a:bodyPr>
            <a:lstStyle/>
            <a:p>
              <a:r>
                <a:rPr lang="en-US" sz="1400" dirty="0">
                  <a:solidFill>
                    <a:schemeClr val="tx1"/>
                  </a:solidFill>
                </a:rPr>
                <a:t>8</a:t>
              </a:r>
            </a:p>
          </p:txBody>
        </p:sp>
        <p:sp>
          <p:nvSpPr>
            <p:cNvPr id="314" name="TextBox 313"/>
            <p:cNvSpPr txBox="1"/>
            <p:nvPr/>
          </p:nvSpPr>
          <p:spPr>
            <a:xfrm>
              <a:off x="4556710" y="2277422"/>
              <a:ext cx="364202" cy="307777"/>
            </a:xfrm>
            <a:prstGeom prst="rect">
              <a:avLst/>
            </a:prstGeom>
            <a:noFill/>
          </p:spPr>
          <p:txBody>
            <a:bodyPr wrap="none" rtlCol="0">
              <a:spAutoFit/>
            </a:bodyPr>
            <a:lstStyle/>
            <a:p>
              <a:r>
                <a:rPr lang="en-US" sz="1400" dirty="0">
                  <a:solidFill>
                    <a:schemeClr val="tx1"/>
                  </a:solidFill>
                </a:rPr>
                <a:t>23</a:t>
              </a:r>
            </a:p>
          </p:txBody>
        </p:sp>
        <p:sp>
          <p:nvSpPr>
            <p:cNvPr id="315" name="TextBox 314"/>
            <p:cNvSpPr txBox="1"/>
            <p:nvPr/>
          </p:nvSpPr>
          <p:spPr>
            <a:xfrm>
              <a:off x="4785870" y="2277422"/>
              <a:ext cx="364202" cy="307777"/>
            </a:xfrm>
            <a:prstGeom prst="rect">
              <a:avLst/>
            </a:prstGeom>
            <a:noFill/>
          </p:spPr>
          <p:txBody>
            <a:bodyPr wrap="none" rtlCol="0">
              <a:spAutoFit/>
            </a:bodyPr>
            <a:lstStyle/>
            <a:p>
              <a:r>
                <a:rPr lang="en-US" sz="1400" dirty="0">
                  <a:solidFill>
                    <a:schemeClr val="tx1"/>
                  </a:solidFill>
                </a:rPr>
                <a:t>24</a:t>
              </a:r>
            </a:p>
          </p:txBody>
        </p:sp>
        <p:sp>
          <p:nvSpPr>
            <p:cNvPr id="316" name="TextBox 315"/>
            <p:cNvSpPr txBox="1"/>
            <p:nvPr/>
          </p:nvSpPr>
          <p:spPr>
            <a:xfrm>
              <a:off x="5444113" y="2277422"/>
              <a:ext cx="364202" cy="307777"/>
            </a:xfrm>
            <a:prstGeom prst="rect">
              <a:avLst/>
            </a:prstGeom>
            <a:noFill/>
          </p:spPr>
          <p:txBody>
            <a:bodyPr wrap="none" rtlCol="0">
              <a:spAutoFit/>
            </a:bodyPr>
            <a:lstStyle/>
            <a:p>
              <a:r>
                <a:rPr lang="en-US" sz="1400" dirty="0">
                  <a:solidFill>
                    <a:schemeClr val="tx1"/>
                  </a:solidFill>
                </a:rPr>
                <a:t>30</a:t>
              </a:r>
            </a:p>
          </p:txBody>
        </p:sp>
        <p:sp>
          <p:nvSpPr>
            <p:cNvPr id="317" name="TextBox 316"/>
            <p:cNvSpPr txBox="1"/>
            <p:nvPr/>
          </p:nvSpPr>
          <p:spPr>
            <a:xfrm>
              <a:off x="5663172" y="2277422"/>
              <a:ext cx="364202" cy="307777"/>
            </a:xfrm>
            <a:prstGeom prst="rect">
              <a:avLst/>
            </a:prstGeom>
            <a:noFill/>
          </p:spPr>
          <p:txBody>
            <a:bodyPr wrap="none" rtlCol="0">
              <a:spAutoFit/>
            </a:bodyPr>
            <a:lstStyle/>
            <a:p>
              <a:r>
                <a:rPr lang="en-US" sz="1400" dirty="0">
                  <a:solidFill>
                    <a:schemeClr val="tx1"/>
                  </a:solidFill>
                </a:rPr>
                <a:t>31</a:t>
              </a:r>
            </a:p>
          </p:txBody>
        </p:sp>
        <p:sp>
          <p:nvSpPr>
            <p:cNvPr id="318" name="TextBox 317"/>
            <p:cNvSpPr txBox="1"/>
            <p:nvPr/>
          </p:nvSpPr>
          <p:spPr>
            <a:xfrm>
              <a:off x="3453116" y="2277422"/>
              <a:ext cx="364202" cy="307777"/>
            </a:xfrm>
            <a:prstGeom prst="rect">
              <a:avLst/>
            </a:prstGeom>
            <a:noFill/>
          </p:spPr>
          <p:txBody>
            <a:bodyPr wrap="none" rtlCol="0">
              <a:spAutoFit/>
            </a:bodyPr>
            <a:lstStyle/>
            <a:p>
              <a:r>
                <a:rPr lang="en-US" sz="1400" dirty="0">
                  <a:solidFill>
                    <a:schemeClr val="tx1"/>
                  </a:solidFill>
                </a:rPr>
                <a:t>15</a:t>
              </a:r>
            </a:p>
          </p:txBody>
        </p:sp>
        <p:sp>
          <p:nvSpPr>
            <p:cNvPr id="319" name="TextBox 318"/>
            <p:cNvSpPr txBox="1"/>
            <p:nvPr/>
          </p:nvSpPr>
          <p:spPr>
            <a:xfrm>
              <a:off x="3679638" y="2277422"/>
              <a:ext cx="364202" cy="307777"/>
            </a:xfrm>
            <a:prstGeom prst="rect">
              <a:avLst/>
            </a:prstGeom>
            <a:noFill/>
          </p:spPr>
          <p:txBody>
            <a:bodyPr wrap="none" rtlCol="0">
              <a:spAutoFit/>
            </a:bodyPr>
            <a:lstStyle/>
            <a:p>
              <a:r>
                <a:rPr lang="en-US" sz="1400" dirty="0">
                  <a:solidFill>
                    <a:schemeClr val="tx1"/>
                  </a:solidFill>
                </a:rPr>
                <a:t>16</a:t>
              </a:r>
            </a:p>
          </p:txBody>
        </p:sp>
        <p:sp>
          <p:nvSpPr>
            <p:cNvPr id="320" name="TextBox 319"/>
            <p:cNvSpPr txBox="1"/>
            <p:nvPr/>
          </p:nvSpPr>
          <p:spPr>
            <a:xfrm>
              <a:off x="493606" y="2564904"/>
              <a:ext cx="1157689" cy="307777"/>
            </a:xfrm>
            <a:prstGeom prst="rect">
              <a:avLst/>
            </a:prstGeom>
            <a:noFill/>
          </p:spPr>
          <p:txBody>
            <a:bodyPr wrap="none" rtlCol="0">
              <a:spAutoFit/>
            </a:bodyPr>
            <a:lstStyle/>
            <a:p>
              <a:r>
                <a:rPr lang="en-US" sz="1400" dirty="0">
                  <a:solidFill>
                    <a:schemeClr val="tx1"/>
                  </a:solidFill>
                </a:rPr>
                <a:t>Symbol 1 = 0</a:t>
              </a:r>
            </a:p>
          </p:txBody>
        </p:sp>
        <p:sp>
          <p:nvSpPr>
            <p:cNvPr id="321" name="Rectangle 320"/>
            <p:cNvSpPr/>
            <p:nvPr/>
          </p:nvSpPr>
          <p:spPr bwMode="auto">
            <a:xfrm>
              <a:off x="1979712"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22" name="Rectangle 321"/>
            <p:cNvSpPr/>
            <p:nvPr/>
          </p:nvSpPr>
          <p:spPr bwMode="auto">
            <a:xfrm>
              <a:off x="2853353"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23" name="TextBox 322"/>
            <p:cNvSpPr txBox="1"/>
            <p:nvPr/>
          </p:nvSpPr>
          <p:spPr>
            <a:xfrm>
              <a:off x="2788702" y="2277422"/>
              <a:ext cx="274434" cy="307777"/>
            </a:xfrm>
            <a:prstGeom prst="rect">
              <a:avLst/>
            </a:prstGeom>
            <a:noFill/>
          </p:spPr>
          <p:txBody>
            <a:bodyPr wrap="none" rtlCol="0">
              <a:spAutoFit/>
            </a:bodyPr>
            <a:lstStyle/>
            <a:p>
              <a:r>
                <a:rPr lang="en-US" sz="1400" dirty="0">
                  <a:solidFill>
                    <a:schemeClr val="tx1"/>
                  </a:solidFill>
                </a:rPr>
                <a:t>9</a:t>
              </a:r>
            </a:p>
          </p:txBody>
        </p:sp>
        <p:sp>
          <p:nvSpPr>
            <p:cNvPr id="324" name="TextBox 323"/>
            <p:cNvSpPr txBox="1"/>
            <p:nvPr/>
          </p:nvSpPr>
          <p:spPr>
            <a:xfrm>
              <a:off x="3910748" y="2277422"/>
              <a:ext cx="364202" cy="307777"/>
            </a:xfrm>
            <a:prstGeom prst="rect">
              <a:avLst/>
            </a:prstGeom>
            <a:noFill/>
          </p:spPr>
          <p:txBody>
            <a:bodyPr wrap="none" rtlCol="0">
              <a:spAutoFit/>
            </a:bodyPr>
            <a:lstStyle/>
            <a:p>
              <a:r>
                <a:rPr lang="en-US" sz="1400" dirty="0">
                  <a:solidFill>
                    <a:schemeClr val="tx1"/>
                  </a:solidFill>
                </a:rPr>
                <a:t>17</a:t>
              </a:r>
            </a:p>
          </p:txBody>
        </p:sp>
        <p:sp>
          <p:nvSpPr>
            <p:cNvPr id="325" name="TextBox 324"/>
            <p:cNvSpPr txBox="1"/>
            <p:nvPr/>
          </p:nvSpPr>
          <p:spPr>
            <a:xfrm>
              <a:off x="5922222" y="2277422"/>
              <a:ext cx="364202" cy="307777"/>
            </a:xfrm>
            <a:prstGeom prst="rect">
              <a:avLst/>
            </a:prstGeom>
            <a:noFill/>
          </p:spPr>
          <p:txBody>
            <a:bodyPr wrap="none" rtlCol="0">
              <a:spAutoFit/>
            </a:bodyPr>
            <a:lstStyle/>
            <a:p>
              <a:r>
                <a:rPr lang="en-US" sz="1400" dirty="0">
                  <a:solidFill>
                    <a:schemeClr val="tx1"/>
                  </a:solidFill>
                </a:rPr>
                <a:t>32</a:t>
              </a:r>
            </a:p>
          </p:txBody>
        </p:sp>
        <p:sp>
          <p:nvSpPr>
            <p:cNvPr id="326" name="Rectangle 325"/>
            <p:cNvSpPr/>
            <p:nvPr/>
          </p:nvSpPr>
          <p:spPr bwMode="auto">
            <a:xfrm>
              <a:off x="3974478"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27" name="Rectangle 326"/>
            <p:cNvSpPr/>
            <p:nvPr/>
          </p:nvSpPr>
          <p:spPr bwMode="auto">
            <a:xfrm>
              <a:off x="4848119"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28" name="Rectangle 327"/>
            <p:cNvSpPr/>
            <p:nvPr/>
          </p:nvSpPr>
          <p:spPr bwMode="auto">
            <a:xfrm>
              <a:off x="5970305"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S</a:t>
              </a:r>
            </a:p>
          </p:txBody>
        </p:sp>
        <p:sp>
          <p:nvSpPr>
            <p:cNvPr id="329" name="Rectangle 328"/>
            <p:cNvSpPr/>
            <p:nvPr/>
          </p:nvSpPr>
          <p:spPr bwMode="auto">
            <a:xfrm>
              <a:off x="6843946"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30" name="Rectangle 329"/>
            <p:cNvSpPr/>
            <p:nvPr/>
          </p:nvSpPr>
          <p:spPr bwMode="auto">
            <a:xfrm>
              <a:off x="7720110" y="2564904"/>
              <a:ext cx="588918"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31" name="Rectangle 330"/>
            <p:cNvSpPr/>
            <p:nvPr/>
          </p:nvSpPr>
          <p:spPr bwMode="auto">
            <a:xfrm>
              <a:off x="3733574"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32" name="Rectangle 331"/>
            <p:cNvSpPr/>
            <p:nvPr/>
          </p:nvSpPr>
          <p:spPr bwMode="auto">
            <a:xfrm>
              <a:off x="5729401"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33" name="Rectangle 332"/>
            <p:cNvSpPr/>
            <p:nvPr/>
          </p:nvSpPr>
          <p:spPr bwMode="auto">
            <a:xfrm>
              <a:off x="1738808"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34" name="TextBox 333"/>
            <p:cNvSpPr txBox="1"/>
            <p:nvPr/>
          </p:nvSpPr>
          <p:spPr>
            <a:xfrm>
              <a:off x="6579314" y="2277422"/>
              <a:ext cx="364202" cy="307777"/>
            </a:xfrm>
            <a:prstGeom prst="rect">
              <a:avLst/>
            </a:prstGeom>
            <a:noFill/>
          </p:spPr>
          <p:txBody>
            <a:bodyPr wrap="none" rtlCol="0">
              <a:spAutoFit/>
            </a:bodyPr>
            <a:lstStyle/>
            <a:p>
              <a:r>
                <a:rPr lang="en-US" sz="1400" dirty="0">
                  <a:solidFill>
                    <a:schemeClr val="tx1"/>
                  </a:solidFill>
                </a:rPr>
                <a:t>38</a:t>
              </a:r>
            </a:p>
          </p:txBody>
        </p:sp>
        <p:sp>
          <p:nvSpPr>
            <p:cNvPr id="335" name="TextBox 334"/>
            <p:cNvSpPr txBox="1"/>
            <p:nvPr/>
          </p:nvSpPr>
          <p:spPr>
            <a:xfrm>
              <a:off x="6808474" y="2277422"/>
              <a:ext cx="364202" cy="307777"/>
            </a:xfrm>
            <a:prstGeom prst="rect">
              <a:avLst/>
            </a:prstGeom>
            <a:noFill/>
          </p:spPr>
          <p:txBody>
            <a:bodyPr wrap="none" rtlCol="0">
              <a:spAutoFit/>
            </a:bodyPr>
            <a:lstStyle/>
            <a:p>
              <a:r>
                <a:rPr lang="en-US" sz="1400" dirty="0">
                  <a:solidFill>
                    <a:schemeClr val="tx1"/>
                  </a:solidFill>
                </a:rPr>
                <a:t>39</a:t>
              </a:r>
            </a:p>
          </p:txBody>
        </p:sp>
        <p:sp>
          <p:nvSpPr>
            <p:cNvPr id="336" name="TextBox 335"/>
            <p:cNvSpPr txBox="1"/>
            <p:nvPr/>
          </p:nvSpPr>
          <p:spPr>
            <a:xfrm>
              <a:off x="7429442" y="2277421"/>
              <a:ext cx="364202" cy="307777"/>
            </a:xfrm>
            <a:prstGeom prst="rect">
              <a:avLst/>
            </a:prstGeom>
            <a:noFill/>
          </p:spPr>
          <p:txBody>
            <a:bodyPr wrap="none" rtlCol="0">
              <a:spAutoFit/>
            </a:bodyPr>
            <a:lstStyle/>
            <a:p>
              <a:r>
                <a:rPr lang="en-US" sz="1400" dirty="0">
                  <a:solidFill>
                    <a:schemeClr val="tx1"/>
                  </a:solidFill>
                </a:rPr>
                <a:t>45</a:t>
              </a:r>
            </a:p>
          </p:txBody>
        </p:sp>
        <p:sp>
          <p:nvSpPr>
            <p:cNvPr id="337" name="TextBox 336"/>
            <p:cNvSpPr txBox="1"/>
            <p:nvPr/>
          </p:nvSpPr>
          <p:spPr>
            <a:xfrm>
              <a:off x="7654026" y="2277422"/>
              <a:ext cx="364202" cy="307777"/>
            </a:xfrm>
            <a:prstGeom prst="rect">
              <a:avLst/>
            </a:prstGeom>
            <a:noFill/>
          </p:spPr>
          <p:txBody>
            <a:bodyPr wrap="none" rtlCol="0">
              <a:spAutoFit/>
            </a:bodyPr>
            <a:lstStyle/>
            <a:p>
              <a:r>
                <a:rPr lang="en-US" sz="1400" dirty="0">
                  <a:solidFill>
                    <a:schemeClr val="tx1"/>
                  </a:solidFill>
                </a:rPr>
                <a:t>46</a:t>
              </a:r>
            </a:p>
          </p:txBody>
        </p:sp>
        <p:sp>
          <p:nvSpPr>
            <p:cNvPr id="338" name="TextBox 337"/>
            <p:cNvSpPr txBox="1"/>
            <p:nvPr/>
          </p:nvSpPr>
          <p:spPr>
            <a:xfrm>
              <a:off x="8008326" y="2277422"/>
              <a:ext cx="364202" cy="307777"/>
            </a:xfrm>
            <a:prstGeom prst="rect">
              <a:avLst/>
            </a:prstGeom>
            <a:noFill/>
          </p:spPr>
          <p:txBody>
            <a:bodyPr wrap="none" rtlCol="0">
              <a:spAutoFit/>
            </a:bodyPr>
            <a:lstStyle/>
            <a:p>
              <a:r>
                <a:rPr lang="en-US" sz="1400" dirty="0">
                  <a:solidFill>
                    <a:schemeClr val="tx1"/>
                  </a:solidFill>
                </a:rPr>
                <a:t>48</a:t>
              </a:r>
            </a:p>
          </p:txBody>
        </p:sp>
      </p:grpSp>
      <p:grpSp>
        <p:nvGrpSpPr>
          <p:cNvPr id="339" name="Group 338"/>
          <p:cNvGrpSpPr/>
          <p:nvPr/>
        </p:nvGrpSpPr>
        <p:grpSpPr>
          <a:xfrm>
            <a:off x="493606" y="5226361"/>
            <a:ext cx="7878922" cy="595260"/>
            <a:chOff x="493606" y="2277421"/>
            <a:chExt cx="7878922" cy="595260"/>
          </a:xfrm>
        </p:grpSpPr>
        <p:sp>
          <p:nvSpPr>
            <p:cNvPr id="340" name="TextBox 339"/>
            <p:cNvSpPr txBox="1"/>
            <p:nvPr/>
          </p:nvSpPr>
          <p:spPr>
            <a:xfrm>
              <a:off x="1738808" y="2277422"/>
              <a:ext cx="274434" cy="307777"/>
            </a:xfrm>
            <a:prstGeom prst="rect">
              <a:avLst/>
            </a:prstGeom>
            <a:noFill/>
          </p:spPr>
          <p:txBody>
            <a:bodyPr wrap="none" rtlCol="0">
              <a:spAutoFit/>
            </a:bodyPr>
            <a:lstStyle/>
            <a:p>
              <a:r>
                <a:rPr lang="en-US" sz="1400" dirty="0">
                  <a:solidFill>
                    <a:schemeClr val="tx1"/>
                  </a:solidFill>
                </a:rPr>
                <a:t>1</a:t>
              </a:r>
            </a:p>
          </p:txBody>
        </p:sp>
        <p:sp>
          <p:nvSpPr>
            <p:cNvPr id="341" name="TextBox 340"/>
            <p:cNvSpPr txBox="1"/>
            <p:nvPr/>
          </p:nvSpPr>
          <p:spPr>
            <a:xfrm>
              <a:off x="1952600" y="2277422"/>
              <a:ext cx="274434" cy="307777"/>
            </a:xfrm>
            <a:prstGeom prst="rect">
              <a:avLst/>
            </a:prstGeom>
            <a:noFill/>
          </p:spPr>
          <p:txBody>
            <a:bodyPr wrap="none" rtlCol="0">
              <a:spAutoFit/>
            </a:bodyPr>
            <a:lstStyle/>
            <a:p>
              <a:r>
                <a:rPr lang="en-US" sz="1400" dirty="0">
                  <a:solidFill>
                    <a:schemeClr val="tx1"/>
                  </a:solidFill>
                </a:rPr>
                <a:t>2</a:t>
              </a:r>
            </a:p>
          </p:txBody>
        </p:sp>
        <p:sp>
          <p:nvSpPr>
            <p:cNvPr id="342" name="TextBox 341"/>
            <p:cNvSpPr txBox="1"/>
            <p:nvPr/>
          </p:nvSpPr>
          <p:spPr>
            <a:xfrm>
              <a:off x="2629759" y="2277422"/>
              <a:ext cx="274434" cy="307777"/>
            </a:xfrm>
            <a:prstGeom prst="rect">
              <a:avLst/>
            </a:prstGeom>
            <a:noFill/>
          </p:spPr>
          <p:txBody>
            <a:bodyPr wrap="none" rtlCol="0">
              <a:spAutoFit/>
            </a:bodyPr>
            <a:lstStyle/>
            <a:p>
              <a:r>
                <a:rPr lang="en-US" sz="1400" dirty="0">
                  <a:solidFill>
                    <a:schemeClr val="tx1"/>
                  </a:solidFill>
                </a:rPr>
                <a:t>8</a:t>
              </a:r>
            </a:p>
          </p:txBody>
        </p:sp>
        <p:sp>
          <p:nvSpPr>
            <p:cNvPr id="343" name="TextBox 342"/>
            <p:cNvSpPr txBox="1"/>
            <p:nvPr/>
          </p:nvSpPr>
          <p:spPr>
            <a:xfrm>
              <a:off x="4556710" y="2277422"/>
              <a:ext cx="364202" cy="307777"/>
            </a:xfrm>
            <a:prstGeom prst="rect">
              <a:avLst/>
            </a:prstGeom>
            <a:noFill/>
          </p:spPr>
          <p:txBody>
            <a:bodyPr wrap="none" rtlCol="0">
              <a:spAutoFit/>
            </a:bodyPr>
            <a:lstStyle/>
            <a:p>
              <a:r>
                <a:rPr lang="en-US" sz="1400" dirty="0">
                  <a:solidFill>
                    <a:schemeClr val="tx1"/>
                  </a:solidFill>
                </a:rPr>
                <a:t>23</a:t>
              </a:r>
            </a:p>
          </p:txBody>
        </p:sp>
        <p:sp>
          <p:nvSpPr>
            <p:cNvPr id="344" name="TextBox 343"/>
            <p:cNvSpPr txBox="1"/>
            <p:nvPr/>
          </p:nvSpPr>
          <p:spPr>
            <a:xfrm>
              <a:off x="4785870" y="2277422"/>
              <a:ext cx="364202" cy="307777"/>
            </a:xfrm>
            <a:prstGeom prst="rect">
              <a:avLst/>
            </a:prstGeom>
            <a:noFill/>
          </p:spPr>
          <p:txBody>
            <a:bodyPr wrap="none" rtlCol="0">
              <a:spAutoFit/>
            </a:bodyPr>
            <a:lstStyle/>
            <a:p>
              <a:r>
                <a:rPr lang="en-US" sz="1400" dirty="0">
                  <a:solidFill>
                    <a:schemeClr val="tx1"/>
                  </a:solidFill>
                </a:rPr>
                <a:t>24</a:t>
              </a:r>
            </a:p>
          </p:txBody>
        </p:sp>
        <p:sp>
          <p:nvSpPr>
            <p:cNvPr id="345" name="TextBox 344"/>
            <p:cNvSpPr txBox="1"/>
            <p:nvPr/>
          </p:nvSpPr>
          <p:spPr>
            <a:xfrm>
              <a:off x="5444113" y="2277422"/>
              <a:ext cx="364202" cy="307777"/>
            </a:xfrm>
            <a:prstGeom prst="rect">
              <a:avLst/>
            </a:prstGeom>
            <a:noFill/>
          </p:spPr>
          <p:txBody>
            <a:bodyPr wrap="none" rtlCol="0">
              <a:spAutoFit/>
            </a:bodyPr>
            <a:lstStyle/>
            <a:p>
              <a:r>
                <a:rPr lang="en-US" sz="1400" dirty="0">
                  <a:solidFill>
                    <a:schemeClr val="tx1"/>
                  </a:solidFill>
                </a:rPr>
                <a:t>30</a:t>
              </a:r>
            </a:p>
          </p:txBody>
        </p:sp>
        <p:sp>
          <p:nvSpPr>
            <p:cNvPr id="346" name="TextBox 345"/>
            <p:cNvSpPr txBox="1"/>
            <p:nvPr/>
          </p:nvSpPr>
          <p:spPr>
            <a:xfrm>
              <a:off x="5663172" y="2277422"/>
              <a:ext cx="364202" cy="307777"/>
            </a:xfrm>
            <a:prstGeom prst="rect">
              <a:avLst/>
            </a:prstGeom>
            <a:noFill/>
          </p:spPr>
          <p:txBody>
            <a:bodyPr wrap="none" rtlCol="0">
              <a:spAutoFit/>
            </a:bodyPr>
            <a:lstStyle/>
            <a:p>
              <a:r>
                <a:rPr lang="en-US" sz="1400" dirty="0">
                  <a:solidFill>
                    <a:schemeClr val="tx1"/>
                  </a:solidFill>
                </a:rPr>
                <a:t>31</a:t>
              </a:r>
            </a:p>
          </p:txBody>
        </p:sp>
        <p:sp>
          <p:nvSpPr>
            <p:cNvPr id="347" name="TextBox 346"/>
            <p:cNvSpPr txBox="1"/>
            <p:nvPr/>
          </p:nvSpPr>
          <p:spPr>
            <a:xfrm>
              <a:off x="3453116" y="2277422"/>
              <a:ext cx="364202" cy="307777"/>
            </a:xfrm>
            <a:prstGeom prst="rect">
              <a:avLst/>
            </a:prstGeom>
            <a:noFill/>
          </p:spPr>
          <p:txBody>
            <a:bodyPr wrap="none" rtlCol="0">
              <a:spAutoFit/>
            </a:bodyPr>
            <a:lstStyle/>
            <a:p>
              <a:r>
                <a:rPr lang="en-US" sz="1400" dirty="0">
                  <a:solidFill>
                    <a:schemeClr val="tx1"/>
                  </a:solidFill>
                </a:rPr>
                <a:t>15</a:t>
              </a:r>
            </a:p>
          </p:txBody>
        </p:sp>
        <p:sp>
          <p:nvSpPr>
            <p:cNvPr id="348" name="TextBox 347"/>
            <p:cNvSpPr txBox="1"/>
            <p:nvPr/>
          </p:nvSpPr>
          <p:spPr>
            <a:xfrm>
              <a:off x="3679638" y="2277422"/>
              <a:ext cx="364202" cy="307777"/>
            </a:xfrm>
            <a:prstGeom prst="rect">
              <a:avLst/>
            </a:prstGeom>
            <a:noFill/>
          </p:spPr>
          <p:txBody>
            <a:bodyPr wrap="none" rtlCol="0">
              <a:spAutoFit/>
            </a:bodyPr>
            <a:lstStyle/>
            <a:p>
              <a:r>
                <a:rPr lang="en-US" sz="1400" dirty="0">
                  <a:solidFill>
                    <a:schemeClr val="tx1"/>
                  </a:solidFill>
                </a:rPr>
                <a:t>16</a:t>
              </a:r>
            </a:p>
          </p:txBody>
        </p:sp>
        <p:sp>
          <p:nvSpPr>
            <p:cNvPr id="349" name="TextBox 348"/>
            <p:cNvSpPr txBox="1"/>
            <p:nvPr/>
          </p:nvSpPr>
          <p:spPr>
            <a:xfrm>
              <a:off x="493606" y="2564904"/>
              <a:ext cx="1157689" cy="307777"/>
            </a:xfrm>
            <a:prstGeom prst="rect">
              <a:avLst/>
            </a:prstGeom>
            <a:noFill/>
          </p:spPr>
          <p:txBody>
            <a:bodyPr wrap="none" rtlCol="0">
              <a:spAutoFit/>
            </a:bodyPr>
            <a:lstStyle/>
            <a:p>
              <a:r>
                <a:rPr lang="en-US" sz="1400" dirty="0">
                  <a:solidFill>
                    <a:schemeClr val="tx1"/>
                  </a:solidFill>
                </a:rPr>
                <a:t>Symbol 1 = 0</a:t>
              </a:r>
            </a:p>
          </p:txBody>
        </p:sp>
        <p:sp>
          <p:nvSpPr>
            <p:cNvPr id="350" name="Rectangle 349"/>
            <p:cNvSpPr/>
            <p:nvPr/>
          </p:nvSpPr>
          <p:spPr bwMode="auto">
            <a:xfrm>
              <a:off x="1979712"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51" name="Rectangle 350"/>
            <p:cNvSpPr/>
            <p:nvPr/>
          </p:nvSpPr>
          <p:spPr bwMode="auto">
            <a:xfrm>
              <a:off x="2853353"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52" name="TextBox 351"/>
            <p:cNvSpPr txBox="1"/>
            <p:nvPr/>
          </p:nvSpPr>
          <p:spPr>
            <a:xfrm>
              <a:off x="2788702" y="2277422"/>
              <a:ext cx="274434" cy="307777"/>
            </a:xfrm>
            <a:prstGeom prst="rect">
              <a:avLst/>
            </a:prstGeom>
            <a:noFill/>
          </p:spPr>
          <p:txBody>
            <a:bodyPr wrap="none" rtlCol="0">
              <a:spAutoFit/>
            </a:bodyPr>
            <a:lstStyle/>
            <a:p>
              <a:r>
                <a:rPr lang="en-US" sz="1400" dirty="0">
                  <a:solidFill>
                    <a:schemeClr val="tx1"/>
                  </a:solidFill>
                </a:rPr>
                <a:t>9</a:t>
              </a:r>
            </a:p>
          </p:txBody>
        </p:sp>
        <p:sp>
          <p:nvSpPr>
            <p:cNvPr id="353" name="TextBox 352"/>
            <p:cNvSpPr txBox="1"/>
            <p:nvPr/>
          </p:nvSpPr>
          <p:spPr>
            <a:xfrm>
              <a:off x="3910748" y="2277422"/>
              <a:ext cx="364202" cy="307777"/>
            </a:xfrm>
            <a:prstGeom prst="rect">
              <a:avLst/>
            </a:prstGeom>
            <a:noFill/>
          </p:spPr>
          <p:txBody>
            <a:bodyPr wrap="none" rtlCol="0">
              <a:spAutoFit/>
            </a:bodyPr>
            <a:lstStyle/>
            <a:p>
              <a:r>
                <a:rPr lang="en-US" sz="1400" dirty="0">
                  <a:solidFill>
                    <a:schemeClr val="tx1"/>
                  </a:solidFill>
                </a:rPr>
                <a:t>17</a:t>
              </a:r>
            </a:p>
          </p:txBody>
        </p:sp>
        <p:sp>
          <p:nvSpPr>
            <p:cNvPr id="354" name="TextBox 353"/>
            <p:cNvSpPr txBox="1"/>
            <p:nvPr/>
          </p:nvSpPr>
          <p:spPr>
            <a:xfrm>
              <a:off x="5922222" y="2277422"/>
              <a:ext cx="364202" cy="307777"/>
            </a:xfrm>
            <a:prstGeom prst="rect">
              <a:avLst/>
            </a:prstGeom>
            <a:noFill/>
          </p:spPr>
          <p:txBody>
            <a:bodyPr wrap="none" rtlCol="0">
              <a:spAutoFit/>
            </a:bodyPr>
            <a:lstStyle/>
            <a:p>
              <a:r>
                <a:rPr lang="en-US" sz="1400" dirty="0">
                  <a:solidFill>
                    <a:schemeClr val="tx1"/>
                  </a:solidFill>
                </a:rPr>
                <a:t>32</a:t>
              </a:r>
            </a:p>
          </p:txBody>
        </p:sp>
        <p:sp>
          <p:nvSpPr>
            <p:cNvPr id="355" name="Rectangle 354"/>
            <p:cNvSpPr/>
            <p:nvPr/>
          </p:nvSpPr>
          <p:spPr bwMode="auto">
            <a:xfrm>
              <a:off x="3974478"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56" name="Rectangle 355"/>
            <p:cNvSpPr/>
            <p:nvPr/>
          </p:nvSpPr>
          <p:spPr bwMode="auto">
            <a:xfrm>
              <a:off x="4848119"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57" name="Rectangle 356"/>
            <p:cNvSpPr/>
            <p:nvPr/>
          </p:nvSpPr>
          <p:spPr bwMode="auto">
            <a:xfrm>
              <a:off x="5970305"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58" name="Rectangle 357"/>
            <p:cNvSpPr/>
            <p:nvPr/>
          </p:nvSpPr>
          <p:spPr bwMode="auto">
            <a:xfrm>
              <a:off x="6843946"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S</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59" name="Rectangle 358"/>
            <p:cNvSpPr/>
            <p:nvPr/>
          </p:nvSpPr>
          <p:spPr bwMode="auto">
            <a:xfrm>
              <a:off x="7720110" y="2564904"/>
              <a:ext cx="588918"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60" name="Rectangle 359"/>
            <p:cNvSpPr/>
            <p:nvPr/>
          </p:nvSpPr>
          <p:spPr bwMode="auto">
            <a:xfrm>
              <a:off x="3733574"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61" name="Rectangle 360"/>
            <p:cNvSpPr/>
            <p:nvPr/>
          </p:nvSpPr>
          <p:spPr bwMode="auto">
            <a:xfrm>
              <a:off x="5729401"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62" name="Rectangle 361"/>
            <p:cNvSpPr/>
            <p:nvPr/>
          </p:nvSpPr>
          <p:spPr bwMode="auto">
            <a:xfrm>
              <a:off x="1738808"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63" name="TextBox 362"/>
            <p:cNvSpPr txBox="1"/>
            <p:nvPr/>
          </p:nvSpPr>
          <p:spPr>
            <a:xfrm>
              <a:off x="6579314" y="2277422"/>
              <a:ext cx="364202" cy="307777"/>
            </a:xfrm>
            <a:prstGeom prst="rect">
              <a:avLst/>
            </a:prstGeom>
            <a:noFill/>
          </p:spPr>
          <p:txBody>
            <a:bodyPr wrap="none" rtlCol="0">
              <a:spAutoFit/>
            </a:bodyPr>
            <a:lstStyle/>
            <a:p>
              <a:r>
                <a:rPr lang="en-US" sz="1400" dirty="0">
                  <a:solidFill>
                    <a:schemeClr val="tx1"/>
                  </a:solidFill>
                </a:rPr>
                <a:t>38</a:t>
              </a:r>
            </a:p>
          </p:txBody>
        </p:sp>
        <p:sp>
          <p:nvSpPr>
            <p:cNvPr id="364" name="TextBox 363"/>
            <p:cNvSpPr txBox="1"/>
            <p:nvPr/>
          </p:nvSpPr>
          <p:spPr>
            <a:xfrm>
              <a:off x="6808474" y="2277422"/>
              <a:ext cx="364202" cy="307777"/>
            </a:xfrm>
            <a:prstGeom prst="rect">
              <a:avLst/>
            </a:prstGeom>
            <a:noFill/>
          </p:spPr>
          <p:txBody>
            <a:bodyPr wrap="none" rtlCol="0">
              <a:spAutoFit/>
            </a:bodyPr>
            <a:lstStyle/>
            <a:p>
              <a:r>
                <a:rPr lang="en-US" sz="1400" dirty="0">
                  <a:solidFill>
                    <a:schemeClr val="tx1"/>
                  </a:solidFill>
                </a:rPr>
                <a:t>39</a:t>
              </a:r>
            </a:p>
          </p:txBody>
        </p:sp>
        <p:sp>
          <p:nvSpPr>
            <p:cNvPr id="365" name="TextBox 364"/>
            <p:cNvSpPr txBox="1"/>
            <p:nvPr/>
          </p:nvSpPr>
          <p:spPr>
            <a:xfrm>
              <a:off x="7429442" y="2277421"/>
              <a:ext cx="364202" cy="307777"/>
            </a:xfrm>
            <a:prstGeom prst="rect">
              <a:avLst/>
            </a:prstGeom>
            <a:noFill/>
          </p:spPr>
          <p:txBody>
            <a:bodyPr wrap="none" rtlCol="0">
              <a:spAutoFit/>
            </a:bodyPr>
            <a:lstStyle/>
            <a:p>
              <a:r>
                <a:rPr lang="en-US" sz="1400" dirty="0">
                  <a:solidFill>
                    <a:schemeClr val="tx1"/>
                  </a:solidFill>
                </a:rPr>
                <a:t>45</a:t>
              </a:r>
            </a:p>
          </p:txBody>
        </p:sp>
        <p:sp>
          <p:nvSpPr>
            <p:cNvPr id="366" name="TextBox 365"/>
            <p:cNvSpPr txBox="1"/>
            <p:nvPr/>
          </p:nvSpPr>
          <p:spPr>
            <a:xfrm>
              <a:off x="7654026" y="2277422"/>
              <a:ext cx="364202" cy="307777"/>
            </a:xfrm>
            <a:prstGeom prst="rect">
              <a:avLst/>
            </a:prstGeom>
            <a:noFill/>
          </p:spPr>
          <p:txBody>
            <a:bodyPr wrap="none" rtlCol="0">
              <a:spAutoFit/>
            </a:bodyPr>
            <a:lstStyle/>
            <a:p>
              <a:r>
                <a:rPr lang="en-US" sz="1400" dirty="0">
                  <a:solidFill>
                    <a:schemeClr val="tx1"/>
                  </a:solidFill>
                </a:rPr>
                <a:t>46</a:t>
              </a:r>
            </a:p>
          </p:txBody>
        </p:sp>
        <p:sp>
          <p:nvSpPr>
            <p:cNvPr id="367" name="TextBox 366"/>
            <p:cNvSpPr txBox="1"/>
            <p:nvPr/>
          </p:nvSpPr>
          <p:spPr>
            <a:xfrm>
              <a:off x="8008326" y="2277422"/>
              <a:ext cx="364202" cy="307777"/>
            </a:xfrm>
            <a:prstGeom prst="rect">
              <a:avLst/>
            </a:prstGeom>
            <a:noFill/>
          </p:spPr>
          <p:txBody>
            <a:bodyPr wrap="none" rtlCol="0">
              <a:spAutoFit/>
            </a:bodyPr>
            <a:lstStyle/>
            <a:p>
              <a:r>
                <a:rPr lang="en-US" sz="1400" dirty="0">
                  <a:solidFill>
                    <a:schemeClr val="tx1"/>
                  </a:solidFill>
                </a:rPr>
                <a:t>48</a:t>
              </a:r>
            </a:p>
          </p:txBody>
        </p:sp>
      </p:grpSp>
    </p:spTree>
    <p:extLst>
      <p:ext uri="{BB962C8B-B14F-4D97-AF65-F5344CB8AC3E}">
        <p14:creationId xmlns:p14="http://schemas.microsoft.com/office/powerpoint/2010/main" val="2392839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 - Allocation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cxnSp>
        <p:nvCxnSpPr>
          <p:cNvPr id="134" name="Straight Arrow Connector 133"/>
          <p:cNvCxnSpPr/>
          <p:nvPr/>
        </p:nvCxnSpPr>
        <p:spPr bwMode="auto">
          <a:xfrm>
            <a:off x="1049866" y="3019086"/>
            <a:ext cx="7416800"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135" name="TextBox 134"/>
              <p:cNvSpPr txBox="1"/>
              <p:nvPr/>
            </p:nvSpPr>
            <p:spPr>
              <a:xfrm>
                <a:off x="8066792" y="2976948"/>
                <a:ext cx="799747" cy="3629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chemeClr val="tx1"/>
                          </a:solidFill>
                          <a:latin typeface="Cambria Math" panose="02040503050406030204" pitchFamily="18" charset="0"/>
                        </a:rPr>
                        <m:t>𝑓</m:t>
                      </m:r>
                    </m:oMath>
                  </m:oMathPara>
                </a14:m>
                <a:endParaRPr lang="en-US" sz="1400" dirty="0">
                  <a:solidFill>
                    <a:schemeClr val="tx1"/>
                  </a:solidFill>
                </a:endParaRPr>
              </a:p>
            </p:txBody>
          </p:sp>
        </mc:Choice>
        <mc:Fallback xmlns="">
          <p:sp>
            <p:nvSpPr>
              <p:cNvPr id="135" name="TextBox 134"/>
              <p:cNvSpPr txBox="1">
                <a:spLocks noRot="1" noChangeAspect="1" noMove="1" noResize="1" noEditPoints="1" noAdjustHandles="1" noChangeArrowheads="1" noChangeShapeType="1" noTextEdit="1"/>
              </p:cNvSpPr>
              <p:nvPr/>
            </p:nvSpPr>
            <p:spPr>
              <a:xfrm>
                <a:off x="8066792" y="2976948"/>
                <a:ext cx="799747" cy="362971"/>
              </a:xfrm>
              <a:prstGeom prst="rect">
                <a:avLst/>
              </a:prstGeom>
              <a:blipFill>
                <a:blip r:embed="rId2"/>
                <a:stretch>
                  <a:fillRect/>
                </a:stretch>
              </a:blipFill>
            </p:spPr>
            <p:txBody>
              <a:bodyPr/>
              <a:lstStyle/>
              <a:p>
                <a:r>
                  <a:rPr lang="en-US">
                    <a:noFill/>
                  </a:rPr>
                  <a:t> </a:t>
                </a:r>
              </a:p>
            </p:txBody>
          </p:sp>
        </mc:Fallback>
      </mc:AlternateContent>
      <p:sp>
        <p:nvSpPr>
          <p:cNvPr id="150" name="TextBox 149"/>
          <p:cNvSpPr txBox="1"/>
          <p:nvPr/>
        </p:nvSpPr>
        <p:spPr>
          <a:xfrm>
            <a:off x="4528597" y="2968566"/>
            <a:ext cx="127619" cy="180698"/>
          </a:xfrm>
          <a:prstGeom prst="rect">
            <a:avLst/>
          </a:prstGeom>
          <a:noFill/>
        </p:spPr>
        <p:txBody>
          <a:bodyPr wrap="none" rtlCol="0">
            <a:spAutoFit/>
          </a:bodyPr>
          <a:lstStyle/>
          <a:p>
            <a:pPr algn="ctr"/>
            <a:r>
              <a:rPr lang="en-US" sz="800" dirty="0">
                <a:solidFill>
                  <a:schemeClr val="tx1"/>
                </a:solidFill>
              </a:rPr>
              <a:t>-4</a:t>
            </a:r>
          </a:p>
        </p:txBody>
      </p:sp>
      <p:sp>
        <p:nvSpPr>
          <p:cNvPr id="152" name="TextBox 151"/>
          <p:cNvSpPr txBox="1"/>
          <p:nvPr/>
        </p:nvSpPr>
        <p:spPr>
          <a:xfrm>
            <a:off x="4172066" y="2971029"/>
            <a:ext cx="151898" cy="180698"/>
          </a:xfrm>
          <a:prstGeom prst="rect">
            <a:avLst/>
          </a:prstGeom>
          <a:noFill/>
        </p:spPr>
        <p:txBody>
          <a:bodyPr wrap="none" rtlCol="0">
            <a:spAutoFit/>
          </a:bodyPr>
          <a:lstStyle/>
          <a:p>
            <a:pPr algn="ctr"/>
            <a:r>
              <a:rPr lang="en-US" sz="800" dirty="0">
                <a:solidFill>
                  <a:schemeClr val="tx1"/>
                </a:solidFill>
              </a:rPr>
              <a:t>-16</a:t>
            </a:r>
          </a:p>
        </p:txBody>
      </p:sp>
      <p:sp>
        <p:nvSpPr>
          <p:cNvPr id="155" name="TextBox 154"/>
          <p:cNvSpPr txBox="1"/>
          <p:nvPr/>
        </p:nvSpPr>
        <p:spPr>
          <a:xfrm>
            <a:off x="4005414" y="2971650"/>
            <a:ext cx="244633" cy="180698"/>
          </a:xfrm>
          <a:prstGeom prst="rect">
            <a:avLst/>
          </a:prstGeom>
          <a:noFill/>
        </p:spPr>
        <p:txBody>
          <a:bodyPr wrap="none" rtlCol="0">
            <a:spAutoFit/>
          </a:bodyPr>
          <a:lstStyle/>
          <a:p>
            <a:pPr algn="ctr"/>
            <a:r>
              <a:rPr lang="en-US" sz="800" dirty="0">
                <a:solidFill>
                  <a:schemeClr val="tx1"/>
                </a:solidFill>
              </a:rPr>
              <a:t>-17</a:t>
            </a:r>
          </a:p>
        </p:txBody>
      </p:sp>
      <p:sp>
        <p:nvSpPr>
          <p:cNvPr id="156" name="TextBox 155"/>
          <p:cNvSpPr txBox="1"/>
          <p:nvPr/>
        </p:nvSpPr>
        <p:spPr>
          <a:xfrm>
            <a:off x="3400819" y="2971323"/>
            <a:ext cx="244633" cy="180698"/>
          </a:xfrm>
          <a:prstGeom prst="rect">
            <a:avLst/>
          </a:prstGeom>
          <a:noFill/>
        </p:spPr>
        <p:txBody>
          <a:bodyPr wrap="none" rtlCol="0">
            <a:spAutoFit/>
          </a:bodyPr>
          <a:lstStyle/>
          <a:p>
            <a:pPr algn="ctr"/>
            <a:r>
              <a:rPr lang="en-US" sz="800" dirty="0">
                <a:solidFill>
                  <a:schemeClr val="tx1"/>
                </a:solidFill>
              </a:rPr>
              <a:t>-42</a:t>
            </a:r>
          </a:p>
        </p:txBody>
      </p:sp>
      <p:sp>
        <p:nvSpPr>
          <p:cNvPr id="157" name="Rectangle 156"/>
          <p:cNvSpPr/>
          <p:nvPr/>
        </p:nvSpPr>
        <p:spPr bwMode="auto">
          <a:xfrm>
            <a:off x="2747451" y="2479327"/>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RU3</a:t>
            </a:r>
          </a:p>
        </p:txBody>
      </p:sp>
      <p:sp>
        <p:nvSpPr>
          <p:cNvPr id="159" name="Rectangle 158"/>
          <p:cNvSpPr/>
          <p:nvPr/>
        </p:nvSpPr>
        <p:spPr bwMode="auto">
          <a:xfrm>
            <a:off x="1992456" y="2479327"/>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RU2</a:t>
            </a:r>
          </a:p>
        </p:txBody>
      </p:sp>
      <p:sp>
        <p:nvSpPr>
          <p:cNvPr id="160" name="TextBox 159"/>
          <p:cNvSpPr txBox="1"/>
          <p:nvPr/>
        </p:nvSpPr>
        <p:spPr>
          <a:xfrm>
            <a:off x="3232460" y="2971029"/>
            <a:ext cx="320922" cy="180698"/>
          </a:xfrm>
          <a:prstGeom prst="rect">
            <a:avLst/>
          </a:prstGeom>
          <a:noFill/>
        </p:spPr>
        <p:txBody>
          <a:bodyPr wrap="none" rtlCol="0">
            <a:spAutoFit/>
          </a:bodyPr>
          <a:lstStyle/>
          <a:p>
            <a:pPr algn="ctr"/>
            <a:r>
              <a:rPr lang="en-US" sz="800" dirty="0">
                <a:solidFill>
                  <a:schemeClr val="tx1"/>
                </a:solidFill>
              </a:rPr>
              <a:t>-43</a:t>
            </a:r>
          </a:p>
        </p:txBody>
      </p:sp>
      <p:sp>
        <p:nvSpPr>
          <p:cNvPr id="161" name="TextBox 160"/>
          <p:cNvSpPr txBox="1"/>
          <p:nvPr/>
        </p:nvSpPr>
        <p:spPr>
          <a:xfrm>
            <a:off x="2657398" y="2971029"/>
            <a:ext cx="320922" cy="180698"/>
          </a:xfrm>
          <a:prstGeom prst="rect">
            <a:avLst/>
          </a:prstGeom>
          <a:noFill/>
        </p:spPr>
        <p:txBody>
          <a:bodyPr wrap="none" rtlCol="0">
            <a:spAutoFit/>
          </a:bodyPr>
          <a:lstStyle/>
          <a:p>
            <a:pPr algn="ctr"/>
            <a:r>
              <a:rPr lang="en-US" sz="800" dirty="0">
                <a:solidFill>
                  <a:schemeClr val="tx1"/>
                </a:solidFill>
              </a:rPr>
              <a:t>-68</a:t>
            </a:r>
          </a:p>
        </p:txBody>
      </p:sp>
      <p:sp>
        <p:nvSpPr>
          <p:cNvPr id="162" name="TextBox 161"/>
          <p:cNvSpPr txBox="1"/>
          <p:nvPr/>
        </p:nvSpPr>
        <p:spPr>
          <a:xfrm>
            <a:off x="2486204" y="2971029"/>
            <a:ext cx="320922" cy="180698"/>
          </a:xfrm>
          <a:prstGeom prst="rect">
            <a:avLst/>
          </a:prstGeom>
          <a:noFill/>
        </p:spPr>
        <p:txBody>
          <a:bodyPr wrap="none" rtlCol="0">
            <a:spAutoFit/>
          </a:bodyPr>
          <a:lstStyle/>
          <a:p>
            <a:pPr algn="ctr"/>
            <a:r>
              <a:rPr lang="en-US" sz="800" dirty="0">
                <a:solidFill>
                  <a:schemeClr val="tx1"/>
                </a:solidFill>
              </a:rPr>
              <a:t>-70</a:t>
            </a:r>
          </a:p>
        </p:txBody>
      </p:sp>
      <p:sp>
        <p:nvSpPr>
          <p:cNvPr id="165" name="Rectangle 164"/>
          <p:cNvSpPr/>
          <p:nvPr/>
        </p:nvSpPr>
        <p:spPr bwMode="auto">
          <a:xfrm>
            <a:off x="1262570" y="2479327"/>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RU1</a:t>
            </a:r>
          </a:p>
        </p:txBody>
      </p:sp>
      <p:sp>
        <p:nvSpPr>
          <p:cNvPr id="166" name="TextBox 165"/>
          <p:cNvSpPr txBox="1"/>
          <p:nvPr/>
        </p:nvSpPr>
        <p:spPr>
          <a:xfrm>
            <a:off x="1895310" y="2971029"/>
            <a:ext cx="320922" cy="180698"/>
          </a:xfrm>
          <a:prstGeom prst="rect">
            <a:avLst/>
          </a:prstGeom>
          <a:noFill/>
        </p:spPr>
        <p:txBody>
          <a:bodyPr wrap="none" rtlCol="0">
            <a:spAutoFit/>
          </a:bodyPr>
          <a:lstStyle/>
          <a:p>
            <a:pPr algn="ctr"/>
            <a:r>
              <a:rPr lang="en-US" sz="800" dirty="0">
                <a:solidFill>
                  <a:schemeClr val="tx1"/>
                </a:solidFill>
              </a:rPr>
              <a:t>-95</a:t>
            </a:r>
          </a:p>
        </p:txBody>
      </p:sp>
      <p:sp>
        <p:nvSpPr>
          <p:cNvPr id="167" name="TextBox 166"/>
          <p:cNvSpPr txBox="1"/>
          <p:nvPr/>
        </p:nvSpPr>
        <p:spPr>
          <a:xfrm>
            <a:off x="1749516" y="2971029"/>
            <a:ext cx="320922" cy="180698"/>
          </a:xfrm>
          <a:prstGeom prst="rect">
            <a:avLst/>
          </a:prstGeom>
          <a:noFill/>
        </p:spPr>
        <p:txBody>
          <a:bodyPr wrap="none" rtlCol="0">
            <a:spAutoFit/>
          </a:bodyPr>
          <a:lstStyle/>
          <a:p>
            <a:pPr algn="ctr"/>
            <a:r>
              <a:rPr lang="en-US" sz="800" dirty="0">
                <a:solidFill>
                  <a:schemeClr val="tx1"/>
                </a:solidFill>
              </a:rPr>
              <a:t>-96</a:t>
            </a:r>
          </a:p>
        </p:txBody>
      </p:sp>
      <p:sp>
        <p:nvSpPr>
          <p:cNvPr id="175" name="TextBox 174"/>
          <p:cNvSpPr txBox="1"/>
          <p:nvPr/>
        </p:nvSpPr>
        <p:spPr>
          <a:xfrm flipH="1">
            <a:off x="4652876" y="2974307"/>
            <a:ext cx="235962" cy="180698"/>
          </a:xfrm>
          <a:prstGeom prst="rect">
            <a:avLst/>
          </a:prstGeom>
          <a:noFill/>
        </p:spPr>
        <p:txBody>
          <a:bodyPr wrap="none" rtlCol="0">
            <a:spAutoFit/>
          </a:bodyPr>
          <a:lstStyle/>
          <a:p>
            <a:pPr algn="ctr"/>
            <a:r>
              <a:rPr lang="en-US" sz="800" dirty="0">
                <a:solidFill>
                  <a:schemeClr val="tx1"/>
                </a:solidFill>
              </a:rPr>
              <a:t>4</a:t>
            </a:r>
          </a:p>
        </p:txBody>
      </p:sp>
      <p:sp>
        <p:nvSpPr>
          <p:cNvPr id="176" name="TextBox 175"/>
          <p:cNvSpPr txBox="1"/>
          <p:nvPr/>
        </p:nvSpPr>
        <p:spPr>
          <a:xfrm flipH="1">
            <a:off x="4985908" y="2976948"/>
            <a:ext cx="287258" cy="180698"/>
          </a:xfrm>
          <a:prstGeom prst="rect">
            <a:avLst/>
          </a:prstGeom>
          <a:noFill/>
        </p:spPr>
        <p:txBody>
          <a:bodyPr wrap="none" rtlCol="0">
            <a:spAutoFit/>
          </a:bodyPr>
          <a:lstStyle/>
          <a:p>
            <a:pPr algn="ctr"/>
            <a:r>
              <a:rPr lang="en-US" sz="800" dirty="0">
                <a:solidFill>
                  <a:schemeClr val="tx1"/>
                </a:solidFill>
              </a:rPr>
              <a:t>16</a:t>
            </a:r>
          </a:p>
        </p:txBody>
      </p:sp>
      <p:sp>
        <p:nvSpPr>
          <p:cNvPr id="178" name="TextBox 177"/>
          <p:cNvSpPr txBox="1"/>
          <p:nvPr/>
        </p:nvSpPr>
        <p:spPr>
          <a:xfrm flipH="1">
            <a:off x="5087782" y="2977569"/>
            <a:ext cx="287259" cy="180698"/>
          </a:xfrm>
          <a:prstGeom prst="rect">
            <a:avLst/>
          </a:prstGeom>
          <a:noFill/>
        </p:spPr>
        <p:txBody>
          <a:bodyPr wrap="none" rtlCol="0">
            <a:spAutoFit/>
          </a:bodyPr>
          <a:lstStyle/>
          <a:p>
            <a:pPr algn="ctr"/>
            <a:r>
              <a:rPr lang="en-US" sz="800" dirty="0">
                <a:solidFill>
                  <a:schemeClr val="tx1"/>
                </a:solidFill>
              </a:rPr>
              <a:t>17</a:t>
            </a:r>
          </a:p>
        </p:txBody>
      </p:sp>
      <p:sp>
        <p:nvSpPr>
          <p:cNvPr id="179" name="TextBox 178"/>
          <p:cNvSpPr txBox="1"/>
          <p:nvPr/>
        </p:nvSpPr>
        <p:spPr>
          <a:xfrm flipH="1">
            <a:off x="5710787" y="2977242"/>
            <a:ext cx="287259" cy="180698"/>
          </a:xfrm>
          <a:prstGeom prst="rect">
            <a:avLst/>
          </a:prstGeom>
          <a:noFill/>
        </p:spPr>
        <p:txBody>
          <a:bodyPr wrap="none" rtlCol="0">
            <a:spAutoFit/>
          </a:bodyPr>
          <a:lstStyle/>
          <a:p>
            <a:pPr algn="ctr"/>
            <a:r>
              <a:rPr lang="en-US" sz="800" dirty="0">
                <a:solidFill>
                  <a:schemeClr val="tx1"/>
                </a:solidFill>
              </a:rPr>
              <a:t>42</a:t>
            </a:r>
          </a:p>
        </p:txBody>
      </p:sp>
      <p:sp>
        <p:nvSpPr>
          <p:cNvPr id="180" name="Rectangle 179"/>
          <p:cNvSpPr/>
          <p:nvPr/>
        </p:nvSpPr>
        <p:spPr bwMode="auto">
          <a:xfrm flipH="1">
            <a:off x="5901744" y="2485246"/>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RU7</a:t>
            </a:r>
          </a:p>
        </p:txBody>
      </p:sp>
      <p:sp>
        <p:nvSpPr>
          <p:cNvPr id="181" name="Rectangle 180"/>
          <p:cNvSpPr/>
          <p:nvPr/>
        </p:nvSpPr>
        <p:spPr bwMode="auto">
          <a:xfrm flipH="1">
            <a:off x="6656739" y="2485246"/>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RU8</a:t>
            </a:r>
          </a:p>
        </p:txBody>
      </p:sp>
      <p:sp>
        <p:nvSpPr>
          <p:cNvPr id="182" name="TextBox 181"/>
          <p:cNvSpPr txBox="1"/>
          <p:nvPr/>
        </p:nvSpPr>
        <p:spPr>
          <a:xfrm flipH="1">
            <a:off x="5841002" y="2976948"/>
            <a:ext cx="287258" cy="180698"/>
          </a:xfrm>
          <a:prstGeom prst="rect">
            <a:avLst/>
          </a:prstGeom>
          <a:noFill/>
        </p:spPr>
        <p:txBody>
          <a:bodyPr wrap="none" rtlCol="0">
            <a:spAutoFit/>
          </a:bodyPr>
          <a:lstStyle/>
          <a:p>
            <a:pPr algn="ctr"/>
            <a:r>
              <a:rPr lang="en-US" sz="800" dirty="0">
                <a:solidFill>
                  <a:schemeClr val="tx1"/>
                </a:solidFill>
              </a:rPr>
              <a:t>43</a:t>
            </a:r>
          </a:p>
        </p:txBody>
      </p:sp>
      <p:sp>
        <p:nvSpPr>
          <p:cNvPr id="183" name="TextBox 182"/>
          <p:cNvSpPr txBox="1"/>
          <p:nvPr/>
        </p:nvSpPr>
        <p:spPr>
          <a:xfrm flipH="1">
            <a:off x="6440219" y="2976948"/>
            <a:ext cx="287258" cy="180698"/>
          </a:xfrm>
          <a:prstGeom prst="rect">
            <a:avLst/>
          </a:prstGeom>
          <a:noFill/>
        </p:spPr>
        <p:txBody>
          <a:bodyPr wrap="none" rtlCol="0">
            <a:spAutoFit/>
          </a:bodyPr>
          <a:lstStyle/>
          <a:p>
            <a:pPr algn="ctr"/>
            <a:r>
              <a:rPr lang="en-US" sz="800" dirty="0">
                <a:solidFill>
                  <a:schemeClr val="tx1"/>
                </a:solidFill>
              </a:rPr>
              <a:t>68</a:t>
            </a:r>
          </a:p>
        </p:txBody>
      </p:sp>
      <p:sp>
        <p:nvSpPr>
          <p:cNvPr id="184" name="TextBox 183"/>
          <p:cNvSpPr txBox="1"/>
          <p:nvPr/>
        </p:nvSpPr>
        <p:spPr>
          <a:xfrm flipH="1">
            <a:off x="6561858" y="2976948"/>
            <a:ext cx="287258" cy="180698"/>
          </a:xfrm>
          <a:prstGeom prst="rect">
            <a:avLst/>
          </a:prstGeom>
          <a:noFill/>
        </p:spPr>
        <p:txBody>
          <a:bodyPr wrap="none" rtlCol="0">
            <a:spAutoFit/>
          </a:bodyPr>
          <a:lstStyle/>
          <a:p>
            <a:pPr algn="ctr"/>
            <a:r>
              <a:rPr lang="en-US" sz="800" dirty="0">
                <a:solidFill>
                  <a:schemeClr val="tx1"/>
                </a:solidFill>
              </a:rPr>
              <a:t>70</a:t>
            </a:r>
          </a:p>
        </p:txBody>
      </p:sp>
      <p:sp>
        <p:nvSpPr>
          <p:cNvPr id="187" name="Rectangle 186"/>
          <p:cNvSpPr/>
          <p:nvPr/>
        </p:nvSpPr>
        <p:spPr bwMode="auto">
          <a:xfrm flipH="1">
            <a:off x="7386625" y="2485246"/>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RU9</a:t>
            </a:r>
          </a:p>
        </p:txBody>
      </p:sp>
      <p:sp>
        <p:nvSpPr>
          <p:cNvPr id="188" name="TextBox 187"/>
          <p:cNvSpPr txBox="1"/>
          <p:nvPr/>
        </p:nvSpPr>
        <p:spPr>
          <a:xfrm flipH="1">
            <a:off x="7178152" y="2976948"/>
            <a:ext cx="287258" cy="180698"/>
          </a:xfrm>
          <a:prstGeom prst="rect">
            <a:avLst/>
          </a:prstGeom>
          <a:noFill/>
        </p:spPr>
        <p:txBody>
          <a:bodyPr wrap="none" rtlCol="0">
            <a:spAutoFit/>
          </a:bodyPr>
          <a:lstStyle/>
          <a:p>
            <a:pPr algn="ctr"/>
            <a:r>
              <a:rPr lang="en-US" sz="800" dirty="0">
                <a:solidFill>
                  <a:schemeClr val="tx1"/>
                </a:solidFill>
              </a:rPr>
              <a:t>95</a:t>
            </a:r>
          </a:p>
        </p:txBody>
      </p:sp>
      <p:sp>
        <p:nvSpPr>
          <p:cNvPr id="189" name="TextBox 188"/>
          <p:cNvSpPr txBox="1"/>
          <p:nvPr/>
        </p:nvSpPr>
        <p:spPr>
          <a:xfrm flipH="1">
            <a:off x="7304896" y="2976948"/>
            <a:ext cx="287258" cy="180698"/>
          </a:xfrm>
          <a:prstGeom prst="rect">
            <a:avLst/>
          </a:prstGeom>
          <a:noFill/>
        </p:spPr>
        <p:txBody>
          <a:bodyPr wrap="none" rtlCol="0">
            <a:spAutoFit/>
          </a:bodyPr>
          <a:lstStyle/>
          <a:p>
            <a:pPr algn="ctr"/>
            <a:r>
              <a:rPr lang="en-US" sz="800" dirty="0">
                <a:solidFill>
                  <a:schemeClr val="tx1"/>
                </a:solidFill>
              </a:rPr>
              <a:t>96</a:t>
            </a:r>
          </a:p>
        </p:txBody>
      </p:sp>
      <p:sp>
        <p:nvSpPr>
          <p:cNvPr id="191" name="TextBox 190"/>
          <p:cNvSpPr txBox="1"/>
          <p:nvPr/>
        </p:nvSpPr>
        <p:spPr>
          <a:xfrm>
            <a:off x="1126957" y="2976948"/>
            <a:ext cx="372218" cy="180698"/>
          </a:xfrm>
          <a:prstGeom prst="rect">
            <a:avLst/>
          </a:prstGeom>
          <a:noFill/>
        </p:spPr>
        <p:txBody>
          <a:bodyPr wrap="none" rtlCol="0">
            <a:spAutoFit/>
          </a:bodyPr>
          <a:lstStyle/>
          <a:p>
            <a:pPr algn="ctr"/>
            <a:r>
              <a:rPr lang="en-US" sz="800" dirty="0">
                <a:solidFill>
                  <a:schemeClr val="tx1"/>
                </a:solidFill>
              </a:rPr>
              <a:t>-121</a:t>
            </a:r>
          </a:p>
        </p:txBody>
      </p:sp>
      <p:sp>
        <p:nvSpPr>
          <p:cNvPr id="192" name="TextBox 191"/>
          <p:cNvSpPr txBox="1"/>
          <p:nvPr/>
        </p:nvSpPr>
        <p:spPr>
          <a:xfrm>
            <a:off x="7887082" y="2976948"/>
            <a:ext cx="338554" cy="180698"/>
          </a:xfrm>
          <a:prstGeom prst="rect">
            <a:avLst/>
          </a:prstGeom>
          <a:noFill/>
        </p:spPr>
        <p:txBody>
          <a:bodyPr wrap="none" rtlCol="0">
            <a:spAutoFit/>
          </a:bodyPr>
          <a:lstStyle/>
          <a:p>
            <a:pPr algn="ctr"/>
            <a:r>
              <a:rPr lang="en-US" sz="800" dirty="0">
                <a:solidFill>
                  <a:schemeClr val="tx1"/>
                </a:solidFill>
              </a:rPr>
              <a:t>121</a:t>
            </a:r>
          </a:p>
        </p:txBody>
      </p:sp>
      <p:cxnSp>
        <p:nvCxnSpPr>
          <p:cNvPr id="171" name="Straight Connector 170"/>
          <p:cNvCxnSpPr/>
          <p:nvPr/>
        </p:nvCxnSpPr>
        <p:spPr bwMode="auto">
          <a:xfrm>
            <a:off x="5900215" y="2362048"/>
            <a:ext cx="0" cy="1462966"/>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38" name="Straight Connector 137"/>
          <p:cNvCxnSpPr/>
          <p:nvPr/>
        </p:nvCxnSpPr>
        <p:spPr bwMode="auto">
          <a:xfrm>
            <a:off x="3477337" y="2362048"/>
            <a:ext cx="0" cy="145602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39" name="Straight Connector 138"/>
          <p:cNvCxnSpPr/>
          <p:nvPr/>
        </p:nvCxnSpPr>
        <p:spPr bwMode="auto">
          <a:xfrm>
            <a:off x="4206355" y="2362048"/>
            <a:ext cx="0" cy="64982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40" name="Straight Connector 139"/>
          <p:cNvCxnSpPr/>
          <p:nvPr/>
        </p:nvCxnSpPr>
        <p:spPr bwMode="auto">
          <a:xfrm>
            <a:off x="4644946" y="2362048"/>
            <a:ext cx="0" cy="145602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63" name="Straight Connector 162"/>
          <p:cNvCxnSpPr/>
          <p:nvPr/>
        </p:nvCxnSpPr>
        <p:spPr bwMode="auto">
          <a:xfrm>
            <a:off x="2747451" y="2362048"/>
            <a:ext cx="0" cy="145602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64" name="Straight Connector 163"/>
          <p:cNvCxnSpPr/>
          <p:nvPr/>
        </p:nvCxnSpPr>
        <p:spPr bwMode="auto">
          <a:xfrm>
            <a:off x="2720813" y="2362048"/>
            <a:ext cx="0" cy="145602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72" name="Straight Connector 171"/>
          <p:cNvCxnSpPr/>
          <p:nvPr/>
        </p:nvCxnSpPr>
        <p:spPr bwMode="auto">
          <a:xfrm>
            <a:off x="5171197" y="2362048"/>
            <a:ext cx="0" cy="67437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73" name="Straight Connector 172"/>
          <p:cNvCxnSpPr/>
          <p:nvPr/>
        </p:nvCxnSpPr>
        <p:spPr bwMode="auto">
          <a:xfrm flipH="1">
            <a:off x="4732606" y="2362048"/>
            <a:ext cx="0" cy="145602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75" name="Straight Connector 74"/>
          <p:cNvCxnSpPr/>
          <p:nvPr/>
        </p:nvCxnSpPr>
        <p:spPr bwMode="auto">
          <a:xfrm>
            <a:off x="1992151" y="2362048"/>
            <a:ext cx="0" cy="145602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77" name="Straight Connector 76"/>
          <p:cNvCxnSpPr/>
          <p:nvPr/>
        </p:nvCxnSpPr>
        <p:spPr bwMode="auto">
          <a:xfrm>
            <a:off x="1262570" y="2362048"/>
            <a:ext cx="0" cy="1456022"/>
          </a:xfrm>
          <a:prstGeom prst="line">
            <a:avLst/>
          </a:prstGeom>
          <a:solidFill>
            <a:srgbClr val="00B8FF"/>
          </a:solidFill>
          <a:ln w="9525" cap="flat" cmpd="sng" algn="ctr">
            <a:solidFill>
              <a:schemeClr val="tx1"/>
            </a:solidFill>
            <a:prstDash val="dash"/>
            <a:round/>
            <a:headEnd type="none" w="med" len="med"/>
            <a:tailEnd type="none" w="med" len="med"/>
          </a:ln>
          <a:effectLst/>
        </p:spPr>
      </p:cxnSp>
      <p:grpSp>
        <p:nvGrpSpPr>
          <p:cNvPr id="33" name="Group 32"/>
          <p:cNvGrpSpPr/>
          <p:nvPr/>
        </p:nvGrpSpPr>
        <p:grpSpPr>
          <a:xfrm>
            <a:off x="6630101" y="2362048"/>
            <a:ext cx="1488420" cy="1483013"/>
            <a:chOff x="6552201" y="2053020"/>
            <a:chExt cx="1488420" cy="3882960"/>
          </a:xfrm>
        </p:grpSpPr>
        <p:cxnSp>
          <p:nvCxnSpPr>
            <p:cNvPr id="185" name="Straight Connector 184"/>
            <p:cNvCxnSpPr/>
            <p:nvPr/>
          </p:nvCxnSpPr>
          <p:spPr bwMode="auto">
            <a:xfrm flipH="1">
              <a:off x="6552201" y="2053020"/>
              <a:ext cx="0" cy="388296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86" name="Straight Connector 185"/>
            <p:cNvCxnSpPr/>
            <p:nvPr/>
          </p:nvCxnSpPr>
          <p:spPr bwMode="auto">
            <a:xfrm flipH="1">
              <a:off x="6578839" y="2053020"/>
              <a:ext cx="0" cy="388296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76" name="Straight Connector 75"/>
            <p:cNvCxnSpPr/>
            <p:nvPr/>
          </p:nvCxnSpPr>
          <p:spPr bwMode="auto">
            <a:xfrm>
              <a:off x="7307196" y="2053020"/>
              <a:ext cx="0" cy="388296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78" name="Straight Connector 77"/>
            <p:cNvCxnSpPr/>
            <p:nvPr/>
          </p:nvCxnSpPr>
          <p:spPr bwMode="auto">
            <a:xfrm>
              <a:off x="8040621" y="2053020"/>
              <a:ext cx="0" cy="3882960"/>
            </a:xfrm>
            <a:prstGeom prst="line">
              <a:avLst/>
            </a:prstGeom>
            <a:solidFill>
              <a:srgbClr val="00B8FF"/>
            </a:solidFill>
            <a:ln w="9525" cap="flat" cmpd="sng" algn="ctr">
              <a:solidFill>
                <a:schemeClr val="tx1"/>
              </a:solidFill>
              <a:prstDash val="dash"/>
              <a:round/>
              <a:headEnd type="none" w="med" len="med"/>
              <a:tailEnd type="none" w="med" len="med"/>
            </a:ln>
            <a:effectLst/>
          </p:spPr>
        </p:cxnSp>
      </p:grpSp>
      <p:cxnSp>
        <p:nvCxnSpPr>
          <p:cNvPr id="79" name="Straight Arrow Connector 78"/>
          <p:cNvCxnSpPr/>
          <p:nvPr/>
        </p:nvCxnSpPr>
        <p:spPr bwMode="auto">
          <a:xfrm>
            <a:off x="1048504" y="4633317"/>
            <a:ext cx="7416800"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80" name="TextBox 79"/>
              <p:cNvSpPr txBox="1"/>
              <p:nvPr/>
            </p:nvSpPr>
            <p:spPr>
              <a:xfrm>
                <a:off x="8065430" y="4591179"/>
                <a:ext cx="799747" cy="3629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chemeClr val="tx1"/>
                          </a:solidFill>
                          <a:latin typeface="Cambria Math" panose="02040503050406030204" pitchFamily="18" charset="0"/>
                        </a:rPr>
                        <m:t>𝑓</m:t>
                      </m:r>
                    </m:oMath>
                  </m:oMathPara>
                </a14:m>
                <a:endParaRPr lang="en-US" sz="1400" dirty="0">
                  <a:solidFill>
                    <a:schemeClr val="tx1"/>
                  </a:solidFill>
                </a:endParaRPr>
              </a:p>
            </p:txBody>
          </p:sp>
        </mc:Choice>
        <mc:Fallback xmlns="">
          <p:sp>
            <p:nvSpPr>
              <p:cNvPr id="80" name="TextBox 79"/>
              <p:cNvSpPr txBox="1">
                <a:spLocks noRot="1" noChangeAspect="1" noMove="1" noResize="1" noEditPoints="1" noAdjustHandles="1" noChangeArrowheads="1" noChangeShapeType="1" noTextEdit="1"/>
              </p:cNvSpPr>
              <p:nvPr/>
            </p:nvSpPr>
            <p:spPr>
              <a:xfrm>
                <a:off x="8065430" y="4591179"/>
                <a:ext cx="799747" cy="362971"/>
              </a:xfrm>
              <a:prstGeom prst="rect">
                <a:avLst/>
              </a:prstGeom>
              <a:blipFill>
                <a:blip r:embed="rId2"/>
                <a:stretch>
                  <a:fillRect/>
                </a:stretch>
              </a:blipFill>
            </p:spPr>
            <p:txBody>
              <a:bodyPr/>
              <a:lstStyle/>
              <a:p>
                <a:r>
                  <a:rPr lang="en-US">
                    <a:noFill/>
                  </a:rPr>
                  <a:t> </a:t>
                </a:r>
              </a:p>
            </p:txBody>
          </p:sp>
        </mc:Fallback>
      </mc:AlternateContent>
      <p:sp>
        <p:nvSpPr>
          <p:cNvPr id="141" name="Trapezoid 140"/>
          <p:cNvSpPr/>
          <p:nvPr/>
        </p:nvSpPr>
        <p:spPr bwMode="auto">
          <a:xfrm>
            <a:off x="3862551" y="4165893"/>
            <a:ext cx="1665130" cy="470384"/>
          </a:xfrm>
          <a:prstGeom prst="trapezoid">
            <a:avLst>
              <a:gd name="adj" fmla="val 92595"/>
            </a:avLst>
          </a:prstGeom>
          <a:solidFill>
            <a:srgbClr val="FFC00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algn="ctr"/>
            <a:endParaRPr lang="en-US" sz="1400" dirty="0">
              <a:solidFill>
                <a:schemeClr val="tx1"/>
              </a:solidFill>
            </a:endParaRPr>
          </a:p>
        </p:txBody>
      </p:sp>
      <p:sp>
        <p:nvSpPr>
          <p:cNvPr id="142" name="TextBox 141"/>
          <p:cNvSpPr txBox="1"/>
          <p:nvPr/>
        </p:nvSpPr>
        <p:spPr>
          <a:xfrm>
            <a:off x="3785583" y="4591967"/>
            <a:ext cx="320922" cy="180698"/>
          </a:xfrm>
          <a:prstGeom prst="rect">
            <a:avLst/>
          </a:prstGeom>
          <a:noFill/>
        </p:spPr>
        <p:txBody>
          <a:bodyPr wrap="none" rtlCol="0">
            <a:spAutoFit/>
          </a:bodyPr>
          <a:lstStyle/>
          <a:p>
            <a:pPr algn="ctr"/>
            <a:r>
              <a:rPr lang="en-US" sz="800" dirty="0">
                <a:solidFill>
                  <a:schemeClr val="tx1"/>
                </a:solidFill>
              </a:rPr>
              <a:t>-34</a:t>
            </a:r>
          </a:p>
        </p:txBody>
      </p:sp>
      <p:sp>
        <p:nvSpPr>
          <p:cNvPr id="143" name="TextBox 142"/>
          <p:cNvSpPr txBox="1"/>
          <p:nvPr/>
        </p:nvSpPr>
        <p:spPr>
          <a:xfrm>
            <a:off x="5316674" y="4591967"/>
            <a:ext cx="287258" cy="180698"/>
          </a:xfrm>
          <a:prstGeom prst="rect">
            <a:avLst/>
          </a:prstGeom>
          <a:noFill/>
        </p:spPr>
        <p:txBody>
          <a:bodyPr wrap="none" rtlCol="0">
            <a:spAutoFit/>
          </a:bodyPr>
          <a:lstStyle/>
          <a:p>
            <a:pPr algn="ctr"/>
            <a:r>
              <a:rPr lang="en-US" sz="800" dirty="0">
                <a:solidFill>
                  <a:schemeClr val="tx1"/>
                </a:solidFill>
              </a:rPr>
              <a:t>33</a:t>
            </a:r>
          </a:p>
        </p:txBody>
      </p:sp>
      <p:cxnSp>
        <p:nvCxnSpPr>
          <p:cNvPr id="198" name="Straight Arrow Connector 197"/>
          <p:cNvCxnSpPr/>
          <p:nvPr/>
        </p:nvCxnSpPr>
        <p:spPr bwMode="auto">
          <a:xfrm>
            <a:off x="1048504" y="3818070"/>
            <a:ext cx="7416800"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199" name="TextBox 198"/>
              <p:cNvSpPr txBox="1"/>
              <p:nvPr/>
            </p:nvSpPr>
            <p:spPr>
              <a:xfrm>
                <a:off x="8065430" y="3775932"/>
                <a:ext cx="799747" cy="3629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chemeClr val="tx1"/>
                          </a:solidFill>
                          <a:latin typeface="Cambria Math" panose="02040503050406030204" pitchFamily="18" charset="0"/>
                        </a:rPr>
                        <m:t>𝑓</m:t>
                      </m:r>
                    </m:oMath>
                  </m:oMathPara>
                </a14:m>
                <a:endParaRPr lang="en-US" sz="1400" dirty="0">
                  <a:solidFill>
                    <a:schemeClr val="tx1"/>
                  </a:solidFill>
                </a:endParaRPr>
              </a:p>
            </p:txBody>
          </p:sp>
        </mc:Choice>
        <mc:Fallback xmlns="">
          <p:sp>
            <p:nvSpPr>
              <p:cNvPr id="199" name="TextBox 198"/>
              <p:cNvSpPr txBox="1">
                <a:spLocks noRot="1" noChangeAspect="1" noMove="1" noResize="1" noEditPoints="1" noAdjustHandles="1" noChangeArrowheads="1" noChangeShapeType="1" noTextEdit="1"/>
              </p:cNvSpPr>
              <p:nvPr/>
            </p:nvSpPr>
            <p:spPr>
              <a:xfrm>
                <a:off x="8065430" y="3775932"/>
                <a:ext cx="799747" cy="362971"/>
              </a:xfrm>
              <a:prstGeom prst="rect">
                <a:avLst/>
              </a:prstGeom>
              <a:blipFill>
                <a:blip r:embed="rId2"/>
                <a:stretch>
                  <a:fillRect/>
                </a:stretch>
              </a:blipFill>
            </p:spPr>
            <p:txBody>
              <a:bodyPr/>
              <a:lstStyle/>
              <a:p>
                <a:r>
                  <a:rPr lang="en-US">
                    <a:noFill/>
                  </a:rPr>
                  <a:t> </a:t>
                </a:r>
              </a:p>
            </p:txBody>
          </p:sp>
        </mc:Fallback>
      </mc:AlternateContent>
      <p:sp>
        <p:nvSpPr>
          <p:cNvPr id="210" name="Trapezoid 209"/>
          <p:cNvSpPr/>
          <p:nvPr/>
        </p:nvSpPr>
        <p:spPr bwMode="auto">
          <a:xfrm>
            <a:off x="6188710" y="4165893"/>
            <a:ext cx="1665130" cy="470384"/>
          </a:xfrm>
          <a:prstGeom prst="trapezoid">
            <a:avLst>
              <a:gd name="adj" fmla="val 92595"/>
            </a:avLst>
          </a:prstGeom>
          <a:solidFill>
            <a:srgbClr val="FFC00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algn="ctr"/>
            <a:endParaRPr lang="en-US" sz="1400" dirty="0">
              <a:solidFill>
                <a:schemeClr val="tx1"/>
              </a:solidFill>
            </a:endParaRPr>
          </a:p>
        </p:txBody>
      </p:sp>
      <p:sp>
        <p:nvSpPr>
          <p:cNvPr id="211" name="TextBox 210"/>
          <p:cNvSpPr txBox="1"/>
          <p:nvPr/>
        </p:nvSpPr>
        <p:spPr>
          <a:xfrm>
            <a:off x="6096823" y="4591966"/>
            <a:ext cx="287259" cy="180698"/>
          </a:xfrm>
          <a:prstGeom prst="rect">
            <a:avLst/>
          </a:prstGeom>
          <a:noFill/>
        </p:spPr>
        <p:txBody>
          <a:bodyPr wrap="none" rtlCol="0">
            <a:spAutoFit/>
          </a:bodyPr>
          <a:lstStyle/>
          <a:p>
            <a:pPr algn="ctr"/>
            <a:r>
              <a:rPr lang="en-US" sz="800" dirty="0">
                <a:solidFill>
                  <a:schemeClr val="tx1"/>
                </a:solidFill>
              </a:rPr>
              <a:t>49</a:t>
            </a:r>
          </a:p>
        </p:txBody>
      </p:sp>
      <p:sp>
        <p:nvSpPr>
          <p:cNvPr id="212" name="TextBox 211"/>
          <p:cNvSpPr txBox="1"/>
          <p:nvPr/>
        </p:nvSpPr>
        <p:spPr>
          <a:xfrm>
            <a:off x="7585434" y="4591966"/>
            <a:ext cx="338555" cy="180698"/>
          </a:xfrm>
          <a:prstGeom prst="rect">
            <a:avLst/>
          </a:prstGeom>
          <a:noFill/>
        </p:spPr>
        <p:txBody>
          <a:bodyPr wrap="none" rtlCol="0">
            <a:spAutoFit/>
          </a:bodyPr>
          <a:lstStyle/>
          <a:p>
            <a:pPr algn="ctr"/>
            <a:r>
              <a:rPr lang="en-US" sz="800" dirty="0">
                <a:solidFill>
                  <a:schemeClr val="tx1"/>
                </a:solidFill>
              </a:rPr>
              <a:t>116</a:t>
            </a:r>
          </a:p>
        </p:txBody>
      </p:sp>
      <p:cxnSp>
        <p:nvCxnSpPr>
          <p:cNvPr id="219" name="Straight Connector 218"/>
          <p:cNvCxnSpPr/>
          <p:nvPr/>
        </p:nvCxnSpPr>
        <p:spPr bwMode="auto">
          <a:xfrm>
            <a:off x="7026164" y="3034425"/>
            <a:ext cx="0" cy="1765227"/>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20" name="Straight Connector 219"/>
          <p:cNvCxnSpPr/>
          <p:nvPr/>
        </p:nvCxnSpPr>
        <p:spPr bwMode="auto">
          <a:xfrm>
            <a:off x="2345644" y="3018447"/>
            <a:ext cx="0" cy="1765227"/>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22" name="Trapezoid 221"/>
          <p:cNvSpPr/>
          <p:nvPr/>
        </p:nvSpPr>
        <p:spPr bwMode="auto">
          <a:xfrm>
            <a:off x="1531056" y="4165893"/>
            <a:ext cx="1665130" cy="470384"/>
          </a:xfrm>
          <a:prstGeom prst="trapezoid">
            <a:avLst>
              <a:gd name="adj" fmla="val 92595"/>
            </a:avLst>
          </a:prstGeom>
          <a:solidFill>
            <a:srgbClr val="FFC00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algn="ctr"/>
            <a:endParaRPr lang="en-US" sz="1400" dirty="0">
              <a:solidFill>
                <a:schemeClr val="tx1"/>
              </a:solidFill>
            </a:endParaRPr>
          </a:p>
        </p:txBody>
      </p:sp>
      <p:sp>
        <p:nvSpPr>
          <p:cNvPr id="223" name="TextBox 222"/>
          <p:cNvSpPr txBox="1"/>
          <p:nvPr/>
        </p:nvSpPr>
        <p:spPr>
          <a:xfrm>
            <a:off x="1428440" y="4591966"/>
            <a:ext cx="372218" cy="180698"/>
          </a:xfrm>
          <a:prstGeom prst="rect">
            <a:avLst/>
          </a:prstGeom>
          <a:noFill/>
        </p:spPr>
        <p:txBody>
          <a:bodyPr wrap="none" rtlCol="0">
            <a:spAutoFit/>
          </a:bodyPr>
          <a:lstStyle/>
          <a:p>
            <a:pPr algn="ctr"/>
            <a:r>
              <a:rPr lang="en-US" sz="800" dirty="0">
                <a:solidFill>
                  <a:schemeClr val="tx1"/>
                </a:solidFill>
              </a:rPr>
              <a:t>-116</a:t>
            </a:r>
          </a:p>
        </p:txBody>
      </p:sp>
      <p:sp>
        <p:nvSpPr>
          <p:cNvPr id="224" name="TextBox 223"/>
          <p:cNvSpPr txBox="1"/>
          <p:nvPr/>
        </p:nvSpPr>
        <p:spPr>
          <a:xfrm>
            <a:off x="2968347" y="4591966"/>
            <a:ext cx="320922" cy="180698"/>
          </a:xfrm>
          <a:prstGeom prst="rect">
            <a:avLst/>
          </a:prstGeom>
          <a:noFill/>
        </p:spPr>
        <p:txBody>
          <a:bodyPr wrap="none" rtlCol="0">
            <a:spAutoFit/>
          </a:bodyPr>
          <a:lstStyle/>
          <a:p>
            <a:pPr algn="ctr"/>
            <a:r>
              <a:rPr lang="en-US" sz="800" dirty="0">
                <a:solidFill>
                  <a:schemeClr val="tx1"/>
                </a:solidFill>
              </a:rPr>
              <a:t>-49</a:t>
            </a:r>
          </a:p>
        </p:txBody>
      </p:sp>
      <p:sp>
        <p:nvSpPr>
          <p:cNvPr id="40" name="TextBox 39"/>
          <p:cNvSpPr txBox="1"/>
          <p:nvPr/>
        </p:nvSpPr>
        <p:spPr>
          <a:xfrm>
            <a:off x="2095347" y="4591812"/>
            <a:ext cx="338554" cy="193604"/>
          </a:xfrm>
          <a:prstGeom prst="rect">
            <a:avLst/>
          </a:prstGeom>
          <a:noFill/>
        </p:spPr>
        <p:txBody>
          <a:bodyPr wrap="none" rtlCol="0">
            <a:spAutoFit/>
          </a:bodyPr>
          <a:lstStyle/>
          <a:p>
            <a:r>
              <a:rPr lang="en-US" sz="900" dirty="0">
                <a:solidFill>
                  <a:schemeClr val="tx1"/>
                </a:solidFill>
              </a:rPr>
              <a:t>-83</a:t>
            </a:r>
          </a:p>
        </p:txBody>
      </p:sp>
      <p:sp>
        <p:nvSpPr>
          <p:cNvPr id="232" name="TextBox 231"/>
          <p:cNvSpPr txBox="1"/>
          <p:nvPr/>
        </p:nvSpPr>
        <p:spPr>
          <a:xfrm>
            <a:off x="2262829" y="4591812"/>
            <a:ext cx="338554" cy="193604"/>
          </a:xfrm>
          <a:prstGeom prst="rect">
            <a:avLst/>
          </a:prstGeom>
          <a:noFill/>
        </p:spPr>
        <p:txBody>
          <a:bodyPr wrap="none" rtlCol="0">
            <a:spAutoFit/>
          </a:bodyPr>
          <a:lstStyle/>
          <a:p>
            <a:r>
              <a:rPr lang="en-US" sz="900" dirty="0">
                <a:solidFill>
                  <a:schemeClr val="tx1"/>
                </a:solidFill>
              </a:rPr>
              <a:t>-82</a:t>
            </a:r>
          </a:p>
        </p:txBody>
      </p:sp>
      <p:cxnSp>
        <p:nvCxnSpPr>
          <p:cNvPr id="233" name="Straight Connector 232"/>
          <p:cNvCxnSpPr/>
          <p:nvPr/>
        </p:nvCxnSpPr>
        <p:spPr bwMode="auto">
          <a:xfrm>
            <a:off x="4687206" y="2079834"/>
            <a:ext cx="0" cy="3731736"/>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34" name="TextBox 233"/>
          <p:cNvSpPr txBox="1"/>
          <p:nvPr/>
        </p:nvSpPr>
        <p:spPr>
          <a:xfrm>
            <a:off x="4488040" y="2105091"/>
            <a:ext cx="280846" cy="193604"/>
          </a:xfrm>
          <a:prstGeom prst="rect">
            <a:avLst/>
          </a:prstGeom>
          <a:noFill/>
        </p:spPr>
        <p:txBody>
          <a:bodyPr wrap="none" rtlCol="0">
            <a:spAutoFit/>
          </a:bodyPr>
          <a:lstStyle/>
          <a:p>
            <a:r>
              <a:rPr lang="en-US" sz="900" dirty="0">
                <a:solidFill>
                  <a:schemeClr val="tx1"/>
                </a:solidFill>
              </a:rPr>
              <a:t>-1</a:t>
            </a:r>
          </a:p>
        </p:txBody>
      </p:sp>
      <p:sp>
        <p:nvSpPr>
          <p:cNvPr id="235" name="TextBox 234"/>
          <p:cNvSpPr txBox="1"/>
          <p:nvPr/>
        </p:nvSpPr>
        <p:spPr>
          <a:xfrm>
            <a:off x="4612971" y="2103393"/>
            <a:ext cx="242374" cy="193604"/>
          </a:xfrm>
          <a:prstGeom prst="rect">
            <a:avLst/>
          </a:prstGeom>
          <a:noFill/>
        </p:spPr>
        <p:txBody>
          <a:bodyPr wrap="none" rtlCol="0">
            <a:spAutoFit/>
          </a:bodyPr>
          <a:lstStyle/>
          <a:p>
            <a:r>
              <a:rPr lang="en-US" sz="900" dirty="0">
                <a:solidFill>
                  <a:schemeClr val="tx1"/>
                </a:solidFill>
              </a:rPr>
              <a:t>0</a:t>
            </a:r>
          </a:p>
        </p:txBody>
      </p:sp>
      <p:sp>
        <p:nvSpPr>
          <p:cNvPr id="236" name="TextBox 235"/>
          <p:cNvSpPr txBox="1"/>
          <p:nvPr/>
        </p:nvSpPr>
        <p:spPr>
          <a:xfrm>
            <a:off x="6950415" y="4587300"/>
            <a:ext cx="300082" cy="193604"/>
          </a:xfrm>
          <a:prstGeom prst="rect">
            <a:avLst/>
          </a:prstGeom>
          <a:noFill/>
        </p:spPr>
        <p:txBody>
          <a:bodyPr wrap="none" rtlCol="0">
            <a:spAutoFit/>
          </a:bodyPr>
          <a:lstStyle/>
          <a:p>
            <a:r>
              <a:rPr lang="en-US" sz="900" dirty="0">
                <a:solidFill>
                  <a:schemeClr val="tx1"/>
                </a:solidFill>
              </a:rPr>
              <a:t>83</a:t>
            </a:r>
          </a:p>
        </p:txBody>
      </p:sp>
      <p:sp>
        <p:nvSpPr>
          <p:cNvPr id="237" name="TextBox 236"/>
          <p:cNvSpPr txBox="1"/>
          <p:nvPr/>
        </p:nvSpPr>
        <p:spPr>
          <a:xfrm>
            <a:off x="6800374" y="4587300"/>
            <a:ext cx="300082" cy="193604"/>
          </a:xfrm>
          <a:prstGeom prst="rect">
            <a:avLst/>
          </a:prstGeom>
          <a:noFill/>
        </p:spPr>
        <p:txBody>
          <a:bodyPr wrap="none" rtlCol="0">
            <a:spAutoFit/>
          </a:bodyPr>
          <a:lstStyle/>
          <a:p>
            <a:r>
              <a:rPr lang="en-US" sz="900" dirty="0">
                <a:solidFill>
                  <a:schemeClr val="tx1"/>
                </a:solidFill>
              </a:rPr>
              <a:t>82</a:t>
            </a:r>
          </a:p>
        </p:txBody>
      </p:sp>
      <p:cxnSp>
        <p:nvCxnSpPr>
          <p:cNvPr id="238" name="Straight Arrow Connector 237"/>
          <p:cNvCxnSpPr/>
          <p:nvPr/>
        </p:nvCxnSpPr>
        <p:spPr bwMode="auto">
          <a:xfrm>
            <a:off x="1049866" y="5600361"/>
            <a:ext cx="7416800"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239" name="TextBox 238"/>
              <p:cNvSpPr txBox="1"/>
              <p:nvPr/>
            </p:nvSpPr>
            <p:spPr>
              <a:xfrm>
                <a:off x="8066792" y="5558223"/>
                <a:ext cx="799747" cy="3629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chemeClr val="tx1"/>
                          </a:solidFill>
                          <a:latin typeface="Cambria Math" panose="02040503050406030204" pitchFamily="18" charset="0"/>
                        </a:rPr>
                        <m:t>𝑓</m:t>
                      </m:r>
                    </m:oMath>
                  </m:oMathPara>
                </a14:m>
                <a:endParaRPr lang="en-US" sz="1400" dirty="0">
                  <a:solidFill>
                    <a:schemeClr val="tx1"/>
                  </a:solidFill>
                </a:endParaRPr>
              </a:p>
            </p:txBody>
          </p:sp>
        </mc:Choice>
        <mc:Fallback xmlns="">
          <p:sp>
            <p:nvSpPr>
              <p:cNvPr id="239" name="TextBox 238"/>
              <p:cNvSpPr txBox="1">
                <a:spLocks noRot="1" noChangeAspect="1" noMove="1" noResize="1" noEditPoints="1" noAdjustHandles="1" noChangeArrowheads="1" noChangeShapeType="1" noTextEdit="1"/>
              </p:cNvSpPr>
              <p:nvPr/>
            </p:nvSpPr>
            <p:spPr>
              <a:xfrm>
                <a:off x="8066792" y="5558223"/>
                <a:ext cx="799747" cy="362971"/>
              </a:xfrm>
              <a:prstGeom prst="rect">
                <a:avLst/>
              </a:prstGeom>
              <a:blipFill>
                <a:blip r:embed="rId3"/>
                <a:stretch>
                  <a:fillRect/>
                </a:stretch>
              </a:blipFill>
            </p:spPr>
            <p:txBody>
              <a:bodyPr/>
              <a:lstStyle/>
              <a:p>
                <a:r>
                  <a:rPr lang="en-US">
                    <a:noFill/>
                  </a:rPr>
                  <a:t> </a:t>
                </a:r>
              </a:p>
            </p:txBody>
          </p:sp>
        </mc:Fallback>
      </mc:AlternateContent>
      <p:sp>
        <p:nvSpPr>
          <p:cNvPr id="245" name="TextBox 244"/>
          <p:cNvSpPr txBox="1"/>
          <p:nvPr/>
        </p:nvSpPr>
        <p:spPr>
          <a:xfrm>
            <a:off x="3400819" y="5552598"/>
            <a:ext cx="244633" cy="180698"/>
          </a:xfrm>
          <a:prstGeom prst="rect">
            <a:avLst/>
          </a:prstGeom>
          <a:noFill/>
        </p:spPr>
        <p:txBody>
          <a:bodyPr wrap="none" rtlCol="0">
            <a:spAutoFit/>
          </a:bodyPr>
          <a:lstStyle/>
          <a:p>
            <a:pPr algn="ctr"/>
            <a:r>
              <a:rPr lang="en-US" sz="800" dirty="0">
                <a:solidFill>
                  <a:schemeClr val="tx1"/>
                </a:solidFill>
              </a:rPr>
              <a:t>-42</a:t>
            </a:r>
          </a:p>
        </p:txBody>
      </p:sp>
      <p:sp>
        <p:nvSpPr>
          <p:cNvPr id="246" name="Rectangle 245"/>
          <p:cNvSpPr/>
          <p:nvPr/>
        </p:nvSpPr>
        <p:spPr bwMode="auto">
          <a:xfrm>
            <a:off x="2747451" y="5060602"/>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RU3</a:t>
            </a:r>
          </a:p>
        </p:txBody>
      </p:sp>
      <p:sp>
        <p:nvSpPr>
          <p:cNvPr id="247" name="Rectangle 246"/>
          <p:cNvSpPr/>
          <p:nvPr/>
        </p:nvSpPr>
        <p:spPr bwMode="auto">
          <a:xfrm>
            <a:off x="1992456" y="5060602"/>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RU2</a:t>
            </a:r>
          </a:p>
        </p:txBody>
      </p:sp>
      <p:sp>
        <p:nvSpPr>
          <p:cNvPr id="248" name="TextBox 247"/>
          <p:cNvSpPr txBox="1"/>
          <p:nvPr/>
        </p:nvSpPr>
        <p:spPr>
          <a:xfrm>
            <a:off x="3232460" y="5552304"/>
            <a:ext cx="320922" cy="180698"/>
          </a:xfrm>
          <a:prstGeom prst="rect">
            <a:avLst/>
          </a:prstGeom>
          <a:noFill/>
        </p:spPr>
        <p:txBody>
          <a:bodyPr wrap="none" rtlCol="0">
            <a:spAutoFit/>
          </a:bodyPr>
          <a:lstStyle/>
          <a:p>
            <a:pPr algn="ctr"/>
            <a:r>
              <a:rPr lang="en-US" sz="800" dirty="0">
                <a:solidFill>
                  <a:schemeClr val="tx1"/>
                </a:solidFill>
              </a:rPr>
              <a:t>-43</a:t>
            </a:r>
          </a:p>
        </p:txBody>
      </p:sp>
      <p:sp>
        <p:nvSpPr>
          <p:cNvPr id="249" name="TextBox 248"/>
          <p:cNvSpPr txBox="1"/>
          <p:nvPr/>
        </p:nvSpPr>
        <p:spPr>
          <a:xfrm>
            <a:off x="2657398" y="5552304"/>
            <a:ext cx="320922" cy="180698"/>
          </a:xfrm>
          <a:prstGeom prst="rect">
            <a:avLst/>
          </a:prstGeom>
          <a:noFill/>
        </p:spPr>
        <p:txBody>
          <a:bodyPr wrap="none" rtlCol="0">
            <a:spAutoFit/>
          </a:bodyPr>
          <a:lstStyle/>
          <a:p>
            <a:pPr algn="ctr"/>
            <a:r>
              <a:rPr lang="en-US" sz="800" dirty="0">
                <a:solidFill>
                  <a:schemeClr val="tx1"/>
                </a:solidFill>
              </a:rPr>
              <a:t>-68</a:t>
            </a:r>
          </a:p>
        </p:txBody>
      </p:sp>
      <p:sp>
        <p:nvSpPr>
          <p:cNvPr id="250" name="TextBox 249"/>
          <p:cNvSpPr txBox="1"/>
          <p:nvPr/>
        </p:nvSpPr>
        <p:spPr>
          <a:xfrm>
            <a:off x="2486204" y="5552304"/>
            <a:ext cx="320922" cy="180698"/>
          </a:xfrm>
          <a:prstGeom prst="rect">
            <a:avLst/>
          </a:prstGeom>
          <a:noFill/>
        </p:spPr>
        <p:txBody>
          <a:bodyPr wrap="none" rtlCol="0">
            <a:spAutoFit/>
          </a:bodyPr>
          <a:lstStyle/>
          <a:p>
            <a:pPr algn="ctr"/>
            <a:r>
              <a:rPr lang="en-US" sz="800" dirty="0">
                <a:solidFill>
                  <a:schemeClr val="tx1"/>
                </a:solidFill>
              </a:rPr>
              <a:t>-70</a:t>
            </a:r>
          </a:p>
        </p:txBody>
      </p:sp>
      <p:sp>
        <p:nvSpPr>
          <p:cNvPr id="251" name="Rectangle 250"/>
          <p:cNvSpPr/>
          <p:nvPr/>
        </p:nvSpPr>
        <p:spPr bwMode="auto">
          <a:xfrm>
            <a:off x="1262570" y="5060602"/>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RU1</a:t>
            </a:r>
          </a:p>
        </p:txBody>
      </p:sp>
      <p:sp>
        <p:nvSpPr>
          <p:cNvPr id="252" name="TextBox 251"/>
          <p:cNvSpPr txBox="1"/>
          <p:nvPr/>
        </p:nvSpPr>
        <p:spPr>
          <a:xfrm>
            <a:off x="1895310" y="5552304"/>
            <a:ext cx="320922" cy="180698"/>
          </a:xfrm>
          <a:prstGeom prst="rect">
            <a:avLst/>
          </a:prstGeom>
          <a:noFill/>
        </p:spPr>
        <p:txBody>
          <a:bodyPr wrap="none" rtlCol="0">
            <a:spAutoFit/>
          </a:bodyPr>
          <a:lstStyle/>
          <a:p>
            <a:pPr algn="ctr"/>
            <a:r>
              <a:rPr lang="en-US" sz="800" dirty="0">
                <a:solidFill>
                  <a:schemeClr val="tx1"/>
                </a:solidFill>
              </a:rPr>
              <a:t>-95</a:t>
            </a:r>
          </a:p>
        </p:txBody>
      </p:sp>
      <p:sp>
        <p:nvSpPr>
          <p:cNvPr id="253" name="TextBox 252"/>
          <p:cNvSpPr txBox="1"/>
          <p:nvPr/>
        </p:nvSpPr>
        <p:spPr>
          <a:xfrm>
            <a:off x="1749516" y="5552304"/>
            <a:ext cx="320922" cy="180698"/>
          </a:xfrm>
          <a:prstGeom prst="rect">
            <a:avLst/>
          </a:prstGeom>
          <a:noFill/>
        </p:spPr>
        <p:txBody>
          <a:bodyPr wrap="none" rtlCol="0">
            <a:spAutoFit/>
          </a:bodyPr>
          <a:lstStyle/>
          <a:p>
            <a:pPr algn="ctr"/>
            <a:r>
              <a:rPr lang="en-US" sz="800" dirty="0">
                <a:solidFill>
                  <a:schemeClr val="tx1"/>
                </a:solidFill>
              </a:rPr>
              <a:t>-96</a:t>
            </a:r>
          </a:p>
        </p:txBody>
      </p:sp>
      <p:sp>
        <p:nvSpPr>
          <p:cNvPr id="259" name="TextBox 258"/>
          <p:cNvSpPr txBox="1"/>
          <p:nvPr/>
        </p:nvSpPr>
        <p:spPr>
          <a:xfrm flipH="1">
            <a:off x="5710787" y="5558517"/>
            <a:ext cx="287259" cy="180698"/>
          </a:xfrm>
          <a:prstGeom prst="rect">
            <a:avLst/>
          </a:prstGeom>
          <a:noFill/>
        </p:spPr>
        <p:txBody>
          <a:bodyPr wrap="none" rtlCol="0">
            <a:spAutoFit/>
          </a:bodyPr>
          <a:lstStyle/>
          <a:p>
            <a:pPr algn="ctr"/>
            <a:r>
              <a:rPr lang="en-US" sz="800" dirty="0">
                <a:solidFill>
                  <a:schemeClr val="tx1"/>
                </a:solidFill>
              </a:rPr>
              <a:t>42</a:t>
            </a:r>
          </a:p>
        </p:txBody>
      </p:sp>
      <p:sp>
        <p:nvSpPr>
          <p:cNvPr id="260" name="Rectangle 259"/>
          <p:cNvSpPr/>
          <p:nvPr/>
        </p:nvSpPr>
        <p:spPr bwMode="auto">
          <a:xfrm flipH="1">
            <a:off x="5901744" y="5066521"/>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RU7</a:t>
            </a:r>
          </a:p>
        </p:txBody>
      </p:sp>
      <p:sp>
        <p:nvSpPr>
          <p:cNvPr id="261" name="Rectangle 260"/>
          <p:cNvSpPr/>
          <p:nvPr/>
        </p:nvSpPr>
        <p:spPr bwMode="auto">
          <a:xfrm flipH="1">
            <a:off x="6656739" y="5066521"/>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RU8</a:t>
            </a:r>
          </a:p>
        </p:txBody>
      </p:sp>
      <p:sp>
        <p:nvSpPr>
          <p:cNvPr id="262" name="TextBox 261"/>
          <p:cNvSpPr txBox="1"/>
          <p:nvPr/>
        </p:nvSpPr>
        <p:spPr>
          <a:xfrm flipH="1">
            <a:off x="5841002" y="5558223"/>
            <a:ext cx="287258" cy="180698"/>
          </a:xfrm>
          <a:prstGeom prst="rect">
            <a:avLst/>
          </a:prstGeom>
          <a:noFill/>
        </p:spPr>
        <p:txBody>
          <a:bodyPr wrap="none" rtlCol="0">
            <a:spAutoFit/>
          </a:bodyPr>
          <a:lstStyle/>
          <a:p>
            <a:pPr algn="ctr"/>
            <a:r>
              <a:rPr lang="en-US" sz="800" dirty="0">
                <a:solidFill>
                  <a:schemeClr val="tx1"/>
                </a:solidFill>
              </a:rPr>
              <a:t>43</a:t>
            </a:r>
          </a:p>
        </p:txBody>
      </p:sp>
      <p:sp>
        <p:nvSpPr>
          <p:cNvPr id="263" name="TextBox 262"/>
          <p:cNvSpPr txBox="1"/>
          <p:nvPr/>
        </p:nvSpPr>
        <p:spPr>
          <a:xfrm flipH="1">
            <a:off x="6440219" y="5558223"/>
            <a:ext cx="287258" cy="180698"/>
          </a:xfrm>
          <a:prstGeom prst="rect">
            <a:avLst/>
          </a:prstGeom>
          <a:noFill/>
        </p:spPr>
        <p:txBody>
          <a:bodyPr wrap="none" rtlCol="0">
            <a:spAutoFit/>
          </a:bodyPr>
          <a:lstStyle/>
          <a:p>
            <a:pPr algn="ctr"/>
            <a:r>
              <a:rPr lang="en-US" sz="800" dirty="0">
                <a:solidFill>
                  <a:schemeClr val="tx1"/>
                </a:solidFill>
              </a:rPr>
              <a:t>68</a:t>
            </a:r>
          </a:p>
        </p:txBody>
      </p:sp>
      <p:sp>
        <p:nvSpPr>
          <p:cNvPr id="264" name="TextBox 263"/>
          <p:cNvSpPr txBox="1"/>
          <p:nvPr/>
        </p:nvSpPr>
        <p:spPr>
          <a:xfrm flipH="1">
            <a:off x="6561858" y="5558223"/>
            <a:ext cx="287258" cy="180698"/>
          </a:xfrm>
          <a:prstGeom prst="rect">
            <a:avLst/>
          </a:prstGeom>
          <a:noFill/>
        </p:spPr>
        <p:txBody>
          <a:bodyPr wrap="none" rtlCol="0">
            <a:spAutoFit/>
          </a:bodyPr>
          <a:lstStyle/>
          <a:p>
            <a:pPr algn="ctr"/>
            <a:r>
              <a:rPr lang="en-US" sz="800" dirty="0">
                <a:solidFill>
                  <a:schemeClr val="tx1"/>
                </a:solidFill>
              </a:rPr>
              <a:t>70</a:t>
            </a:r>
          </a:p>
        </p:txBody>
      </p:sp>
      <p:sp>
        <p:nvSpPr>
          <p:cNvPr id="265" name="Rectangle 264"/>
          <p:cNvSpPr/>
          <p:nvPr/>
        </p:nvSpPr>
        <p:spPr bwMode="auto">
          <a:xfrm flipH="1">
            <a:off x="7386625" y="5066521"/>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RU9</a:t>
            </a:r>
          </a:p>
        </p:txBody>
      </p:sp>
      <p:sp>
        <p:nvSpPr>
          <p:cNvPr id="266" name="TextBox 265"/>
          <p:cNvSpPr txBox="1"/>
          <p:nvPr/>
        </p:nvSpPr>
        <p:spPr>
          <a:xfrm flipH="1">
            <a:off x="7178152" y="5558223"/>
            <a:ext cx="287258" cy="180698"/>
          </a:xfrm>
          <a:prstGeom prst="rect">
            <a:avLst/>
          </a:prstGeom>
          <a:noFill/>
        </p:spPr>
        <p:txBody>
          <a:bodyPr wrap="none" rtlCol="0">
            <a:spAutoFit/>
          </a:bodyPr>
          <a:lstStyle/>
          <a:p>
            <a:pPr algn="ctr"/>
            <a:r>
              <a:rPr lang="en-US" sz="800" dirty="0">
                <a:solidFill>
                  <a:schemeClr val="tx1"/>
                </a:solidFill>
              </a:rPr>
              <a:t>95</a:t>
            </a:r>
          </a:p>
        </p:txBody>
      </p:sp>
      <p:sp>
        <p:nvSpPr>
          <p:cNvPr id="267" name="TextBox 266"/>
          <p:cNvSpPr txBox="1"/>
          <p:nvPr/>
        </p:nvSpPr>
        <p:spPr>
          <a:xfrm flipH="1">
            <a:off x="7304896" y="5558223"/>
            <a:ext cx="287258" cy="180698"/>
          </a:xfrm>
          <a:prstGeom prst="rect">
            <a:avLst/>
          </a:prstGeom>
          <a:noFill/>
        </p:spPr>
        <p:txBody>
          <a:bodyPr wrap="none" rtlCol="0">
            <a:spAutoFit/>
          </a:bodyPr>
          <a:lstStyle/>
          <a:p>
            <a:pPr algn="ctr"/>
            <a:r>
              <a:rPr lang="en-US" sz="800" dirty="0">
                <a:solidFill>
                  <a:schemeClr val="tx1"/>
                </a:solidFill>
              </a:rPr>
              <a:t>96</a:t>
            </a:r>
          </a:p>
        </p:txBody>
      </p:sp>
      <p:sp>
        <p:nvSpPr>
          <p:cNvPr id="268" name="TextBox 267"/>
          <p:cNvSpPr txBox="1"/>
          <p:nvPr/>
        </p:nvSpPr>
        <p:spPr>
          <a:xfrm>
            <a:off x="1126957" y="5558223"/>
            <a:ext cx="372218" cy="180698"/>
          </a:xfrm>
          <a:prstGeom prst="rect">
            <a:avLst/>
          </a:prstGeom>
          <a:noFill/>
        </p:spPr>
        <p:txBody>
          <a:bodyPr wrap="none" rtlCol="0">
            <a:spAutoFit/>
          </a:bodyPr>
          <a:lstStyle/>
          <a:p>
            <a:pPr algn="ctr"/>
            <a:r>
              <a:rPr lang="en-US" sz="800" dirty="0">
                <a:solidFill>
                  <a:schemeClr val="tx1"/>
                </a:solidFill>
              </a:rPr>
              <a:t>-121</a:t>
            </a:r>
          </a:p>
        </p:txBody>
      </p:sp>
      <p:sp>
        <p:nvSpPr>
          <p:cNvPr id="269" name="TextBox 268"/>
          <p:cNvSpPr txBox="1"/>
          <p:nvPr/>
        </p:nvSpPr>
        <p:spPr>
          <a:xfrm>
            <a:off x="7887082" y="5558223"/>
            <a:ext cx="338554" cy="180698"/>
          </a:xfrm>
          <a:prstGeom prst="rect">
            <a:avLst/>
          </a:prstGeom>
          <a:noFill/>
        </p:spPr>
        <p:txBody>
          <a:bodyPr wrap="none" rtlCol="0">
            <a:spAutoFit/>
          </a:bodyPr>
          <a:lstStyle/>
          <a:p>
            <a:pPr algn="ctr"/>
            <a:r>
              <a:rPr lang="en-US" sz="800" dirty="0">
                <a:solidFill>
                  <a:schemeClr val="tx1"/>
                </a:solidFill>
              </a:rPr>
              <a:t>121</a:t>
            </a:r>
          </a:p>
        </p:txBody>
      </p:sp>
      <p:sp>
        <p:nvSpPr>
          <p:cNvPr id="271" name="Trapezoid 270"/>
          <p:cNvSpPr/>
          <p:nvPr/>
        </p:nvSpPr>
        <p:spPr bwMode="auto">
          <a:xfrm>
            <a:off x="3862551" y="5130667"/>
            <a:ext cx="1665130" cy="470384"/>
          </a:xfrm>
          <a:prstGeom prst="trapezoid">
            <a:avLst>
              <a:gd name="adj" fmla="val 92595"/>
            </a:avLst>
          </a:prstGeom>
          <a:solidFill>
            <a:srgbClr val="FFC00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algn="ctr"/>
            <a:endParaRPr lang="en-US" sz="1400" dirty="0">
              <a:solidFill>
                <a:schemeClr val="tx1"/>
              </a:solidFill>
            </a:endParaRPr>
          </a:p>
        </p:txBody>
      </p:sp>
      <p:sp>
        <p:nvSpPr>
          <p:cNvPr id="272" name="TextBox 271"/>
          <p:cNvSpPr txBox="1"/>
          <p:nvPr/>
        </p:nvSpPr>
        <p:spPr>
          <a:xfrm>
            <a:off x="3785583" y="5544467"/>
            <a:ext cx="320922" cy="180698"/>
          </a:xfrm>
          <a:prstGeom prst="rect">
            <a:avLst/>
          </a:prstGeom>
          <a:noFill/>
        </p:spPr>
        <p:txBody>
          <a:bodyPr wrap="none" rtlCol="0">
            <a:spAutoFit/>
          </a:bodyPr>
          <a:lstStyle/>
          <a:p>
            <a:pPr algn="ctr"/>
            <a:r>
              <a:rPr lang="en-US" sz="800" dirty="0">
                <a:solidFill>
                  <a:schemeClr val="tx1"/>
                </a:solidFill>
              </a:rPr>
              <a:t>-34</a:t>
            </a:r>
          </a:p>
        </p:txBody>
      </p:sp>
      <p:sp>
        <p:nvSpPr>
          <p:cNvPr id="273" name="TextBox 272"/>
          <p:cNvSpPr txBox="1"/>
          <p:nvPr/>
        </p:nvSpPr>
        <p:spPr>
          <a:xfrm>
            <a:off x="5316674" y="5544467"/>
            <a:ext cx="287258" cy="180698"/>
          </a:xfrm>
          <a:prstGeom prst="rect">
            <a:avLst/>
          </a:prstGeom>
          <a:noFill/>
        </p:spPr>
        <p:txBody>
          <a:bodyPr wrap="none" rtlCol="0">
            <a:spAutoFit/>
          </a:bodyPr>
          <a:lstStyle/>
          <a:p>
            <a:pPr algn="ctr"/>
            <a:r>
              <a:rPr lang="en-US" sz="800" dirty="0">
                <a:solidFill>
                  <a:schemeClr val="tx1"/>
                </a:solidFill>
              </a:rPr>
              <a:t>33</a:t>
            </a:r>
          </a:p>
        </p:txBody>
      </p:sp>
      <p:sp>
        <p:nvSpPr>
          <p:cNvPr id="3" name="TextBox 2"/>
          <p:cNvSpPr txBox="1"/>
          <p:nvPr/>
        </p:nvSpPr>
        <p:spPr>
          <a:xfrm>
            <a:off x="164155" y="3240998"/>
            <a:ext cx="1027845" cy="523220"/>
          </a:xfrm>
          <a:prstGeom prst="rect">
            <a:avLst/>
          </a:prstGeom>
          <a:noFill/>
        </p:spPr>
        <p:txBody>
          <a:bodyPr wrap="none" rtlCol="0">
            <a:spAutoFit/>
          </a:bodyPr>
          <a:lstStyle/>
          <a:p>
            <a:r>
              <a:rPr lang="en-US" sz="1400" dirty="0">
                <a:solidFill>
                  <a:schemeClr val="tx1"/>
                </a:solidFill>
              </a:rPr>
              <a:t>Standalone </a:t>
            </a:r>
          </a:p>
          <a:p>
            <a:r>
              <a:rPr lang="en-US" sz="1400" dirty="0">
                <a:solidFill>
                  <a:schemeClr val="tx1"/>
                </a:solidFill>
              </a:rPr>
              <a:t>11ba:</a:t>
            </a:r>
          </a:p>
        </p:txBody>
      </p:sp>
      <p:sp>
        <p:nvSpPr>
          <p:cNvPr id="117" name="TextBox 116"/>
          <p:cNvSpPr txBox="1"/>
          <p:nvPr/>
        </p:nvSpPr>
        <p:spPr>
          <a:xfrm>
            <a:off x="107504" y="4116571"/>
            <a:ext cx="1538947" cy="307777"/>
          </a:xfrm>
          <a:prstGeom prst="rect">
            <a:avLst/>
          </a:prstGeom>
          <a:noFill/>
        </p:spPr>
        <p:txBody>
          <a:bodyPr wrap="none" rtlCol="0">
            <a:spAutoFit/>
          </a:bodyPr>
          <a:lstStyle/>
          <a:p>
            <a:r>
              <a:rPr lang="en-US" sz="1400" dirty="0">
                <a:solidFill>
                  <a:schemeClr val="tx1"/>
                </a:solidFill>
              </a:rPr>
              <a:t>11ba multiplexing:</a:t>
            </a:r>
          </a:p>
        </p:txBody>
      </p:sp>
      <p:sp>
        <p:nvSpPr>
          <p:cNvPr id="118" name="TextBox 117"/>
          <p:cNvSpPr txBox="1"/>
          <p:nvPr/>
        </p:nvSpPr>
        <p:spPr>
          <a:xfrm>
            <a:off x="158127" y="4772332"/>
            <a:ext cx="2787430" cy="307777"/>
          </a:xfrm>
          <a:prstGeom prst="rect">
            <a:avLst/>
          </a:prstGeom>
          <a:noFill/>
        </p:spPr>
        <p:txBody>
          <a:bodyPr wrap="none" rtlCol="0">
            <a:spAutoFit/>
          </a:bodyPr>
          <a:lstStyle/>
          <a:p>
            <a:r>
              <a:rPr lang="en-US" sz="1400" dirty="0">
                <a:solidFill>
                  <a:schemeClr val="tx1"/>
                </a:solidFill>
              </a:rPr>
              <a:t>11ba+11ax concurrent transmission:</a:t>
            </a:r>
          </a:p>
        </p:txBody>
      </p:sp>
      <p:sp>
        <p:nvSpPr>
          <p:cNvPr id="119" name="TextBox 118"/>
          <p:cNvSpPr txBox="1"/>
          <p:nvPr/>
        </p:nvSpPr>
        <p:spPr>
          <a:xfrm>
            <a:off x="169574" y="2502758"/>
            <a:ext cx="1027845" cy="523220"/>
          </a:xfrm>
          <a:prstGeom prst="rect">
            <a:avLst/>
          </a:prstGeom>
          <a:noFill/>
        </p:spPr>
        <p:txBody>
          <a:bodyPr wrap="none" rtlCol="0">
            <a:spAutoFit/>
          </a:bodyPr>
          <a:lstStyle/>
          <a:p>
            <a:r>
              <a:rPr lang="en-US" sz="1400" dirty="0">
                <a:solidFill>
                  <a:schemeClr val="tx1"/>
                </a:solidFill>
              </a:rPr>
              <a:t>Standalone </a:t>
            </a:r>
          </a:p>
          <a:p>
            <a:r>
              <a:rPr lang="en-US" sz="1400" dirty="0">
                <a:solidFill>
                  <a:schemeClr val="tx1"/>
                </a:solidFill>
              </a:rPr>
              <a:t>11ax:</a:t>
            </a:r>
          </a:p>
        </p:txBody>
      </p:sp>
      <p:sp>
        <p:nvSpPr>
          <p:cNvPr id="121" name="Trapezoid 120"/>
          <p:cNvSpPr/>
          <p:nvPr/>
        </p:nvSpPr>
        <p:spPr bwMode="auto">
          <a:xfrm>
            <a:off x="3875482" y="3344621"/>
            <a:ext cx="1665130" cy="470384"/>
          </a:xfrm>
          <a:prstGeom prst="trapezoid">
            <a:avLst>
              <a:gd name="adj" fmla="val 92595"/>
            </a:avLst>
          </a:prstGeom>
          <a:solidFill>
            <a:srgbClr val="FFC00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algn="ctr"/>
            <a:endParaRPr lang="en-US" sz="1400" dirty="0">
              <a:solidFill>
                <a:schemeClr val="tx1"/>
              </a:solidFill>
            </a:endParaRPr>
          </a:p>
        </p:txBody>
      </p:sp>
      <p:sp>
        <p:nvSpPr>
          <p:cNvPr id="122" name="TextBox 121"/>
          <p:cNvSpPr txBox="1"/>
          <p:nvPr/>
        </p:nvSpPr>
        <p:spPr>
          <a:xfrm>
            <a:off x="3798514" y="3770695"/>
            <a:ext cx="320922" cy="180698"/>
          </a:xfrm>
          <a:prstGeom prst="rect">
            <a:avLst/>
          </a:prstGeom>
          <a:noFill/>
        </p:spPr>
        <p:txBody>
          <a:bodyPr wrap="none" rtlCol="0">
            <a:spAutoFit/>
          </a:bodyPr>
          <a:lstStyle/>
          <a:p>
            <a:pPr algn="ctr"/>
            <a:r>
              <a:rPr lang="en-US" sz="800" dirty="0">
                <a:solidFill>
                  <a:schemeClr val="tx1"/>
                </a:solidFill>
              </a:rPr>
              <a:t>-34</a:t>
            </a:r>
          </a:p>
        </p:txBody>
      </p:sp>
      <p:sp>
        <p:nvSpPr>
          <p:cNvPr id="123" name="TextBox 122"/>
          <p:cNvSpPr txBox="1"/>
          <p:nvPr/>
        </p:nvSpPr>
        <p:spPr>
          <a:xfrm>
            <a:off x="5329605" y="3770695"/>
            <a:ext cx="287258" cy="180698"/>
          </a:xfrm>
          <a:prstGeom prst="rect">
            <a:avLst/>
          </a:prstGeom>
          <a:noFill/>
        </p:spPr>
        <p:txBody>
          <a:bodyPr wrap="none" rtlCol="0">
            <a:spAutoFit/>
          </a:bodyPr>
          <a:lstStyle/>
          <a:p>
            <a:pPr algn="ctr"/>
            <a:r>
              <a:rPr lang="en-US" sz="800" dirty="0">
                <a:solidFill>
                  <a:schemeClr val="tx1"/>
                </a:solidFill>
              </a:rPr>
              <a:t>33</a:t>
            </a:r>
          </a:p>
        </p:txBody>
      </p:sp>
      <p:sp>
        <p:nvSpPr>
          <p:cNvPr id="5" name="Right Brace 4"/>
          <p:cNvSpPr/>
          <p:nvPr/>
        </p:nvSpPr>
        <p:spPr bwMode="auto">
          <a:xfrm rot="16200000">
            <a:off x="4609422" y="1404768"/>
            <a:ext cx="158021" cy="1342411"/>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32" name="Straight Connector 131"/>
          <p:cNvCxnSpPr/>
          <p:nvPr/>
        </p:nvCxnSpPr>
        <p:spPr bwMode="auto">
          <a:xfrm>
            <a:off x="4038650" y="2157846"/>
            <a:ext cx="0" cy="3445155"/>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33" name="Straight Connector 132"/>
          <p:cNvCxnSpPr/>
          <p:nvPr/>
        </p:nvCxnSpPr>
        <p:spPr bwMode="auto">
          <a:xfrm>
            <a:off x="5350942" y="2157846"/>
            <a:ext cx="0" cy="3454099"/>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9" name="TextBox 8"/>
          <p:cNvSpPr txBox="1"/>
          <p:nvPr/>
        </p:nvSpPr>
        <p:spPr>
          <a:xfrm>
            <a:off x="3845756" y="1700808"/>
            <a:ext cx="1681871" cy="307777"/>
          </a:xfrm>
          <a:prstGeom prst="rect">
            <a:avLst/>
          </a:prstGeom>
          <a:noFill/>
        </p:spPr>
        <p:txBody>
          <a:bodyPr wrap="none" rtlCol="0">
            <a:spAutoFit/>
          </a:bodyPr>
          <a:lstStyle/>
          <a:p>
            <a:r>
              <a:rPr lang="en-US" sz="1400" dirty="0">
                <a:solidFill>
                  <a:schemeClr val="tx1"/>
                </a:solidFill>
              </a:rPr>
              <a:t>3.75 MHz (48 tones)</a:t>
            </a:r>
          </a:p>
        </p:txBody>
      </p:sp>
    </p:spTree>
    <p:extLst>
      <p:ext uri="{BB962C8B-B14F-4D97-AF65-F5344CB8AC3E}">
        <p14:creationId xmlns:p14="http://schemas.microsoft.com/office/powerpoint/2010/main" val="832957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 – SNR Definition </a:t>
            </a:r>
          </a:p>
        </p:txBody>
      </p:sp>
      <p:sp>
        <p:nvSpPr>
          <p:cNvPr id="3" name="Content Placeholder 2"/>
          <p:cNvSpPr>
            <a:spLocks noGrp="1"/>
          </p:cNvSpPr>
          <p:nvPr>
            <p:ph idx="1"/>
          </p:nvPr>
        </p:nvSpPr>
        <p:spPr>
          <a:xfrm>
            <a:off x="685800" y="4720940"/>
            <a:ext cx="7770813" cy="649189"/>
          </a:xfrm>
        </p:spPr>
        <p:txBody>
          <a:bodyPr/>
          <a:lstStyle/>
          <a:p>
            <a:pPr algn="just">
              <a:buFont typeface="Arial" panose="020B0604020202020204" pitchFamily="34" charset="0"/>
              <a:buChar char="•"/>
            </a:pPr>
            <a:r>
              <a:rPr lang="en-US" sz="1600" dirty="0"/>
              <a:t>In [2], SNR is defined as “SNR over 20 MHz, means SNR = E[s^2] / E[n^2], where the expectation is sampling is done at 20 MHz samples”</a:t>
            </a:r>
          </a:p>
          <a:p>
            <a:pPr algn="just">
              <a:buFont typeface="Arial" panose="020B0604020202020204" pitchFamily="34" charset="0"/>
              <a:buChar char="•"/>
            </a:pPr>
            <a:r>
              <a:rPr lang="en-US" sz="1600" dirty="0"/>
              <a:t>The figure shows the temporal characteristics of sequence-based OOK symbols at 20 dB SNR.</a:t>
            </a:r>
          </a:p>
          <a:p>
            <a:pPr algn="just">
              <a:buFont typeface="Arial" panose="020B0604020202020204" pitchFamily="34" charset="0"/>
              <a:buChar char="•"/>
            </a:pPr>
            <a:r>
              <a:rPr lang="en-US" sz="1600" dirty="0"/>
              <a:t>It has also been agreed to consider full OOK symbol duration  for signal power calculation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pic>
        <p:nvPicPr>
          <p:cNvPr id="5" name="Picture 4"/>
          <p:cNvPicPr>
            <a:picLocks noChangeAspect="1"/>
          </p:cNvPicPr>
          <p:nvPr/>
        </p:nvPicPr>
        <p:blipFill rotWithShape="1">
          <a:blip r:embed="rId2"/>
          <a:srcRect l="7541" r="8044"/>
          <a:stretch/>
        </p:blipFill>
        <p:spPr>
          <a:xfrm>
            <a:off x="529134" y="1723207"/>
            <a:ext cx="7253804" cy="2783790"/>
          </a:xfrm>
          <a:prstGeom prst="rect">
            <a:avLst/>
          </a:prstGeom>
        </p:spPr>
      </p:pic>
      <p:cxnSp>
        <p:nvCxnSpPr>
          <p:cNvPr id="9" name="Straight Connector 8"/>
          <p:cNvCxnSpPr/>
          <p:nvPr/>
        </p:nvCxnSpPr>
        <p:spPr bwMode="auto">
          <a:xfrm>
            <a:off x="988616" y="2251472"/>
            <a:ext cx="706953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1" name="TextBox 10"/>
          <p:cNvSpPr txBox="1"/>
          <p:nvPr/>
        </p:nvSpPr>
        <p:spPr>
          <a:xfrm>
            <a:off x="7782938" y="1983283"/>
            <a:ext cx="529312" cy="307777"/>
          </a:xfrm>
          <a:prstGeom prst="rect">
            <a:avLst/>
          </a:prstGeom>
          <a:noFill/>
        </p:spPr>
        <p:txBody>
          <a:bodyPr wrap="none" rtlCol="0">
            <a:spAutoFit/>
          </a:bodyPr>
          <a:lstStyle/>
          <a:p>
            <a:r>
              <a:rPr lang="en-US" sz="1400" dirty="0">
                <a:solidFill>
                  <a:schemeClr val="tx1"/>
                </a:solidFill>
              </a:rPr>
              <a:t>3 dB</a:t>
            </a:r>
          </a:p>
        </p:txBody>
      </p:sp>
      <p:cxnSp>
        <p:nvCxnSpPr>
          <p:cNvPr id="12" name="Straight Connector 11"/>
          <p:cNvCxnSpPr/>
          <p:nvPr/>
        </p:nvCxnSpPr>
        <p:spPr bwMode="auto">
          <a:xfrm>
            <a:off x="1162050" y="3289176"/>
            <a:ext cx="685165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a:off x="988616" y="2389138"/>
            <a:ext cx="706953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6" name="Right Arrow 15"/>
          <p:cNvSpPr/>
          <p:nvPr/>
        </p:nvSpPr>
        <p:spPr bwMode="auto">
          <a:xfrm rot="5400000">
            <a:off x="7430500" y="2741576"/>
            <a:ext cx="900038" cy="195162"/>
          </a:xfrm>
          <a:prstGeom prst="rightArrow">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 name="TextBox 16"/>
          <p:cNvSpPr txBox="1"/>
          <p:nvPr/>
        </p:nvSpPr>
        <p:spPr>
          <a:xfrm>
            <a:off x="7927261" y="2607313"/>
            <a:ext cx="1063112" cy="307777"/>
          </a:xfrm>
          <a:prstGeom prst="rect">
            <a:avLst/>
          </a:prstGeom>
          <a:noFill/>
        </p:spPr>
        <p:txBody>
          <a:bodyPr wrap="none" rtlCol="0">
            <a:spAutoFit/>
          </a:bodyPr>
          <a:lstStyle/>
          <a:p>
            <a:r>
              <a:rPr lang="en-US" sz="1400" dirty="0">
                <a:solidFill>
                  <a:schemeClr val="tx1"/>
                </a:solidFill>
              </a:rPr>
              <a:t>SNR: 20 dB</a:t>
            </a:r>
          </a:p>
        </p:txBody>
      </p:sp>
    </p:spTree>
    <p:extLst>
      <p:ext uri="{BB962C8B-B14F-4D97-AF65-F5344CB8AC3E}">
        <p14:creationId xmlns:p14="http://schemas.microsoft.com/office/powerpoint/2010/main" val="3325139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Abstract</a:t>
            </a:r>
            <a:endParaRPr lang="en-US" dirty="0"/>
          </a:p>
        </p:txBody>
      </p:sp>
      <p:sp>
        <p:nvSpPr>
          <p:cNvPr id="3" name="Content Placeholder 2"/>
          <p:cNvSpPr>
            <a:spLocks noGrp="1"/>
          </p:cNvSpPr>
          <p:nvPr>
            <p:ph idx="1"/>
          </p:nvPr>
        </p:nvSpPr>
        <p:spPr>
          <a:xfrm>
            <a:off x="685800" y="1759258"/>
            <a:ext cx="7770813" cy="4113213"/>
          </a:xfrm>
        </p:spPr>
        <p:txBody>
          <a:bodyPr/>
          <a:lstStyle/>
          <a:p>
            <a:pPr algn="just">
              <a:buFont typeface="Arial" panose="020B0604020202020204" pitchFamily="34" charset="0"/>
              <a:buChar char="•"/>
            </a:pPr>
            <a:r>
              <a:rPr lang="en-US" dirty="0">
                <a:solidFill>
                  <a:schemeClr val="tx1"/>
                </a:solidFill>
              </a:rPr>
              <a:t>In this contribution, we evaluate two waveform coding (WFC) schemes</a:t>
            </a:r>
          </a:p>
          <a:p>
            <a:pPr lvl="1" algn="just">
              <a:buFont typeface="Arial" panose="020B0604020202020204" pitchFamily="34" charset="0"/>
              <a:buChar char="•"/>
            </a:pPr>
            <a:r>
              <a:rPr lang="en-US" sz="2400" b="1" dirty="0">
                <a:solidFill>
                  <a:schemeClr val="tx1"/>
                </a:solidFill>
              </a:rPr>
              <a:t>Sequence-based on-off keying (OOK) and </a:t>
            </a:r>
          </a:p>
          <a:p>
            <a:pPr lvl="1" algn="just">
              <a:buFont typeface="Arial" panose="020B0604020202020204" pitchFamily="34" charset="0"/>
              <a:buChar char="•"/>
            </a:pPr>
            <a:r>
              <a:rPr lang="en-US" sz="2400" b="1" dirty="0">
                <a:solidFill>
                  <a:schemeClr val="tx1"/>
                </a:solidFill>
              </a:rPr>
              <a:t>Masking-based OOK</a:t>
            </a:r>
          </a:p>
          <a:p>
            <a:pPr marL="457200" lvl="1" indent="0" algn="just"/>
            <a:r>
              <a:rPr lang="en-US" sz="2400" b="1" dirty="0">
                <a:solidFill>
                  <a:schemeClr val="tx1"/>
                </a:solidFill>
              </a:rPr>
              <a:t>under carrier frequency offset (CFO), considering standalone, frequency domain multiplexing, and concurrent transmission with 11ax signal scenarios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965059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685799" y="1751013"/>
            <a:ext cx="7770813" cy="4113213"/>
          </a:xfrm>
        </p:spPr>
        <p:txBody>
          <a:bodyPr/>
          <a:lstStyle/>
          <a:p>
            <a:pPr algn="just">
              <a:buFont typeface="Arial" panose="020B0604020202020204" pitchFamily="34" charset="0"/>
              <a:buChar char="•"/>
            </a:pPr>
            <a:r>
              <a:rPr lang="en-US" sz="2000" dirty="0"/>
              <a:t>It has been agreed to use on-off keying (OOK) symbols for 802.11ba WUR payload [1]</a:t>
            </a:r>
          </a:p>
          <a:p>
            <a:pPr algn="just">
              <a:buFont typeface="Arial" panose="020B0604020202020204" pitchFamily="34" charset="0"/>
              <a:buChar char="•"/>
            </a:pPr>
            <a:r>
              <a:rPr lang="en-US" sz="2000" dirty="0"/>
              <a:t>Different OOK schemes with Manchester coding (WFC) are proposed for 802.11ba wake-up signal (WUS) payload [2-7]. For example,</a:t>
            </a:r>
          </a:p>
          <a:p>
            <a:pPr lvl="1" algn="just">
              <a:buFont typeface="Arial" panose="020B0604020202020204" pitchFamily="34" charset="0"/>
              <a:buChar char="•"/>
            </a:pPr>
            <a:r>
              <a:rPr lang="en-US" sz="1800" dirty="0"/>
              <a:t>Masking a fixed 11ac/n OFDM symbol [2,3,4]</a:t>
            </a:r>
          </a:p>
          <a:p>
            <a:pPr lvl="1" algn="just">
              <a:buFont typeface="Arial" panose="020B0604020202020204" pitchFamily="34" charset="0"/>
              <a:buChar char="•"/>
            </a:pPr>
            <a:r>
              <a:rPr lang="en-US" sz="1800" dirty="0"/>
              <a:t>Using sequences in frequency within 11ax OFDM symbol [7]</a:t>
            </a:r>
          </a:p>
          <a:p>
            <a:pPr lvl="1" algn="just">
              <a:buFont typeface="Arial" panose="020B0604020202020204" pitchFamily="34" charset="0"/>
              <a:buChar char="•"/>
            </a:pPr>
            <a:r>
              <a:rPr lang="en-US" sz="1800" dirty="0"/>
              <a:t>Using multiple 11ac/n OFDM symbol [5]</a:t>
            </a:r>
          </a:p>
          <a:p>
            <a:pPr algn="just">
              <a:buFont typeface="Arial" panose="020B0604020202020204" pitchFamily="34" charset="0"/>
              <a:buChar char="•"/>
            </a:pPr>
            <a:r>
              <a:rPr lang="en-US" sz="2000" dirty="0"/>
              <a:t>It is not trivial to determine which scheme is better for 802.11ba and other WLAN standards when different scenarios, such as frequency domain multiplexing, concurrent transmission (e.g., 11ax+11ba), or standalone operations (only 11ba) are considered</a:t>
            </a:r>
          </a:p>
          <a:p>
            <a:pPr algn="just">
              <a:buFont typeface="Arial" panose="020B0604020202020204" pitchFamily="34" charset="0"/>
              <a:buChar char="•"/>
            </a:pPr>
            <a:r>
              <a:rPr lang="en-US" sz="2000" dirty="0"/>
              <a:t>In this study, we compare masking-based OOK and sequence-based OOK under the impairment due to CFO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4070573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545" y="584454"/>
            <a:ext cx="7770813" cy="652373"/>
          </a:xfrm>
        </p:spPr>
        <p:txBody>
          <a:bodyPr/>
          <a:lstStyle/>
          <a:p>
            <a:r>
              <a:rPr lang="en-US" dirty="0"/>
              <a:t>Masking-based WFC OOK Symbols</a:t>
            </a:r>
          </a:p>
        </p:txBody>
      </p:sp>
      <p:sp>
        <p:nvSpPr>
          <p:cNvPr id="3" name="Content Placeholder 2"/>
          <p:cNvSpPr>
            <a:spLocks noGrp="1"/>
          </p:cNvSpPr>
          <p:nvPr>
            <p:ph idx="1"/>
          </p:nvPr>
        </p:nvSpPr>
        <p:spPr>
          <a:xfrm>
            <a:off x="685800" y="1265853"/>
            <a:ext cx="7918648" cy="1995539"/>
          </a:xfrm>
        </p:spPr>
        <p:txBody>
          <a:bodyPr/>
          <a:lstStyle/>
          <a:p>
            <a:pPr>
              <a:buFont typeface="Arial" panose="020B0604020202020204" pitchFamily="34" charset="0"/>
              <a:buChar char="•"/>
            </a:pPr>
            <a:r>
              <a:rPr lang="en-US" sz="1800" dirty="0"/>
              <a:t>Masking-based WFC OOK Symbols are generated by applying a mask to a fixed OFDM symbol. For example, by using 11n OFDM numerology</a:t>
            </a:r>
          </a:p>
          <a:p>
            <a:pPr lvl="1">
              <a:buFont typeface="Arial" panose="020B0604020202020204" pitchFamily="34" charset="0"/>
              <a:buChar char="•"/>
            </a:pPr>
            <a:r>
              <a:rPr lang="en-US" sz="1800" dirty="0"/>
              <a:t>A fixed sequence, e.g., </a:t>
            </a:r>
            <a:r>
              <a:rPr lang="en-US" sz="1800" b="0" dirty="0"/>
              <a:t>[1 -1 1 1 1 1 0 1 -1 -1 1 1 -1] is first mapped around DC subcarrier</a:t>
            </a:r>
          </a:p>
          <a:p>
            <a:pPr lvl="1">
              <a:buFont typeface="Arial" panose="020B0604020202020204" pitchFamily="34" charset="0"/>
              <a:buChar char="•"/>
            </a:pPr>
            <a:r>
              <a:rPr lang="en-US" sz="1800" dirty="0"/>
              <a:t>Time domain signal is generated via an IDFT operation of size of 64</a:t>
            </a:r>
          </a:p>
          <a:p>
            <a:pPr lvl="1">
              <a:buFont typeface="Arial" panose="020B0604020202020204" pitchFamily="34" charset="0"/>
              <a:buChar char="•"/>
            </a:pPr>
            <a:r>
              <a:rPr lang="en-US" sz="1800" dirty="0"/>
              <a:t>After CP is prepended to OFDM symbol, the OFDM symbols is masked to generate Manchester coded OOK symbols</a:t>
            </a:r>
          </a:p>
          <a:p>
            <a:pPr>
              <a:buFont typeface="Arial" panose="020B0604020202020204" pitchFamily="34" charset="0"/>
              <a:buChar char="•"/>
            </a:pPr>
            <a:r>
              <a:rPr lang="en-US" sz="2000" dirty="0"/>
              <a:t>Since this method masks the OFDM symbol, the original sequence property in the frequency domain cannot be maintained and spreads across the frequency domain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Rectangle 4"/>
          <p:cNvSpPr/>
          <p:nvPr/>
        </p:nvSpPr>
        <p:spPr bwMode="auto">
          <a:xfrm>
            <a:off x="3131840" y="4749190"/>
            <a:ext cx="576064" cy="1440160"/>
          </a:xfrm>
          <a:prstGeom prst="rect">
            <a:avLst/>
          </a:prstGeom>
          <a:no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IDFT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rPr>
              <a:t>(64)</a:t>
            </a:r>
            <a:endParaRPr kumimoji="0" lang="en-US" sz="1200" b="0" i="0" u="none" strike="noStrike" cap="none" normalizeH="0" baseline="0" dirty="0">
              <a:ln>
                <a:noFill/>
              </a:ln>
              <a:solidFill>
                <a:schemeClr val="tx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24" name="Rectangle 23"/>
          <p:cNvSpPr/>
          <p:nvPr/>
        </p:nvSpPr>
        <p:spPr bwMode="auto">
          <a:xfrm>
            <a:off x="2483768" y="4749190"/>
            <a:ext cx="504056" cy="1440160"/>
          </a:xfrm>
          <a:prstGeom prst="rect">
            <a:avLst/>
          </a:prstGeom>
          <a:noFill/>
          <a:ln w="9525" cap="flat" cmpd="sng" algn="ctr">
            <a:solidFill>
              <a:schemeClr val="tx1"/>
            </a:solidFill>
            <a:prstDash val="solid"/>
            <a:round/>
            <a:headEnd type="none" w="med" len="med"/>
            <a:tailEnd type="triangle"/>
          </a:ln>
          <a:effectLst/>
        </p:spPr>
        <p:txBody>
          <a:bodyPr vert="vert270"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Mapping</a:t>
            </a:r>
          </a:p>
        </p:txBody>
      </p:sp>
      <p:cxnSp>
        <p:nvCxnSpPr>
          <p:cNvPr id="27" name="Straight Arrow Connector 26"/>
          <p:cNvCxnSpPr>
            <a:endCxn id="24" idx="1"/>
          </p:cNvCxnSpPr>
          <p:nvPr/>
        </p:nvCxnSpPr>
        <p:spPr bwMode="auto">
          <a:xfrm>
            <a:off x="2123728" y="5469270"/>
            <a:ext cx="36004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9" name="Straight Arrow Connector 28"/>
          <p:cNvCxnSpPr>
            <a:stCxn id="24" idx="3"/>
            <a:endCxn id="5" idx="1"/>
          </p:cNvCxnSpPr>
          <p:nvPr/>
        </p:nvCxnSpPr>
        <p:spPr bwMode="auto">
          <a:xfrm>
            <a:off x="2987824" y="5469270"/>
            <a:ext cx="14401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2" name="Straight Arrow Connector 31"/>
          <p:cNvCxnSpPr>
            <a:stCxn id="5" idx="3"/>
          </p:cNvCxnSpPr>
          <p:nvPr/>
        </p:nvCxnSpPr>
        <p:spPr bwMode="auto">
          <a:xfrm>
            <a:off x="3707904" y="5469270"/>
            <a:ext cx="30440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5" name="TextBox 34"/>
          <p:cNvSpPr txBox="1"/>
          <p:nvPr/>
        </p:nvSpPr>
        <p:spPr>
          <a:xfrm>
            <a:off x="1555088" y="5166840"/>
            <a:ext cx="873957" cy="307777"/>
          </a:xfrm>
          <a:prstGeom prst="rect">
            <a:avLst/>
          </a:prstGeom>
          <a:noFill/>
        </p:spPr>
        <p:txBody>
          <a:bodyPr wrap="none" rtlCol="0">
            <a:spAutoFit/>
          </a:bodyPr>
          <a:lstStyle/>
          <a:p>
            <a:r>
              <a:rPr lang="en-US" sz="1400" dirty="0">
                <a:solidFill>
                  <a:schemeClr val="tx1"/>
                </a:solidFill>
              </a:rPr>
              <a:t>Sequence</a:t>
            </a:r>
          </a:p>
        </p:txBody>
      </p:sp>
      <p:sp>
        <p:nvSpPr>
          <p:cNvPr id="37" name="Rectangle 36"/>
          <p:cNvSpPr/>
          <p:nvPr/>
        </p:nvSpPr>
        <p:spPr bwMode="auto">
          <a:xfrm>
            <a:off x="5140414" y="4861609"/>
            <a:ext cx="938336" cy="459120"/>
          </a:xfrm>
          <a:prstGeom prst="rect">
            <a:avLst/>
          </a:prstGeom>
          <a:no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Masking</a:t>
            </a:r>
            <a:r>
              <a:rPr kumimoji="0" lang="en-US" sz="1200" b="0" i="0" u="none" strike="noStrike" cap="none" normalizeH="0" dirty="0">
                <a:ln>
                  <a:noFill/>
                </a:ln>
                <a:solidFill>
                  <a:schemeClr val="tx1"/>
                </a:solidFill>
                <a:effectLst/>
                <a:latin typeface="Times New Roman" pitchFamily="16" charset="0"/>
                <a:ea typeface="MS Gothic" charset="-128"/>
              </a:rPr>
              <a:t> for Logic 1</a:t>
            </a: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38" name="Rectangle 37"/>
          <p:cNvSpPr/>
          <p:nvPr/>
        </p:nvSpPr>
        <p:spPr bwMode="auto">
          <a:xfrm>
            <a:off x="5162118" y="5542619"/>
            <a:ext cx="938336" cy="459120"/>
          </a:xfrm>
          <a:prstGeom prst="rect">
            <a:avLst/>
          </a:prstGeom>
          <a:no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Masking</a:t>
            </a:r>
            <a:r>
              <a:rPr kumimoji="0" lang="en-US" sz="1200" b="0" i="0" u="none" strike="noStrike" cap="none" normalizeH="0" dirty="0">
                <a:ln>
                  <a:noFill/>
                </a:ln>
                <a:solidFill>
                  <a:schemeClr val="tx1"/>
                </a:solidFill>
                <a:effectLst/>
                <a:latin typeface="Times New Roman" pitchFamily="16" charset="0"/>
                <a:ea typeface="MS Gothic" charset="-128"/>
              </a:rPr>
              <a:t> for Logic 0</a:t>
            </a: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39" name="Rectangle 38"/>
          <p:cNvSpPr/>
          <p:nvPr/>
        </p:nvSpPr>
        <p:spPr bwMode="auto">
          <a:xfrm>
            <a:off x="4004888" y="5208737"/>
            <a:ext cx="576064" cy="495972"/>
          </a:xfrm>
          <a:prstGeom prst="rect">
            <a:avLst/>
          </a:prstGeom>
          <a:no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CP+</a:t>
            </a:r>
          </a:p>
        </p:txBody>
      </p:sp>
      <p:cxnSp>
        <p:nvCxnSpPr>
          <p:cNvPr id="41" name="Straight Arrow Connector 40"/>
          <p:cNvCxnSpPr>
            <a:stCxn id="39" idx="3"/>
          </p:cNvCxnSpPr>
          <p:nvPr/>
        </p:nvCxnSpPr>
        <p:spPr bwMode="auto">
          <a:xfrm>
            <a:off x="4580952" y="5456723"/>
            <a:ext cx="239080" cy="11763"/>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42" name="Straight Arrow Connector 41"/>
          <p:cNvCxnSpPr/>
          <p:nvPr/>
        </p:nvCxnSpPr>
        <p:spPr bwMode="auto">
          <a:xfrm>
            <a:off x="4901334" y="5091169"/>
            <a:ext cx="239080" cy="1176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3" name="Straight Arrow Connector 42"/>
          <p:cNvCxnSpPr/>
          <p:nvPr/>
        </p:nvCxnSpPr>
        <p:spPr bwMode="auto">
          <a:xfrm>
            <a:off x="4938142" y="5792894"/>
            <a:ext cx="22397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6" name="Straight Arrow Connector 45"/>
          <p:cNvCxnSpPr/>
          <p:nvPr/>
        </p:nvCxnSpPr>
        <p:spPr bwMode="auto">
          <a:xfrm flipV="1">
            <a:off x="4801617" y="5102932"/>
            <a:ext cx="99717" cy="365554"/>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47" name="Arc 46"/>
          <p:cNvSpPr/>
          <p:nvPr/>
        </p:nvSpPr>
        <p:spPr bwMode="auto">
          <a:xfrm>
            <a:off x="4536565" y="5232863"/>
            <a:ext cx="363279" cy="471846"/>
          </a:xfrm>
          <a:prstGeom prst="arc">
            <a:avLst>
              <a:gd name="adj1" fmla="val 16200000"/>
              <a:gd name="adj2" fmla="val 4850330"/>
            </a:avLst>
          </a:prstGeom>
          <a:noFill/>
          <a:ln w="9525" cap="flat" cmpd="sng" algn="ctr">
            <a:solidFill>
              <a:schemeClr val="tx1"/>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0" name="TextBox 49"/>
          <p:cNvSpPr txBox="1"/>
          <p:nvPr/>
        </p:nvSpPr>
        <p:spPr>
          <a:xfrm>
            <a:off x="6420693" y="4983574"/>
            <a:ext cx="1133644" cy="276999"/>
          </a:xfrm>
          <a:prstGeom prst="rect">
            <a:avLst/>
          </a:prstGeom>
          <a:noFill/>
        </p:spPr>
        <p:txBody>
          <a:bodyPr wrap="none" rtlCol="0">
            <a:spAutoFit/>
          </a:bodyPr>
          <a:lstStyle/>
          <a:p>
            <a:r>
              <a:rPr lang="en-US" sz="1200" dirty="0">
                <a:solidFill>
                  <a:schemeClr val="tx1"/>
                </a:solidFill>
              </a:rPr>
              <a:t>Logic 1 in time</a:t>
            </a:r>
          </a:p>
        </p:txBody>
      </p:sp>
      <p:cxnSp>
        <p:nvCxnSpPr>
          <p:cNvPr id="51" name="Straight Arrow Connector 50"/>
          <p:cNvCxnSpPr/>
          <p:nvPr/>
        </p:nvCxnSpPr>
        <p:spPr bwMode="auto">
          <a:xfrm>
            <a:off x="6435737" y="5005677"/>
            <a:ext cx="119502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2" name="Straight Arrow Connector 51"/>
          <p:cNvCxnSpPr/>
          <p:nvPr/>
        </p:nvCxnSpPr>
        <p:spPr bwMode="auto">
          <a:xfrm flipV="1">
            <a:off x="6510608" y="4258725"/>
            <a:ext cx="0" cy="74782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4" name="Straight Arrow Connector 53"/>
          <p:cNvCxnSpPr/>
          <p:nvPr/>
        </p:nvCxnSpPr>
        <p:spPr bwMode="auto">
          <a:xfrm>
            <a:off x="6445808" y="6209694"/>
            <a:ext cx="119502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5" name="Straight Arrow Connector 54"/>
          <p:cNvCxnSpPr/>
          <p:nvPr/>
        </p:nvCxnSpPr>
        <p:spPr bwMode="auto">
          <a:xfrm flipV="1">
            <a:off x="6520062" y="5548000"/>
            <a:ext cx="0" cy="68991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7" name="Rectangle 56"/>
          <p:cNvSpPr/>
          <p:nvPr/>
        </p:nvSpPr>
        <p:spPr>
          <a:xfrm>
            <a:off x="6420693" y="4567254"/>
            <a:ext cx="340275" cy="400110"/>
          </a:xfrm>
          <a:prstGeom prst="rect">
            <a:avLst/>
          </a:prstGeom>
        </p:spPr>
        <p:txBody>
          <a:bodyPr wrap="square">
            <a:spAutoFit/>
          </a:bodyPr>
          <a:lstStyle/>
          <a:p>
            <a:r>
              <a:rPr lang="en-US" sz="1000" dirty="0">
                <a:solidFill>
                  <a:schemeClr val="tx1"/>
                </a:solidFill>
              </a:rPr>
              <a:t> CP</a:t>
            </a:r>
          </a:p>
        </p:txBody>
      </p:sp>
      <p:sp>
        <p:nvSpPr>
          <p:cNvPr id="58" name="Rectangle 57"/>
          <p:cNvSpPr/>
          <p:nvPr/>
        </p:nvSpPr>
        <p:spPr bwMode="auto">
          <a:xfrm>
            <a:off x="6512942" y="4600447"/>
            <a:ext cx="474831" cy="405419"/>
          </a:xfrm>
          <a:prstGeom prst="rect">
            <a:avLst/>
          </a:prstGeom>
          <a:solidFill>
            <a:schemeClr val="accent6">
              <a:lumMod val="20000"/>
              <a:lumOff val="80000"/>
            </a:scheme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64" name="Rectangle 63"/>
          <p:cNvSpPr/>
          <p:nvPr/>
        </p:nvSpPr>
        <p:spPr bwMode="auto">
          <a:xfrm>
            <a:off x="6997846" y="5643083"/>
            <a:ext cx="432970" cy="564132"/>
          </a:xfrm>
          <a:prstGeom prst="rect">
            <a:avLst/>
          </a:prstGeom>
          <a:solidFill>
            <a:schemeClr val="accent6">
              <a:lumMod val="20000"/>
              <a:lumOff val="80000"/>
            </a:scheme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66" name="TextBox 65"/>
          <p:cNvSpPr txBox="1"/>
          <p:nvPr/>
        </p:nvSpPr>
        <p:spPr>
          <a:xfrm>
            <a:off x="6420693" y="6248345"/>
            <a:ext cx="1133644" cy="276999"/>
          </a:xfrm>
          <a:prstGeom prst="rect">
            <a:avLst/>
          </a:prstGeom>
          <a:noFill/>
        </p:spPr>
        <p:txBody>
          <a:bodyPr wrap="none" rtlCol="0">
            <a:spAutoFit/>
          </a:bodyPr>
          <a:lstStyle/>
          <a:p>
            <a:r>
              <a:rPr lang="en-US" sz="1200" dirty="0">
                <a:solidFill>
                  <a:schemeClr val="tx1"/>
                </a:solidFill>
              </a:rPr>
              <a:t>Logic 0 in time</a:t>
            </a:r>
          </a:p>
        </p:txBody>
      </p:sp>
      <p:cxnSp>
        <p:nvCxnSpPr>
          <p:cNvPr id="70" name="Straight Arrow Connector 69"/>
          <p:cNvCxnSpPr/>
          <p:nvPr/>
        </p:nvCxnSpPr>
        <p:spPr bwMode="auto">
          <a:xfrm flipH="1" flipV="1">
            <a:off x="4780255" y="5704709"/>
            <a:ext cx="11837" cy="53320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2" name="TextBox 71"/>
          <p:cNvSpPr txBox="1"/>
          <p:nvPr/>
        </p:nvSpPr>
        <p:spPr>
          <a:xfrm flipH="1">
            <a:off x="4531300" y="6158376"/>
            <a:ext cx="725100" cy="307777"/>
          </a:xfrm>
          <a:prstGeom prst="rect">
            <a:avLst/>
          </a:prstGeom>
          <a:noFill/>
        </p:spPr>
        <p:txBody>
          <a:bodyPr wrap="square" rtlCol="0">
            <a:spAutoFit/>
          </a:bodyPr>
          <a:lstStyle/>
          <a:p>
            <a:r>
              <a:rPr lang="en-US" sz="1400" dirty="0">
                <a:solidFill>
                  <a:schemeClr val="tx1"/>
                </a:solidFill>
              </a:rPr>
              <a:t>Data</a:t>
            </a:r>
          </a:p>
        </p:txBody>
      </p:sp>
      <p:sp>
        <p:nvSpPr>
          <p:cNvPr id="74" name="Right Brace 73"/>
          <p:cNvSpPr/>
          <p:nvPr/>
        </p:nvSpPr>
        <p:spPr bwMode="auto">
          <a:xfrm rot="16200000">
            <a:off x="6922949" y="4094459"/>
            <a:ext cx="104980" cy="91075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5" name="Right Brace 74"/>
          <p:cNvSpPr/>
          <p:nvPr/>
        </p:nvSpPr>
        <p:spPr bwMode="auto">
          <a:xfrm rot="16200000">
            <a:off x="6919475" y="5139732"/>
            <a:ext cx="104980" cy="91075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mc:AlternateContent xmlns:mc="http://schemas.openxmlformats.org/markup-compatibility/2006" xmlns:a14="http://schemas.microsoft.com/office/drawing/2010/main">
        <mc:Choice Requires="a14">
          <p:sp>
            <p:nvSpPr>
              <p:cNvPr id="76" name="TextBox 75"/>
              <p:cNvSpPr txBox="1"/>
              <p:nvPr/>
            </p:nvSpPr>
            <p:spPr>
              <a:xfrm>
                <a:off x="6741293" y="4202216"/>
                <a:ext cx="492443" cy="307777"/>
              </a:xfrm>
              <a:prstGeom prst="rect">
                <a:avLst/>
              </a:prstGeom>
              <a:noFill/>
            </p:spPr>
            <p:txBody>
              <a:bodyPr wrap="none" rtlCol="0">
                <a:spAutoFit/>
              </a:bodyPr>
              <a:lstStyle/>
              <a:p>
                <a:r>
                  <a:rPr lang="en-US" sz="1400" dirty="0">
                    <a:solidFill>
                      <a:schemeClr val="tx1"/>
                    </a:solidFill>
                  </a:rPr>
                  <a:t>4 </a:t>
                </a:r>
                <a14:m>
                  <m:oMath xmlns:m="http://schemas.openxmlformats.org/officeDocument/2006/math">
                    <m:r>
                      <a:rPr lang="en-US" sz="1400" b="0" i="1" smtClean="0">
                        <a:solidFill>
                          <a:schemeClr val="tx1"/>
                        </a:solidFill>
                        <a:latin typeface="Cambria Math" panose="02040503050406030204" pitchFamily="18" charset="0"/>
                      </a:rPr>
                      <m:t>𝜇</m:t>
                    </m:r>
                  </m:oMath>
                </a14:m>
                <a:r>
                  <a:rPr lang="en-US" sz="1400" dirty="0">
                    <a:solidFill>
                      <a:schemeClr val="tx1"/>
                    </a:solidFill>
                  </a:rPr>
                  <a:t>s</a:t>
                </a:r>
              </a:p>
            </p:txBody>
          </p:sp>
        </mc:Choice>
        <mc:Fallback xmlns="">
          <p:sp>
            <p:nvSpPr>
              <p:cNvPr id="76" name="TextBox 75"/>
              <p:cNvSpPr txBox="1">
                <a:spLocks noRot="1" noChangeAspect="1" noMove="1" noResize="1" noEditPoints="1" noAdjustHandles="1" noChangeArrowheads="1" noChangeShapeType="1" noTextEdit="1"/>
              </p:cNvSpPr>
              <p:nvPr/>
            </p:nvSpPr>
            <p:spPr>
              <a:xfrm>
                <a:off x="6741293" y="4202216"/>
                <a:ext cx="492443" cy="307777"/>
              </a:xfrm>
              <a:prstGeom prst="rect">
                <a:avLst/>
              </a:prstGeom>
              <a:blipFill>
                <a:blip r:embed="rId2"/>
                <a:stretch>
                  <a:fillRect l="-3704" t="-1961" r="-2469" b="-1960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7" name="TextBox 76"/>
              <p:cNvSpPr txBox="1"/>
              <p:nvPr/>
            </p:nvSpPr>
            <p:spPr>
              <a:xfrm>
                <a:off x="6745237" y="5192722"/>
                <a:ext cx="492443" cy="307777"/>
              </a:xfrm>
              <a:prstGeom prst="rect">
                <a:avLst/>
              </a:prstGeom>
              <a:noFill/>
            </p:spPr>
            <p:txBody>
              <a:bodyPr wrap="none" rtlCol="0">
                <a:spAutoFit/>
              </a:bodyPr>
              <a:lstStyle/>
              <a:p>
                <a:r>
                  <a:rPr lang="en-US" sz="1400" dirty="0">
                    <a:solidFill>
                      <a:schemeClr val="tx1"/>
                    </a:solidFill>
                  </a:rPr>
                  <a:t>4 </a:t>
                </a:r>
                <a14:m>
                  <m:oMath xmlns:m="http://schemas.openxmlformats.org/officeDocument/2006/math">
                    <m:r>
                      <a:rPr lang="en-US" sz="1400" b="0" i="1" smtClean="0">
                        <a:solidFill>
                          <a:schemeClr val="tx1"/>
                        </a:solidFill>
                        <a:latin typeface="Cambria Math" panose="02040503050406030204" pitchFamily="18" charset="0"/>
                      </a:rPr>
                      <m:t>𝜇</m:t>
                    </m:r>
                  </m:oMath>
                </a14:m>
                <a:r>
                  <a:rPr lang="en-US" sz="1400" dirty="0">
                    <a:solidFill>
                      <a:schemeClr val="tx1"/>
                    </a:solidFill>
                  </a:rPr>
                  <a:t>s</a:t>
                </a:r>
              </a:p>
            </p:txBody>
          </p:sp>
        </mc:Choice>
        <mc:Fallback xmlns="">
          <p:sp>
            <p:nvSpPr>
              <p:cNvPr id="77" name="TextBox 76"/>
              <p:cNvSpPr txBox="1">
                <a:spLocks noRot="1" noChangeAspect="1" noMove="1" noResize="1" noEditPoints="1" noAdjustHandles="1" noChangeArrowheads="1" noChangeShapeType="1" noTextEdit="1"/>
              </p:cNvSpPr>
              <p:nvPr/>
            </p:nvSpPr>
            <p:spPr>
              <a:xfrm>
                <a:off x="6745237" y="5192722"/>
                <a:ext cx="492443" cy="307777"/>
              </a:xfrm>
              <a:prstGeom prst="rect">
                <a:avLst/>
              </a:prstGeom>
              <a:blipFill>
                <a:blip r:embed="rId2"/>
                <a:stretch>
                  <a:fillRect l="-3750" t="-4000" r="-3750" b="-20000"/>
                </a:stretch>
              </a:blipFill>
            </p:spPr>
            <p:txBody>
              <a:bodyPr/>
              <a:lstStyle/>
              <a:p>
                <a:r>
                  <a:rPr lang="en-US">
                    <a:noFill/>
                  </a:rPr>
                  <a:t> </a:t>
                </a:r>
              </a:p>
            </p:txBody>
          </p:sp>
        </mc:Fallback>
      </mc:AlternateContent>
    </p:spTree>
    <p:extLst>
      <p:ext uri="{BB962C8B-B14F-4D97-AF65-F5344CB8AC3E}">
        <p14:creationId xmlns:p14="http://schemas.microsoft.com/office/powerpoint/2010/main" val="4272054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60856"/>
          </a:xfrm>
        </p:spPr>
        <p:txBody>
          <a:bodyPr/>
          <a:lstStyle/>
          <a:p>
            <a:r>
              <a:rPr lang="en-US" dirty="0"/>
              <a:t>Sequence-based WFC OOK Symbols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Rectangle 4"/>
          <p:cNvSpPr/>
          <p:nvPr/>
        </p:nvSpPr>
        <p:spPr bwMode="auto">
          <a:xfrm>
            <a:off x="3557634" y="4706257"/>
            <a:ext cx="441048" cy="1566549"/>
          </a:xfrm>
          <a:prstGeom prst="rect">
            <a:avLst/>
          </a:prstGeom>
          <a:no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9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cxnSp>
        <p:nvCxnSpPr>
          <p:cNvPr id="6" name="Straight Connector 5"/>
          <p:cNvCxnSpPr>
            <a:stCxn id="5" idx="1"/>
            <a:endCxn id="7" idx="3"/>
          </p:cNvCxnSpPr>
          <p:nvPr/>
        </p:nvCxnSpPr>
        <p:spPr bwMode="auto">
          <a:xfrm flipH="1">
            <a:off x="3480303" y="5489532"/>
            <a:ext cx="77331" cy="402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 name="Rectangle 6"/>
          <p:cNvSpPr/>
          <p:nvPr/>
        </p:nvSpPr>
        <p:spPr bwMode="auto">
          <a:xfrm>
            <a:off x="3215629" y="4846220"/>
            <a:ext cx="264674" cy="1294670"/>
          </a:xfrm>
          <a:prstGeom prst="rect">
            <a:avLst/>
          </a:prstGeom>
          <a:noFill/>
          <a:ln w="9525" cap="flat" cmpd="sng" algn="ctr">
            <a:solidFill>
              <a:schemeClr val="tx1"/>
            </a:solidFill>
            <a:prstDash val="solid"/>
            <a:round/>
            <a:headEnd type="none" w="med" len="med"/>
            <a:tailEnd type="triangle"/>
          </a:ln>
          <a:effectLst/>
        </p:spPr>
        <p:txBody>
          <a:bodyPr vert="vert270"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Mapping</a:t>
            </a:r>
          </a:p>
        </p:txBody>
      </p:sp>
      <p:sp>
        <p:nvSpPr>
          <p:cNvPr id="8" name="Rectangle 7"/>
          <p:cNvSpPr/>
          <p:nvPr/>
        </p:nvSpPr>
        <p:spPr bwMode="auto">
          <a:xfrm>
            <a:off x="4584766" y="5279112"/>
            <a:ext cx="397448" cy="453773"/>
          </a:xfrm>
          <a:prstGeom prst="rect">
            <a:avLst/>
          </a:prstGeom>
          <a:no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DAC</a:t>
            </a:r>
          </a:p>
        </p:txBody>
      </p:sp>
      <p:grpSp>
        <p:nvGrpSpPr>
          <p:cNvPr id="9" name="Group 8"/>
          <p:cNvGrpSpPr/>
          <p:nvPr/>
        </p:nvGrpSpPr>
        <p:grpSpPr>
          <a:xfrm>
            <a:off x="420121" y="4012954"/>
            <a:ext cx="2025931" cy="2301041"/>
            <a:chOff x="-26134" y="3692236"/>
            <a:chExt cx="2025931" cy="2701854"/>
          </a:xfrm>
        </p:grpSpPr>
        <p:sp>
          <p:nvSpPr>
            <p:cNvPr id="10" name="TextBox 9"/>
            <p:cNvSpPr txBox="1"/>
            <p:nvPr/>
          </p:nvSpPr>
          <p:spPr>
            <a:xfrm>
              <a:off x="-26134" y="3692236"/>
              <a:ext cx="1552028" cy="558614"/>
            </a:xfrm>
            <a:prstGeom prst="rect">
              <a:avLst/>
            </a:prstGeom>
            <a:noFill/>
          </p:spPr>
          <p:txBody>
            <a:bodyPr wrap="none" rtlCol="0">
              <a:spAutoFit/>
            </a:bodyPr>
            <a:lstStyle/>
            <a:p>
              <a:pPr algn="ctr"/>
              <a:r>
                <a:rPr lang="en-US" sz="1200" dirty="0">
                  <a:solidFill>
                    <a:srgbClr val="00B050"/>
                  </a:solidFill>
                </a:rPr>
                <a:t>WFC OOK</a:t>
              </a:r>
            </a:p>
            <a:p>
              <a:pPr algn="ctr"/>
              <a:r>
                <a:rPr lang="en-US" sz="1200" dirty="0">
                  <a:solidFill>
                    <a:srgbClr val="00B050"/>
                  </a:solidFill>
                </a:rPr>
                <a:t>sequence 1a (Logic 1)</a:t>
              </a:r>
            </a:p>
          </p:txBody>
        </p:sp>
        <p:cxnSp>
          <p:nvCxnSpPr>
            <p:cNvPr id="11" name="Straight Arrow Connector 10"/>
            <p:cNvCxnSpPr/>
            <p:nvPr/>
          </p:nvCxnSpPr>
          <p:spPr bwMode="auto">
            <a:xfrm>
              <a:off x="1709913" y="4343053"/>
              <a:ext cx="216067"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2" name="Straight Arrow Connector 11"/>
            <p:cNvCxnSpPr/>
            <p:nvPr/>
          </p:nvCxnSpPr>
          <p:spPr bwMode="auto">
            <a:xfrm>
              <a:off x="1399917" y="4183807"/>
              <a:ext cx="124772"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Straight Arrow Connector 12"/>
            <p:cNvCxnSpPr/>
            <p:nvPr/>
          </p:nvCxnSpPr>
          <p:spPr bwMode="auto">
            <a:xfrm>
              <a:off x="1414529" y="4547094"/>
              <a:ext cx="117244"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Straight Arrow Connector 13"/>
            <p:cNvCxnSpPr/>
            <p:nvPr/>
          </p:nvCxnSpPr>
          <p:spPr bwMode="auto">
            <a:xfrm>
              <a:off x="1524688" y="4183807"/>
              <a:ext cx="183198" cy="159246"/>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15" name="Arc 14"/>
            <p:cNvSpPr/>
            <p:nvPr/>
          </p:nvSpPr>
          <p:spPr bwMode="auto">
            <a:xfrm>
              <a:off x="1589872" y="4197685"/>
              <a:ext cx="183669" cy="276896"/>
            </a:xfrm>
            <a:prstGeom prst="arc">
              <a:avLst>
                <a:gd name="adj1" fmla="val 7083356"/>
                <a:gd name="adj2" fmla="val 17031877"/>
              </a:avLst>
            </a:prstGeom>
            <a:noFill/>
            <a:ln w="9525" cap="flat" cmpd="sng" algn="ctr">
              <a:solidFill>
                <a:schemeClr val="tx1"/>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a:ln>
                  <a:noFill/>
                </a:ln>
                <a:solidFill>
                  <a:schemeClr val="bg1"/>
                </a:solidFill>
                <a:effectLst/>
                <a:latin typeface="Times New Roman" pitchFamily="16" charset="0"/>
                <a:ea typeface="MS Gothic" charset="-128"/>
              </a:endParaRPr>
            </a:p>
          </p:txBody>
        </p:sp>
        <p:sp>
          <p:nvSpPr>
            <p:cNvPr id="16" name="TextBox 15"/>
            <p:cNvSpPr txBox="1"/>
            <p:nvPr/>
          </p:nvSpPr>
          <p:spPr>
            <a:xfrm>
              <a:off x="-24021" y="4170108"/>
              <a:ext cx="1560043" cy="558614"/>
            </a:xfrm>
            <a:prstGeom prst="rect">
              <a:avLst/>
            </a:prstGeom>
            <a:noFill/>
          </p:spPr>
          <p:txBody>
            <a:bodyPr wrap="none" rtlCol="0">
              <a:spAutoFit/>
            </a:bodyPr>
            <a:lstStyle/>
            <a:p>
              <a:pPr algn="ctr"/>
              <a:r>
                <a:rPr lang="en-US" sz="1200" dirty="0">
                  <a:solidFill>
                    <a:srgbClr val="00B050"/>
                  </a:solidFill>
                </a:rPr>
                <a:t>WFC OOK</a:t>
              </a:r>
            </a:p>
            <a:p>
              <a:pPr algn="ctr"/>
              <a:r>
                <a:rPr lang="en-US" sz="1200" dirty="0">
                  <a:solidFill>
                    <a:srgbClr val="00B050"/>
                  </a:solidFill>
                </a:rPr>
                <a:t>sequence 1b (Logic 0)</a:t>
              </a:r>
            </a:p>
          </p:txBody>
        </p:sp>
        <p:sp>
          <p:nvSpPr>
            <p:cNvPr id="17" name="TextBox 16"/>
            <p:cNvSpPr txBox="1"/>
            <p:nvPr/>
          </p:nvSpPr>
          <p:spPr>
            <a:xfrm>
              <a:off x="-20014" y="4605497"/>
              <a:ext cx="1552028" cy="558614"/>
            </a:xfrm>
            <a:prstGeom prst="rect">
              <a:avLst/>
            </a:prstGeom>
            <a:noFill/>
          </p:spPr>
          <p:txBody>
            <a:bodyPr wrap="none" rtlCol="0">
              <a:spAutoFit/>
            </a:bodyPr>
            <a:lstStyle/>
            <a:p>
              <a:pPr algn="ctr"/>
              <a:r>
                <a:rPr lang="en-US" sz="1200" dirty="0">
                  <a:solidFill>
                    <a:srgbClr val="0070C0"/>
                  </a:solidFill>
                </a:rPr>
                <a:t>WFC OOK</a:t>
              </a:r>
            </a:p>
            <a:p>
              <a:pPr algn="ctr"/>
              <a:r>
                <a:rPr lang="en-US" sz="1200" dirty="0">
                  <a:solidFill>
                    <a:srgbClr val="0070C0"/>
                  </a:solidFill>
                </a:rPr>
                <a:t>sequence 2a (Logic 1)</a:t>
              </a:r>
            </a:p>
          </p:txBody>
        </p:sp>
        <p:cxnSp>
          <p:nvCxnSpPr>
            <p:cNvPr id="18" name="Straight Arrow Connector 17"/>
            <p:cNvCxnSpPr/>
            <p:nvPr/>
          </p:nvCxnSpPr>
          <p:spPr bwMode="auto">
            <a:xfrm>
              <a:off x="1722024" y="5141904"/>
              <a:ext cx="192996"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9" name="Straight Arrow Connector 18"/>
            <p:cNvCxnSpPr/>
            <p:nvPr/>
          </p:nvCxnSpPr>
          <p:spPr bwMode="auto">
            <a:xfrm>
              <a:off x="1421836" y="4982658"/>
              <a:ext cx="114964"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20" name="Straight Arrow Connector 19"/>
            <p:cNvCxnSpPr/>
            <p:nvPr/>
          </p:nvCxnSpPr>
          <p:spPr bwMode="auto">
            <a:xfrm>
              <a:off x="1418183" y="5345945"/>
              <a:ext cx="125702"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21" name="Straight Arrow Connector 20"/>
            <p:cNvCxnSpPr/>
            <p:nvPr/>
          </p:nvCxnSpPr>
          <p:spPr bwMode="auto">
            <a:xfrm>
              <a:off x="1536800" y="4982658"/>
              <a:ext cx="183198" cy="159246"/>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22" name="Arc 21"/>
            <p:cNvSpPr/>
            <p:nvPr/>
          </p:nvSpPr>
          <p:spPr bwMode="auto">
            <a:xfrm>
              <a:off x="1601983" y="4996536"/>
              <a:ext cx="183669" cy="276896"/>
            </a:xfrm>
            <a:prstGeom prst="arc">
              <a:avLst>
                <a:gd name="adj1" fmla="val 7083356"/>
                <a:gd name="adj2" fmla="val 17031877"/>
              </a:avLst>
            </a:prstGeom>
            <a:noFill/>
            <a:ln w="9525" cap="flat" cmpd="sng" algn="ctr">
              <a:solidFill>
                <a:schemeClr val="tx1"/>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a:ln>
                  <a:noFill/>
                </a:ln>
                <a:solidFill>
                  <a:schemeClr val="bg1"/>
                </a:solidFill>
                <a:effectLst/>
                <a:latin typeface="Times New Roman" pitchFamily="16" charset="0"/>
                <a:ea typeface="MS Gothic" charset="-128"/>
              </a:endParaRPr>
            </a:p>
          </p:txBody>
        </p:sp>
        <p:sp>
          <p:nvSpPr>
            <p:cNvPr id="23" name="TextBox 22"/>
            <p:cNvSpPr txBox="1"/>
            <p:nvPr/>
          </p:nvSpPr>
          <p:spPr>
            <a:xfrm>
              <a:off x="-11910" y="5003536"/>
              <a:ext cx="1560043" cy="558614"/>
            </a:xfrm>
            <a:prstGeom prst="rect">
              <a:avLst/>
            </a:prstGeom>
            <a:noFill/>
          </p:spPr>
          <p:txBody>
            <a:bodyPr wrap="none" rtlCol="0">
              <a:spAutoFit/>
            </a:bodyPr>
            <a:lstStyle/>
            <a:p>
              <a:pPr algn="ctr"/>
              <a:r>
                <a:rPr lang="en-US" sz="1200" dirty="0">
                  <a:solidFill>
                    <a:srgbClr val="0070C0"/>
                  </a:solidFill>
                </a:rPr>
                <a:t>WFC OOK</a:t>
              </a:r>
            </a:p>
            <a:p>
              <a:pPr algn="ctr"/>
              <a:r>
                <a:rPr lang="en-US" sz="1200" dirty="0">
                  <a:solidFill>
                    <a:srgbClr val="0070C0"/>
                  </a:solidFill>
                </a:rPr>
                <a:t>sequence 2b (Logic 0)</a:t>
              </a:r>
            </a:p>
          </p:txBody>
        </p:sp>
        <p:sp>
          <p:nvSpPr>
            <p:cNvPr id="24" name="TextBox 23"/>
            <p:cNvSpPr txBox="1"/>
            <p:nvPr/>
          </p:nvSpPr>
          <p:spPr>
            <a:xfrm>
              <a:off x="-9706" y="5403705"/>
              <a:ext cx="1552028" cy="558614"/>
            </a:xfrm>
            <a:prstGeom prst="rect">
              <a:avLst/>
            </a:prstGeom>
            <a:noFill/>
          </p:spPr>
          <p:txBody>
            <a:bodyPr wrap="none" rtlCol="0">
              <a:spAutoFit/>
            </a:bodyPr>
            <a:lstStyle/>
            <a:p>
              <a:pPr algn="ctr"/>
              <a:r>
                <a:rPr lang="en-US" sz="1200" dirty="0">
                  <a:solidFill>
                    <a:srgbClr val="FF0000"/>
                  </a:solidFill>
                </a:rPr>
                <a:t>WFC OOK</a:t>
              </a:r>
            </a:p>
            <a:p>
              <a:pPr algn="ctr"/>
              <a:r>
                <a:rPr lang="en-US" sz="1200" dirty="0">
                  <a:solidFill>
                    <a:srgbClr val="FF0000"/>
                  </a:solidFill>
                </a:rPr>
                <a:t>sequence 3a (Logic 1)</a:t>
              </a:r>
            </a:p>
          </p:txBody>
        </p:sp>
        <p:cxnSp>
          <p:nvCxnSpPr>
            <p:cNvPr id="25" name="Straight Arrow Connector 24"/>
            <p:cNvCxnSpPr/>
            <p:nvPr/>
          </p:nvCxnSpPr>
          <p:spPr bwMode="auto">
            <a:xfrm>
              <a:off x="1726340" y="5904693"/>
              <a:ext cx="19964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26" name="Straight Arrow Connector 25"/>
            <p:cNvCxnSpPr/>
            <p:nvPr/>
          </p:nvCxnSpPr>
          <p:spPr bwMode="auto">
            <a:xfrm>
              <a:off x="1425489" y="5745447"/>
              <a:ext cx="115626"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27" name="Straight Arrow Connector 26"/>
            <p:cNvCxnSpPr/>
            <p:nvPr/>
          </p:nvCxnSpPr>
          <p:spPr bwMode="auto">
            <a:xfrm>
              <a:off x="1429142" y="6108734"/>
              <a:ext cx="119058"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28" name="Straight Arrow Connector 27"/>
            <p:cNvCxnSpPr/>
            <p:nvPr/>
          </p:nvCxnSpPr>
          <p:spPr bwMode="auto">
            <a:xfrm>
              <a:off x="1541115" y="5745447"/>
              <a:ext cx="183198" cy="159246"/>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29" name="Arc 28"/>
            <p:cNvSpPr/>
            <p:nvPr/>
          </p:nvSpPr>
          <p:spPr bwMode="auto">
            <a:xfrm>
              <a:off x="1606299" y="5759325"/>
              <a:ext cx="183669" cy="276896"/>
            </a:xfrm>
            <a:prstGeom prst="arc">
              <a:avLst>
                <a:gd name="adj1" fmla="val 7083356"/>
                <a:gd name="adj2" fmla="val 17031877"/>
              </a:avLst>
            </a:prstGeom>
            <a:noFill/>
            <a:ln w="9525" cap="flat" cmpd="sng" algn="ctr">
              <a:solidFill>
                <a:schemeClr val="tx1"/>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a:ln>
                  <a:noFill/>
                </a:ln>
                <a:solidFill>
                  <a:schemeClr val="bg1"/>
                </a:solidFill>
                <a:effectLst/>
                <a:latin typeface="Times New Roman" pitchFamily="16" charset="0"/>
                <a:ea typeface="MS Gothic" charset="-128"/>
              </a:endParaRPr>
            </a:p>
          </p:txBody>
        </p:sp>
        <p:sp>
          <p:nvSpPr>
            <p:cNvPr id="30" name="TextBox 29"/>
            <p:cNvSpPr txBox="1"/>
            <p:nvPr/>
          </p:nvSpPr>
          <p:spPr>
            <a:xfrm>
              <a:off x="-7594" y="5835476"/>
              <a:ext cx="1560043" cy="558614"/>
            </a:xfrm>
            <a:prstGeom prst="rect">
              <a:avLst/>
            </a:prstGeom>
            <a:noFill/>
          </p:spPr>
          <p:txBody>
            <a:bodyPr wrap="none" rtlCol="0">
              <a:spAutoFit/>
            </a:bodyPr>
            <a:lstStyle/>
            <a:p>
              <a:pPr algn="ctr"/>
              <a:r>
                <a:rPr lang="en-US" sz="1200" dirty="0">
                  <a:solidFill>
                    <a:srgbClr val="FF0000"/>
                  </a:solidFill>
                </a:rPr>
                <a:t>WFC OOK</a:t>
              </a:r>
            </a:p>
            <a:p>
              <a:pPr algn="ctr"/>
              <a:r>
                <a:rPr lang="en-US" sz="1200" dirty="0">
                  <a:solidFill>
                    <a:srgbClr val="FF0000"/>
                  </a:solidFill>
                </a:rPr>
                <a:t>sequence 3b (Logic 0)</a:t>
              </a:r>
            </a:p>
          </p:txBody>
        </p:sp>
        <p:sp>
          <p:nvSpPr>
            <p:cNvPr id="31" name="Flowchart: Or 30"/>
            <p:cNvSpPr/>
            <p:nvPr/>
          </p:nvSpPr>
          <p:spPr bwMode="auto">
            <a:xfrm>
              <a:off x="1859514" y="5050451"/>
              <a:ext cx="140283" cy="182880"/>
            </a:xfrm>
            <a:prstGeom prst="flowChartOr">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cxnSp>
          <p:nvCxnSpPr>
            <p:cNvPr id="32" name="Straight Arrow Connector 31"/>
            <p:cNvCxnSpPr/>
            <p:nvPr/>
          </p:nvCxnSpPr>
          <p:spPr bwMode="auto">
            <a:xfrm flipV="1">
              <a:off x="1929656" y="4338976"/>
              <a:ext cx="0" cy="709171"/>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33" name="Straight Arrow Connector 32"/>
            <p:cNvCxnSpPr/>
            <p:nvPr/>
          </p:nvCxnSpPr>
          <p:spPr bwMode="auto">
            <a:xfrm flipV="1">
              <a:off x="1929656" y="5237345"/>
              <a:ext cx="0" cy="668494"/>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grpSp>
      <p:cxnSp>
        <p:nvCxnSpPr>
          <p:cNvPr id="34" name="Straight Arrow Connector 33"/>
          <p:cNvCxnSpPr>
            <a:endCxn id="8" idx="2"/>
          </p:cNvCxnSpPr>
          <p:nvPr/>
        </p:nvCxnSpPr>
        <p:spPr bwMode="auto">
          <a:xfrm flipH="1" flipV="1">
            <a:off x="4783490" y="5732885"/>
            <a:ext cx="1" cy="133932"/>
          </a:xfrm>
          <a:prstGeom prst="straightConnector1">
            <a:avLst/>
          </a:prstGeom>
          <a:solidFill>
            <a:srgbClr val="00B8FF"/>
          </a:solidFill>
          <a:ln w="9525"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35" name="TextBox 34"/>
              <p:cNvSpPr txBox="1"/>
              <p:nvPr/>
            </p:nvSpPr>
            <p:spPr>
              <a:xfrm>
                <a:off x="4401813" y="5877137"/>
                <a:ext cx="722762" cy="215444"/>
              </a:xfrm>
              <a:prstGeom prst="rect">
                <a:avLst/>
              </a:prstGeom>
              <a:noFill/>
            </p:spPr>
            <p:txBody>
              <a:bodyPr wrap="none" rtlCol="0">
                <a:spAutoFit/>
              </a:bodyPr>
              <a:lstStyle/>
              <a:p>
                <a14:m>
                  <m:oMath xmlns:m="http://schemas.openxmlformats.org/officeDocument/2006/math">
                    <m:sSub>
                      <m:sSubPr>
                        <m:ctrlPr>
                          <a:rPr lang="en-US" sz="800" b="0" i="1" smtClean="0">
                            <a:solidFill>
                              <a:schemeClr val="tx1"/>
                            </a:solidFill>
                            <a:latin typeface="Cambria Math" panose="02040503050406030204" pitchFamily="18" charset="0"/>
                          </a:rPr>
                        </m:ctrlPr>
                      </m:sSubPr>
                      <m:e>
                        <m:r>
                          <a:rPr lang="en-US" sz="800" b="0" i="1" smtClean="0">
                            <a:solidFill>
                              <a:schemeClr val="tx1"/>
                            </a:solidFill>
                            <a:latin typeface="Cambria Math" panose="02040503050406030204" pitchFamily="18" charset="0"/>
                          </a:rPr>
                          <m:t>𝑓</m:t>
                        </m:r>
                      </m:e>
                      <m:sub>
                        <m:r>
                          <m:rPr>
                            <m:sty m:val="p"/>
                          </m:rPr>
                          <a:rPr lang="en-US" sz="800" b="0" i="0" smtClean="0">
                            <a:solidFill>
                              <a:schemeClr val="tx1"/>
                            </a:solidFill>
                            <a:latin typeface="Cambria Math" panose="02040503050406030204" pitchFamily="18" charset="0"/>
                          </a:rPr>
                          <m:t>s</m:t>
                        </m:r>
                      </m:sub>
                    </m:sSub>
                    <m:r>
                      <a:rPr lang="en-US" sz="800" b="0" i="1" smtClean="0">
                        <a:solidFill>
                          <a:schemeClr val="tx1"/>
                        </a:solidFill>
                        <a:latin typeface="Cambria Math" panose="02040503050406030204" pitchFamily="18" charset="0"/>
                      </a:rPr>
                      <m:t>=20</m:t>
                    </m:r>
                  </m:oMath>
                </a14:m>
                <a:r>
                  <a:rPr lang="en-US" sz="800" dirty="0">
                    <a:solidFill>
                      <a:schemeClr val="tx1"/>
                    </a:solidFill>
                    <a:latin typeface="Calibri" panose="020F0502020204030204" pitchFamily="34" charset="0"/>
                    <a:cs typeface="Calibri" panose="020F0502020204030204" pitchFamily="34" charset="0"/>
                  </a:rPr>
                  <a:t> MHz</a:t>
                </a:r>
              </a:p>
            </p:txBody>
          </p:sp>
        </mc:Choice>
        <mc:Fallback xmlns="">
          <p:sp>
            <p:nvSpPr>
              <p:cNvPr id="35" name="TextBox 34"/>
              <p:cNvSpPr txBox="1">
                <a:spLocks noRot="1" noChangeAspect="1" noMove="1" noResize="1" noEditPoints="1" noAdjustHandles="1" noChangeArrowheads="1" noChangeShapeType="1" noTextEdit="1"/>
              </p:cNvSpPr>
              <p:nvPr/>
            </p:nvSpPr>
            <p:spPr>
              <a:xfrm>
                <a:off x="4401813" y="5877137"/>
                <a:ext cx="722762" cy="215444"/>
              </a:xfrm>
              <a:prstGeom prst="rect">
                <a:avLst/>
              </a:prstGeom>
              <a:blipFill>
                <a:blip r:embed="rId2"/>
                <a:stretch>
                  <a:fillRect b="-11429"/>
                </a:stretch>
              </a:blipFill>
            </p:spPr>
            <p:txBody>
              <a:bodyPr/>
              <a:lstStyle/>
              <a:p>
                <a:r>
                  <a:rPr lang="en-US">
                    <a:noFill/>
                  </a:rPr>
                  <a:t> </a:t>
                </a:r>
              </a:p>
            </p:txBody>
          </p:sp>
        </mc:Fallback>
      </mc:AlternateContent>
      <p:cxnSp>
        <p:nvCxnSpPr>
          <p:cNvPr id="36" name="Straight Arrow Connector 35"/>
          <p:cNvCxnSpPr/>
          <p:nvPr/>
        </p:nvCxnSpPr>
        <p:spPr bwMode="auto">
          <a:xfrm>
            <a:off x="2443732" y="5276597"/>
            <a:ext cx="749746"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37" name="Straight Arrow Connector 36"/>
          <p:cNvCxnSpPr/>
          <p:nvPr/>
        </p:nvCxnSpPr>
        <p:spPr bwMode="auto">
          <a:xfrm>
            <a:off x="2971225" y="6045591"/>
            <a:ext cx="233806"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38" name="Rectangle 37"/>
          <p:cNvSpPr/>
          <p:nvPr/>
        </p:nvSpPr>
        <p:spPr bwMode="auto">
          <a:xfrm>
            <a:off x="4074679" y="5279112"/>
            <a:ext cx="416245" cy="453773"/>
          </a:xfrm>
          <a:prstGeom prst="rect">
            <a:avLst/>
          </a:prstGeom>
          <a:no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CP+</a:t>
            </a:r>
          </a:p>
        </p:txBody>
      </p:sp>
      <p:cxnSp>
        <p:nvCxnSpPr>
          <p:cNvPr id="39" name="Straight Arrow Connector 38"/>
          <p:cNvCxnSpPr>
            <a:stCxn id="5" idx="3"/>
            <a:endCxn id="38" idx="1"/>
          </p:cNvCxnSpPr>
          <p:nvPr/>
        </p:nvCxnSpPr>
        <p:spPr bwMode="auto">
          <a:xfrm>
            <a:off x="3998682" y="5489532"/>
            <a:ext cx="75997" cy="16467"/>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40" name="TextBox 39"/>
          <p:cNvSpPr txBox="1"/>
          <p:nvPr/>
        </p:nvSpPr>
        <p:spPr>
          <a:xfrm>
            <a:off x="2481784" y="5033257"/>
            <a:ext cx="748025" cy="276999"/>
          </a:xfrm>
          <a:prstGeom prst="rect">
            <a:avLst/>
          </a:prstGeom>
          <a:noFill/>
        </p:spPr>
        <p:txBody>
          <a:bodyPr wrap="none" rtlCol="0">
            <a:spAutoFit/>
          </a:bodyPr>
          <a:lstStyle/>
          <a:p>
            <a:pPr algn="ctr"/>
            <a:r>
              <a:rPr lang="en-US" sz="1200" dirty="0">
                <a:solidFill>
                  <a:schemeClr val="tx1"/>
                </a:solidFill>
              </a:rPr>
              <a:t>802.11ba</a:t>
            </a:r>
          </a:p>
        </p:txBody>
      </p:sp>
      <p:sp>
        <p:nvSpPr>
          <p:cNvPr id="41" name="TextBox 40"/>
          <p:cNvSpPr txBox="1"/>
          <p:nvPr/>
        </p:nvSpPr>
        <p:spPr>
          <a:xfrm>
            <a:off x="2461299" y="5799234"/>
            <a:ext cx="786498" cy="276999"/>
          </a:xfrm>
          <a:prstGeom prst="rect">
            <a:avLst/>
          </a:prstGeom>
          <a:noFill/>
        </p:spPr>
        <p:txBody>
          <a:bodyPr wrap="none" rtlCol="0">
            <a:spAutoFit/>
          </a:bodyPr>
          <a:lstStyle/>
          <a:p>
            <a:pPr algn="ctr"/>
            <a:r>
              <a:rPr lang="en-US" sz="1200" dirty="0">
                <a:solidFill>
                  <a:schemeClr val="tx1"/>
                </a:solidFill>
              </a:rPr>
              <a:t>802.11ax </a:t>
            </a:r>
          </a:p>
        </p:txBody>
      </p:sp>
      <p:cxnSp>
        <p:nvCxnSpPr>
          <p:cNvPr id="42" name="Straight Arrow Connector 41"/>
          <p:cNvCxnSpPr>
            <a:stCxn id="38" idx="3"/>
            <a:endCxn id="8" idx="1"/>
          </p:cNvCxnSpPr>
          <p:nvPr/>
        </p:nvCxnSpPr>
        <p:spPr bwMode="auto">
          <a:xfrm>
            <a:off x="4490924" y="5505999"/>
            <a:ext cx="93842"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43" name="Straight Arrow Connector 42"/>
          <p:cNvCxnSpPr/>
          <p:nvPr/>
        </p:nvCxnSpPr>
        <p:spPr bwMode="auto">
          <a:xfrm>
            <a:off x="5475113" y="5512713"/>
            <a:ext cx="93842"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44" name="Straight Arrow Connector 43"/>
          <p:cNvCxnSpPr/>
          <p:nvPr/>
        </p:nvCxnSpPr>
        <p:spPr bwMode="auto">
          <a:xfrm>
            <a:off x="5568955" y="5390376"/>
            <a:ext cx="0" cy="122337"/>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45" name="Rectangle 44"/>
          <p:cNvSpPr/>
          <p:nvPr/>
        </p:nvSpPr>
        <p:spPr bwMode="auto">
          <a:xfrm>
            <a:off x="5076056" y="5279112"/>
            <a:ext cx="397448" cy="453773"/>
          </a:xfrm>
          <a:prstGeom prst="rect">
            <a:avLst/>
          </a:prstGeom>
          <a:no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RF</a:t>
            </a:r>
          </a:p>
        </p:txBody>
      </p:sp>
      <p:cxnSp>
        <p:nvCxnSpPr>
          <p:cNvPr id="46" name="Straight Arrow Connector 45"/>
          <p:cNvCxnSpPr>
            <a:stCxn id="8" idx="3"/>
            <a:endCxn id="45" idx="1"/>
          </p:cNvCxnSpPr>
          <p:nvPr/>
        </p:nvCxnSpPr>
        <p:spPr bwMode="auto">
          <a:xfrm>
            <a:off x="4982214" y="5505999"/>
            <a:ext cx="93842"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47" name="Isosceles Triangle 46"/>
          <p:cNvSpPr/>
          <p:nvPr/>
        </p:nvSpPr>
        <p:spPr bwMode="auto">
          <a:xfrm flipH="1" flipV="1">
            <a:off x="5526882" y="5337192"/>
            <a:ext cx="80928" cy="60413"/>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800" b="1">
              <a:solidFill>
                <a:schemeClr val="tx1"/>
              </a:solidFill>
              <a:latin typeface="Arial" panose="020B0604020202020204" pitchFamily="34" charset="0"/>
              <a:cs typeface="Arial" panose="020B0604020202020204" pitchFamily="34" charset="0"/>
            </a:endParaRPr>
          </a:p>
        </p:txBody>
      </p:sp>
      <p:sp>
        <p:nvSpPr>
          <p:cNvPr id="48" name="Rectangle 47"/>
          <p:cNvSpPr/>
          <p:nvPr/>
        </p:nvSpPr>
        <p:spPr>
          <a:xfrm>
            <a:off x="3496490" y="5287179"/>
            <a:ext cx="561652" cy="461665"/>
          </a:xfrm>
          <a:prstGeom prst="rect">
            <a:avLst/>
          </a:prstGeom>
        </p:spPr>
        <p:txBody>
          <a:bodyPr>
            <a:spAutoFit/>
          </a:bodyPr>
          <a:lstStyle/>
          <a:p>
            <a:pPr algn="ctr"/>
            <a:r>
              <a:rPr lang="en-US" sz="1200" dirty="0">
                <a:solidFill>
                  <a:schemeClr val="tx1"/>
                </a:solidFill>
                <a:latin typeface="Calibri" panose="020F0502020204030204" pitchFamily="34" charset="0"/>
                <a:cs typeface="Calibri" panose="020F0502020204030204" pitchFamily="34" charset="0"/>
              </a:rPr>
              <a:t>IDFT</a:t>
            </a:r>
          </a:p>
          <a:p>
            <a:pPr algn="ctr"/>
            <a:r>
              <a:rPr lang="en-US" sz="1200" dirty="0">
                <a:solidFill>
                  <a:schemeClr val="tx1"/>
                </a:solidFill>
                <a:latin typeface="Calibri" panose="020F0502020204030204" pitchFamily="34" charset="0"/>
                <a:cs typeface="Calibri" panose="020F0502020204030204" pitchFamily="34" charset="0"/>
              </a:rPr>
              <a:t>(256)</a:t>
            </a:r>
          </a:p>
        </p:txBody>
      </p:sp>
      <p:grpSp>
        <p:nvGrpSpPr>
          <p:cNvPr id="49" name="Group 48"/>
          <p:cNvGrpSpPr/>
          <p:nvPr/>
        </p:nvGrpSpPr>
        <p:grpSpPr>
          <a:xfrm>
            <a:off x="5770754" y="4199775"/>
            <a:ext cx="3158647" cy="2195246"/>
            <a:chOff x="5297966" y="4232221"/>
            <a:chExt cx="3512979" cy="2130275"/>
          </a:xfrm>
        </p:grpSpPr>
        <p:cxnSp>
          <p:nvCxnSpPr>
            <p:cNvPr id="50" name="Straight Arrow Connector 49"/>
            <p:cNvCxnSpPr/>
            <p:nvPr/>
          </p:nvCxnSpPr>
          <p:spPr bwMode="auto">
            <a:xfrm flipV="1">
              <a:off x="5534967" y="4698982"/>
              <a:ext cx="0" cy="671418"/>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51" name="Straight Arrow Connector 50"/>
            <p:cNvCxnSpPr/>
            <p:nvPr/>
          </p:nvCxnSpPr>
          <p:spPr bwMode="auto">
            <a:xfrm>
              <a:off x="5480217" y="5330600"/>
              <a:ext cx="3212986"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52" name="Straight Connector 51"/>
            <p:cNvCxnSpPr/>
            <p:nvPr/>
          </p:nvCxnSpPr>
          <p:spPr bwMode="auto">
            <a:xfrm>
              <a:off x="6519519" y="4989811"/>
              <a:ext cx="0" cy="546595"/>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53" name="Straight Connector 52"/>
            <p:cNvCxnSpPr/>
            <p:nvPr/>
          </p:nvCxnSpPr>
          <p:spPr bwMode="auto">
            <a:xfrm>
              <a:off x="8170196" y="4989811"/>
              <a:ext cx="0" cy="344189"/>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54" name="TextBox 53"/>
            <p:cNvSpPr txBox="1"/>
            <p:nvPr/>
          </p:nvSpPr>
          <p:spPr>
            <a:xfrm>
              <a:off x="8377813" y="5282400"/>
              <a:ext cx="433132" cy="261610"/>
            </a:xfrm>
            <a:prstGeom prst="rect">
              <a:avLst/>
            </a:prstGeom>
            <a:noFill/>
          </p:spPr>
          <p:txBody>
            <a:bodyPr wrap="none" rtlCol="0">
              <a:spAutoFit/>
            </a:bodyPr>
            <a:lstStyle/>
            <a:p>
              <a:r>
                <a:rPr lang="en-US" sz="1100" dirty="0">
                  <a:solidFill>
                    <a:schemeClr val="tx1"/>
                  </a:solidFill>
                </a:rPr>
                <a:t>time</a:t>
              </a:r>
            </a:p>
          </p:txBody>
        </p:sp>
        <mc:AlternateContent xmlns:mc="http://schemas.openxmlformats.org/markup-compatibility/2006" xmlns:a14="http://schemas.microsoft.com/office/drawing/2010/main">
          <mc:Choice Requires="a14">
            <p:sp>
              <p:nvSpPr>
                <p:cNvPr id="55" name="Rectangle 54"/>
                <p:cNvSpPr/>
                <p:nvPr/>
              </p:nvSpPr>
              <p:spPr>
                <a:xfrm>
                  <a:off x="6359316" y="5506274"/>
                  <a:ext cx="1253819" cy="261610"/>
                </a:xfrm>
                <a:prstGeom prst="rect">
                  <a:avLst/>
                </a:prstGeom>
              </p:spPr>
              <p:txBody>
                <a:bodyPr wrap="square">
                  <a:spAutoFit/>
                </a:bodyPr>
                <a:lstStyle/>
                <a:p>
                  <a:pPr algn="ctr"/>
                  <a14:m>
                    <m:oMath xmlns:m="http://schemas.openxmlformats.org/officeDocument/2006/math">
                      <m:sSub>
                        <m:sSubPr>
                          <m:ctrlPr>
                            <a:rPr lang="en-US" sz="1100" i="1" dirty="0" smtClean="0">
                              <a:solidFill>
                                <a:schemeClr val="tx1"/>
                              </a:solidFill>
                              <a:latin typeface="Cambria Math" panose="02040503050406030204" pitchFamily="18" charset="0"/>
                            </a:rPr>
                          </m:ctrlPr>
                        </m:sSubPr>
                        <m:e>
                          <m:r>
                            <a:rPr lang="en-US" sz="1100" i="1" dirty="0" smtClean="0">
                              <a:solidFill>
                                <a:schemeClr val="tx1"/>
                              </a:solidFill>
                              <a:latin typeface="Cambria Math" panose="02040503050406030204" pitchFamily="18" charset="0"/>
                            </a:rPr>
                            <m:t>𝑇</m:t>
                          </m:r>
                        </m:e>
                        <m:sub>
                          <m:r>
                            <m:rPr>
                              <m:sty m:val="p"/>
                            </m:rPr>
                            <a:rPr lang="en-US" sz="1100" b="0" i="0" dirty="0" smtClean="0">
                              <a:solidFill>
                                <a:schemeClr val="tx1"/>
                              </a:solidFill>
                              <a:latin typeface="Cambria Math" panose="02040503050406030204" pitchFamily="18" charset="0"/>
                            </a:rPr>
                            <m:t>ook</m:t>
                          </m:r>
                        </m:sub>
                      </m:sSub>
                    </m:oMath>
                  </a14:m>
                  <a:r>
                    <a:rPr lang="en-US" sz="1100" dirty="0">
                      <a:solidFill>
                        <a:schemeClr val="tx1"/>
                      </a:solidFill>
                    </a:rPr>
                    <a:t> (e.g., 4 </a:t>
                  </a:r>
                  <a14:m>
                    <m:oMath xmlns:m="http://schemas.openxmlformats.org/officeDocument/2006/math">
                      <m:r>
                        <a:rPr lang="en-US" sz="1100" i="1" dirty="0" smtClean="0">
                          <a:solidFill>
                            <a:schemeClr val="tx1"/>
                          </a:solidFill>
                          <a:latin typeface="Cambria Math" panose="02040503050406030204" pitchFamily="18" charset="0"/>
                        </a:rPr>
                        <m:t>𝜇</m:t>
                      </m:r>
                      <m:r>
                        <a:rPr lang="en-US" sz="1100" i="1" dirty="0" smtClean="0">
                          <a:solidFill>
                            <a:schemeClr val="tx1"/>
                          </a:solidFill>
                          <a:latin typeface="Cambria Math" panose="02040503050406030204" pitchFamily="18" charset="0"/>
                        </a:rPr>
                        <m:t>𝑠</m:t>
                      </m:r>
                    </m:oMath>
                  </a14:m>
                  <a:r>
                    <a:rPr lang="en-US" sz="1100" dirty="0">
                      <a:solidFill>
                        <a:schemeClr val="tx1"/>
                      </a:solidFill>
                    </a:rPr>
                    <a:t>)</a:t>
                  </a:r>
                </a:p>
              </p:txBody>
            </p:sp>
          </mc:Choice>
          <mc:Fallback xmlns="">
            <p:sp>
              <p:nvSpPr>
                <p:cNvPr id="107" name="Rectangle 106"/>
                <p:cNvSpPr>
                  <a:spLocks noRot="1" noChangeAspect="1" noMove="1" noResize="1" noEditPoints="1" noAdjustHandles="1" noChangeArrowheads="1" noChangeShapeType="1" noTextEdit="1"/>
                </p:cNvSpPr>
                <p:nvPr/>
              </p:nvSpPr>
              <p:spPr>
                <a:xfrm>
                  <a:off x="6359316" y="5506274"/>
                  <a:ext cx="1253819" cy="261610"/>
                </a:xfrm>
                <a:prstGeom prst="rect">
                  <a:avLst/>
                </a:prstGeom>
                <a:blipFill>
                  <a:blip r:embed="rId4"/>
                  <a:stretch>
                    <a:fillRect b="-16279"/>
                  </a:stretch>
                </a:blipFill>
              </p:spPr>
              <p:txBody>
                <a:bodyPr/>
                <a:lstStyle/>
                <a:p>
                  <a:r>
                    <a:rPr lang="en-US">
                      <a:noFill/>
                    </a:rPr>
                    <a:t> </a:t>
                  </a:r>
                </a:p>
              </p:txBody>
            </p:sp>
          </mc:Fallback>
        </mc:AlternateContent>
        <p:cxnSp>
          <p:nvCxnSpPr>
            <p:cNvPr id="56" name="Straight Arrow Connector 55"/>
            <p:cNvCxnSpPr/>
            <p:nvPr/>
          </p:nvCxnSpPr>
          <p:spPr bwMode="auto">
            <a:xfrm>
              <a:off x="6502164" y="5524199"/>
              <a:ext cx="831860"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57" name="Straight Connector 56"/>
            <p:cNvCxnSpPr/>
            <p:nvPr/>
          </p:nvCxnSpPr>
          <p:spPr bwMode="auto">
            <a:xfrm>
              <a:off x="5712522" y="4963249"/>
              <a:ext cx="0" cy="1007321"/>
            </a:xfrm>
            <a:prstGeom prst="line">
              <a:avLst/>
            </a:prstGeom>
            <a:solidFill>
              <a:srgbClr val="00B8FF"/>
            </a:solidFill>
            <a:ln w="9525" cap="flat" cmpd="sng" algn="ctr">
              <a:solidFill>
                <a:schemeClr val="tx1"/>
              </a:solidFill>
              <a:prstDash val="dash"/>
              <a:round/>
              <a:headEnd type="none" w="med" len="med"/>
              <a:tailEnd type="none" w="med" len="med"/>
            </a:ln>
            <a:effectLst/>
          </p:spPr>
        </p:cxnSp>
        <mc:AlternateContent xmlns:mc="http://schemas.openxmlformats.org/markup-compatibility/2006" xmlns:a14="http://schemas.microsoft.com/office/drawing/2010/main">
          <mc:Choice Requires="a14">
            <p:sp>
              <p:nvSpPr>
                <p:cNvPr id="58" name="TextBox 57"/>
                <p:cNvSpPr txBox="1"/>
                <p:nvPr/>
              </p:nvSpPr>
              <p:spPr>
                <a:xfrm>
                  <a:off x="6732824" y="5740232"/>
                  <a:ext cx="658450" cy="276999"/>
                </a:xfrm>
                <a:prstGeom prst="rect">
                  <a:avLst/>
                </a:prstGeom>
                <a:noFill/>
              </p:spPr>
              <p:txBody>
                <a:bodyPr wrap="none" rtlCol="0">
                  <a:spAutoFit/>
                </a:bodyPr>
                <a:lstStyle/>
                <a:p>
                  <a:pPr algn="ctr"/>
                  <a14:m>
                    <m:oMath xmlns:m="http://schemas.openxmlformats.org/officeDocument/2006/math">
                      <m:r>
                        <a:rPr lang="en-US" sz="1200" b="0" i="1" dirty="0" smtClean="0">
                          <a:solidFill>
                            <a:schemeClr val="tx1"/>
                          </a:solidFill>
                          <a:latin typeface="Cambria Math" panose="02040503050406030204" pitchFamily="18" charset="0"/>
                        </a:rPr>
                        <m:t>12.8</m:t>
                      </m:r>
                    </m:oMath>
                  </a14:m>
                  <a:r>
                    <a:rPr lang="en-US" sz="1200" dirty="0">
                      <a:solidFill>
                        <a:schemeClr val="tx1"/>
                      </a:solidFill>
                    </a:rPr>
                    <a:t> </a:t>
                  </a:r>
                  <a14:m>
                    <m:oMath xmlns:m="http://schemas.openxmlformats.org/officeDocument/2006/math">
                      <m:r>
                        <a:rPr lang="en-US" sz="1200" i="1">
                          <a:solidFill>
                            <a:schemeClr val="tx1"/>
                          </a:solidFill>
                          <a:latin typeface="Cambria Math" panose="02040503050406030204" pitchFamily="18" charset="0"/>
                        </a:rPr>
                        <m:t>𝜇</m:t>
                      </m:r>
                    </m:oMath>
                  </a14:m>
                  <a:r>
                    <a:rPr lang="en-US" sz="1200" dirty="0">
                      <a:solidFill>
                        <a:schemeClr val="tx1"/>
                      </a:solidFill>
                    </a:rPr>
                    <a:t>s</a:t>
                  </a:r>
                </a:p>
              </p:txBody>
            </p:sp>
          </mc:Choice>
          <mc:Fallback xmlns="">
            <p:sp>
              <p:nvSpPr>
                <p:cNvPr id="115" name="TextBox 114"/>
                <p:cNvSpPr txBox="1">
                  <a:spLocks noRot="1" noChangeAspect="1" noMove="1" noResize="1" noEditPoints="1" noAdjustHandles="1" noChangeArrowheads="1" noChangeShapeType="1" noTextEdit="1"/>
                </p:cNvSpPr>
                <p:nvPr/>
              </p:nvSpPr>
              <p:spPr>
                <a:xfrm>
                  <a:off x="6732824" y="5740232"/>
                  <a:ext cx="658450" cy="276999"/>
                </a:xfrm>
                <a:prstGeom prst="rect">
                  <a:avLst/>
                </a:prstGeom>
                <a:blipFill>
                  <a:blip r:embed="rId5"/>
                  <a:stretch>
                    <a:fillRect t="-2222" r="-5155" b="-177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9" name="Rectangle 58"/>
                <p:cNvSpPr/>
                <p:nvPr/>
              </p:nvSpPr>
              <p:spPr>
                <a:xfrm>
                  <a:off x="5626839" y="5313102"/>
                  <a:ext cx="321167" cy="26161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100" i="1" dirty="0" smtClean="0">
                                <a:solidFill>
                                  <a:schemeClr val="tx1"/>
                                </a:solidFill>
                                <a:latin typeface="Cambria Math" panose="02040503050406030204" pitchFamily="18" charset="0"/>
                              </a:rPr>
                            </m:ctrlPr>
                          </m:sSubPr>
                          <m:e>
                            <m:r>
                              <a:rPr lang="en-US" sz="1100" i="1" dirty="0" smtClean="0">
                                <a:solidFill>
                                  <a:schemeClr val="tx1"/>
                                </a:solidFill>
                                <a:latin typeface="Cambria Math" panose="02040503050406030204" pitchFamily="18" charset="0"/>
                              </a:rPr>
                              <m:t>𝑇</m:t>
                            </m:r>
                          </m:e>
                          <m:sub>
                            <m:r>
                              <m:rPr>
                                <m:sty m:val="p"/>
                              </m:rPr>
                              <a:rPr lang="en-US" sz="1100" i="0" dirty="0" smtClean="0">
                                <a:solidFill>
                                  <a:schemeClr val="tx1"/>
                                </a:solidFill>
                                <a:latin typeface="Cambria Math" panose="02040503050406030204" pitchFamily="18" charset="0"/>
                              </a:rPr>
                              <m:t>CP</m:t>
                            </m:r>
                          </m:sub>
                        </m:sSub>
                        <m:r>
                          <a:rPr lang="en-US" sz="1100" b="0" i="0" dirty="0" smtClean="0">
                            <a:solidFill>
                              <a:schemeClr val="tx1"/>
                            </a:solidFill>
                            <a:latin typeface="Cambria Math" panose="02040503050406030204" pitchFamily="18" charset="0"/>
                          </a:rPr>
                          <m:t> </m:t>
                        </m:r>
                      </m:oMath>
                    </m:oMathPara>
                  </a14:m>
                  <a:endParaRPr lang="en-US" sz="1100" dirty="0">
                    <a:solidFill>
                      <a:schemeClr val="tx1"/>
                    </a:solidFill>
                  </a:endParaRPr>
                </a:p>
              </p:txBody>
            </p:sp>
          </mc:Choice>
          <mc:Fallback xmlns="">
            <p:sp>
              <p:nvSpPr>
                <p:cNvPr id="116" name="Rectangle 115"/>
                <p:cNvSpPr>
                  <a:spLocks noRot="1" noChangeAspect="1" noMove="1" noResize="1" noEditPoints="1" noAdjustHandles="1" noChangeArrowheads="1" noChangeShapeType="1" noTextEdit="1"/>
                </p:cNvSpPr>
                <p:nvPr/>
              </p:nvSpPr>
              <p:spPr>
                <a:xfrm>
                  <a:off x="5626839" y="5313102"/>
                  <a:ext cx="321167" cy="261610"/>
                </a:xfrm>
                <a:prstGeom prst="rect">
                  <a:avLst/>
                </a:prstGeom>
                <a:blipFill>
                  <a:blip r:embed="rId6"/>
                  <a:stretch>
                    <a:fillRect r="-1702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0" name="Rectangle 59"/>
                <p:cNvSpPr/>
                <p:nvPr/>
              </p:nvSpPr>
              <p:spPr>
                <a:xfrm>
                  <a:off x="7857319" y="5296124"/>
                  <a:ext cx="465274" cy="26161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100" i="1" dirty="0" smtClean="0">
                                <a:solidFill>
                                  <a:schemeClr val="tx1"/>
                                </a:solidFill>
                                <a:latin typeface="Cambria Math" panose="02040503050406030204" pitchFamily="18" charset="0"/>
                              </a:rPr>
                            </m:ctrlPr>
                          </m:sSubPr>
                          <m:e>
                            <m:r>
                              <a:rPr lang="en-US" sz="1100" i="1" dirty="0" smtClean="0">
                                <a:solidFill>
                                  <a:schemeClr val="tx1"/>
                                </a:solidFill>
                                <a:latin typeface="Cambria Math" panose="02040503050406030204" pitchFamily="18" charset="0"/>
                              </a:rPr>
                              <m:t>𝑇</m:t>
                            </m:r>
                          </m:e>
                          <m:sub>
                            <m:r>
                              <m:rPr>
                                <m:sty m:val="p"/>
                              </m:rPr>
                              <a:rPr lang="en-US" sz="1100" b="0" i="0" dirty="0" smtClean="0">
                                <a:solidFill>
                                  <a:schemeClr val="tx1"/>
                                </a:solidFill>
                                <a:latin typeface="Cambria Math" panose="02040503050406030204" pitchFamily="18" charset="0"/>
                              </a:rPr>
                              <m:t>OFDM</m:t>
                            </m:r>
                          </m:sub>
                        </m:sSub>
                      </m:oMath>
                    </m:oMathPara>
                  </a14:m>
                  <a:endParaRPr lang="en-US" sz="1100" dirty="0">
                    <a:solidFill>
                      <a:schemeClr val="tx1"/>
                    </a:solidFill>
                  </a:endParaRPr>
                </a:p>
              </p:txBody>
            </p:sp>
          </mc:Choice>
          <mc:Fallback xmlns="">
            <p:sp>
              <p:nvSpPr>
                <p:cNvPr id="117" name="Rectangle 116"/>
                <p:cNvSpPr>
                  <a:spLocks noRot="1" noChangeAspect="1" noMove="1" noResize="1" noEditPoints="1" noAdjustHandles="1" noChangeArrowheads="1" noChangeShapeType="1" noTextEdit="1"/>
                </p:cNvSpPr>
                <p:nvPr/>
              </p:nvSpPr>
              <p:spPr>
                <a:xfrm>
                  <a:off x="7857319" y="5296124"/>
                  <a:ext cx="465274" cy="261610"/>
                </a:xfrm>
                <a:prstGeom prst="rect">
                  <a:avLst/>
                </a:prstGeom>
                <a:blipFill>
                  <a:blip r:embed="rId7"/>
                  <a:stretch>
                    <a:fillRect r="-20588"/>
                  </a:stretch>
                </a:blipFill>
              </p:spPr>
              <p:txBody>
                <a:bodyPr/>
                <a:lstStyle/>
                <a:p>
                  <a:r>
                    <a:rPr lang="en-US">
                      <a:noFill/>
                    </a:rPr>
                    <a:t> </a:t>
                  </a:r>
                </a:p>
              </p:txBody>
            </p:sp>
          </mc:Fallback>
        </mc:AlternateContent>
        <p:cxnSp>
          <p:nvCxnSpPr>
            <p:cNvPr id="61" name="Straight Arrow Connector 60"/>
            <p:cNvCxnSpPr/>
            <p:nvPr/>
          </p:nvCxnSpPr>
          <p:spPr bwMode="auto">
            <a:xfrm>
              <a:off x="5694464" y="5771221"/>
              <a:ext cx="2661017"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mc:AlternateContent xmlns:mc="http://schemas.openxmlformats.org/markup-compatibility/2006" xmlns:a14="http://schemas.microsoft.com/office/drawing/2010/main">
          <mc:Choice Requires="a14">
            <p:sp>
              <p:nvSpPr>
                <p:cNvPr id="62" name="Rectangle 61"/>
                <p:cNvSpPr/>
                <p:nvPr/>
              </p:nvSpPr>
              <p:spPr>
                <a:xfrm>
                  <a:off x="5297966" y="5313102"/>
                  <a:ext cx="462768" cy="24622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1000" b="0" i="1" dirty="0" smtClean="0">
                            <a:solidFill>
                              <a:schemeClr val="tx1"/>
                            </a:solidFill>
                            <a:latin typeface="Cambria Math" panose="02040503050406030204" pitchFamily="18" charset="0"/>
                          </a:rPr>
                          <m:t>0</m:t>
                        </m:r>
                      </m:oMath>
                    </m:oMathPara>
                  </a14:m>
                  <a:endParaRPr lang="en-US" sz="1000" dirty="0">
                    <a:solidFill>
                      <a:schemeClr val="tx1"/>
                    </a:solidFill>
                  </a:endParaRPr>
                </a:p>
              </p:txBody>
            </p:sp>
          </mc:Choice>
          <mc:Fallback xmlns="">
            <p:sp>
              <p:nvSpPr>
                <p:cNvPr id="119" name="Rectangle 118"/>
                <p:cNvSpPr>
                  <a:spLocks noRot="1" noChangeAspect="1" noMove="1" noResize="1" noEditPoints="1" noAdjustHandles="1" noChangeArrowheads="1" noChangeShapeType="1" noTextEdit="1"/>
                </p:cNvSpPr>
                <p:nvPr/>
              </p:nvSpPr>
              <p:spPr>
                <a:xfrm>
                  <a:off x="5297966" y="5313102"/>
                  <a:ext cx="462768" cy="246221"/>
                </a:xfrm>
                <a:prstGeom prst="rect">
                  <a:avLst/>
                </a:prstGeom>
                <a:blipFill>
                  <a:blip r:embed="rId8"/>
                  <a:stretch>
                    <a:fillRect/>
                  </a:stretch>
                </a:blipFill>
              </p:spPr>
              <p:txBody>
                <a:bodyPr/>
                <a:lstStyle/>
                <a:p>
                  <a:r>
                    <a:rPr lang="en-US">
                      <a:noFill/>
                    </a:rPr>
                    <a:t> </a:t>
                  </a:r>
                </a:p>
              </p:txBody>
            </p:sp>
          </mc:Fallback>
        </mc:AlternateContent>
        <p:sp>
          <p:nvSpPr>
            <p:cNvPr id="63" name="Right Brace 62"/>
            <p:cNvSpPr/>
            <p:nvPr/>
          </p:nvSpPr>
          <p:spPr bwMode="auto">
            <a:xfrm rot="5400000">
              <a:off x="6955169" y="4748288"/>
              <a:ext cx="157664" cy="2642959"/>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4" name="Rectangle 63"/>
            <p:cNvSpPr/>
            <p:nvPr/>
          </p:nvSpPr>
          <p:spPr>
            <a:xfrm>
              <a:off x="6600223" y="6085497"/>
              <a:ext cx="923651" cy="276999"/>
            </a:xfrm>
            <a:prstGeom prst="rect">
              <a:avLst/>
            </a:prstGeom>
          </p:spPr>
          <p:txBody>
            <a:bodyPr wrap="none">
              <a:spAutoFit/>
            </a:bodyPr>
            <a:lstStyle/>
            <a:p>
              <a:pPr algn="ctr"/>
              <a:r>
                <a:rPr lang="en-US" sz="1200" dirty="0">
                  <a:solidFill>
                    <a:schemeClr val="tx1"/>
                  </a:solidFill>
                  <a:latin typeface="Calibri" panose="020F0502020204030204" pitchFamily="34" charset="0"/>
                  <a:cs typeface="Calibri" panose="020F0502020204030204" pitchFamily="34" charset="0"/>
                </a:rPr>
                <a:t>IDFT output</a:t>
              </a:r>
            </a:p>
          </p:txBody>
        </p:sp>
        <p:cxnSp>
          <p:nvCxnSpPr>
            <p:cNvPr id="65" name="Straight Connector 64"/>
            <p:cNvCxnSpPr/>
            <p:nvPr/>
          </p:nvCxnSpPr>
          <p:spPr bwMode="auto">
            <a:xfrm>
              <a:off x="8358106" y="4989811"/>
              <a:ext cx="0" cy="980759"/>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66" name="Straight Connector 65"/>
            <p:cNvCxnSpPr/>
            <p:nvPr/>
          </p:nvCxnSpPr>
          <p:spPr bwMode="auto">
            <a:xfrm>
              <a:off x="5712521" y="5281302"/>
              <a:ext cx="0" cy="97645"/>
            </a:xfrm>
            <a:prstGeom prst="line">
              <a:avLst/>
            </a:prstGeom>
            <a:solidFill>
              <a:srgbClr val="00B8FF"/>
            </a:solidFill>
            <a:ln w="38100" cap="flat" cmpd="sng" algn="ctr">
              <a:solidFill>
                <a:schemeClr val="tx1"/>
              </a:solidFill>
              <a:prstDash val="solid"/>
              <a:round/>
              <a:headEnd type="none" w="med" len="med"/>
              <a:tailEnd type="none" w="med" len="med"/>
            </a:ln>
            <a:effectLst/>
          </p:spPr>
        </p:cxnSp>
        <p:cxnSp>
          <p:nvCxnSpPr>
            <p:cNvPr id="67" name="Straight Connector 66"/>
            <p:cNvCxnSpPr/>
            <p:nvPr/>
          </p:nvCxnSpPr>
          <p:spPr bwMode="auto">
            <a:xfrm>
              <a:off x="5529350" y="5281302"/>
              <a:ext cx="0" cy="97645"/>
            </a:xfrm>
            <a:prstGeom prst="line">
              <a:avLst/>
            </a:prstGeom>
            <a:solidFill>
              <a:srgbClr val="00B8FF"/>
            </a:solidFill>
            <a:ln w="38100" cap="flat" cmpd="sng" algn="ctr">
              <a:solidFill>
                <a:schemeClr val="tx1"/>
              </a:solidFill>
              <a:prstDash val="solid"/>
              <a:round/>
              <a:headEnd type="none" w="med" len="med"/>
              <a:tailEnd type="none" w="med" len="med"/>
            </a:ln>
            <a:effectLst/>
          </p:spPr>
        </p:cxnSp>
        <p:cxnSp>
          <p:nvCxnSpPr>
            <p:cNvPr id="68" name="Straight Connector 67"/>
            <p:cNvCxnSpPr/>
            <p:nvPr/>
          </p:nvCxnSpPr>
          <p:spPr bwMode="auto">
            <a:xfrm>
              <a:off x="8359715" y="5281302"/>
              <a:ext cx="0" cy="97645"/>
            </a:xfrm>
            <a:prstGeom prst="line">
              <a:avLst/>
            </a:prstGeom>
            <a:solidFill>
              <a:srgbClr val="00B8FF"/>
            </a:solidFill>
            <a:ln w="38100" cap="flat" cmpd="sng" algn="ctr">
              <a:solidFill>
                <a:schemeClr val="tx1"/>
              </a:solidFill>
              <a:prstDash val="solid"/>
              <a:round/>
              <a:headEnd type="none" w="med" len="med"/>
              <a:tailEnd type="none" w="med" len="med"/>
            </a:ln>
            <a:effectLst/>
          </p:spPr>
        </p:cxnSp>
        <p:sp>
          <p:nvSpPr>
            <p:cNvPr id="69" name="TextBox 68"/>
            <p:cNvSpPr txBox="1"/>
            <p:nvPr/>
          </p:nvSpPr>
          <p:spPr>
            <a:xfrm rot="16200000">
              <a:off x="5050031" y="4758926"/>
              <a:ext cx="785793" cy="261610"/>
            </a:xfrm>
            <a:prstGeom prst="rect">
              <a:avLst/>
            </a:prstGeom>
            <a:noFill/>
          </p:spPr>
          <p:txBody>
            <a:bodyPr wrap="none" rtlCol="0">
              <a:spAutoFit/>
            </a:bodyPr>
            <a:lstStyle/>
            <a:p>
              <a:r>
                <a:rPr lang="en-US" sz="1050" dirty="0">
                  <a:solidFill>
                    <a:schemeClr val="tx1"/>
                  </a:solidFill>
                </a:rPr>
                <a:t>Amplitude</a:t>
              </a:r>
            </a:p>
          </p:txBody>
        </p:sp>
        <p:sp>
          <p:nvSpPr>
            <p:cNvPr id="70" name="Freeform 69"/>
            <p:cNvSpPr/>
            <p:nvPr/>
          </p:nvSpPr>
          <p:spPr bwMode="auto">
            <a:xfrm>
              <a:off x="5712619" y="5023113"/>
              <a:ext cx="807611" cy="292646"/>
            </a:xfrm>
            <a:custGeom>
              <a:avLst/>
              <a:gdLst>
                <a:gd name="connsiteX0" fmla="*/ 0 w 807611"/>
                <a:gd name="connsiteY0" fmla="*/ 438192 h 447745"/>
                <a:gd name="connsiteX1" fmla="*/ 2381 w 807611"/>
                <a:gd name="connsiteY1" fmla="*/ 61955 h 447745"/>
                <a:gd name="connsiteX2" fmla="*/ 2381 w 807611"/>
                <a:gd name="connsiteY2" fmla="*/ 61955 h 447745"/>
                <a:gd name="connsiteX3" fmla="*/ 90487 w 807611"/>
                <a:gd name="connsiteY3" fmla="*/ 128630 h 447745"/>
                <a:gd name="connsiteX4" fmla="*/ 145256 w 807611"/>
                <a:gd name="connsiteY4" fmla="*/ 38142 h 447745"/>
                <a:gd name="connsiteX5" fmla="*/ 250031 w 807611"/>
                <a:gd name="connsiteY5" fmla="*/ 109580 h 447745"/>
                <a:gd name="connsiteX6" fmla="*/ 338137 w 807611"/>
                <a:gd name="connsiteY6" fmla="*/ 135773 h 447745"/>
                <a:gd name="connsiteX7" fmla="*/ 383381 w 807611"/>
                <a:gd name="connsiteY7" fmla="*/ 54811 h 447745"/>
                <a:gd name="connsiteX8" fmla="*/ 404812 w 807611"/>
                <a:gd name="connsiteY8" fmla="*/ 23855 h 447745"/>
                <a:gd name="connsiteX9" fmla="*/ 409575 w 807611"/>
                <a:gd name="connsiteY9" fmla="*/ 421523 h 447745"/>
                <a:gd name="connsiteX10" fmla="*/ 447675 w 807611"/>
                <a:gd name="connsiteY10" fmla="*/ 369136 h 447745"/>
                <a:gd name="connsiteX11" fmla="*/ 483394 w 807611"/>
                <a:gd name="connsiteY11" fmla="*/ 438192 h 447745"/>
                <a:gd name="connsiteX12" fmla="*/ 521494 w 807611"/>
                <a:gd name="connsiteY12" fmla="*/ 440573 h 447745"/>
                <a:gd name="connsiteX13" fmla="*/ 547687 w 807611"/>
                <a:gd name="connsiteY13" fmla="*/ 390567 h 447745"/>
                <a:gd name="connsiteX14" fmla="*/ 597694 w 807611"/>
                <a:gd name="connsiteY14" fmla="*/ 445336 h 447745"/>
                <a:gd name="connsiteX15" fmla="*/ 640556 w 807611"/>
                <a:gd name="connsiteY15" fmla="*/ 411998 h 447745"/>
                <a:gd name="connsiteX16" fmla="*/ 669131 w 807611"/>
                <a:gd name="connsiteY16" fmla="*/ 447717 h 447745"/>
                <a:gd name="connsiteX17" fmla="*/ 728662 w 807611"/>
                <a:gd name="connsiteY17" fmla="*/ 404855 h 447745"/>
                <a:gd name="connsiteX18" fmla="*/ 776287 w 807611"/>
                <a:gd name="connsiteY18" fmla="*/ 445336 h 447745"/>
                <a:gd name="connsiteX19" fmla="*/ 804862 w 807611"/>
                <a:gd name="connsiteY19" fmla="*/ 431048 h 447745"/>
                <a:gd name="connsiteX20" fmla="*/ 804862 w 807611"/>
                <a:gd name="connsiteY20" fmla="*/ 433430 h 447745"/>
                <a:gd name="connsiteX0" fmla="*/ 0 w 807611"/>
                <a:gd name="connsiteY0" fmla="*/ 400175 h 409728"/>
                <a:gd name="connsiteX1" fmla="*/ 2381 w 807611"/>
                <a:gd name="connsiteY1" fmla="*/ 23938 h 409728"/>
                <a:gd name="connsiteX2" fmla="*/ 2381 w 807611"/>
                <a:gd name="connsiteY2" fmla="*/ 23938 h 409728"/>
                <a:gd name="connsiteX3" fmla="*/ 90487 w 807611"/>
                <a:gd name="connsiteY3" fmla="*/ 90613 h 409728"/>
                <a:gd name="connsiteX4" fmla="*/ 145256 w 807611"/>
                <a:gd name="connsiteY4" fmla="*/ 125 h 409728"/>
                <a:gd name="connsiteX5" fmla="*/ 250031 w 807611"/>
                <a:gd name="connsiteY5" fmla="*/ 71563 h 409728"/>
                <a:gd name="connsiteX6" fmla="*/ 338137 w 807611"/>
                <a:gd name="connsiteY6" fmla="*/ 97756 h 409728"/>
                <a:gd name="connsiteX7" fmla="*/ 383381 w 807611"/>
                <a:gd name="connsiteY7" fmla="*/ 16794 h 409728"/>
                <a:gd name="connsiteX8" fmla="*/ 407193 w 807611"/>
                <a:gd name="connsiteY8" fmla="*/ 57275 h 409728"/>
                <a:gd name="connsiteX9" fmla="*/ 409575 w 807611"/>
                <a:gd name="connsiteY9" fmla="*/ 383506 h 409728"/>
                <a:gd name="connsiteX10" fmla="*/ 447675 w 807611"/>
                <a:gd name="connsiteY10" fmla="*/ 331119 h 409728"/>
                <a:gd name="connsiteX11" fmla="*/ 483394 w 807611"/>
                <a:gd name="connsiteY11" fmla="*/ 400175 h 409728"/>
                <a:gd name="connsiteX12" fmla="*/ 521494 w 807611"/>
                <a:gd name="connsiteY12" fmla="*/ 402556 h 409728"/>
                <a:gd name="connsiteX13" fmla="*/ 547687 w 807611"/>
                <a:gd name="connsiteY13" fmla="*/ 352550 h 409728"/>
                <a:gd name="connsiteX14" fmla="*/ 597694 w 807611"/>
                <a:gd name="connsiteY14" fmla="*/ 407319 h 409728"/>
                <a:gd name="connsiteX15" fmla="*/ 640556 w 807611"/>
                <a:gd name="connsiteY15" fmla="*/ 373981 h 409728"/>
                <a:gd name="connsiteX16" fmla="*/ 669131 w 807611"/>
                <a:gd name="connsiteY16" fmla="*/ 409700 h 409728"/>
                <a:gd name="connsiteX17" fmla="*/ 728662 w 807611"/>
                <a:gd name="connsiteY17" fmla="*/ 366838 h 409728"/>
                <a:gd name="connsiteX18" fmla="*/ 776287 w 807611"/>
                <a:gd name="connsiteY18" fmla="*/ 407319 h 409728"/>
                <a:gd name="connsiteX19" fmla="*/ 804862 w 807611"/>
                <a:gd name="connsiteY19" fmla="*/ 393031 h 409728"/>
                <a:gd name="connsiteX20" fmla="*/ 804862 w 807611"/>
                <a:gd name="connsiteY20" fmla="*/ 395413 h 409728"/>
                <a:gd name="connsiteX0" fmla="*/ 0 w 807611"/>
                <a:gd name="connsiteY0" fmla="*/ 400175 h 409728"/>
                <a:gd name="connsiteX1" fmla="*/ 2381 w 807611"/>
                <a:gd name="connsiteY1" fmla="*/ 23938 h 409728"/>
                <a:gd name="connsiteX2" fmla="*/ 2381 w 807611"/>
                <a:gd name="connsiteY2" fmla="*/ 23938 h 409728"/>
                <a:gd name="connsiteX3" fmla="*/ 90487 w 807611"/>
                <a:gd name="connsiteY3" fmla="*/ 90613 h 409728"/>
                <a:gd name="connsiteX4" fmla="*/ 145256 w 807611"/>
                <a:gd name="connsiteY4" fmla="*/ 125 h 409728"/>
                <a:gd name="connsiteX5" fmla="*/ 250031 w 807611"/>
                <a:gd name="connsiteY5" fmla="*/ 71563 h 409728"/>
                <a:gd name="connsiteX6" fmla="*/ 338137 w 807611"/>
                <a:gd name="connsiteY6" fmla="*/ 97756 h 409728"/>
                <a:gd name="connsiteX7" fmla="*/ 378618 w 807611"/>
                <a:gd name="connsiteY7" fmla="*/ 28700 h 409728"/>
                <a:gd name="connsiteX8" fmla="*/ 407193 w 807611"/>
                <a:gd name="connsiteY8" fmla="*/ 57275 h 409728"/>
                <a:gd name="connsiteX9" fmla="*/ 409575 w 807611"/>
                <a:gd name="connsiteY9" fmla="*/ 383506 h 409728"/>
                <a:gd name="connsiteX10" fmla="*/ 447675 w 807611"/>
                <a:gd name="connsiteY10" fmla="*/ 331119 h 409728"/>
                <a:gd name="connsiteX11" fmla="*/ 483394 w 807611"/>
                <a:gd name="connsiteY11" fmla="*/ 400175 h 409728"/>
                <a:gd name="connsiteX12" fmla="*/ 521494 w 807611"/>
                <a:gd name="connsiteY12" fmla="*/ 402556 h 409728"/>
                <a:gd name="connsiteX13" fmla="*/ 547687 w 807611"/>
                <a:gd name="connsiteY13" fmla="*/ 352550 h 409728"/>
                <a:gd name="connsiteX14" fmla="*/ 597694 w 807611"/>
                <a:gd name="connsiteY14" fmla="*/ 407319 h 409728"/>
                <a:gd name="connsiteX15" fmla="*/ 640556 w 807611"/>
                <a:gd name="connsiteY15" fmla="*/ 373981 h 409728"/>
                <a:gd name="connsiteX16" fmla="*/ 669131 w 807611"/>
                <a:gd name="connsiteY16" fmla="*/ 409700 h 409728"/>
                <a:gd name="connsiteX17" fmla="*/ 728662 w 807611"/>
                <a:gd name="connsiteY17" fmla="*/ 366838 h 409728"/>
                <a:gd name="connsiteX18" fmla="*/ 776287 w 807611"/>
                <a:gd name="connsiteY18" fmla="*/ 407319 h 409728"/>
                <a:gd name="connsiteX19" fmla="*/ 804862 w 807611"/>
                <a:gd name="connsiteY19" fmla="*/ 393031 h 409728"/>
                <a:gd name="connsiteX20" fmla="*/ 804862 w 807611"/>
                <a:gd name="connsiteY20" fmla="*/ 395413 h 409728"/>
                <a:gd name="connsiteX0" fmla="*/ 0 w 807611"/>
                <a:gd name="connsiteY0" fmla="*/ 400166 h 409719"/>
                <a:gd name="connsiteX1" fmla="*/ 2381 w 807611"/>
                <a:gd name="connsiteY1" fmla="*/ 23929 h 409719"/>
                <a:gd name="connsiteX2" fmla="*/ 2381 w 807611"/>
                <a:gd name="connsiteY2" fmla="*/ 23929 h 409719"/>
                <a:gd name="connsiteX3" fmla="*/ 90487 w 807611"/>
                <a:gd name="connsiteY3" fmla="*/ 90604 h 409719"/>
                <a:gd name="connsiteX4" fmla="*/ 145256 w 807611"/>
                <a:gd name="connsiteY4" fmla="*/ 116 h 409719"/>
                <a:gd name="connsiteX5" fmla="*/ 250031 w 807611"/>
                <a:gd name="connsiteY5" fmla="*/ 71554 h 409719"/>
                <a:gd name="connsiteX6" fmla="*/ 316705 w 807611"/>
                <a:gd name="connsiteY6" fmla="*/ 66790 h 409719"/>
                <a:gd name="connsiteX7" fmla="*/ 378618 w 807611"/>
                <a:gd name="connsiteY7" fmla="*/ 28691 h 409719"/>
                <a:gd name="connsiteX8" fmla="*/ 407193 w 807611"/>
                <a:gd name="connsiteY8" fmla="*/ 57266 h 409719"/>
                <a:gd name="connsiteX9" fmla="*/ 409575 w 807611"/>
                <a:gd name="connsiteY9" fmla="*/ 383497 h 409719"/>
                <a:gd name="connsiteX10" fmla="*/ 447675 w 807611"/>
                <a:gd name="connsiteY10" fmla="*/ 331110 h 409719"/>
                <a:gd name="connsiteX11" fmla="*/ 483394 w 807611"/>
                <a:gd name="connsiteY11" fmla="*/ 400166 h 409719"/>
                <a:gd name="connsiteX12" fmla="*/ 521494 w 807611"/>
                <a:gd name="connsiteY12" fmla="*/ 402547 h 409719"/>
                <a:gd name="connsiteX13" fmla="*/ 547687 w 807611"/>
                <a:gd name="connsiteY13" fmla="*/ 352541 h 409719"/>
                <a:gd name="connsiteX14" fmla="*/ 597694 w 807611"/>
                <a:gd name="connsiteY14" fmla="*/ 407310 h 409719"/>
                <a:gd name="connsiteX15" fmla="*/ 640556 w 807611"/>
                <a:gd name="connsiteY15" fmla="*/ 373972 h 409719"/>
                <a:gd name="connsiteX16" fmla="*/ 669131 w 807611"/>
                <a:gd name="connsiteY16" fmla="*/ 409691 h 409719"/>
                <a:gd name="connsiteX17" fmla="*/ 728662 w 807611"/>
                <a:gd name="connsiteY17" fmla="*/ 366829 h 409719"/>
                <a:gd name="connsiteX18" fmla="*/ 776287 w 807611"/>
                <a:gd name="connsiteY18" fmla="*/ 407310 h 409719"/>
                <a:gd name="connsiteX19" fmla="*/ 804862 w 807611"/>
                <a:gd name="connsiteY19" fmla="*/ 393022 h 409719"/>
                <a:gd name="connsiteX20" fmla="*/ 804862 w 807611"/>
                <a:gd name="connsiteY20" fmla="*/ 395404 h 409719"/>
                <a:gd name="connsiteX0" fmla="*/ 0 w 807611"/>
                <a:gd name="connsiteY0" fmla="*/ 400630 h 410183"/>
                <a:gd name="connsiteX1" fmla="*/ 2381 w 807611"/>
                <a:gd name="connsiteY1" fmla="*/ 24393 h 410183"/>
                <a:gd name="connsiteX2" fmla="*/ 2381 w 807611"/>
                <a:gd name="connsiteY2" fmla="*/ 24393 h 410183"/>
                <a:gd name="connsiteX3" fmla="*/ 90487 w 807611"/>
                <a:gd name="connsiteY3" fmla="*/ 91068 h 410183"/>
                <a:gd name="connsiteX4" fmla="*/ 145256 w 807611"/>
                <a:gd name="connsiteY4" fmla="*/ 580 h 410183"/>
                <a:gd name="connsiteX5" fmla="*/ 240506 w 807611"/>
                <a:gd name="connsiteY5" fmla="*/ 52968 h 410183"/>
                <a:gd name="connsiteX6" fmla="*/ 316705 w 807611"/>
                <a:gd name="connsiteY6" fmla="*/ 67254 h 410183"/>
                <a:gd name="connsiteX7" fmla="*/ 378618 w 807611"/>
                <a:gd name="connsiteY7" fmla="*/ 29155 h 410183"/>
                <a:gd name="connsiteX8" fmla="*/ 407193 w 807611"/>
                <a:gd name="connsiteY8" fmla="*/ 57730 h 410183"/>
                <a:gd name="connsiteX9" fmla="*/ 409575 w 807611"/>
                <a:gd name="connsiteY9" fmla="*/ 383961 h 410183"/>
                <a:gd name="connsiteX10" fmla="*/ 447675 w 807611"/>
                <a:gd name="connsiteY10" fmla="*/ 331574 h 410183"/>
                <a:gd name="connsiteX11" fmla="*/ 483394 w 807611"/>
                <a:gd name="connsiteY11" fmla="*/ 400630 h 410183"/>
                <a:gd name="connsiteX12" fmla="*/ 521494 w 807611"/>
                <a:gd name="connsiteY12" fmla="*/ 403011 h 410183"/>
                <a:gd name="connsiteX13" fmla="*/ 547687 w 807611"/>
                <a:gd name="connsiteY13" fmla="*/ 353005 h 410183"/>
                <a:gd name="connsiteX14" fmla="*/ 597694 w 807611"/>
                <a:gd name="connsiteY14" fmla="*/ 407774 h 410183"/>
                <a:gd name="connsiteX15" fmla="*/ 640556 w 807611"/>
                <a:gd name="connsiteY15" fmla="*/ 374436 h 410183"/>
                <a:gd name="connsiteX16" fmla="*/ 669131 w 807611"/>
                <a:gd name="connsiteY16" fmla="*/ 410155 h 410183"/>
                <a:gd name="connsiteX17" fmla="*/ 728662 w 807611"/>
                <a:gd name="connsiteY17" fmla="*/ 367293 h 410183"/>
                <a:gd name="connsiteX18" fmla="*/ 776287 w 807611"/>
                <a:gd name="connsiteY18" fmla="*/ 407774 h 410183"/>
                <a:gd name="connsiteX19" fmla="*/ 804862 w 807611"/>
                <a:gd name="connsiteY19" fmla="*/ 393486 h 410183"/>
                <a:gd name="connsiteX20" fmla="*/ 804862 w 807611"/>
                <a:gd name="connsiteY20" fmla="*/ 395868 h 410183"/>
                <a:gd name="connsiteX0" fmla="*/ 0 w 807611"/>
                <a:gd name="connsiteY0" fmla="*/ 379959 h 389512"/>
                <a:gd name="connsiteX1" fmla="*/ 2381 w 807611"/>
                <a:gd name="connsiteY1" fmla="*/ 3722 h 389512"/>
                <a:gd name="connsiteX2" fmla="*/ 2381 w 807611"/>
                <a:gd name="connsiteY2" fmla="*/ 3722 h 389512"/>
                <a:gd name="connsiteX3" fmla="*/ 90487 w 807611"/>
                <a:gd name="connsiteY3" fmla="*/ 70397 h 389512"/>
                <a:gd name="connsiteX4" fmla="*/ 154781 w 807611"/>
                <a:gd name="connsiteY4" fmla="*/ 15627 h 389512"/>
                <a:gd name="connsiteX5" fmla="*/ 240506 w 807611"/>
                <a:gd name="connsiteY5" fmla="*/ 32297 h 389512"/>
                <a:gd name="connsiteX6" fmla="*/ 316705 w 807611"/>
                <a:gd name="connsiteY6" fmla="*/ 46583 h 389512"/>
                <a:gd name="connsiteX7" fmla="*/ 378618 w 807611"/>
                <a:gd name="connsiteY7" fmla="*/ 8484 h 389512"/>
                <a:gd name="connsiteX8" fmla="*/ 407193 w 807611"/>
                <a:gd name="connsiteY8" fmla="*/ 37059 h 389512"/>
                <a:gd name="connsiteX9" fmla="*/ 409575 w 807611"/>
                <a:gd name="connsiteY9" fmla="*/ 363290 h 389512"/>
                <a:gd name="connsiteX10" fmla="*/ 447675 w 807611"/>
                <a:gd name="connsiteY10" fmla="*/ 310903 h 389512"/>
                <a:gd name="connsiteX11" fmla="*/ 483394 w 807611"/>
                <a:gd name="connsiteY11" fmla="*/ 379959 h 389512"/>
                <a:gd name="connsiteX12" fmla="*/ 521494 w 807611"/>
                <a:gd name="connsiteY12" fmla="*/ 382340 h 389512"/>
                <a:gd name="connsiteX13" fmla="*/ 547687 w 807611"/>
                <a:gd name="connsiteY13" fmla="*/ 332334 h 389512"/>
                <a:gd name="connsiteX14" fmla="*/ 597694 w 807611"/>
                <a:gd name="connsiteY14" fmla="*/ 387103 h 389512"/>
                <a:gd name="connsiteX15" fmla="*/ 640556 w 807611"/>
                <a:gd name="connsiteY15" fmla="*/ 353765 h 389512"/>
                <a:gd name="connsiteX16" fmla="*/ 669131 w 807611"/>
                <a:gd name="connsiteY16" fmla="*/ 389484 h 389512"/>
                <a:gd name="connsiteX17" fmla="*/ 728662 w 807611"/>
                <a:gd name="connsiteY17" fmla="*/ 346622 h 389512"/>
                <a:gd name="connsiteX18" fmla="*/ 776287 w 807611"/>
                <a:gd name="connsiteY18" fmla="*/ 387103 h 389512"/>
                <a:gd name="connsiteX19" fmla="*/ 804862 w 807611"/>
                <a:gd name="connsiteY19" fmla="*/ 372815 h 389512"/>
                <a:gd name="connsiteX20" fmla="*/ 804862 w 807611"/>
                <a:gd name="connsiteY20" fmla="*/ 375197 h 389512"/>
                <a:gd name="connsiteX0" fmla="*/ 0 w 807611"/>
                <a:gd name="connsiteY0" fmla="*/ 379959 h 389512"/>
                <a:gd name="connsiteX1" fmla="*/ 2381 w 807611"/>
                <a:gd name="connsiteY1" fmla="*/ 3722 h 389512"/>
                <a:gd name="connsiteX2" fmla="*/ 2381 w 807611"/>
                <a:gd name="connsiteY2" fmla="*/ 3722 h 389512"/>
                <a:gd name="connsiteX3" fmla="*/ 80962 w 807611"/>
                <a:gd name="connsiteY3" fmla="*/ 41822 h 389512"/>
                <a:gd name="connsiteX4" fmla="*/ 154781 w 807611"/>
                <a:gd name="connsiteY4" fmla="*/ 15627 h 389512"/>
                <a:gd name="connsiteX5" fmla="*/ 240506 w 807611"/>
                <a:gd name="connsiteY5" fmla="*/ 32297 h 389512"/>
                <a:gd name="connsiteX6" fmla="*/ 316705 w 807611"/>
                <a:gd name="connsiteY6" fmla="*/ 46583 h 389512"/>
                <a:gd name="connsiteX7" fmla="*/ 378618 w 807611"/>
                <a:gd name="connsiteY7" fmla="*/ 8484 h 389512"/>
                <a:gd name="connsiteX8" fmla="*/ 407193 w 807611"/>
                <a:gd name="connsiteY8" fmla="*/ 37059 h 389512"/>
                <a:gd name="connsiteX9" fmla="*/ 409575 w 807611"/>
                <a:gd name="connsiteY9" fmla="*/ 363290 h 389512"/>
                <a:gd name="connsiteX10" fmla="*/ 447675 w 807611"/>
                <a:gd name="connsiteY10" fmla="*/ 310903 h 389512"/>
                <a:gd name="connsiteX11" fmla="*/ 483394 w 807611"/>
                <a:gd name="connsiteY11" fmla="*/ 379959 h 389512"/>
                <a:gd name="connsiteX12" fmla="*/ 521494 w 807611"/>
                <a:gd name="connsiteY12" fmla="*/ 382340 h 389512"/>
                <a:gd name="connsiteX13" fmla="*/ 547687 w 807611"/>
                <a:gd name="connsiteY13" fmla="*/ 332334 h 389512"/>
                <a:gd name="connsiteX14" fmla="*/ 597694 w 807611"/>
                <a:gd name="connsiteY14" fmla="*/ 387103 h 389512"/>
                <a:gd name="connsiteX15" fmla="*/ 640556 w 807611"/>
                <a:gd name="connsiteY15" fmla="*/ 353765 h 389512"/>
                <a:gd name="connsiteX16" fmla="*/ 669131 w 807611"/>
                <a:gd name="connsiteY16" fmla="*/ 389484 h 389512"/>
                <a:gd name="connsiteX17" fmla="*/ 728662 w 807611"/>
                <a:gd name="connsiteY17" fmla="*/ 346622 h 389512"/>
                <a:gd name="connsiteX18" fmla="*/ 776287 w 807611"/>
                <a:gd name="connsiteY18" fmla="*/ 387103 h 389512"/>
                <a:gd name="connsiteX19" fmla="*/ 804862 w 807611"/>
                <a:gd name="connsiteY19" fmla="*/ 372815 h 389512"/>
                <a:gd name="connsiteX20" fmla="*/ 804862 w 807611"/>
                <a:gd name="connsiteY20" fmla="*/ 375197 h 38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07611" h="389512">
                  <a:moveTo>
                    <a:pt x="0" y="379959"/>
                  </a:moveTo>
                  <a:cubicBezTo>
                    <a:pt x="992" y="223193"/>
                    <a:pt x="2381" y="3722"/>
                    <a:pt x="2381" y="3722"/>
                  </a:cubicBezTo>
                  <a:lnTo>
                    <a:pt x="2381" y="3722"/>
                  </a:lnTo>
                  <a:cubicBezTo>
                    <a:pt x="15478" y="10072"/>
                    <a:pt x="55562" y="39838"/>
                    <a:pt x="80962" y="41822"/>
                  </a:cubicBezTo>
                  <a:cubicBezTo>
                    <a:pt x="106362" y="43806"/>
                    <a:pt x="128190" y="17215"/>
                    <a:pt x="154781" y="15627"/>
                  </a:cubicBezTo>
                  <a:cubicBezTo>
                    <a:pt x="181372" y="14039"/>
                    <a:pt x="213519" y="27138"/>
                    <a:pt x="240506" y="32297"/>
                  </a:cubicBezTo>
                  <a:cubicBezTo>
                    <a:pt x="267493" y="37456"/>
                    <a:pt x="293686" y="50552"/>
                    <a:pt x="316705" y="46583"/>
                  </a:cubicBezTo>
                  <a:cubicBezTo>
                    <a:pt x="339724" y="42614"/>
                    <a:pt x="363537" y="10071"/>
                    <a:pt x="378618" y="8484"/>
                  </a:cubicBezTo>
                  <a:cubicBezTo>
                    <a:pt x="393699" y="6897"/>
                    <a:pt x="402034" y="-22075"/>
                    <a:pt x="407193" y="37059"/>
                  </a:cubicBezTo>
                  <a:cubicBezTo>
                    <a:pt x="412352" y="96193"/>
                    <a:pt x="402828" y="317649"/>
                    <a:pt x="409575" y="363290"/>
                  </a:cubicBezTo>
                  <a:cubicBezTo>
                    <a:pt x="416322" y="408931"/>
                    <a:pt x="435372" y="308125"/>
                    <a:pt x="447675" y="310903"/>
                  </a:cubicBezTo>
                  <a:cubicBezTo>
                    <a:pt x="459978" y="313681"/>
                    <a:pt x="471091" y="368053"/>
                    <a:pt x="483394" y="379959"/>
                  </a:cubicBezTo>
                  <a:cubicBezTo>
                    <a:pt x="495697" y="391865"/>
                    <a:pt x="510779" y="390278"/>
                    <a:pt x="521494" y="382340"/>
                  </a:cubicBezTo>
                  <a:cubicBezTo>
                    <a:pt x="532210" y="374402"/>
                    <a:pt x="534987" y="331540"/>
                    <a:pt x="547687" y="332334"/>
                  </a:cubicBezTo>
                  <a:cubicBezTo>
                    <a:pt x="560387" y="333128"/>
                    <a:pt x="582216" y="383531"/>
                    <a:pt x="597694" y="387103"/>
                  </a:cubicBezTo>
                  <a:cubicBezTo>
                    <a:pt x="613172" y="390675"/>
                    <a:pt x="628650" y="353368"/>
                    <a:pt x="640556" y="353765"/>
                  </a:cubicBezTo>
                  <a:cubicBezTo>
                    <a:pt x="652462" y="354162"/>
                    <a:pt x="654447" y="390674"/>
                    <a:pt x="669131" y="389484"/>
                  </a:cubicBezTo>
                  <a:cubicBezTo>
                    <a:pt x="683815" y="388294"/>
                    <a:pt x="710803" y="347019"/>
                    <a:pt x="728662" y="346622"/>
                  </a:cubicBezTo>
                  <a:cubicBezTo>
                    <a:pt x="746521" y="346225"/>
                    <a:pt x="763587" y="382738"/>
                    <a:pt x="776287" y="387103"/>
                  </a:cubicBezTo>
                  <a:cubicBezTo>
                    <a:pt x="788987" y="391468"/>
                    <a:pt x="800100" y="374799"/>
                    <a:pt x="804862" y="372815"/>
                  </a:cubicBezTo>
                  <a:cubicBezTo>
                    <a:pt x="809625" y="370831"/>
                    <a:pt x="807243" y="373014"/>
                    <a:pt x="804862" y="375197"/>
                  </a:cubicBezTo>
                </a:path>
              </a:pathLst>
            </a:custGeom>
            <a:noFill/>
            <a:ln w="19050"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400"/>
            </a:p>
          </p:txBody>
        </p:sp>
        <p:sp>
          <p:nvSpPr>
            <p:cNvPr id="71" name="Freeform 70"/>
            <p:cNvSpPr/>
            <p:nvPr/>
          </p:nvSpPr>
          <p:spPr bwMode="auto">
            <a:xfrm flipH="1">
              <a:off x="6541658" y="5023113"/>
              <a:ext cx="807611" cy="292646"/>
            </a:xfrm>
            <a:custGeom>
              <a:avLst/>
              <a:gdLst>
                <a:gd name="connsiteX0" fmla="*/ 0 w 807611"/>
                <a:gd name="connsiteY0" fmla="*/ 438192 h 447745"/>
                <a:gd name="connsiteX1" fmla="*/ 2381 w 807611"/>
                <a:gd name="connsiteY1" fmla="*/ 61955 h 447745"/>
                <a:gd name="connsiteX2" fmla="*/ 2381 w 807611"/>
                <a:gd name="connsiteY2" fmla="*/ 61955 h 447745"/>
                <a:gd name="connsiteX3" fmla="*/ 90487 w 807611"/>
                <a:gd name="connsiteY3" fmla="*/ 128630 h 447745"/>
                <a:gd name="connsiteX4" fmla="*/ 145256 w 807611"/>
                <a:gd name="connsiteY4" fmla="*/ 38142 h 447745"/>
                <a:gd name="connsiteX5" fmla="*/ 250031 w 807611"/>
                <a:gd name="connsiteY5" fmla="*/ 109580 h 447745"/>
                <a:gd name="connsiteX6" fmla="*/ 338137 w 807611"/>
                <a:gd name="connsiteY6" fmla="*/ 135773 h 447745"/>
                <a:gd name="connsiteX7" fmla="*/ 383381 w 807611"/>
                <a:gd name="connsiteY7" fmla="*/ 54811 h 447745"/>
                <a:gd name="connsiteX8" fmla="*/ 404812 w 807611"/>
                <a:gd name="connsiteY8" fmla="*/ 23855 h 447745"/>
                <a:gd name="connsiteX9" fmla="*/ 409575 w 807611"/>
                <a:gd name="connsiteY9" fmla="*/ 421523 h 447745"/>
                <a:gd name="connsiteX10" fmla="*/ 447675 w 807611"/>
                <a:gd name="connsiteY10" fmla="*/ 369136 h 447745"/>
                <a:gd name="connsiteX11" fmla="*/ 483394 w 807611"/>
                <a:gd name="connsiteY11" fmla="*/ 438192 h 447745"/>
                <a:gd name="connsiteX12" fmla="*/ 521494 w 807611"/>
                <a:gd name="connsiteY12" fmla="*/ 440573 h 447745"/>
                <a:gd name="connsiteX13" fmla="*/ 547687 w 807611"/>
                <a:gd name="connsiteY13" fmla="*/ 390567 h 447745"/>
                <a:gd name="connsiteX14" fmla="*/ 597694 w 807611"/>
                <a:gd name="connsiteY14" fmla="*/ 445336 h 447745"/>
                <a:gd name="connsiteX15" fmla="*/ 640556 w 807611"/>
                <a:gd name="connsiteY15" fmla="*/ 411998 h 447745"/>
                <a:gd name="connsiteX16" fmla="*/ 669131 w 807611"/>
                <a:gd name="connsiteY16" fmla="*/ 447717 h 447745"/>
                <a:gd name="connsiteX17" fmla="*/ 728662 w 807611"/>
                <a:gd name="connsiteY17" fmla="*/ 404855 h 447745"/>
                <a:gd name="connsiteX18" fmla="*/ 776287 w 807611"/>
                <a:gd name="connsiteY18" fmla="*/ 445336 h 447745"/>
                <a:gd name="connsiteX19" fmla="*/ 804862 w 807611"/>
                <a:gd name="connsiteY19" fmla="*/ 431048 h 447745"/>
                <a:gd name="connsiteX20" fmla="*/ 804862 w 807611"/>
                <a:gd name="connsiteY20" fmla="*/ 433430 h 447745"/>
                <a:gd name="connsiteX0" fmla="*/ 0 w 807611"/>
                <a:gd name="connsiteY0" fmla="*/ 400175 h 409728"/>
                <a:gd name="connsiteX1" fmla="*/ 2381 w 807611"/>
                <a:gd name="connsiteY1" fmla="*/ 23938 h 409728"/>
                <a:gd name="connsiteX2" fmla="*/ 2381 w 807611"/>
                <a:gd name="connsiteY2" fmla="*/ 23938 h 409728"/>
                <a:gd name="connsiteX3" fmla="*/ 90487 w 807611"/>
                <a:gd name="connsiteY3" fmla="*/ 90613 h 409728"/>
                <a:gd name="connsiteX4" fmla="*/ 145256 w 807611"/>
                <a:gd name="connsiteY4" fmla="*/ 125 h 409728"/>
                <a:gd name="connsiteX5" fmla="*/ 250031 w 807611"/>
                <a:gd name="connsiteY5" fmla="*/ 71563 h 409728"/>
                <a:gd name="connsiteX6" fmla="*/ 338137 w 807611"/>
                <a:gd name="connsiteY6" fmla="*/ 97756 h 409728"/>
                <a:gd name="connsiteX7" fmla="*/ 383381 w 807611"/>
                <a:gd name="connsiteY7" fmla="*/ 16794 h 409728"/>
                <a:gd name="connsiteX8" fmla="*/ 407193 w 807611"/>
                <a:gd name="connsiteY8" fmla="*/ 57275 h 409728"/>
                <a:gd name="connsiteX9" fmla="*/ 409575 w 807611"/>
                <a:gd name="connsiteY9" fmla="*/ 383506 h 409728"/>
                <a:gd name="connsiteX10" fmla="*/ 447675 w 807611"/>
                <a:gd name="connsiteY10" fmla="*/ 331119 h 409728"/>
                <a:gd name="connsiteX11" fmla="*/ 483394 w 807611"/>
                <a:gd name="connsiteY11" fmla="*/ 400175 h 409728"/>
                <a:gd name="connsiteX12" fmla="*/ 521494 w 807611"/>
                <a:gd name="connsiteY12" fmla="*/ 402556 h 409728"/>
                <a:gd name="connsiteX13" fmla="*/ 547687 w 807611"/>
                <a:gd name="connsiteY13" fmla="*/ 352550 h 409728"/>
                <a:gd name="connsiteX14" fmla="*/ 597694 w 807611"/>
                <a:gd name="connsiteY14" fmla="*/ 407319 h 409728"/>
                <a:gd name="connsiteX15" fmla="*/ 640556 w 807611"/>
                <a:gd name="connsiteY15" fmla="*/ 373981 h 409728"/>
                <a:gd name="connsiteX16" fmla="*/ 669131 w 807611"/>
                <a:gd name="connsiteY16" fmla="*/ 409700 h 409728"/>
                <a:gd name="connsiteX17" fmla="*/ 728662 w 807611"/>
                <a:gd name="connsiteY17" fmla="*/ 366838 h 409728"/>
                <a:gd name="connsiteX18" fmla="*/ 776287 w 807611"/>
                <a:gd name="connsiteY18" fmla="*/ 407319 h 409728"/>
                <a:gd name="connsiteX19" fmla="*/ 804862 w 807611"/>
                <a:gd name="connsiteY19" fmla="*/ 393031 h 409728"/>
                <a:gd name="connsiteX20" fmla="*/ 804862 w 807611"/>
                <a:gd name="connsiteY20" fmla="*/ 395413 h 409728"/>
                <a:gd name="connsiteX0" fmla="*/ 0 w 807611"/>
                <a:gd name="connsiteY0" fmla="*/ 400175 h 409728"/>
                <a:gd name="connsiteX1" fmla="*/ 2381 w 807611"/>
                <a:gd name="connsiteY1" fmla="*/ 23938 h 409728"/>
                <a:gd name="connsiteX2" fmla="*/ 2381 w 807611"/>
                <a:gd name="connsiteY2" fmla="*/ 23938 h 409728"/>
                <a:gd name="connsiteX3" fmla="*/ 90487 w 807611"/>
                <a:gd name="connsiteY3" fmla="*/ 90613 h 409728"/>
                <a:gd name="connsiteX4" fmla="*/ 145256 w 807611"/>
                <a:gd name="connsiteY4" fmla="*/ 125 h 409728"/>
                <a:gd name="connsiteX5" fmla="*/ 250031 w 807611"/>
                <a:gd name="connsiteY5" fmla="*/ 71563 h 409728"/>
                <a:gd name="connsiteX6" fmla="*/ 338137 w 807611"/>
                <a:gd name="connsiteY6" fmla="*/ 97756 h 409728"/>
                <a:gd name="connsiteX7" fmla="*/ 378618 w 807611"/>
                <a:gd name="connsiteY7" fmla="*/ 28700 h 409728"/>
                <a:gd name="connsiteX8" fmla="*/ 407193 w 807611"/>
                <a:gd name="connsiteY8" fmla="*/ 57275 h 409728"/>
                <a:gd name="connsiteX9" fmla="*/ 409575 w 807611"/>
                <a:gd name="connsiteY9" fmla="*/ 383506 h 409728"/>
                <a:gd name="connsiteX10" fmla="*/ 447675 w 807611"/>
                <a:gd name="connsiteY10" fmla="*/ 331119 h 409728"/>
                <a:gd name="connsiteX11" fmla="*/ 483394 w 807611"/>
                <a:gd name="connsiteY11" fmla="*/ 400175 h 409728"/>
                <a:gd name="connsiteX12" fmla="*/ 521494 w 807611"/>
                <a:gd name="connsiteY12" fmla="*/ 402556 h 409728"/>
                <a:gd name="connsiteX13" fmla="*/ 547687 w 807611"/>
                <a:gd name="connsiteY13" fmla="*/ 352550 h 409728"/>
                <a:gd name="connsiteX14" fmla="*/ 597694 w 807611"/>
                <a:gd name="connsiteY14" fmla="*/ 407319 h 409728"/>
                <a:gd name="connsiteX15" fmla="*/ 640556 w 807611"/>
                <a:gd name="connsiteY15" fmla="*/ 373981 h 409728"/>
                <a:gd name="connsiteX16" fmla="*/ 669131 w 807611"/>
                <a:gd name="connsiteY16" fmla="*/ 409700 h 409728"/>
                <a:gd name="connsiteX17" fmla="*/ 728662 w 807611"/>
                <a:gd name="connsiteY17" fmla="*/ 366838 h 409728"/>
                <a:gd name="connsiteX18" fmla="*/ 776287 w 807611"/>
                <a:gd name="connsiteY18" fmla="*/ 407319 h 409728"/>
                <a:gd name="connsiteX19" fmla="*/ 804862 w 807611"/>
                <a:gd name="connsiteY19" fmla="*/ 393031 h 409728"/>
                <a:gd name="connsiteX20" fmla="*/ 804862 w 807611"/>
                <a:gd name="connsiteY20" fmla="*/ 395413 h 409728"/>
                <a:gd name="connsiteX0" fmla="*/ 0 w 807611"/>
                <a:gd name="connsiteY0" fmla="*/ 400166 h 409719"/>
                <a:gd name="connsiteX1" fmla="*/ 2381 w 807611"/>
                <a:gd name="connsiteY1" fmla="*/ 23929 h 409719"/>
                <a:gd name="connsiteX2" fmla="*/ 2381 w 807611"/>
                <a:gd name="connsiteY2" fmla="*/ 23929 h 409719"/>
                <a:gd name="connsiteX3" fmla="*/ 90487 w 807611"/>
                <a:gd name="connsiteY3" fmla="*/ 90604 h 409719"/>
                <a:gd name="connsiteX4" fmla="*/ 145256 w 807611"/>
                <a:gd name="connsiteY4" fmla="*/ 116 h 409719"/>
                <a:gd name="connsiteX5" fmla="*/ 250031 w 807611"/>
                <a:gd name="connsiteY5" fmla="*/ 71554 h 409719"/>
                <a:gd name="connsiteX6" fmla="*/ 316705 w 807611"/>
                <a:gd name="connsiteY6" fmla="*/ 66790 h 409719"/>
                <a:gd name="connsiteX7" fmla="*/ 378618 w 807611"/>
                <a:gd name="connsiteY7" fmla="*/ 28691 h 409719"/>
                <a:gd name="connsiteX8" fmla="*/ 407193 w 807611"/>
                <a:gd name="connsiteY8" fmla="*/ 57266 h 409719"/>
                <a:gd name="connsiteX9" fmla="*/ 409575 w 807611"/>
                <a:gd name="connsiteY9" fmla="*/ 383497 h 409719"/>
                <a:gd name="connsiteX10" fmla="*/ 447675 w 807611"/>
                <a:gd name="connsiteY10" fmla="*/ 331110 h 409719"/>
                <a:gd name="connsiteX11" fmla="*/ 483394 w 807611"/>
                <a:gd name="connsiteY11" fmla="*/ 400166 h 409719"/>
                <a:gd name="connsiteX12" fmla="*/ 521494 w 807611"/>
                <a:gd name="connsiteY12" fmla="*/ 402547 h 409719"/>
                <a:gd name="connsiteX13" fmla="*/ 547687 w 807611"/>
                <a:gd name="connsiteY13" fmla="*/ 352541 h 409719"/>
                <a:gd name="connsiteX14" fmla="*/ 597694 w 807611"/>
                <a:gd name="connsiteY14" fmla="*/ 407310 h 409719"/>
                <a:gd name="connsiteX15" fmla="*/ 640556 w 807611"/>
                <a:gd name="connsiteY15" fmla="*/ 373972 h 409719"/>
                <a:gd name="connsiteX16" fmla="*/ 669131 w 807611"/>
                <a:gd name="connsiteY16" fmla="*/ 409691 h 409719"/>
                <a:gd name="connsiteX17" fmla="*/ 728662 w 807611"/>
                <a:gd name="connsiteY17" fmla="*/ 366829 h 409719"/>
                <a:gd name="connsiteX18" fmla="*/ 776287 w 807611"/>
                <a:gd name="connsiteY18" fmla="*/ 407310 h 409719"/>
                <a:gd name="connsiteX19" fmla="*/ 804862 w 807611"/>
                <a:gd name="connsiteY19" fmla="*/ 393022 h 409719"/>
                <a:gd name="connsiteX20" fmla="*/ 804862 w 807611"/>
                <a:gd name="connsiteY20" fmla="*/ 395404 h 409719"/>
                <a:gd name="connsiteX0" fmla="*/ 0 w 807611"/>
                <a:gd name="connsiteY0" fmla="*/ 400630 h 410183"/>
                <a:gd name="connsiteX1" fmla="*/ 2381 w 807611"/>
                <a:gd name="connsiteY1" fmla="*/ 24393 h 410183"/>
                <a:gd name="connsiteX2" fmla="*/ 2381 w 807611"/>
                <a:gd name="connsiteY2" fmla="*/ 24393 h 410183"/>
                <a:gd name="connsiteX3" fmla="*/ 90487 w 807611"/>
                <a:gd name="connsiteY3" fmla="*/ 91068 h 410183"/>
                <a:gd name="connsiteX4" fmla="*/ 145256 w 807611"/>
                <a:gd name="connsiteY4" fmla="*/ 580 h 410183"/>
                <a:gd name="connsiteX5" fmla="*/ 240506 w 807611"/>
                <a:gd name="connsiteY5" fmla="*/ 52968 h 410183"/>
                <a:gd name="connsiteX6" fmla="*/ 316705 w 807611"/>
                <a:gd name="connsiteY6" fmla="*/ 67254 h 410183"/>
                <a:gd name="connsiteX7" fmla="*/ 378618 w 807611"/>
                <a:gd name="connsiteY7" fmla="*/ 29155 h 410183"/>
                <a:gd name="connsiteX8" fmla="*/ 407193 w 807611"/>
                <a:gd name="connsiteY8" fmla="*/ 57730 h 410183"/>
                <a:gd name="connsiteX9" fmla="*/ 409575 w 807611"/>
                <a:gd name="connsiteY9" fmla="*/ 383961 h 410183"/>
                <a:gd name="connsiteX10" fmla="*/ 447675 w 807611"/>
                <a:gd name="connsiteY10" fmla="*/ 331574 h 410183"/>
                <a:gd name="connsiteX11" fmla="*/ 483394 w 807611"/>
                <a:gd name="connsiteY11" fmla="*/ 400630 h 410183"/>
                <a:gd name="connsiteX12" fmla="*/ 521494 w 807611"/>
                <a:gd name="connsiteY12" fmla="*/ 403011 h 410183"/>
                <a:gd name="connsiteX13" fmla="*/ 547687 w 807611"/>
                <a:gd name="connsiteY13" fmla="*/ 353005 h 410183"/>
                <a:gd name="connsiteX14" fmla="*/ 597694 w 807611"/>
                <a:gd name="connsiteY14" fmla="*/ 407774 h 410183"/>
                <a:gd name="connsiteX15" fmla="*/ 640556 w 807611"/>
                <a:gd name="connsiteY15" fmla="*/ 374436 h 410183"/>
                <a:gd name="connsiteX16" fmla="*/ 669131 w 807611"/>
                <a:gd name="connsiteY16" fmla="*/ 410155 h 410183"/>
                <a:gd name="connsiteX17" fmla="*/ 728662 w 807611"/>
                <a:gd name="connsiteY17" fmla="*/ 367293 h 410183"/>
                <a:gd name="connsiteX18" fmla="*/ 776287 w 807611"/>
                <a:gd name="connsiteY18" fmla="*/ 407774 h 410183"/>
                <a:gd name="connsiteX19" fmla="*/ 804862 w 807611"/>
                <a:gd name="connsiteY19" fmla="*/ 393486 h 410183"/>
                <a:gd name="connsiteX20" fmla="*/ 804862 w 807611"/>
                <a:gd name="connsiteY20" fmla="*/ 395868 h 410183"/>
                <a:gd name="connsiteX0" fmla="*/ 0 w 807611"/>
                <a:gd name="connsiteY0" fmla="*/ 379959 h 389512"/>
                <a:gd name="connsiteX1" fmla="*/ 2381 w 807611"/>
                <a:gd name="connsiteY1" fmla="*/ 3722 h 389512"/>
                <a:gd name="connsiteX2" fmla="*/ 2381 w 807611"/>
                <a:gd name="connsiteY2" fmla="*/ 3722 h 389512"/>
                <a:gd name="connsiteX3" fmla="*/ 90487 w 807611"/>
                <a:gd name="connsiteY3" fmla="*/ 70397 h 389512"/>
                <a:gd name="connsiteX4" fmla="*/ 154781 w 807611"/>
                <a:gd name="connsiteY4" fmla="*/ 15627 h 389512"/>
                <a:gd name="connsiteX5" fmla="*/ 240506 w 807611"/>
                <a:gd name="connsiteY5" fmla="*/ 32297 h 389512"/>
                <a:gd name="connsiteX6" fmla="*/ 316705 w 807611"/>
                <a:gd name="connsiteY6" fmla="*/ 46583 h 389512"/>
                <a:gd name="connsiteX7" fmla="*/ 378618 w 807611"/>
                <a:gd name="connsiteY7" fmla="*/ 8484 h 389512"/>
                <a:gd name="connsiteX8" fmla="*/ 407193 w 807611"/>
                <a:gd name="connsiteY8" fmla="*/ 37059 h 389512"/>
                <a:gd name="connsiteX9" fmla="*/ 409575 w 807611"/>
                <a:gd name="connsiteY9" fmla="*/ 363290 h 389512"/>
                <a:gd name="connsiteX10" fmla="*/ 447675 w 807611"/>
                <a:gd name="connsiteY10" fmla="*/ 310903 h 389512"/>
                <a:gd name="connsiteX11" fmla="*/ 483394 w 807611"/>
                <a:gd name="connsiteY11" fmla="*/ 379959 h 389512"/>
                <a:gd name="connsiteX12" fmla="*/ 521494 w 807611"/>
                <a:gd name="connsiteY12" fmla="*/ 382340 h 389512"/>
                <a:gd name="connsiteX13" fmla="*/ 547687 w 807611"/>
                <a:gd name="connsiteY13" fmla="*/ 332334 h 389512"/>
                <a:gd name="connsiteX14" fmla="*/ 597694 w 807611"/>
                <a:gd name="connsiteY14" fmla="*/ 387103 h 389512"/>
                <a:gd name="connsiteX15" fmla="*/ 640556 w 807611"/>
                <a:gd name="connsiteY15" fmla="*/ 353765 h 389512"/>
                <a:gd name="connsiteX16" fmla="*/ 669131 w 807611"/>
                <a:gd name="connsiteY16" fmla="*/ 389484 h 389512"/>
                <a:gd name="connsiteX17" fmla="*/ 728662 w 807611"/>
                <a:gd name="connsiteY17" fmla="*/ 346622 h 389512"/>
                <a:gd name="connsiteX18" fmla="*/ 776287 w 807611"/>
                <a:gd name="connsiteY18" fmla="*/ 387103 h 389512"/>
                <a:gd name="connsiteX19" fmla="*/ 804862 w 807611"/>
                <a:gd name="connsiteY19" fmla="*/ 372815 h 389512"/>
                <a:gd name="connsiteX20" fmla="*/ 804862 w 807611"/>
                <a:gd name="connsiteY20" fmla="*/ 375197 h 389512"/>
                <a:gd name="connsiteX0" fmla="*/ 0 w 807611"/>
                <a:gd name="connsiteY0" fmla="*/ 379959 h 389512"/>
                <a:gd name="connsiteX1" fmla="*/ 2381 w 807611"/>
                <a:gd name="connsiteY1" fmla="*/ 3722 h 389512"/>
                <a:gd name="connsiteX2" fmla="*/ 2381 w 807611"/>
                <a:gd name="connsiteY2" fmla="*/ 3722 h 389512"/>
                <a:gd name="connsiteX3" fmla="*/ 80962 w 807611"/>
                <a:gd name="connsiteY3" fmla="*/ 41822 h 389512"/>
                <a:gd name="connsiteX4" fmla="*/ 154781 w 807611"/>
                <a:gd name="connsiteY4" fmla="*/ 15627 h 389512"/>
                <a:gd name="connsiteX5" fmla="*/ 240506 w 807611"/>
                <a:gd name="connsiteY5" fmla="*/ 32297 h 389512"/>
                <a:gd name="connsiteX6" fmla="*/ 316705 w 807611"/>
                <a:gd name="connsiteY6" fmla="*/ 46583 h 389512"/>
                <a:gd name="connsiteX7" fmla="*/ 378618 w 807611"/>
                <a:gd name="connsiteY7" fmla="*/ 8484 h 389512"/>
                <a:gd name="connsiteX8" fmla="*/ 407193 w 807611"/>
                <a:gd name="connsiteY8" fmla="*/ 37059 h 389512"/>
                <a:gd name="connsiteX9" fmla="*/ 409575 w 807611"/>
                <a:gd name="connsiteY9" fmla="*/ 363290 h 389512"/>
                <a:gd name="connsiteX10" fmla="*/ 447675 w 807611"/>
                <a:gd name="connsiteY10" fmla="*/ 310903 h 389512"/>
                <a:gd name="connsiteX11" fmla="*/ 483394 w 807611"/>
                <a:gd name="connsiteY11" fmla="*/ 379959 h 389512"/>
                <a:gd name="connsiteX12" fmla="*/ 521494 w 807611"/>
                <a:gd name="connsiteY12" fmla="*/ 382340 h 389512"/>
                <a:gd name="connsiteX13" fmla="*/ 547687 w 807611"/>
                <a:gd name="connsiteY13" fmla="*/ 332334 h 389512"/>
                <a:gd name="connsiteX14" fmla="*/ 597694 w 807611"/>
                <a:gd name="connsiteY14" fmla="*/ 387103 h 389512"/>
                <a:gd name="connsiteX15" fmla="*/ 640556 w 807611"/>
                <a:gd name="connsiteY15" fmla="*/ 353765 h 389512"/>
                <a:gd name="connsiteX16" fmla="*/ 669131 w 807611"/>
                <a:gd name="connsiteY16" fmla="*/ 389484 h 389512"/>
                <a:gd name="connsiteX17" fmla="*/ 728662 w 807611"/>
                <a:gd name="connsiteY17" fmla="*/ 346622 h 389512"/>
                <a:gd name="connsiteX18" fmla="*/ 776287 w 807611"/>
                <a:gd name="connsiteY18" fmla="*/ 387103 h 389512"/>
                <a:gd name="connsiteX19" fmla="*/ 804862 w 807611"/>
                <a:gd name="connsiteY19" fmla="*/ 372815 h 389512"/>
                <a:gd name="connsiteX20" fmla="*/ 804862 w 807611"/>
                <a:gd name="connsiteY20" fmla="*/ 375197 h 38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07611" h="389512">
                  <a:moveTo>
                    <a:pt x="0" y="379959"/>
                  </a:moveTo>
                  <a:cubicBezTo>
                    <a:pt x="992" y="223193"/>
                    <a:pt x="2381" y="3722"/>
                    <a:pt x="2381" y="3722"/>
                  </a:cubicBezTo>
                  <a:lnTo>
                    <a:pt x="2381" y="3722"/>
                  </a:lnTo>
                  <a:cubicBezTo>
                    <a:pt x="15478" y="10072"/>
                    <a:pt x="55562" y="39838"/>
                    <a:pt x="80962" y="41822"/>
                  </a:cubicBezTo>
                  <a:cubicBezTo>
                    <a:pt x="106362" y="43806"/>
                    <a:pt x="128190" y="17215"/>
                    <a:pt x="154781" y="15627"/>
                  </a:cubicBezTo>
                  <a:cubicBezTo>
                    <a:pt x="181372" y="14039"/>
                    <a:pt x="213519" y="27138"/>
                    <a:pt x="240506" y="32297"/>
                  </a:cubicBezTo>
                  <a:cubicBezTo>
                    <a:pt x="267493" y="37456"/>
                    <a:pt x="293686" y="50552"/>
                    <a:pt x="316705" y="46583"/>
                  </a:cubicBezTo>
                  <a:cubicBezTo>
                    <a:pt x="339724" y="42614"/>
                    <a:pt x="363537" y="10071"/>
                    <a:pt x="378618" y="8484"/>
                  </a:cubicBezTo>
                  <a:cubicBezTo>
                    <a:pt x="393699" y="6897"/>
                    <a:pt x="402034" y="-22075"/>
                    <a:pt x="407193" y="37059"/>
                  </a:cubicBezTo>
                  <a:cubicBezTo>
                    <a:pt x="412352" y="96193"/>
                    <a:pt x="402828" y="317649"/>
                    <a:pt x="409575" y="363290"/>
                  </a:cubicBezTo>
                  <a:cubicBezTo>
                    <a:pt x="416322" y="408931"/>
                    <a:pt x="435372" y="308125"/>
                    <a:pt x="447675" y="310903"/>
                  </a:cubicBezTo>
                  <a:cubicBezTo>
                    <a:pt x="459978" y="313681"/>
                    <a:pt x="471091" y="368053"/>
                    <a:pt x="483394" y="379959"/>
                  </a:cubicBezTo>
                  <a:cubicBezTo>
                    <a:pt x="495697" y="391865"/>
                    <a:pt x="510779" y="390278"/>
                    <a:pt x="521494" y="382340"/>
                  </a:cubicBezTo>
                  <a:cubicBezTo>
                    <a:pt x="532210" y="374402"/>
                    <a:pt x="534987" y="331540"/>
                    <a:pt x="547687" y="332334"/>
                  </a:cubicBezTo>
                  <a:cubicBezTo>
                    <a:pt x="560387" y="333128"/>
                    <a:pt x="582216" y="383531"/>
                    <a:pt x="597694" y="387103"/>
                  </a:cubicBezTo>
                  <a:cubicBezTo>
                    <a:pt x="613172" y="390675"/>
                    <a:pt x="628650" y="353368"/>
                    <a:pt x="640556" y="353765"/>
                  </a:cubicBezTo>
                  <a:cubicBezTo>
                    <a:pt x="652462" y="354162"/>
                    <a:pt x="654447" y="390674"/>
                    <a:pt x="669131" y="389484"/>
                  </a:cubicBezTo>
                  <a:cubicBezTo>
                    <a:pt x="683815" y="388294"/>
                    <a:pt x="710803" y="347019"/>
                    <a:pt x="728662" y="346622"/>
                  </a:cubicBezTo>
                  <a:cubicBezTo>
                    <a:pt x="746521" y="346225"/>
                    <a:pt x="763587" y="382738"/>
                    <a:pt x="776287" y="387103"/>
                  </a:cubicBezTo>
                  <a:cubicBezTo>
                    <a:pt x="788987" y="391468"/>
                    <a:pt x="800100" y="374799"/>
                    <a:pt x="804862" y="372815"/>
                  </a:cubicBezTo>
                  <a:cubicBezTo>
                    <a:pt x="809625" y="370831"/>
                    <a:pt x="807243" y="373014"/>
                    <a:pt x="804862" y="375197"/>
                  </a:cubicBezTo>
                </a:path>
              </a:pathLst>
            </a:custGeom>
            <a:noFill/>
            <a:ln w="19050" cap="flat" cmpd="sng" algn="ctr">
              <a:solidFill>
                <a:srgbClr val="00B0F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400"/>
            </a:p>
          </p:txBody>
        </p:sp>
        <p:sp>
          <p:nvSpPr>
            <p:cNvPr id="72" name="Freeform 71"/>
            <p:cNvSpPr/>
            <p:nvPr/>
          </p:nvSpPr>
          <p:spPr bwMode="auto">
            <a:xfrm>
              <a:off x="7355973" y="5023113"/>
              <a:ext cx="807611" cy="292646"/>
            </a:xfrm>
            <a:custGeom>
              <a:avLst/>
              <a:gdLst>
                <a:gd name="connsiteX0" fmla="*/ 0 w 807611"/>
                <a:gd name="connsiteY0" fmla="*/ 438192 h 447745"/>
                <a:gd name="connsiteX1" fmla="*/ 2381 w 807611"/>
                <a:gd name="connsiteY1" fmla="*/ 61955 h 447745"/>
                <a:gd name="connsiteX2" fmla="*/ 2381 w 807611"/>
                <a:gd name="connsiteY2" fmla="*/ 61955 h 447745"/>
                <a:gd name="connsiteX3" fmla="*/ 90487 w 807611"/>
                <a:gd name="connsiteY3" fmla="*/ 128630 h 447745"/>
                <a:gd name="connsiteX4" fmla="*/ 145256 w 807611"/>
                <a:gd name="connsiteY4" fmla="*/ 38142 h 447745"/>
                <a:gd name="connsiteX5" fmla="*/ 250031 w 807611"/>
                <a:gd name="connsiteY5" fmla="*/ 109580 h 447745"/>
                <a:gd name="connsiteX6" fmla="*/ 338137 w 807611"/>
                <a:gd name="connsiteY6" fmla="*/ 135773 h 447745"/>
                <a:gd name="connsiteX7" fmla="*/ 383381 w 807611"/>
                <a:gd name="connsiteY7" fmla="*/ 54811 h 447745"/>
                <a:gd name="connsiteX8" fmla="*/ 404812 w 807611"/>
                <a:gd name="connsiteY8" fmla="*/ 23855 h 447745"/>
                <a:gd name="connsiteX9" fmla="*/ 409575 w 807611"/>
                <a:gd name="connsiteY9" fmla="*/ 421523 h 447745"/>
                <a:gd name="connsiteX10" fmla="*/ 447675 w 807611"/>
                <a:gd name="connsiteY10" fmla="*/ 369136 h 447745"/>
                <a:gd name="connsiteX11" fmla="*/ 483394 w 807611"/>
                <a:gd name="connsiteY11" fmla="*/ 438192 h 447745"/>
                <a:gd name="connsiteX12" fmla="*/ 521494 w 807611"/>
                <a:gd name="connsiteY12" fmla="*/ 440573 h 447745"/>
                <a:gd name="connsiteX13" fmla="*/ 547687 w 807611"/>
                <a:gd name="connsiteY13" fmla="*/ 390567 h 447745"/>
                <a:gd name="connsiteX14" fmla="*/ 597694 w 807611"/>
                <a:gd name="connsiteY14" fmla="*/ 445336 h 447745"/>
                <a:gd name="connsiteX15" fmla="*/ 640556 w 807611"/>
                <a:gd name="connsiteY15" fmla="*/ 411998 h 447745"/>
                <a:gd name="connsiteX16" fmla="*/ 669131 w 807611"/>
                <a:gd name="connsiteY16" fmla="*/ 447717 h 447745"/>
                <a:gd name="connsiteX17" fmla="*/ 728662 w 807611"/>
                <a:gd name="connsiteY17" fmla="*/ 404855 h 447745"/>
                <a:gd name="connsiteX18" fmla="*/ 776287 w 807611"/>
                <a:gd name="connsiteY18" fmla="*/ 445336 h 447745"/>
                <a:gd name="connsiteX19" fmla="*/ 804862 w 807611"/>
                <a:gd name="connsiteY19" fmla="*/ 431048 h 447745"/>
                <a:gd name="connsiteX20" fmla="*/ 804862 w 807611"/>
                <a:gd name="connsiteY20" fmla="*/ 433430 h 447745"/>
                <a:gd name="connsiteX0" fmla="*/ 0 w 807611"/>
                <a:gd name="connsiteY0" fmla="*/ 400175 h 409728"/>
                <a:gd name="connsiteX1" fmla="*/ 2381 w 807611"/>
                <a:gd name="connsiteY1" fmla="*/ 23938 h 409728"/>
                <a:gd name="connsiteX2" fmla="*/ 2381 w 807611"/>
                <a:gd name="connsiteY2" fmla="*/ 23938 h 409728"/>
                <a:gd name="connsiteX3" fmla="*/ 90487 w 807611"/>
                <a:gd name="connsiteY3" fmla="*/ 90613 h 409728"/>
                <a:gd name="connsiteX4" fmla="*/ 145256 w 807611"/>
                <a:gd name="connsiteY4" fmla="*/ 125 h 409728"/>
                <a:gd name="connsiteX5" fmla="*/ 250031 w 807611"/>
                <a:gd name="connsiteY5" fmla="*/ 71563 h 409728"/>
                <a:gd name="connsiteX6" fmla="*/ 338137 w 807611"/>
                <a:gd name="connsiteY6" fmla="*/ 97756 h 409728"/>
                <a:gd name="connsiteX7" fmla="*/ 383381 w 807611"/>
                <a:gd name="connsiteY7" fmla="*/ 16794 h 409728"/>
                <a:gd name="connsiteX8" fmla="*/ 407193 w 807611"/>
                <a:gd name="connsiteY8" fmla="*/ 57275 h 409728"/>
                <a:gd name="connsiteX9" fmla="*/ 409575 w 807611"/>
                <a:gd name="connsiteY9" fmla="*/ 383506 h 409728"/>
                <a:gd name="connsiteX10" fmla="*/ 447675 w 807611"/>
                <a:gd name="connsiteY10" fmla="*/ 331119 h 409728"/>
                <a:gd name="connsiteX11" fmla="*/ 483394 w 807611"/>
                <a:gd name="connsiteY11" fmla="*/ 400175 h 409728"/>
                <a:gd name="connsiteX12" fmla="*/ 521494 w 807611"/>
                <a:gd name="connsiteY12" fmla="*/ 402556 h 409728"/>
                <a:gd name="connsiteX13" fmla="*/ 547687 w 807611"/>
                <a:gd name="connsiteY13" fmla="*/ 352550 h 409728"/>
                <a:gd name="connsiteX14" fmla="*/ 597694 w 807611"/>
                <a:gd name="connsiteY14" fmla="*/ 407319 h 409728"/>
                <a:gd name="connsiteX15" fmla="*/ 640556 w 807611"/>
                <a:gd name="connsiteY15" fmla="*/ 373981 h 409728"/>
                <a:gd name="connsiteX16" fmla="*/ 669131 w 807611"/>
                <a:gd name="connsiteY16" fmla="*/ 409700 h 409728"/>
                <a:gd name="connsiteX17" fmla="*/ 728662 w 807611"/>
                <a:gd name="connsiteY17" fmla="*/ 366838 h 409728"/>
                <a:gd name="connsiteX18" fmla="*/ 776287 w 807611"/>
                <a:gd name="connsiteY18" fmla="*/ 407319 h 409728"/>
                <a:gd name="connsiteX19" fmla="*/ 804862 w 807611"/>
                <a:gd name="connsiteY19" fmla="*/ 393031 h 409728"/>
                <a:gd name="connsiteX20" fmla="*/ 804862 w 807611"/>
                <a:gd name="connsiteY20" fmla="*/ 395413 h 409728"/>
                <a:gd name="connsiteX0" fmla="*/ 0 w 807611"/>
                <a:gd name="connsiteY0" fmla="*/ 400175 h 409728"/>
                <a:gd name="connsiteX1" fmla="*/ 2381 w 807611"/>
                <a:gd name="connsiteY1" fmla="*/ 23938 h 409728"/>
                <a:gd name="connsiteX2" fmla="*/ 2381 w 807611"/>
                <a:gd name="connsiteY2" fmla="*/ 23938 h 409728"/>
                <a:gd name="connsiteX3" fmla="*/ 90487 w 807611"/>
                <a:gd name="connsiteY3" fmla="*/ 90613 h 409728"/>
                <a:gd name="connsiteX4" fmla="*/ 145256 w 807611"/>
                <a:gd name="connsiteY4" fmla="*/ 125 h 409728"/>
                <a:gd name="connsiteX5" fmla="*/ 250031 w 807611"/>
                <a:gd name="connsiteY5" fmla="*/ 71563 h 409728"/>
                <a:gd name="connsiteX6" fmla="*/ 338137 w 807611"/>
                <a:gd name="connsiteY6" fmla="*/ 97756 h 409728"/>
                <a:gd name="connsiteX7" fmla="*/ 378618 w 807611"/>
                <a:gd name="connsiteY7" fmla="*/ 28700 h 409728"/>
                <a:gd name="connsiteX8" fmla="*/ 407193 w 807611"/>
                <a:gd name="connsiteY8" fmla="*/ 57275 h 409728"/>
                <a:gd name="connsiteX9" fmla="*/ 409575 w 807611"/>
                <a:gd name="connsiteY9" fmla="*/ 383506 h 409728"/>
                <a:gd name="connsiteX10" fmla="*/ 447675 w 807611"/>
                <a:gd name="connsiteY10" fmla="*/ 331119 h 409728"/>
                <a:gd name="connsiteX11" fmla="*/ 483394 w 807611"/>
                <a:gd name="connsiteY11" fmla="*/ 400175 h 409728"/>
                <a:gd name="connsiteX12" fmla="*/ 521494 w 807611"/>
                <a:gd name="connsiteY12" fmla="*/ 402556 h 409728"/>
                <a:gd name="connsiteX13" fmla="*/ 547687 w 807611"/>
                <a:gd name="connsiteY13" fmla="*/ 352550 h 409728"/>
                <a:gd name="connsiteX14" fmla="*/ 597694 w 807611"/>
                <a:gd name="connsiteY14" fmla="*/ 407319 h 409728"/>
                <a:gd name="connsiteX15" fmla="*/ 640556 w 807611"/>
                <a:gd name="connsiteY15" fmla="*/ 373981 h 409728"/>
                <a:gd name="connsiteX16" fmla="*/ 669131 w 807611"/>
                <a:gd name="connsiteY16" fmla="*/ 409700 h 409728"/>
                <a:gd name="connsiteX17" fmla="*/ 728662 w 807611"/>
                <a:gd name="connsiteY17" fmla="*/ 366838 h 409728"/>
                <a:gd name="connsiteX18" fmla="*/ 776287 w 807611"/>
                <a:gd name="connsiteY18" fmla="*/ 407319 h 409728"/>
                <a:gd name="connsiteX19" fmla="*/ 804862 w 807611"/>
                <a:gd name="connsiteY19" fmla="*/ 393031 h 409728"/>
                <a:gd name="connsiteX20" fmla="*/ 804862 w 807611"/>
                <a:gd name="connsiteY20" fmla="*/ 395413 h 409728"/>
                <a:gd name="connsiteX0" fmla="*/ 0 w 807611"/>
                <a:gd name="connsiteY0" fmla="*/ 400166 h 409719"/>
                <a:gd name="connsiteX1" fmla="*/ 2381 w 807611"/>
                <a:gd name="connsiteY1" fmla="*/ 23929 h 409719"/>
                <a:gd name="connsiteX2" fmla="*/ 2381 w 807611"/>
                <a:gd name="connsiteY2" fmla="*/ 23929 h 409719"/>
                <a:gd name="connsiteX3" fmla="*/ 90487 w 807611"/>
                <a:gd name="connsiteY3" fmla="*/ 90604 h 409719"/>
                <a:gd name="connsiteX4" fmla="*/ 145256 w 807611"/>
                <a:gd name="connsiteY4" fmla="*/ 116 h 409719"/>
                <a:gd name="connsiteX5" fmla="*/ 250031 w 807611"/>
                <a:gd name="connsiteY5" fmla="*/ 71554 h 409719"/>
                <a:gd name="connsiteX6" fmla="*/ 316705 w 807611"/>
                <a:gd name="connsiteY6" fmla="*/ 66790 h 409719"/>
                <a:gd name="connsiteX7" fmla="*/ 378618 w 807611"/>
                <a:gd name="connsiteY7" fmla="*/ 28691 h 409719"/>
                <a:gd name="connsiteX8" fmla="*/ 407193 w 807611"/>
                <a:gd name="connsiteY8" fmla="*/ 57266 h 409719"/>
                <a:gd name="connsiteX9" fmla="*/ 409575 w 807611"/>
                <a:gd name="connsiteY9" fmla="*/ 383497 h 409719"/>
                <a:gd name="connsiteX10" fmla="*/ 447675 w 807611"/>
                <a:gd name="connsiteY10" fmla="*/ 331110 h 409719"/>
                <a:gd name="connsiteX11" fmla="*/ 483394 w 807611"/>
                <a:gd name="connsiteY11" fmla="*/ 400166 h 409719"/>
                <a:gd name="connsiteX12" fmla="*/ 521494 w 807611"/>
                <a:gd name="connsiteY12" fmla="*/ 402547 h 409719"/>
                <a:gd name="connsiteX13" fmla="*/ 547687 w 807611"/>
                <a:gd name="connsiteY13" fmla="*/ 352541 h 409719"/>
                <a:gd name="connsiteX14" fmla="*/ 597694 w 807611"/>
                <a:gd name="connsiteY14" fmla="*/ 407310 h 409719"/>
                <a:gd name="connsiteX15" fmla="*/ 640556 w 807611"/>
                <a:gd name="connsiteY15" fmla="*/ 373972 h 409719"/>
                <a:gd name="connsiteX16" fmla="*/ 669131 w 807611"/>
                <a:gd name="connsiteY16" fmla="*/ 409691 h 409719"/>
                <a:gd name="connsiteX17" fmla="*/ 728662 w 807611"/>
                <a:gd name="connsiteY17" fmla="*/ 366829 h 409719"/>
                <a:gd name="connsiteX18" fmla="*/ 776287 w 807611"/>
                <a:gd name="connsiteY18" fmla="*/ 407310 h 409719"/>
                <a:gd name="connsiteX19" fmla="*/ 804862 w 807611"/>
                <a:gd name="connsiteY19" fmla="*/ 393022 h 409719"/>
                <a:gd name="connsiteX20" fmla="*/ 804862 w 807611"/>
                <a:gd name="connsiteY20" fmla="*/ 395404 h 409719"/>
                <a:gd name="connsiteX0" fmla="*/ 0 w 807611"/>
                <a:gd name="connsiteY0" fmla="*/ 400630 h 410183"/>
                <a:gd name="connsiteX1" fmla="*/ 2381 w 807611"/>
                <a:gd name="connsiteY1" fmla="*/ 24393 h 410183"/>
                <a:gd name="connsiteX2" fmla="*/ 2381 w 807611"/>
                <a:gd name="connsiteY2" fmla="*/ 24393 h 410183"/>
                <a:gd name="connsiteX3" fmla="*/ 90487 w 807611"/>
                <a:gd name="connsiteY3" fmla="*/ 91068 h 410183"/>
                <a:gd name="connsiteX4" fmla="*/ 145256 w 807611"/>
                <a:gd name="connsiteY4" fmla="*/ 580 h 410183"/>
                <a:gd name="connsiteX5" fmla="*/ 240506 w 807611"/>
                <a:gd name="connsiteY5" fmla="*/ 52968 h 410183"/>
                <a:gd name="connsiteX6" fmla="*/ 316705 w 807611"/>
                <a:gd name="connsiteY6" fmla="*/ 67254 h 410183"/>
                <a:gd name="connsiteX7" fmla="*/ 378618 w 807611"/>
                <a:gd name="connsiteY7" fmla="*/ 29155 h 410183"/>
                <a:gd name="connsiteX8" fmla="*/ 407193 w 807611"/>
                <a:gd name="connsiteY8" fmla="*/ 57730 h 410183"/>
                <a:gd name="connsiteX9" fmla="*/ 409575 w 807611"/>
                <a:gd name="connsiteY9" fmla="*/ 383961 h 410183"/>
                <a:gd name="connsiteX10" fmla="*/ 447675 w 807611"/>
                <a:gd name="connsiteY10" fmla="*/ 331574 h 410183"/>
                <a:gd name="connsiteX11" fmla="*/ 483394 w 807611"/>
                <a:gd name="connsiteY11" fmla="*/ 400630 h 410183"/>
                <a:gd name="connsiteX12" fmla="*/ 521494 w 807611"/>
                <a:gd name="connsiteY12" fmla="*/ 403011 h 410183"/>
                <a:gd name="connsiteX13" fmla="*/ 547687 w 807611"/>
                <a:gd name="connsiteY13" fmla="*/ 353005 h 410183"/>
                <a:gd name="connsiteX14" fmla="*/ 597694 w 807611"/>
                <a:gd name="connsiteY14" fmla="*/ 407774 h 410183"/>
                <a:gd name="connsiteX15" fmla="*/ 640556 w 807611"/>
                <a:gd name="connsiteY15" fmla="*/ 374436 h 410183"/>
                <a:gd name="connsiteX16" fmla="*/ 669131 w 807611"/>
                <a:gd name="connsiteY16" fmla="*/ 410155 h 410183"/>
                <a:gd name="connsiteX17" fmla="*/ 728662 w 807611"/>
                <a:gd name="connsiteY17" fmla="*/ 367293 h 410183"/>
                <a:gd name="connsiteX18" fmla="*/ 776287 w 807611"/>
                <a:gd name="connsiteY18" fmla="*/ 407774 h 410183"/>
                <a:gd name="connsiteX19" fmla="*/ 804862 w 807611"/>
                <a:gd name="connsiteY19" fmla="*/ 393486 h 410183"/>
                <a:gd name="connsiteX20" fmla="*/ 804862 w 807611"/>
                <a:gd name="connsiteY20" fmla="*/ 395868 h 410183"/>
                <a:gd name="connsiteX0" fmla="*/ 0 w 807611"/>
                <a:gd name="connsiteY0" fmla="*/ 379959 h 389512"/>
                <a:gd name="connsiteX1" fmla="*/ 2381 w 807611"/>
                <a:gd name="connsiteY1" fmla="*/ 3722 h 389512"/>
                <a:gd name="connsiteX2" fmla="*/ 2381 w 807611"/>
                <a:gd name="connsiteY2" fmla="*/ 3722 h 389512"/>
                <a:gd name="connsiteX3" fmla="*/ 90487 w 807611"/>
                <a:gd name="connsiteY3" fmla="*/ 70397 h 389512"/>
                <a:gd name="connsiteX4" fmla="*/ 154781 w 807611"/>
                <a:gd name="connsiteY4" fmla="*/ 15627 h 389512"/>
                <a:gd name="connsiteX5" fmla="*/ 240506 w 807611"/>
                <a:gd name="connsiteY5" fmla="*/ 32297 h 389512"/>
                <a:gd name="connsiteX6" fmla="*/ 316705 w 807611"/>
                <a:gd name="connsiteY6" fmla="*/ 46583 h 389512"/>
                <a:gd name="connsiteX7" fmla="*/ 378618 w 807611"/>
                <a:gd name="connsiteY7" fmla="*/ 8484 h 389512"/>
                <a:gd name="connsiteX8" fmla="*/ 407193 w 807611"/>
                <a:gd name="connsiteY8" fmla="*/ 37059 h 389512"/>
                <a:gd name="connsiteX9" fmla="*/ 409575 w 807611"/>
                <a:gd name="connsiteY9" fmla="*/ 363290 h 389512"/>
                <a:gd name="connsiteX10" fmla="*/ 447675 w 807611"/>
                <a:gd name="connsiteY10" fmla="*/ 310903 h 389512"/>
                <a:gd name="connsiteX11" fmla="*/ 483394 w 807611"/>
                <a:gd name="connsiteY11" fmla="*/ 379959 h 389512"/>
                <a:gd name="connsiteX12" fmla="*/ 521494 w 807611"/>
                <a:gd name="connsiteY12" fmla="*/ 382340 h 389512"/>
                <a:gd name="connsiteX13" fmla="*/ 547687 w 807611"/>
                <a:gd name="connsiteY13" fmla="*/ 332334 h 389512"/>
                <a:gd name="connsiteX14" fmla="*/ 597694 w 807611"/>
                <a:gd name="connsiteY14" fmla="*/ 387103 h 389512"/>
                <a:gd name="connsiteX15" fmla="*/ 640556 w 807611"/>
                <a:gd name="connsiteY15" fmla="*/ 353765 h 389512"/>
                <a:gd name="connsiteX16" fmla="*/ 669131 w 807611"/>
                <a:gd name="connsiteY16" fmla="*/ 389484 h 389512"/>
                <a:gd name="connsiteX17" fmla="*/ 728662 w 807611"/>
                <a:gd name="connsiteY17" fmla="*/ 346622 h 389512"/>
                <a:gd name="connsiteX18" fmla="*/ 776287 w 807611"/>
                <a:gd name="connsiteY18" fmla="*/ 387103 h 389512"/>
                <a:gd name="connsiteX19" fmla="*/ 804862 w 807611"/>
                <a:gd name="connsiteY19" fmla="*/ 372815 h 389512"/>
                <a:gd name="connsiteX20" fmla="*/ 804862 w 807611"/>
                <a:gd name="connsiteY20" fmla="*/ 375197 h 389512"/>
                <a:gd name="connsiteX0" fmla="*/ 0 w 807611"/>
                <a:gd name="connsiteY0" fmla="*/ 379959 h 389512"/>
                <a:gd name="connsiteX1" fmla="*/ 2381 w 807611"/>
                <a:gd name="connsiteY1" fmla="*/ 3722 h 389512"/>
                <a:gd name="connsiteX2" fmla="*/ 2381 w 807611"/>
                <a:gd name="connsiteY2" fmla="*/ 3722 h 389512"/>
                <a:gd name="connsiteX3" fmla="*/ 80962 w 807611"/>
                <a:gd name="connsiteY3" fmla="*/ 41822 h 389512"/>
                <a:gd name="connsiteX4" fmla="*/ 154781 w 807611"/>
                <a:gd name="connsiteY4" fmla="*/ 15627 h 389512"/>
                <a:gd name="connsiteX5" fmla="*/ 240506 w 807611"/>
                <a:gd name="connsiteY5" fmla="*/ 32297 h 389512"/>
                <a:gd name="connsiteX6" fmla="*/ 316705 w 807611"/>
                <a:gd name="connsiteY6" fmla="*/ 46583 h 389512"/>
                <a:gd name="connsiteX7" fmla="*/ 378618 w 807611"/>
                <a:gd name="connsiteY7" fmla="*/ 8484 h 389512"/>
                <a:gd name="connsiteX8" fmla="*/ 407193 w 807611"/>
                <a:gd name="connsiteY8" fmla="*/ 37059 h 389512"/>
                <a:gd name="connsiteX9" fmla="*/ 409575 w 807611"/>
                <a:gd name="connsiteY9" fmla="*/ 363290 h 389512"/>
                <a:gd name="connsiteX10" fmla="*/ 447675 w 807611"/>
                <a:gd name="connsiteY10" fmla="*/ 310903 h 389512"/>
                <a:gd name="connsiteX11" fmla="*/ 483394 w 807611"/>
                <a:gd name="connsiteY11" fmla="*/ 379959 h 389512"/>
                <a:gd name="connsiteX12" fmla="*/ 521494 w 807611"/>
                <a:gd name="connsiteY12" fmla="*/ 382340 h 389512"/>
                <a:gd name="connsiteX13" fmla="*/ 547687 w 807611"/>
                <a:gd name="connsiteY13" fmla="*/ 332334 h 389512"/>
                <a:gd name="connsiteX14" fmla="*/ 597694 w 807611"/>
                <a:gd name="connsiteY14" fmla="*/ 387103 h 389512"/>
                <a:gd name="connsiteX15" fmla="*/ 640556 w 807611"/>
                <a:gd name="connsiteY15" fmla="*/ 353765 h 389512"/>
                <a:gd name="connsiteX16" fmla="*/ 669131 w 807611"/>
                <a:gd name="connsiteY16" fmla="*/ 389484 h 389512"/>
                <a:gd name="connsiteX17" fmla="*/ 728662 w 807611"/>
                <a:gd name="connsiteY17" fmla="*/ 346622 h 389512"/>
                <a:gd name="connsiteX18" fmla="*/ 776287 w 807611"/>
                <a:gd name="connsiteY18" fmla="*/ 387103 h 389512"/>
                <a:gd name="connsiteX19" fmla="*/ 804862 w 807611"/>
                <a:gd name="connsiteY19" fmla="*/ 372815 h 389512"/>
                <a:gd name="connsiteX20" fmla="*/ 804862 w 807611"/>
                <a:gd name="connsiteY20" fmla="*/ 375197 h 38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07611" h="389512">
                  <a:moveTo>
                    <a:pt x="0" y="379959"/>
                  </a:moveTo>
                  <a:cubicBezTo>
                    <a:pt x="992" y="223193"/>
                    <a:pt x="2381" y="3722"/>
                    <a:pt x="2381" y="3722"/>
                  </a:cubicBezTo>
                  <a:lnTo>
                    <a:pt x="2381" y="3722"/>
                  </a:lnTo>
                  <a:cubicBezTo>
                    <a:pt x="15478" y="10072"/>
                    <a:pt x="55562" y="39838"/>
                    <a:pt x="80962" y="41822"/>
                  </a:cubicBezTo>
                  <a:cubicBezTo>
                    <a:pt x="106362" y="43806"/>
                    <a:pt x="128190" y="17215"/>
                    <a:pt x="154781" y="15627"/>
                  </a:cubicBezTo>
                  <a:cubicBezTo>
                    <a:pt x="181372" y="14039"/>
                    <a:pt x="213519" y="27138"/>
                    <a:pt x="240506" y="32297"/>
                  </a:cubicBezTo>
                  <a:cubicBezTo>
                    <a:pt x="267493" y="37456"/>
                    <a:pt x="293686" y="50552"/>
                    <a:pt x="316705" y="46583"/>
                  </a:cubicBezTo>
                  <a:cubicBezTo>
                    <a:pt x="339724" y="42614"/>
                    <a:pt x="363537" y="10071"/>
                    <a:pt x="378618" y="8484"/>
                  </a:cubicBezTo>
                  <a:cubicBezTo>
                    <a:pt x="393699" y="6897"/>
                    <a:pt x="402034" y="-22075"/>
                    <a:pt x="407193" y="37059"/>
                  </a:cubicBezTo>
                  <a:cubicBezTo>
                    <a:pt x="412352" y="96193"/>
                    <a:pt x="402828" y="317649"/>
                    <a:pt x="409575" y="363290"/>
                  </a:cubicBezTo>
                  <a:cubicBezTo>
                    <a:pt x="416322" y="408931"/>
                    <a:pt x="435372" y="308125"/>
                    <a:pt x="447675" y="310903"/>
                  </a:cubicBezTo>
                  <a:cubicBezTo>
                    <a:pt x="459978" y="313681"/>
                    <a:pt x="471091" y="368053"/>
                    <a:pt x="483394" y="379959"/>
                  </a:cubicBezTo>
                  <a:cubicBezTo>
                    <a:pt x="495697" y="391865"/>
                    <a:pt x="510779" y="390278"/>
                    <a:pt x="521494" y="382340"/>
                  </a:cubicBezTo>
                  <a:cubicBezTo>
                    <a:pt x="532210" y="374402"/>
                    <a:pt x="534987" y="331540"/>
                    <a:pt x="547687" y="332334"/>
                  </a:cubicBezTo>
                  <a:cubicBezTo>
                    <a:pt x="560387" y="333128"/>
                    <a:pt x="582216" y="383531"/>
                    <a:pt x="597694" y="387103"/>
                  </a:cubicBezTo>
                  <a:cubicBezTo>
                    <a:pt x="613172" y="390675"/>
                    <a:pt x="628650" y="353368"/>
                    <a:pt x="640556" y="353765"/>
                  </a:cubicBezTo>
                  <a:cubicBezTo>
                    <a:pt x="652462" y="354162"/>
                    <a:pt x="654447" y="390674"/>
                    <a:pt x="669131" y="389484"/>
                  </a:cubicBezTo>
                  <a:cubicBezTo>
                    <a:pt x="683815" y="388294"/>
                    <a:pt x="710803" y="347019"/>
                    <a:pt x="728662" y="346622"/>
                  </a:cubicBezTo>
                  <a:cubicBezTo>
                    <a:pt x="746521" y="346225"/>
                    <a:pt x="763587" y="382738"/>
                    <a:pt x="776287" y="387103"/>
                  </a:cubicBezTo>
                  <a:cubicBezTo>
                    <a:pt x="788987" y="391468"/>
                    <a:pt x="800100" y="374799"/>
                    <a:pt x="804862" y="372815"/>
                  </a:cubicBezTo>
                  <a:cubicBezTo>
                    <a:pt x="809625" y="370831"/>
                    <a:pt x="807243" y="373014"/>
                    <a:pt x="804862" y="375197"/>
                  </a:cubicBezTo>
                </a:path>
              </a:pathLst>
            </a:cu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400"/>
            </a:p>
          </p:txBody>
        </p:sp>
        <p:cxnSp>
          <p:nvCxnSpPr>
            <p:cNvPr id="73" name="Straight Connector 72"/>
            <p:cNvCxnSpPr/>
            <p:nvPr/>
          </p:nvCxnSpPr>
          <p:spPr bwMode="auto">
            <a:xfrm>
              <a:off x="7350877" y="4989811"/>
              <a:ext cx="0" cy="546595"/>
            </a:xfrm>
            <a:prstGeom prst="line">
              <a:avLst/>
            </a:prstGeom>
            <a:solidFill>
              <a:srgbClr val="00B8FF"/>
            </a:solidFill>
            <a:ln w="9525" cap="flat" cmpd="sng" algn="ctr">
              <a:solidFill>
                <a:schemeClr val="tx1"/>
              </a:solidFill>
              <a:prstDash val="dash"/>
              <a:round/>
              <a:headEnd type="none" w="med" len="med"/>
              <a:tailEnd type="none" w="med" len="med"/>
            </a:ln>
            <a:effectLst/>
          </p:spPr>
        </p:cxnSp>
        <mc:AlternateContent xmlns:mc="http://schemas.openxmlformats.org/markup-compatibility/2006" xmlns:a14="http://schemas.microsoft.com/office/drawing/2010/main">
          <mc:Choice Requires="a14">
            <p:sp>
              <p:nvSpPr>
                <p:cNvPr id="74" name="Rectangle 73"/>
                <p:cNvSpPr/>
                <p:nvPr/>
              </p:nvSpPr>
              <p:spPr>
                <a:xfrm>
                  <a:off x="5701862" y="4232221"/>
                  <a:ext cx="2696488" cy="276999"/>
                </a:xfrm>
                <a:prstGeom prst="rect">
                  <a:avLst/>
                </a:prstGeom>
              </p:spPr>
              <p:txBody>
                <a:bodyPr wrap="none">
                  <a:spAutoFit/>
                </a:bodyPr>
                <a:lstStyle/>
                <a:p>
                  <a:r>
                    <a:rPr lang="en-US" sz="1200" dirty="0">
                      <a:solidFill>
                        <a:srgbClr val="00B050"/>
                      </a:solidFill>
                    </a:rPr>
                    <a:t>Sequence 1a/1b affects the first 4 </a:t>
                  </a:r>
                  <a14:m>
                    <m:oMath xmlns:m="http://schemas.openxmlformats.org/officeDocument/2006/math">
                      <m:r>
                        <a:rPr lang="en-US" sz="1200" b="0" i="1" smtClean="0">
                          <a:solidFill>
                            <a:srgbClr val="00B050"/>
                          </a:solidFill>
                          <a:latin typeface="Cambria Math" panose="02040503050406030204" pitchFamily="18" charset="0"/>
                        </a:rPr>
                        <m:t>𝜇</m:t>
                      </m:r>
                      <m:r>
                        <m:rPr>
                          <m:sty m:val="p"/>
                        </m:rPr>
                        <a:rPr lang="en-US" sz="1200" b="0" i="0" smtClean="0">
                          <a:solidFill>
                            <a:srgbClr val="00B050"/>
                          </a:solidFill>
                          <a:latin typeface="Cambria Math" panose="02040503050406030204" pitchFamily="18" charset="0"/>
                        </a:rPr>
                        <m:t>s</m:t>
                      </m:r>
                    </m:oMath>
                  </a14:m>
                  <a:endParaRPr lang="en-US" sz="1200" dirty="0"/>
                </a:p>
              </p:txBody>
            </p:sp>
          </mc:Choice>
          <mc:Fallback xmlns="">
            <p:sp>
              <p:nvSpPr>
                <p:cNvPr id="168" name="Rectangle 167"/>
                <p:cNvSpPr>
                  <a:spLocks noRot="1" noChangeAspect="1" noMove="1" noResize="1" noEditPoints="1" noAdjustHandles="1" noChangeArrowheads="1" noChangeShapeType="1" noTextEdit="1"/>
                </p:cNvSpPr>
                <p:nvPr/>
              </p:nvSpPr>
              <p:spPr>
                <a:xfrm>
                  <a:off x="5701862" y="4232221"/>
                  <a:ext cx="2696488" cy="276999"/>
                </a:xfrm>
                <a:prstGeom prst="rect">
                  <a:avLst/>
                </a:prstGeom>
                <a:blipFill>
                  <a:blip r:embed="rId9"/>
                  <a:stretch>
                    <a:fillRect l="-252" b="-1521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5" name="Rectangle 74"/>
                <p:cNvSpPr/>
                <p:nvPr/>
              </p:nvSpPr>
              <p:spPr>
                <a:xfrm>
                  <a:off x="5701862" y="4404854"/>
                  <a:ext cx="2896164" cy="276999"/>
                </a:xfrm>
                <a:prstGeom prst="rect">
                  <a:avLst/>
                </a:prstGeom>
                <a:noFill/>
              </p:spPr>
              <p:txBody>
                <a:bodyPr wrap="none" rtlCol="0">
                  <a:spAutoFit/>
                </a:bodyPr>
                <a:lstStyle/>
                <a:p>
                  <a:r>
                    <a:rPr lang="en-US" sz="1200" dirty="0">
                      <a:solidFill>
                        <a:srgbClr val="0070C0"/>
                      </a:solidFill>
                    </a:rPr>
                    <a:t>Sequence 2a/2b affects the second 4 </a:t>
                  </a:r>
                  <a14:m>
                    <m:oMath xmlns:m="http://schemas.openxmlformats.org/officeDocument/2006/math">
                      <m:r>
                        <a:rPr lang="en-US" sz="1200">
                          <a:solidFill>
                            <a:srgbClr val="0070C0"/>
                          </a:solidFill>
                          <a:latin typeface="Cambria Math" panose="02040503050406030204" pitchFamily="18" charset="0"/>
                        </a:rPr>
                        <m:t>𝜇</m:t>
                      </m:r>
                      <m:r>
                        <m:rPr>
                          <m:sty m:val="p"/>
                        </m:rPr>
                        <a:rPr lang="en-US" sz="1200">
                          <a:solidFill>
                            <a:srgbClr val="0070C0"/>
                          </a:solidFill>
                          <a:latin typeface="Cambria Math" panose="02040503050406030204" pitchFamily="18" charset="0"/>
                        </a:rPr>
                        <m:t>s</m:t>
                      </m:r>
                    </m:oMath>
                  </a14:m>
                  <a:endParaRPr lang="en-US" sz="1200" dirty="0">
                    <a:solidFill>
                      <a:srgbClr val="0070C0"/>
                    </a:solidFill>
                  </a:endParaRPr>
                </a:p>
              </p:txBody>
            </p:sp>
          </mc:Choice>
          <mc:Fallback xmlns="">
            <p:sp>
              <p:nvSpPr>
                <p:cNvPr id="171" name="Rectangle 170"/>
                <p:cNvSpPr>
                  <a:spLocks noRot="1" noChangeAspect="1" noMove="1" noResize="1" noEditPoints="1" noAdjustHandles="1" noChangeArrowheads="1" noChangeShapeType="1" noTextEdit="1"/>
                </p:cNvSpPr>
                <p:nvPr/>
              </p:nvSpPr>
              <p:spPr>
                <a:xfrm>
                  <a:off x="5701862" y="4404854"/>
                  <a:ext cx="2896164" cy="276999"/>
                </a:xfrm>
                <a:prstGeom prst="rect">
                  <a:avLst/>
                </a:prstGeom>
                <a:blipFill>
                  <a:blip r:embed="rId10"/>
                  <a:stretch>
                    <a:fillRect l="-234" t="-2222" b="-177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6" name="Rectangle 75"/>
                <p:cNvSpPr/>
                <p:nvPr/>
              </p:nvSpPr>
              <p:spPr>
                <a:xfrm>
                  <a:off x="5701862" y="4573010"/>
                  <a:ext cx="2744624" cy="276999"/>
                </a:xfrm>
                <a:prstGeom prst="rect">
                  <a:avLst/>
                </a:prstGeom>
                <a:noFill/>
              </p:spPr>
              <p:txBody>
                <a:bodyPr wrap="none" rtlCol="0">
                  <a:spAutoFit/>
                </a:bodyPr>
                <a:lstStyle/>
                <a:p>
                  <a:r>
                    <a:rPr lang="en-US" sz="1200" dirty="0">
                      <a:solidFill>
                        <a:srgbClr val="FF0000"/>
                      </a:solidFill>
                    </a:rPr>
                    <a:t>Sequence 3a/3b affects the third 4 </a:t>
                  </a:r>
                  <a14:m>
                    <m:oMath xmlns:m="http://schemas.openxmlformats.org/officeDocument/2006/math">
                      <m:r>
                        <a:rPr lang="en-US" sz="1200">
                          <a:solidFill>
                            <a:srgbClr val="FF0000"/>
                          </a:solidFill>
                          <a:latin typeface="Cambria Math" panose="02040503050406030204" pitchFamily="18" charset="0"/>
                        </a:rPr>
                        <m:t>𝜇</m:t>
                      </m:r>
                      <m:r>
                        <m:rPr>
                          <m:sty m:val="p"/>
                        </m:rPr>
                        <a:rPr lang="en-US" sz="1200">
                          <a:solidFill>
                            <a:srgbClr val="FF0000"/>
                          </a:solidFill>
                          <a:latin typeface="Cambria Math" panose="02040503050406030204" pitchFamily="18" charset="0"/>
                        </a:rPr>
                        <m:t>s</m:t>
                      </m:r>
                    </m:oMath>
                  </a14:m>
                  <a:endParaRPr lang="en-US" sz="1200" dirty="0">
                    <a:solidFill>
                      <a:srgbClr val="FF0000"/>
                    </a:solidFill>
                  </a:endParaRPr>
                </a:p>
              </p:txBody>
            </p:sp>
          </mc:Choice>
          <mc:Fallback xmlns="">
            <p:sp>
              <p:nvSpPr>
                <p:cNvPr id="172" name="Rectangle 171"/>
                <p:cNvSpPr>
                  <a:spLocks noRot="1" noChangeAspect="1" noMove="1" noResize="1" noEditPoints="1" noAdjustHandles="1" noChangeArrowheads="1" noChangeShapeType="1" noTextEdit="1"/>
                </p:cNvSpPr>
                <p:nvPr/>
              </p:nvSpPr>
              <p:spPr>
                <a:xfrm>
                  <a:off x="5701862" y="4573010"/>
                  <a:ext cx="2744624" cy="276999"/>
                </a:xfrm>
                <a:prstGeom prst="rect">
                  <a:avLst/>
                </a:prstGeom>
                <a:blipFill>
                  <a:blip r:embed="rId11"/>
                  <a:stretch>
                    <a:fillRect l="-247" b="-15217"/>
                  </a:stretch>
                </a:blipFill>
              </p:spPr>
              <p:txBody>
                <a:bodyPr/>
                <a:lstStyle/>
                <a:p>
                  <a:r>
                    <a:rPr lang="en-US">
                      <a:noFill/>
                    </a:rPr>
                    <a:t> </a:t>
                  </a:r>
                </a:p>
              </p:txBody>
            </p:sp>
          </mc:Fallback>
        </mc:AlternateContent>
      </p:grpSp>
      <p:cxnSp>
        <p:nvCxnSpPr>
          <p:cNvPr id="77" name="Straight Connector 76"/>
          <p:cNvCxnSpPr/>
          <p:nvPr/>
        </p:nvCxnSpPr>
        <p:spPr bwMode="auto">
          <a:xfrm flipH="1">
            <a:off x="2497556" y="5223996"/>
            <a:ext cx="37135" cy="11161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8" name="Straight Connector 77"/>
          <p:cNvCxnSpPr/>
          <p:nvPr/>
        </p:nvCxnSpPr>
        <p:spPr bwMode="auto">
          <a:xfrm flipH="1">
            <a:off x="2256381" y="5860842"/>
            <a:ext cx="37135" cy="11161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9" name="Straight Connector 78"/>
          <p:cNvCxnSpPr/>
          <p:nvPr/>
        </p:nvCxnSpPr>
        <p:spPr bwMode="auto">
          <a:xfrm flipH="1">
            <a:off x="2247038" y="4561713"/>
            <a:ext cx="37135" cy="11161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0" name="Straight Connector 79"/>
          <p:cNvCxnSpPr/>
          <p:nvPr/>
        </p:nvCxnSpPr>
        <p:spPr bwMode="auto">
          <a:xfrm flipH="1">
            <a:off x="2232440" y="5217686"/>
            <a:ext cx="37135" cy="111614"/>
          </a:xfrm>
          <a:prstGeom prst="line">
            <a:avLst/>
          </a:prstGeom>
          <a:solidFill>
            <a:srgbClr val="00B8FF"/>
          </a:solidFill>
          <a:ln w="9525" cap="flat" cmpd="sng" algn="ctr">
            <a:solidFill>
              <a:schemeClr val="tx1"/>
            </a:solidFill>
            <a:prstDash val="solid"/>
            <a:round/>
            <a:headEnd type="none" w="med" len="med"/>
            <a:tailEnd type="none" w="med" len="med"/>
          </a:ln>
          <a:effectLst/>
        </p:spPr>
      </p:cxnSp>
      <mc:AlternateContent xmlns:mc="http://schemas.openxmlformats.org/markup-compatibility/2006" xmlns:a14="http://schemas.microsoft.com/office/drawing/2010/main">
        <mc:Choice Requires="a14">
          <p:sp>
            <p:nvSpPr>
              <p:cNvPr id="84" name="TextBox 83"/>
              <p:cNvSpPr txBox="1"/>
              <p:nvPr/>
            </p:nvSpPr>
            <p:spPr>
              <a:xfrm>
                <a:off x="2063423" y="4603459"/>
                <a:ext cx="298159" cy="2616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100" i="1" dirty="0" smtClean="0">
                          <a:solidFill>
                            <a:schemeClr val="tx1"/>
                          </a:solidFill>
                          <a:latin typeface="Cambria Math" panose="02040503050406030204" pitchFamily="18" charset="0"/>
                        </a:rPr>
                        <m:t>𝐿</m:t>
                      </m:r>
                    </m:oMath>
                  </m:oMathPara>
                </a14:m>
                <a:endParaRPr lang="en-US" sz="1100" dirty="0">
                  <a:solidFill>
                    <a:schemeClr val="tx1"/>
                  </a:solidFill>
                </a:endParaRPr>
              </a:p>
            </p:txBody>
          </p:sp>
        </mc:Choice>
        <mc:Fallback xmlns="">
          <p:sp>
            <p:nvSpPr>
              <p:cNvPr id="84" name="TextBox 83"/>
              <p:cNvSpPr txBox="1">
                <a:spLocks noRot="1" noChangeAspect="1" noMove="1" noResize="1" noEditPoints="1" noAdjustHandles="1" noChangeArrowheads="1" noChangeShapeType="1" noTextEdit="1"/>
              </p:cNvSpPr>
              <p:nvPr/>
            </p:nvSpPr>
            <p:spPr>
              <a:xfrm>
                <a:off x="2063423" y="4603459"/>
                <a:ext cx="298159" cy="261610"/>
              </a:xfrm>
              <a:prstGeom prst="rect">
                <a:avLst/>
              </a:prstGeom>
              <a:blipFill>
                <a:blip r:embed="rId12"/>
                <a:stretch>
                  <a:fillRect/>
                </a:stretch>
              </a:blipFill>
            </p:spPr>
            <p:txBody>
              <a:bodyPr/>
              <a:lstStyle/>
              <a:p>
                <a:r>
                  <a:rPr lang="en-US">
                    <a:noFill/>
                  </a:rPr>
                  <a:t> </a:t>
                </a:r>
              </a:p>
            </p:txBody>
          </p:sp>
        </mc:Fallback>
      </mc:AlternateContent>
      <p:sp>
        <p:nvSpPr>
          <p:cNvPr id="85" name="Content Placeholder 2"/>
          <p:cNvSpPr>
            <a:spLocks noGrp="1"/>
          </p:cNvSpPr>
          <p:nvPr>
            <p:ph idx="1"/>
          </p:nvPr>
        </p:nvSpPr>
        <p:spPr>
          <a:xfrm>
            <a:off x="685800" y="1346658"/>
            <a:ext cx="7770813" cy="1932330"/>
          </a:xfrm>
        </p:spPr>
        <p:txBody>
          <a:bodyPr/>
          <a:lstStyle/>
          <a:p>
            <a:pPr algn="just">
              <a:buFont typeface="Arial" panose="020B0604020202020204" pitchFamily="34" charset="0"/>
              <a:buChar char="•"/>
            </a:pPr>
            <a:r>
              <a:rPr lang="en-US" sz="2000" dirty="0"/>
              <a:t>In [1], we propose to generate the WFC OOK symbol(s) by designing sequences in frequency which remove masking operation</a:t>
            </a:r>
          </a:p>
          <a:p>
            <a:pPr algn="just">
              <a:buFont typeface="Arial" panose="020B0604020202020204" pitchFamily="34" charset="0"/>
              <a:buChar char="•"/>
            </a:pPr>
            <a:r>
              <a:rPr lang="en-US" sz="2000" dirty="0"/>
              <a:t>This method has three main benefits:</a:t>
            </a:r>
          </a:p>
          <a:p>
            <a:pPr lvl="1" algn="just">
              <a:buFont typeface="Arial" panose="020B0604020202020204" pitchFamily="34" charset="0"/>
              <a:buChar char="•"/>
            </a:pPr>
            <a:r>
              <a:rPr lang="en-US" sz="1600" dirty="0"/>
              <a:t>Perfect orthogonality between 802.11ax data and 802.11ba</a:t>
            </a:r>
          </a:p>
          <a:p>
            <a:pPr lvl="1" algn="just">
              <a:buFont typeface="Arial" panose="020B0604020202020204" pitchFamily="34" charset="0"/>
              <a:buChar char="•"/>
            </a:pPr>
            <a:r>
              <a:rPr lang="en-US" sz="1600" dirty="0"/>
              <a:t>Localized energy in the spectrum to increase coverage range of 11ba</a:t>
            </a:r>
          </a:p>
          <a:p>
            <a:pPr lvl="1" algn="just">
              <a:buFont typeface="Arial" panose="020B0604020202020204" pitchFamily="34" charset="0"/>
              <a:buChar char="•"/>
            </a:pPr>
            <a:r>
              <a:rPr lang="en-US" sz="1600" dirty="0"/>
              <a:t>Enables envelope detector based WURs and correlator-based WURs</a:t>
            </a:r>
          </a:p>
          <a:p>
            <a:pPr algn="just">
              <a:buFont typeface="Arial" panose="020B0604020202020204" pitchFamily="34" charset="0"/>
              <a:buChar char="•"/>
            </a:pPr>
            <a:r>
              <a:rPr lang="en-US" sz="1800" dirty="0"/>
              <a:t>A</a:t>
            </a:r>
            <a:r>
              <a:rPr lang="en-US" sz="2000" dirty="0"/>
              <a:t>n example with 3 OOK symbols are provided as below:</a:t>
            </a:r>
          </a:p>
        </p:txBody>
      </p:sp>
      <mc:AlternateContent xmlns:mc="http://schemas.openxmlformats.org/markup-compatibility/2006" xmlns:a14="http://schemas.microsoft.com/office/drawing/2010/main">
        <mc:Choice Requires="a14">
          <p:sp>
            <p:nvSpPr>
              <p:cNvPr id="86" name="TextBox 85"/>
              <p:cNvSpPr txBox="1"/>
              <p:nvPr/>
            </p:nvSpPr>
            <p:spPr>
              <a:xfrm>
                <a:off x="2094539" y="5282118"/>
                <a:ext cx="298159" cy="2616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100" i="1" dirty="0" smtClean="0">
                          <a:solidFill>
                            <a:schemeClr val="tx1"/>
                          </a:solidFill>
                          <a:latin typeface="Cambria Math" panose="02040503050406030204" pitchFamily="18" charset="0"/>
                        </a:rPr>
                        <m:t>𝐿</m:t>
                      </m:r>
                    </m:oMath>
                  </m:oMathPara>
                </a14:m>
                <a:endParaRPr lang="en-US" sz="1100" dirty="0">
                  <a:solidFill>
                    <a:schemeClr val="tx1"/>
                  </a:solidFill>
                </a:endParaRPr>
              </a:p>
            </p:txBody>
          </p:sp>
        </mc:Choice>
        <mc:Fallback xmlns="">
          <p:sp>
            <p:nvSpPr>
              <p:cNvPr id="86" name="TextBox 85"/>
              <p:cNvSpPr txBox="1">
                <a:spLocks noRot="1" noChangeAspect="1" noMove="1" noResize="1" noEditPoints="1" noAdjustHandles="1" noChangeArrowheads="1" noChangeShapeType="1" noTextEdit="1"/>
              </p:cNvSpPr>
              <p:nvPr/>
            </p:nvSpPr>
            <p:spPr>
              <a:xfrm>
                <a:off x="2094539" y="5282118"/>
                <a:ext cx="298159" cy="261610"/>
              </a:xfrm>
              <a:prstGeom prst="rect">
                <a:avLst/>
              </a:prstGeom>
              <a:blipFill>
                <a:blip r:embed="rId1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7" name="TextBox 86"/>
              <p:cNvSpPr txBox="1"/>
              <p:nvPr/>
            </p:nvSpPr>
            <p:spPr>
              <a:xfrm>
                <a:off x="2337864" y="5289518"/>
                <a:ext cx="298159" cy="2616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100" i="1" dirty="0" smtClean="0">
                          <a:solidFill>
                            <a:schemeClr val="tx1"/>
                          </a:solidFill>
                          <a:latin typeface="Cambria Math" panose="02040503050406030204" pitchFamily="18" charset="0"/>
                        </a:rPr>
                        <m:t>𝐿</m:t>
                      </m:r>
                    </m:oMath>
                  </m:oMathPara>
                </a14:m>
                <a:endParaRPr lang="en-US" sz="1100" dirty="0">
                  <a:solidFill>
                    <a:schemeClr val="tx1"/>
                  </a:solidFill>
                </a:endParaRPr>
              </a:p>
            </p:txBody>
          </p:sp>
        </mc:Choice>
        <mc:Fallback xmlns="">
          <p:sp>
            <p:nvSpPr>
              <p:cNvPr id="87" name="TextBox 86"/>
              <p:cNvSpPr txBox="1">
                <a:spLocks noRot="1" noChangeAspect="1" noMove="1" noResize="1" noEditPoints="1" noAdjustHandles="1" noChangeArrowheads="1" noChangeShapeType="1" noTextEdit="1"/>
              </p:cNvSpPr>
              <p:nvPr/>
            </p:nvSpPr>
            <p:spPr>
              <a:xfrm>
                <a:off x="2337864" y="5289518"/>
                <a:ext cx="298159" cy="261610"/>
              </a:xfrm>
              <a:prstGeom prst="rect">
                <a:avLst/>
              </a:prstGeom>
              <a:blipFill>
                <a:blip r:embed="rId1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8" name="TextBox 87"/>
              <p:cNvSpPr txBox="1"/>
              <p:nvPr/>
            </p:nvSpPr>
            <p:spPr>
              <a:xfrm>
                <a:off x="2123494" y="5913926"/>
                <a:ext cx="298159" cy="2616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100" i="1" dirty="0" smtClean="0">
                          <a:solidFill>
                            <a:schemeClr val="tx1"/>
                          </a:solidFill>
                          <a:latin typeface="Cambria Math" panose="02040503050406030204" pitchFamily="18" charset="0"/>
                        </a:rPr>
                        <m:t>𝐿</m:t>
                      </m:r>
                    </m:oMath>
                  </m:oMathPara>
                </a14:m>
                <a:endParaRPr lang="en-US" sz="1100" dirty="0">
                  <a:solidFill>
                    <a:schemeClr val="tx1"/>
                  </a:solidFill>
                </a:endParaRPr>
              </a:p>
            </p:txBody>
          </p:sp>
        </mc:Choice>
        <mc:Fallback xmlns="">
          <p:sp>
            <p:nvSpPr>
              <p:cNvPr id="88" name="TextBox 87"/>
              <p:cNvSpPr txBox="1">
                <a:spLocks noRot="1" noChangeAspect="1" noMove="1" noResize="1" noEditPoints="1" noAdjustHandles="1" noChangeArrowheads="1" noChangeShapeType="1" noTextEdit="1"/>
              </p:cNvSpPr>
              <p:nvPr/>
            </p:nvSpPr>
            <p:spPr>
              <a:xfrm>
                <a:off x="2123494" y="5913926"/>
                <a:ext cx="298159" cy="261610"/>
              </a:xfrm>
              <a:prstGeom prst="rect">
                <a:avLst/>
              </a:prstGeom>
              <a:blipFill>
                <a:blip r:embed="rId13"/>
                <a:stretch>
                  <a:fillRect/>
                </a:stretch>
              </a:blipFill>
            </p:spPr>
            <p:txBody>
              <a:bodyPr/>
              <a:lstStyle/>
              <a:p>
                <a:r>
                  <a:rPr lang="en-US">
                    <a:noFill/>
                  </a:rPr>
                  <a:t> </a:t>
                </a:r>
              </a:p>
            </p:txBody>
          </p:sp>
        </mc:Fallback>
      </mc:AlternateContent>
      <p:sp>
        <p:nvSpPr>
          <p:cNvPr id="3" name="TextBox 2"/>
          <p:cNvSpPr txBox="1"/>
          <p:nvPr/>
        </p:nvSpPr>
        <p:spPr>
          <a:xfrm>
            <a:off x="2314755" y="4921822"/>
            <a:ext cx="285656" cy="307777"/>
          </a:xfrm>
          <a:prstGeom prst="rect">
            <a:avLst/>
          </a:prstGeom>
          <a:noFill/>
        </p:spPr>
        <p:txBody>
          <a:bodyPr wrap="none" rtlCol="0">
            <a:spAutoFit/>
          </a:bodyPr>
          <a:lstStyle/>
          <a:p>
            <a:r>
              <a:rPr lang="en-US" sz="1400" dirty="0">
                <a:solidFill>
                  <a:schemeClr val="tx1"/>
                </a:solidFill>
              </a:rPr>
              <a:t>+</a:t>
            </a:r>
          </a:p>
        </p:txBody>
      </p:sp>
      <p:sp>
        <p:nvSpPr>
          <p:cNvPr id="89" name="TextBox 88"/>
          <p:cNvSpPr txBox="1"/>
          <p:nvPr/>
        </p:nvSpPr>
        <p:spPr>
          <a:xfrm>
            <a:off x="2282524" y="5453799"/>
            <a:ext cx="285656" cy="307777"/>
          </a:xfrm>
          <a:prstGeom prst="rect">
            <a:avLst/>
          </a:prstGeom>
          <a:noFill/>
        </p:spPr>
        <p:txBody>
          <a:bodyPr wrap="none" rtlCol="0">
            <a:spAutoFit/>
          </a:bodyPr>
          <a:lstStyle/>
          <a:p>
            <a:r>
              <a:rPr lang="en-US" sz="1400" dirty="0">
                <a:solidFill>
                  <a:schemeClr val="tx1"/>
                </a:solidFill>
              </a:rPr>
              <a:t>+</a:t>
            </a:r>
          </a:p>
        </p:txBody>
      </p:sp>
      <p:sp>
        <p:nvSpPr>
          <p:cNvPr id="90" name="TextBox 89"/>
          <p:cNvSpPr txBox="1"/>
          <p:nvPr/>
        </p:nvSpPr>
        <p:spPr>
          <a:xfrm>
            <a:off x="2124106" y="4999458"/>
            <a:ext cx="285656" cy="307777"/>
          </a:xfrm>
          <a:prstGeom prst="rect">
            <a:avLst/>
          </a:prstGeom>
          <a:noFill/>
        </p:spPr>
        <p:txBody>
          <a:bodyPr wrap="none" rtlCol="0">
            <a:spAutoFit/>
          </a:bodyPr>
          <a:lstStyle/>
          <a:p>
            <a:r>
              <a:rPr lang="en-US" sz="1400" dirty="0">
                <a:solidFill>
                  <a:schemeClr val="tx1"/>
                </a:solidFill>
              </a:rPr>
              <a:t>+</a:t>
            </a:r>
          </a:p>
        </p:txBody>
      </p:sp>
    </p:spTree>
    <p:extLst>
      <p:ext uri="{BB962C8B-B14F-4D97-AF65-F5344CB8AC3E}">
        <p14:creationId xmlns:p14="http://schemas.microsoft.com/office/powerpoint/2010/main" val="2118227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596" y="548680"/>
            <a:ext cx="7770813" cy="667002"/>
          </a:xfrm>
        </p:spPr>
        <p:txBody>
          <a:bodyPr/>
          <a:lstStyle/>
          <a:p>
            <a:r>
              <a:rPr lang="en-US" dirty="0"/>
              <a:t>Simulation Assumptions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mc:AlternateContent xmlns:mc="http://schemas.openxmlformats.org/markup-compatibility/2006" xmlns:a14="http://schemas.microsoft.com/office/drawing/2010/main">
        <mc:Choice Requires="a14">
          <p:sp>
            <p:nvSpPr>
              <p:cNvPr id="5" name="Content Placeholder 2"/>
              <p:cNvSpPr>
                <a:spLocks noGrp="1"/>
              </p:cNvSpPr>
              <p:nvPr>
                <p:ph idx="1"/>
              </p:nvPr>
            </p:nvSpPr>
            <p:spPr>
              <a:xfrm>
                <a:off x="662599" y="1172995"/>
                <a:ext cx="8134672" cy="5136325"/>
              </a:xfrm>
            </p:spPr>
            <p:txBody>
              <a:bodyPr/>
              <a:lstStyle/>
              <a:p>
                <a:pPr>
                  <a:buFont typeface="Arial" panose="020B0604020202020204" pitchFamily="34" charset="0"/>
                  <a:buChar char="•"/>
                </a:pPr>
                <a:r>
                  <a:rPr lang="nn-NO" sz="1600" dirty="0"/>
                  <a:t>Sequence-based OOK: </a:t>
                </a:r>
              </a:p>
              <a:p>
                <a:pPr lvl="1">
                  <a:buFont typeface="Arial" panose="020B0604020202020204" pitchFamily="34" charset="0"/>
                  <a:buChar char="•"/>
                </a:pPr>
                <a:r>
                  <a:rPr lang="nn-NO" sz="1600" dirty="0"/>
                  <a:t>The base sequence </a:t>
                </a:r>
                <a14:m>
                  <m:oMath xmlns:m="http://schemas.openxmlformats.org/officeDocument/2006/math">
                    <m:r>
                      <a:rPr lang="nn-NO" sz="1600" b="1" i="0" dirty="0" smtClean="0">
                        <a:latin typeface="Cambria Math" panose="02040503050406030204" pitchFamily="18" charset="0"/>
                      </a:rPr>
                      <m:t>𝐬</m:t>
                    </m:r>
                  </m:oMath>
                </a14:m>
                <a:r>
                  <a:rPr lang="nn-NO" sz="1600" dirty="0"/>
                  <a:t> is derived based on </a:t>
                </a:r>
                <a:r>
                  <a:rPr lang="en-US" sz="1600" dirty="0"/>
                  <a:t>ZC-sequence of length of 7 (The OOK sequences are generated by applying DFT of size of 48, see appendix for the mapping). Frequency domain shaping is applied [1]</a:t>
                </a:r>
              </a:p>
              <a:p>
                <a:pPr>
                  <a:buFont typeface="Arial" panose="020B0604020202020204" pitchFamily="34" charset="0"/>
                  <a:buChar char="•"/>
                </a:pPr>
                <a:r>
                  <a:rPr lang="en-US" sz="1600" dirty="0"/>
                  <a:t>Masking-based OOK:</a:t>
                </a:r>
              </a:p>
              <a:p>
                <a:pPr lvl="1">
                  <a:buFont typeface="Arial" panose="020B0604020202020204" pitchFamily="34" charset="0"/>
                  <a:buChar char="•"/>
                </a:pPr>
                <a:r>
                  <a:rPr lang="en-US" sz="1600" dirty="0"/>
                  <a:t>A fixed sequence, e.g., [1 -1 1 1 1 1 0 1 -1 -1 1 1 -1] is first mapped around DC subcarrier. Time domain signal is generated via an IDFT operation of size of 64. After CP is prepended to OFDM symbol, the OFDM symbols is masked to generate Manchester coded OOK symbols</a:t>
                </a:r>
              </a:p>
              <a:p>
                <a:pPr marL="342900" lvl="1" indent="-342900">
                  <a:spcBef>
                    <a:spcPts val="600"/>
                  </a:spcBef>
                  <a:buFont typeface="Arial" panose="020B0604020202020204" pitchFamily="34" charset="0"/>
                  <a:buChar char="•"/>
                </a:pPr>
                <a:r>
                  <a:rPr lang="en-US" sz="1600" b="1" dirty="0">
                    <a:cs typeface="+mn-cs"/>
                  </a:rPr>
                  <a:t>The BW for WUS is 4 MHz (Fs = 20 MHz). Channel is AWGN.</a:t>
                </a:r>
                <a:endParaRPr lang="nn-NO" sz="1600" b="1" dirty="0">
                  <a:cs typeface="+mn-cs"/>
                </a:endParaRPr>
              </a:p>
              <a:p>
                <a:pPr>
                  <a:buFont typeface="Arial" panose="020B0604020202020204" pitchFamily="34" charset="0"/>
                  <a:buChar char="•"/>
                </a:pPr>
                <a:r>
                  <a:rPr lang="nn-NO" sz="1600" dirty="0"/>
                  <a:t>2nd order Butterworth filter (F3dB = 2.5 MHz, Fs = 20 MHz) is used at 11ba receiver</a:t>
                </a:r>
              </a:p>
              <a:p>
                <a:pPr>
                  <a:buFont typeface="Arial" panose="020B0604020202020204" pitchFamily="34" charset="0"/>
                  <a:buChar char="•"/>
                </a:pPr>
                <a:r>
                  <a:rPr lang="nn-NO" sz="1600" dirty="0"/>
                  <a:t>Four scenarios are considered: </a:t>
                </a:r>
              </a:p>
              <a:p>
                <a:pPr lvl="1">
                  <a:buFont typeface="Arial" panose="020B0604020202020204" pitchFamily="34" charset="0"/>
                  <a:buChar char="•"/>
                </a:pPr>
                <a:r>
                  <a:rPr lang="nn-NO" sz="1400" dirty="0"/>
                  <a:t>11ba standalone, 11ax standalone, 11ba+11ax concurent transmision, 11ba multiplexing (Allocations are provided in the appendix). </a:t>
                </a:r>
                <a:r>
                  <a:rPr lang="en-US" sz="1400" dirty="0"/>
                  <a:t>The BW for 802.11ax OFDM is 20 MHz where </a:t>
                </a:r>
                <a14:m>
                  <m:oMath xmlns:m="http://schemas.openxmlformats.org/officeDocument/2006/math">
                    <m:sSub>
                      <m:sSubPr>
                        <m:ctrlPr>
                          <a:rPr lang="en-US" sz="1400" i="1">
                            <a:latin typeface="Cambria Math" panose="02040503050406030204" pitchFamily="18" charset="0"/>
                          </a:rPr>
                        </m:ctrlPr>
                      </m:sSubPr>
                      <m:e>
                        <m:r>
                          <a:rPr lang="en-US" sz="1400" i="1">
                            <a:latin typeface="Cambria Math" panose="02040503050406030204" pitchFamily="18" charset="0"/>
                          </a:rPr>
                          <m:t>𝑇</m:t>
                        </m:r>
                      </m:e>
                      <m:sub>
                        <m:r>
                          <m:rPr>
                            <m:sty m:val="p"/>
                          </m:rPr>
                          <a:rPr lang="en-US" sz="1400">
                            <a:latin typeface="Cambria Math" panose="02040503050406030204" pitchFamily="18" charset="0"/>
                          </a:rPr>
                          <m:t>CP</m:t>
                        </m:r>
                      </m:sub>
                    </m:sSub>
                    <m:r>
                      <a:rPr lang="en-US" sz="1400" i="1">
                        <a:latin typeface="Cambria Math" panose="02040503050406030204" pitchFamily="18" charset="0"/>
                      </a:rPr>
                      <m:t>=0.8 </m:t>
                    </m:r>
                    <m:r>
                      <a:rPr lang="en-US" sz="1400" i="1">
                        <a:latin typeface="Cambria Math" panose="02040503050406030204" pitchFamily="18" charset="0"/>
                      </a:rPr>
                      <m:t>𝜇</m:t>
                    </m:r>
                    <m:r>
                      <a:rPr lang="en-US" sz="1400" i="1">
                        <a:latin typeface="Cambria Math" panose="02040503050406030204" pitchFamily="18" charset="0"/>
                      </a:rPr>
                      <m:t>𝑠</m:t>
                    </m:r>
                  </m:oMath>
                </a14:m>
                <a:r>
                  <a:rPr lang="en-US" sz="1400" dirty="0"/>
                  <a:t>. </a:t>
                </a:r>
              </a:p>
              <a:p>
                <a:pPr>
                  <a:buFont typeface="Arial" panose="020B0604020202020204" pitchFamily="34" charset="0"/>
                  <a:buChar char="•"/>
                </a:pPr>
                <a:r>
                  <a:rPr lang="nn-NO" sz="1600" dirty="0"/>
                  <a:t>The impairments: CFO (2 MHz)</a:t>
                </a:r>
              </a:p>
              <a:p>
                <a:pPr>
                  <a:buFont typeface="Arial" panose="020B0604020202020204" pitchFamily="34" charset="0"/>
                  <a:buChar char="•"/>
                </a:pPr>
                <a:r>
                  <a:rPr lang="en-US" sz="1600" dirty="0"/>
                  <a:t>WUR compares the energy on first half and second half of the OOK symbols to detect the bit.</a:t>
                </a:r>
              </a:p>
              <a:p>
                <a:pPr>
                  <a:buFont typeface="Arial" panose="020B0604020202020204" pitchFamily="34" charset="0"/>
                  <a:buChar char="•"/>
                </a:pPr>
                <a:r>
                  <a:rPr lang="en-US" sz="1600" dirty="0"/>
                  <a:t>The SNR definition given in [8] is taken into account (see appendix for the definition).</a:t>
                </a:r>
                <a:endParaRPr lang="en-US" sz="1100" dirty="0"/>
              </a:p>
            </p:txBody>
          </p:sp>
        </mc:Choice>
        <mc:Fallback xmlns="">
          <p:sp>
            <p:nvSpPr>
              <p:cNvPr id="5" name="Content Placeholder 2"/>
              <p:cNvSpPr>
                <a:spLocks noGrp="1" noRot="1" noChangeAspect="1" noMove="1" noResize="1" noEditPoints="1" noAdjustHandles="1" noChangeArrowheads="1" noChangeShapeType="1" noTextEdit="1"/>
              </p:cNvSpPr>
              <p:nvPr>
                <p:ph idx="1"/>
              </p:nvPr>
            </p:nvSpPr>
            <p:spPr>
              <a:xfrm>
                <a:off x="662599" y="1172995"/>
                <a:ext cx="8134672" cy="5136325"/>
              </a:xfrm>
              <a:blipFill>
                <a:blip r:embed="rId2"/>
                <a:stretch>
                  <a:fillRect l="-300" t="-356" r="-825" b="-1661"/>
                </a:stretch>
              </a:blipFill>
            </p:spPr>
            <p:txBody>
              <a:bodyPr/>
              <a:lstStyle/>
              <a:p>
                <a:r>
                  <a:rPr lang="en-US">
                    <a:noFill/>
                  </a:rPr>
                  <a:t> </a:t>
                </a:r>
              </a:p>
            </p:txBody>
          </p:sp>
        </mc:Fallback>
      </mc:AlternateContent>
    </p:spTree>
    <p:extLst>
      <p:ext uri="{BB962C8B-B14F-4D97-AF65-F5344CB8AC3E}">
        <p14:creationId xmlns:p14="http://schemas.microsoft.com/office/powerpoint/2010/main" val="3730780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5807854" y="1988840"/>
            <a:ext cx="3535042" cy="2651760"/>
          </a:xfrm>
          <a:prstGeom prst="rect">
            <a:avLst/>
          </a:prstGeom>
        </p:spPr>
      </p:pic>
      <p:pic>
        <p:nvPicPr>
          <p:cNvPr id="12" name="Picture 11"/>
          <p:cNvPicPr>
            <a:picLocks noChangeAspect="1"/>
          </p:cNvPicPr>
          <p:nvPr/>
        </p:nvPicPr>
        <p:blipFill>
          <a:blip r:embed="rId3"/>
          <a:stretch>
            <a:fillRect/>
          </a:stretch>
        </p:blipFill>
        <p:spPr>
          <a:xfrm>
            <a:off x="2888210" y="2003091"/>
            <a:ext cx="3535033" cy="2651760"/>
          </a:xfrm>
          <a:prstGeom prst="rect">
            <a:avLst/>
          </a:prstGeom>
        </p:spPr>
      </p:pic>
      <p:sp>
        <p:nvSpPr>
          <p:cNvPr id="2" name="Title 1"/>
          <p:cNvSpPr>
            <a:spLocks noGrp="1"/>
          </p:cNvSpPr>
          <p:nvPr>
            <p:ph type="title"/>
          </p:nvPr>
        </p:nvSpPr>
        <p:spPr/>
        <p:txBody>
          <a:bodyPr/>
          <a:lstStyle/>
          <a:p>
            <a:r>
              <a:rPr lang="en-US" dirty="0"/>
              <a:t>Spectral Analysis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7" name="Content Placeholder 2"/>
          <p:cNvSpPr>
            <a:spLocks noGrp="1"/>
          </p:cNvSpPr>
          <p:nvPr>
            <p:ph idx="1"/>
          </p:nvPr>
        </p:nvSpPr>
        <p:spPr>
          <a:xfrm>
            <a:off x="685800" y="5144757"/>
            <a:ext cx="7770813" cy="885444"/>
          </a:xfrm>
        </p:spPr>
        <p:txBody>
          <a:bodyPr/>
          <a:lstStyle/>
          <a:p>
            <a:pPr algn="just">
              <a:buFont typeface="Arial" panose="020B0604020202020204" pitchFamily="34" charset="0"/>
              <a:buChar char="•"/>
            </a:pPr>
            <a:r>
              <a:rPr lang="en-US" sz="2000" dirty="0"/>
              <a:t>Sequence-based OOK symbols are more confined than masking-based OOK symbols. This means less ACI in the case of concurrent and frequency domain multiplexing scenarios</a:t>
            </a:r>
          </a:p>
        </p:txBody>
      </p:sp>
      <p:pic>
        <p:nvPicPr>
          <p:cNvPr id="5" name="Picture 4"/>
          <p:cNvPicPr>
            <a:picLocks noChangeAspect="1"/>
          </p:cNvPicPr>
          <p:nvPr/>
        </p:nvPicPr>
        <p:blipFill>
          <a:blip r:embed="rId4"/>
          <a:stretch>
            <a:fillRect/>
          </a:stretch>
        </p:blipFill>
        <p:spPr>
          <a:xfrm>
            <a:off x="-31444" y="1988840"/>
            <a:ext cx="3535042" cy="2651760"/>
          </a:xfrm>
          <a:prstGeom prst="rect">
            <a:avLst/>
          </a:prstGeom>
        </p:spPr>
      </p:pic>
      <p:sp>
        <p:nvSpPr>
          <p:cNvPr id="9" name="TextBox 8"/>
          <p:cNvSpPr txBox="1"/>
          <p:nvPr/>
        </p:nvSpPr>
        <p:spPr>
          <a:xfrm>
            <a:off x="1277111" y="1849203"/>
            <a:ext cx="982961" cy="307777"/>
          </a:xfrm>
          <a:prstGeom prst="rect">
            <a:avLst/>
          </a:prstGeom>
          <a:noFill/>
        </p:spPr>
        <p:txBody>
          <a:bodyPr wrap="none" rtlCol="0">
            <a:spAutoFit/>
          </a:bodyPr>
          <a:lstStyle/>
          <a:p>
            <a:r>
              <a:rPr lang="en-US" sz="1400" dirty="0">
                <a:solidFill>
                  <a:schemeClr val="tx1"/>
                </a:solidFill>
              </a:rPr>
              <a:t>Standalone</a:t>
            </a:r>
          </a:p>
        </p:txBody>
      </p:sp>
      <p:sp>
        <p:nvSpPr>
          <p:cNvPr id="10" name="TextBox 9"/>
          <p:cNvSpPr txBox="1"/>
          <p:nvPr/>
        </p:nvSpPr>
        <p:spPr>
          <a:xfrm>
            <a:off x="3456514" y="1818996"/>
            <a:ext cx="2737737" cy="307777"/>
          </a:xfrm>
          <a:prstGeom prst="rect">
            <a:avLst/>
          </a:prstGeom>
          <a:noFill/>
        </p:spPr>
        <p:txBody>
          <a:bodyPr wrap="none" rtlCol="0">
            <a:spAutoFit/>
          </a:bodyPr>
          <a:lstStyle/>
          <a:p>
            <a:r>
              <a:rPr lang="en-US" sz="1400" dirty="0">
                <a:solidFill>
                  <a:schemeClr val="tx1"/>
                </a:solidFill>
              </a:rPr>
              <a:t>11ax+11ba concurrent transmission</a:t>
            </a:r>
          </a:p>
        </p:txBody>
      </p:sp>
      <p:sp>
        <p:nvSpPr>
          <p:cNvPr id="11" name="TextBox 10"/>
          <p:cNvSpPr txBox="1"/>
          <p:nvPr/>
        </p:nvSpPr>
        <p:spPr>
          <a:xfrm>
            <a:off x="6683412" y="1818995"/>
            <a:ext cx="1904689" cy="307777"/>
          </a:xfrm>
          <a:prstGeom prst="rect">
            <a:avLst/>
          </a:prstGeom>
          <a:noFill/>
        </p:spPr>
        <p:txBody>
          <a:bodyPr wrap="none" rtlCol="0">
            <a:spAutoFit/>
          </a:bodyPr>
          <a:lstStyle/>
          <a:p>
            <a:r>
              <a:rPr lang="en-US" sz="1400" dirty="0">
                <a:solidFill>
                  <a:schemeClr val="tx1"/>
                </a:solidFill>
              </a:rPr>
              <a:t>Frequency multiplexing</a:t>
            </a:r>
          </a:p>
        </p:txBody>
      </p:sp>
    </p:spTree>
    <p:extLst>
      <p:ext uri="{BB962C8B-B14F-4D97-AF65-F5344CB8AC3E}">
        <p14:creationId xmlns:p14="http://schemas.microsoft.com/office/powerpoint/2010/main" val="674071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BER Performance (Standalone)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pic>
        <p:nvPicPr>
          <p:cNvPr id="3" name="Picture 2"/>
          <p:cNvPicPr>
            <a:picLocks noChangeAspect="1"/>
          </p:cNvPicPr>
          <p:nvPr/>
        </p:nvPicPr>
        <p:blipFill>
          <a:blip r:embed="rId2"/>
          <a:stretch>
            <a:fillRect/>
          </a:stretch>
        </p:blipFill>
        <p:spPr>
          <a:xfrm>
            <a:off x="2622067" y="1464743"/>
            <a:ext cx="4206154" cy="3155192"/>
          </a:xfrm>
          <a:prstGeom prst="rect">
            <a:avLst/>
          </a:prstGeom>
        </p:spPr>
      </p:pic>
      <p:sp>
        <p:nvSpPr>
          <p:cNvPr id="7" name="Content Placeholder 2"/>
          <p:cNvSpPr>
            <a:spLocks noGrp="1"/>
          </p:cNvSpPr>
          <p:nvPr>
            <p:ph idx="1"/>
          </p:nvPr>
        </p:nvSpPr>
        <p:spPr>
          <a:xfrm>
            <a:off x="685800" y="4737100"/>
            <a:ext cx="7770813" cy="1765373"/>
          </a:xfrm>
        </p:spPr>
        <p:txBody>
          <a:bodyPr/>
          <a:lstStyle/>
          <a:p>
            <a:pPr algn="just">
              <a:buFont typeface="Arial" panose="020B0604020202020204" pitchFamily="34" charset="0"/>
              <a:buChar char="•"/>
            </a:pPr>
            <a:r>
              <a:rPr lang="en-US" sz="2000" dirty="0"/>
              <a:t>Since sequence-based OOK symbols yield better accumulation after WUR filter, it yields slightly superior performance as compared to masking-based OOK symbols </a:t>
            </a:r>
          </a:p>
          <a:p>
            <a:pPr algn="just">
              <a:buFont typeface="Arial" panose="020B0604020202020204" pitchFamily="34" charset="0"/>
              <a:buChar char="•"/>
            </a:pPr>
            <a:r>
              <a:rPr lang="en-US" sz="2000" dirty="0"/>
              <a:t>CFO degrades both of schemes by 1.5 dB for standalone case</a:t>
            </a:r>
          </a:p>
        </p:txBody>
      </p:sp>
    </p:spTree>
    <p:extLst>
      <p:ext uri="{BB962C8B-B14F-4D97-AF65-F5344CB8AC3E}">
        <p14:creationId xmlns:p14="http://schemas.microsoft.com/office/powerpoint/2010/main" val="2115652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62940"/>
          </a:xfrm>
        </p:spPr>
        <p:txBody>
          <a:bodyPr/>
          <a:lstStyle/>
          <a:p>
            <a:r>
              <a:rPr lang="en-US" dirty="0"/>
              <a:t>BER Performance </a:t>
            </a:r>
            <a:br>
              <a:rPr lang="en-US" dirty="0"/>
            </a:br>
            <a:r>
              <a:rPr lang="en-US" sz="2400" dirty="0"/>
              <a:t>(11ax-11ba Concurrent Transmission)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pic>
        <p:nvPicPr>
          <p:cNvPr id="3" name="Picture 2"/>
          <p:cNvPicPr>
            <a:picLocks noChangeAspect="1"/>
          </p:cNvPicPr>
          <p:nvPr/>
        </p:nvPicPr>
        <p:blipFill>
          <a:blip r:embed="rId2"/>
          <a:stretch>
            <a:fillRect/>
          </a:stretch>
        </p:blipFill>
        <p:spPr>
          <a:xfrm>
            <a:off x="4513835" y="1412775"/>
            <a:ext cx="4378645" cy="3284585"/>
          </a:xfrm>
          <a:prstGeom prst="rect">
            <a:avLst/>
          </a:prstGeom>
        </p:spPr>
      </p:pic>
      <p:pic>
        <p:nvPicPr>
          <p:cNvPr id="5" name="Picture 4"/>
          <p:cNvPicPr>
            <a:picLocks noChangeAspect="1"/>
          </p:cNvPicPr>
          <p:nvPr/>
        </p:nvPicPr>
        <p:blipFill>
          <a:blip r:embed="rId3"/>
          <a:stretch>
            <a:fillRect/>
          </a:stretch>
        </p:blipFill>
        <p:spPr>
          <a:xfrm>
            <a:off x="85612" y="1412776"/>
            <a:ext cx="4550632" cy="3413598"/>
          </a:xfrm>
          <a:prstGeom prst="rect">
            <a:avLst/>
          </a:prstGeom>
        </p:spPr>
      </p:pic>
      <p:sp>
        <p:nvSpPr>
          <p:cNvPr id="7" name="Content Placeholder 2"/>
          <p:cNvSpPr>
            <a:spLocks noGrp="1"/>
          </p:cNvSpPr>
          <p:nvPr>
            <p:ph idx="1"/>
          </p:nvPr>
        </p:nvSpPr>
        <p:spPr>
          <a:xfrm>
            <a:off x="685800" y="4848451"/>
            <a:ext cx="7770813" cy="1604885"/>
          </a:xfrm>
        </p:spPr>
        <p:txBody>
          <a:bodyPr/>
          <a:lstStyle/>
          <a:p>
            <a:pPr algn="just">
              <a:buFont typeface="Arial" panose="020B0604020202020204" pitchFamily="34" charset="0"/>
              <a:buChar char="•"/>
            </a:pPr>
            <a:r>
              <a:rPr lang="en-US" sz="1600" dirty="0"/>
              <a:t>Using 2</a:t>
            </a:r>
            <a:r>
              <a:rPr lang="en-US" sz="1600" baseline="30000" dirty="0"/>
              <a:t>nd</a:t>
            </a:r>
            <a:r>
              <a:rPr lang="en-US" sz="1600" dirty="0"/>
              <a:t> order Butterworth filter causes negligible BER degradation in the case of concurrent transmission for both masking and sequence-based OOK symbols</a:t>
            </a:r>
          </a:p>
          <a:p>
            <a:pPr algn="just">
              <a:buFont typeface="Arial" panose="020B0604020202020204" pitchFamily="34" charset="0"/>
              <a:buChar char="•"/>
            </a:pPr>
            <a:r>
              <a:rPr lang="en-US" sz="1600" dirty="0"/>
              <a:t>CFO causes more degradation to 11ba BER performance in the case of concurrent transmission as compared to that of 11ba standalone scenario</a:t>
            </a:r>
          </a:p>
          <a:p>
            <a:pPr algn="just">
              <a:buFont typeface="Arial" panose="020B0604020202020204" pitchFamily="34" charset="0"/>
              <a:buChar char="•"/>
            </a:pPr>
            <a:r>
              <a:rPr lang="en-US" sz="1600" dirty="0"/>
              <a:t>While sequence-based OOK symbol do not cause interference to 11ax STAs, masking-based OOK symbols causes significant interference to 11ax STA</a:t>
            </a:r>
          </a:p>
          <a:p>
            <a:pPr algn="just">
              <a:buFont typeface="Arial" panose="020B0604020202020204" pitchFamily="34" charset="0"/>
              <a:buChar char="•"/>
            </a:pPr>
            <a:endParaRPr lang="en-US" sz="1600" dirty="0"/>
          </a:p>
          <a:p>
            <a:pPr algn="just">
              <a:buFont typeface="Arial" panose="020B0604020202020204" pitchFamily="34" charset="0"/>
              <a:buChar char="•"/>
            </a:pPr>
            <a:endParaRPr lang="en-US" sz="1600" dirty="0"/>
          </a:p>
        </p:txBody>
      </p:sp>
      <p:sp>
        <p:nvSpPr>
          <p:cNvPr id="8" name="TextBox 7"/>
          <p:cNvSpPr txBox="1"/>
          <p:nvPr/>
        </p:nvSpPr>
        <p:spPr>
          <a:xfrm>
            <a:off x="1859461" y="1614747"/>
            <a:ext cx="1479636" cy="307777"/>
          </a:xfrm>
          <a:prstGeom prst="rect">
            <a:avLst/>
          </a:prstGeom>
          <a:noFill/>
        </p:spPr>
        <p:txBody>
          <a:bodyPr wrap="none" rtlCol="0">
            <a:spAutoFit/>
          </a:bodyPr>
          <a:lstStyle/>
          <a:p>
            <a:r>
              <a:rPr lang="en-US" sz="1400" dirty="0">
                <a:solidFill>
                  <a:schemeClr val="tx1"/>
                </a:solidFill>
              </a:rPr>
              <a:t>11ba performance</a:t>
            </a:r>
          </a:p>
        </p:txBody>
      </p:sp>
      <p:sp>
        <p:nvSpPr>
          <p:cNvPr id="9" name="TextBox 8"/>
          <p:cNvSpPr txBox="1"/>
          <p:nvPr/>
        </p:nvSpPr>
        <p:spPr>
          <a:xfrm>
            <a:off x="5872205" y="1584257"/>
            <a:ext cx="1479636" cy="307777"/>
          </a:xfrm>
          <a:prstGeom prst="rect">
            <a:avLst/>
          </a:prstGeom>
          <a:noFill/>
        </p:spPr>
        <p:txBody>
          <a:bodyPr wrap="none" rtlCol="0">
            <a:spAutoFit/>
          </a:bodyPr>
          <a:lstStyle/>
          <a:p>
            <a:r>
              <a:rPr lang="en-US" sz="1400" dirty="0">
                <a:solidFill>
                  <a:schemeClr val="tx1"/>
                </a:solidFill>
              </a:rPr>
              <a:t>11ax performance</a:t>
            </a:r>
          </a:p>
        </p:txBody>
      </p:sp>
      <p:sp>
        <p:nvSpPr>
          <p:cNvPr id="10" name="Down Arrow 9"/>
          <p:cNvSpPr/>
          <p:nvPr/>
        </p:nvSpPr>
        <p:spPr bwMode="auto">
          <a:xfrm>
            <a:off x="7740352" y="2390025"/>
            <a:ext cx="144016" cy="360040"/>
          </a:xfrm>
          <a:prstGeom prst="downArrow">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TextBox 10"/>
          <p:cNvSpPr txBox="1"/>
          <p:nvPr/>
        </p:nvSpPr>
        <p:spPr>
          <a:xfrm>
            <a:off x="7248871" y="1883605"/>
            <a:ext cx="982961" cy="523220"/>
          </a:xfrm>
          <a:prstGeom prst="rect">
            <a:avLst/>
          </a:prstGeom>
          <a:noFill/>
        </p:spPr>
        <p:txBody>
          <a:bodyPr wrap="none" rtlCol="0">
            <a:spAutoFit/>
          </a:bodyPr>
          <a:lstStyle/>
          <a:p>
            <a:pPr algn="ctr"/>
            <a:r>
              <a:rPr lang="en-US" sz="1400" dirty="0">
                <a:solidFill>
                  <a:schemeClr val="tx1"/>
                </a:solidFill>
              </a:rPr>
              <a:t>ACI due to</a:t>
            </a:r>
          </a:p>
          <a:p>
            <a:pPr algn="ctr"/>
            <a:r>
              <a:rPr lang="en-US" sz="1400" dirty="0">
                <a:solidFill>
                  <a:schemeClr val="tx1"/>
                </a:solidFill>
              </a:rPr>
              <a:t> 11ba</a:t>
            </a:r>
          </a:p>
        </p:txBody>
      </p:sp>
      <p:sp>
        <p:nvSpPr>
          <p:cNvPr id="12" name="Down Arrow 11"/>
          <p:cNvSpPr/>
          <p:nvPr/>
        </p:nvSpPr>
        <p:spPr bwMode="auto">
          <a:xfrm rot="16200000">
            <a:off x="3042575" y="2596183"/>
            <a:ext cx="107166" cy="582364"/>
          </a:xfrm>
          <a:prstGeom prst="downArrow">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p:cNvSpPr txBox="1"/>
          <p:nvPr/>
        </p:nvSpPr>
        <p:spPr>
          <a:xfrm>
            <a:off x="2804976" y="2537526"/>
            <a:ext cx="534121" cy="307777"/>
          </a:xfrm>
          <a:prstGeom prst="rect">
            <a:avLst/>
          </a:prstGeom>
          <a:noFill/>
        </p:spPr>
        <p:txBody>
          <a:bodyPr wrap="none" rtlCol="0">
            <a:spAutoFit/>
          </a:bodyPr>
          <a:lstStyle/>
          <a:p>
            <a:r>
              <a:rPr lang="en-US" sz="1400" dirty="0">
                <a:solidFill>
                  <a:schemeClr val="tx1"/>
                </a:solidFill>
              </a:rPr>
              <a:t>CFO</a:t>
            </a:r>
          </a:p>
        </p:txBody>
      </p:sp>
      <p:sp>
        <p:nvSpPr>
          <p:cNvPr id="14" name="Right Arrow 13"/>
          <p:cNvSpPr/>
          <p:nvPr/>
        </p:nvSpPr>
        <p:spPr bwMode="auto">
          <a:xfrm>
            <a:off x="7308304" y="2845303"/>
            <a:ext cx="504056" cy="95645"/>
          </a:xfrm>
          <a:prstGeom prst="rightArrow">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p:cNvSpPr txBox="1"/>
          <p:nvPr/>
        </p:nvSpPr>
        <p:spPr>
          <a:xfrm>
            <a:off x="7355056" y="2919719"/>
            <a:ext cx="529312" cy="307777"/>
          </a:xfrm>
          <a:prstGeom prst="rect">
            <a:avLst/>
          </a:prstGeom>
          <a:noFill/>
        </p:spPr>
        <p:txBody>
          <a:bodyPr wrap="none" rtlCol="0">
            <a:spAutoFit/>
          </a:bodyPr>
          <a:lstStyle/>
          <a:p>
            <a:r>
              <a:rPr lang="en-US" sz="1400" dirty="0">
                <a:solidFill>
                  <a:schemeClr val="tx1"/>
                </a:solidFill>
              </a:rPr>
              <a:t>3 dB</a:t>
            </a:r>
          </a:p>
        </p:txBody>
      </p:sp>
    </p:spTree>
    <p:extLst>
      <p:ext uri="{BB962C8B-B14F-4D97-AF65-F5344CB8AC3E}">
        <p14:creationId xmlns:p14="http://schemas.microsoft.com/office/powerpoint/2010/main" val="12138158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sz="1400" dirty="0" smtClean="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Throughput_Analysis_Draft.potx [Last saved by user]" id="{03791ABE-4CE4-4A8E-AF4B-40E6C4519A30}" vid="{A266FB23-DF4D-47E7-8213-0EAA9B38B96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8B519F59218FD4E88B58DE214C6B6C1" ma:contentTypeVersion="0" ma:contentTypeDescription="Create a new document." ma:contentTypeScope="" ma:versionID="f0f002001fb3fd8d0b30a99e294d4221">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2236587-78F6-4167-A05A-F0F8DDBCD251}">
  <ds:schemaRefs>
    <ds:schemaRef ds:uri="http://schemas.microsoft.com/sharepoint/v3/contenttype/forms"/>
  </ds:schemaRefs>
</ds:datastoreItem>
</file>

<file path=customXml/itemProps2.xml><?xml version="1.0" encoding="utf-8"?>
<ds:datastoreItem xmlns:ds="http://schemas.openxmlformats.org/officeDocument/2006/customXml" ds:itemID="{D372EDF9-B513-41F5-A248-940A16403C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5381FC1-741B-44F5-A7D5-1E0C5992DB77}">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1628</Words>
  <Application>Microsoft Office PowerPoint</Application>
  <PresentationFormat>On-screen Show (4:3)</PresentationFormat>
  <Paragraphs>405</Paragraphs>
  <Slides>16</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5" baseType="lpstr">
      <vt:lpstr>Arial Unicode MS</vt:lpstr>
      <vt:lpstr>Gulim</vt:lpstr>
      <vt:lpstr>MS Gothic</vt:lpstr>
      <vt:lpstr>Arial</vt:lpstr>
      <vt:lpstr>Calibri</vt:lpstr>
      <vt:lpstr>Cambria Math</vt:lpstr>
      <vt:lpstr>Times New Roman</vt:lpstr>
      <vt:lpstr>Office Theme</vt:lpstr>
      <vt:lpstr>Document</vt:lpstr>
      <vt:lpstr>Performance Evaluation of OOK Waveform Coding Schemes with Impairments</vt:lpstr>
      <vt:lpstr>Abstract</vt:lpstr>
      <vt:lpstr>Introduction</vt:lpstr>
      <vt:lpstr>Masking-based WFC OOK Symbols</vt:lpstr>
      <vt:lpstr>Sequence-based WFC OOK Symbols</vt:lpstr>
      <vt:lpstr>Simulation Assumptions</vt:lpstr>
      <vt:lpstr>Spectral Analysis</vt:lpstr>
      <vt:lpstr>BER Performance (Standalone)</vt:lpstr>
      <vt:lpstr>BER Performance  (11ax-11ba Concurrent Transmission)</vt:lpstr>
      <vt:lpstr>BER Performance  (11ba Multiplexing in Frequency)</vt:lpstr>
      <vt:lpstr>Conclusions</vt:lpstr>
      <vt:lpstr>References</vt:lpstr>
      <vt:lpstr>Appendix</vt:lpstr>
      <vt:lpstr>Appendix - DFT Input Mapping for OOK Symbol with Manchester Coding</vt:lpstr>
      <vt:lpstr>Appendix - Allocation</vt:lpstr>
      <vt:lpstr>Appendix – SNR Definition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2016-11-04T22:18:56Z</dcterms:created>
  <dcterms:modified xsi:type="dcterms:W3CDTF">2017-07-10T09:44:49Z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0x01010068B519F59218FD4E88B58DE214C6B6C1</vt:lpwstr>
  </property>
</Properties>
</file>