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media/image6.pn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7" r:id="rId2"/>
    <p:sldId id="257" r:id="rId3"/>
    <p:sldId id="258" r:id="rId4"/>
    <p:sldId id="286" r:id="rId5"/>
    <p:sldId id="307" r:id="rId6"/>
    <p:sldId id="293" r:id="rId7"/>
    <p:sldId id="298" r:id="rId8"/>
    <p:sldId id="309" r:id="rId9"/>
    <p:sldId id="312" r:id="rId10"/>
    <p:sldId id="311" r:id="rId11"/>
    <p:sldId id="289" r:id="rId12"/>
    <p:sldId id="265" r:id="rId13"/>
    <p:sldId id="270" r:id="rId14"/>
    <p:sldId id="302" r:id="rId15"/>
    <p:sldId id="264" r:id="rId16"/>
    <p:sldId id="283" r:id="rId17"/>
    <p:sldId id="301" r:id="rId18"/>
    <p:sldId id="295" r:id="rId19"/>
    <p:sldId id="296" r:id="rId20"/>
    <p:sldId id="297" r:id="rId21"/>
  </p:sldIdLst>
  <p:sldSz cx="9144000" cy="6858000" type="screen4x3"/>
  <p:notesSz cx="6797675" cy="9928225"/>
  <p:custDataLst>
    <p:tags r:id="rId24"/>
  </p:custData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igat.Michael" initials="GM" lastIdx="9" clrIdx="0"/>
  <p:cmAuthor id="1" name="Salil Sawhney" initials="SS" lastIdx="2" clrIdx="1"/>
  <p:cmAuthor id="2" name="krauss.sandro" initials="sk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333" autoAdjust="0"/>
    <p:restoredTop sz="96530" autoAdjust="0"/>
  </p:normalViewPr>
  <p:slideViewPr>
    <p:cSldViewPr>
      <p:cViewPr varScale="1">
        <p:scale>
          <a:sx n="97" d="100"/>
          <a:sy n="97" d="100"/>
        </p:scale>
        <p:origin x="-1685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83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1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8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4849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03025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802.11-17/1019r0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mmWave </a:t>
            </a:r>
            <a:r>
              <a:rPr lang="en-GB" dirty="0"/>
              <a:t>Mesh </a:t>
            </a:r>
            <a:r>
              <a:rPr lang="en-GB" dirty="0" smtClean="0"/>
              <a:t>Network Usage Model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2017-07-08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163917"/>
              </p:ext>
            </p:extLst>
          </p:nvPr>
        </p:nvGraphicFramePr>
        <p:xfrm>
          <a:off x="508000" y="2568575"/>
          <a:ext cx="766286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6" name="Document" r:id="rId4" imgW="8252039" imgH="2742525" progId="Word.Document.8">
                  <p:embed/>
                </p:oleObj>
              </mc:Choice>
              <mc:Fallback>
                <p:oleObj name="Document" r:id="rId4" imgW="8252039" imgH="274252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568575"/>
                        <a:ext cx="7662863" cy="2540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86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4860032" y="1556792"/>
            <a:ext cx="3841304" cy="1512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Redundancy will be achieved via the Mesh topology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Single-Points-of-Failure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have to be avoided, either by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equipment at the “first” pole next to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or alternative via connection of the Mesh network to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PoPs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11ay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Mesh network connects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optical fiber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towards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Telco / Service Provider network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394246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72000" bIns="45700" anchor="t" anchorCtr="0">
            <a:noAutofit/>
          </a:bodyPr>
          <a:lstStyle/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will be formed by a number of 11ay outdoor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DNs,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the proposed applications.</a:t>
            </a: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addition to the Mesh backhaul, also a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PtMP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access network is build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serve the homes/buildings.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network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need to support a transmission over multiple hops in order to reach area coverage. </a:t>
            </a:r>
          </a:p>
          <a:p>
            <a:pPr marL="449263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Distance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 hop between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paired DNs is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up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300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 and distance between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sites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WTTH/B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Home/Building APs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is up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marL="449263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hops in a daisy-chain is limited by area topology constraints, resulting in &lt; 5 hops typically.</a:t>
            </a:r>
          </a:p>
          <a:p>
            <a:pPr marL="714375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system have the capability to support up to 15 hops to meet region specific requirements.</a:t>
            </a: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DNs have to operate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outdoor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environments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LOS under most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conditions, taking into account potential constraints.</a:t>
            </a:r>
          </a:p>
          <a:p>
            <a:pPr marL="450850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Interference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from environmental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conditions or other mmWave operations in the same area</a:t>
            </a:r>
          </a:p>
          <a:p>
            <a:pPr marL="450850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Obstructions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un-alignments.</a:t>
            </a:r>
          </a:p>
          <a:p>
            <a:pPr marL="185738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to support different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placement options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as street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poles (e.g. lamppost), house-walls and rooftops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97793"/>
              </p:ext>
            </p:extLst>
          </p:nvPr>
        </p:nvGraphicFramePr>
        <p:xfrm>
          <a:off x="4716016" y="3222864"/>
          <a:ext cx="4129334" cy="2582400"/>
        </p:xfrm>
        <a:graphic>
          <a:graphicData uri="http://schemas.openxmlformats.org/drawingml/2006/table">
            <a:tbl>
              <a:tblPr firstRow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r>
                        <a:rPr lang="en-US" altLang="zh-CN" sz="1000" b="0" noProof="0" dirty="0" smtClean="0"/>
                        <a:t>(operator example)</a:t>
                      </a:r>
                      <a:endParaRPr lang="en-US" altLang="zh-CN" sz="1000" b="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 Mesh </a:t>
                      </a:r>
                      <a:br>
                        <a:rPr lang="en-US" altLang="zh-CN" sz="1000" b="1" noProof="0" dirty="0" smtClean="0"/>
                      </a:br>
                      <a:r>
                        <a:rPr lang="en-US" altLang="zh-CN" sz="1000" b="1" baseline="0" noProof="0" dirty="0" smtClean="0"/>
                        <a:t>Wireless Backhaul</a:t>
                      </a:r>
                      <a:endParaRPr lang="en-US" altLang="zh-CN" sz="1000" b="1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Home/ Building Access </a:t>
                      </a:r>
                      <a:endParaRPr lang="en-US" altLang="zh-CN" sz="1000" b="1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</a:t>
                      </a:r>
                      <a:r>
                        <a:rPr lang="en-US" altLang="zh-CN" sz="1000" noProof="0" dirty="0" smtClean="0"/>
                        <a:t>utdoor)*</a:t>
                      </a: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 (typically)</a:t>
                      </a:r>
                      <a:br>
                        <a:rPr lang="en-US" altLang="zh-CN" sz="1000" noProof="0" dirty="0" smtClean="0"/>
                      </a:br>
                      <a:r>
                        <a:rPr lang="en-US" altLang="zh-CN" sz="1000" noProof="0" dirty="0" smtClean="0"/>
                        <a:t>&lt; 15 (system capability)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 1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</a:t>
                      </a:r>
                      <a:r>
                        <a:rPr lang="en-US" altLang="zh-CN" sz="1000" baseline="0" noProof="0" dirty="0" smtClean="0"/>
                        <a:t> / link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 (street-poles)</a:t>
                      </a:r>
                    </a:p>
                    <a:p>
                      <a:pPr algn="ctr"/>
                      <a:r>
                        <a:rPr lang="en-US" altLang="zh-CN" sz="1000" noProof="0" dirty="0" smtClean="0"/>
                        <a:t>&lt;</a:t>
                      </a:r>
                      <a:r>
                        <a:rPr lang="en-US" altLang="zh-CN" sz="1000" baseline="0" noProof="0" dirty="0" smtClean="0"/>
                        <a:t> 1000 m (rooftops)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100 m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home/building density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PtMP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</a:t>
                      </a:r>
                      <a:br>
                        <a:rPr lang="en-US" altLang="zh-CN" sz="1000" baseline="0" noProof="0" dirty="0" smtClean="0"/>
                      </a:br>
                      <a:r>
                        <a:rPr lang="en-US" altLang="zh-CN" sz="1000" baseline="0" noProof="0" dirty="0" smtClean="0"/>
                        <a:t>(DL sustainable)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4 Gbps</a:t>
                      </a:r>
                      <a:r>
                        <a:rPr lang="en-US" altLang="zh-CN" sz="1000" baseline="0" noProof="0" dirty="0" smtClean="0"/>
                        <a:t> / 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DN site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altLang="zh-CN" sz="1000" noProof="0" dirty="0" smtClean="0"/>
                        <a:t>&gt; 1 Gbps / Home AP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&gt; 2 Gbps / Building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AP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 </a:t>
                      </a:r>
                      <a:br>
                        <a:rPr lang="en-US" altLang="zh-CN" sz="1000" noProof="0" dirty="0" smtClean="0"/>
                      </a:b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(WTTH/B, </a:t>
                      </a:r>
                      <a:r>
                        <a:rPr lang="en-US" altLang="zh-CN" sz="1000" noProof="0" dirty="0" err="1" smtClean="0"/>
                        <a:t>WiFi</a:t>
                      </a:r>
                      <a:r>
                        <a:rPr lang="en-US" altLang="zh-CN" sz="1000" noProof="0" dirty="0" smtClean="0"/>
                        <a:t> AP BH)</a:t>
                      </a:r>
                    </a:p>
                    <a:p>
                      <a:pPr algn="ctr"/>
                      <a:r>
                        <a:rPr lang="en-US" altLang="zh-CN" sz="1000" noProof="0" dirty="0" smtClean="0"/>
                        <a:t>&lt; 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(5G</a:t>
                      </a:r>
                      <a:r>
                        <a:rPr lang="en-US" altLang="zh-CN" sz="1000" baseline="0" noProof="0" dirty="0" smtClean="0"/>
                        <a:t> Small cell BH)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3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Availability of sust. data rate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(e-t-e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mmWave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ußzeilenplatzhalter 4"/>
          <p:cNvSpPr txBox="1">
            <a:spLocks/>
          </p:cNvSpPr>
          <p:nvPr/>
        </p:nvSpPr>
        <p:spPr bwMode="auto">
          <a:xfrm>
            <a:off x="6588224" y="5949280"/>
            <a:ext cx="216024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GB" sz="800" dirty="0" smtClean="0"/>
              <a:t>‘ # of hops depends on latency requirements</a:t>
            </a:r>
            <a:endParaRPr lang="en-GB" sz="80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89792" y="685801"/>
            <a:ext cx="8330680" cy="726975"/>
          </a:xfrm>
        </p:spPr>
        <p:txBody>
          <a:bodyPr/>
          <a:lstStyle/>
          <a:p>
            <a:r>
              <a:rPr lang="en-US" dirty="0" smtClean="0"/>
              <a:t>New Usage Model: Operational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11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Proposed changes </a:t>
            </a:r>
            <a:r>
              <a:rPr lang="en-GB" dirty="0">
                <a:solidFill>
                  <a:schemeClr val="tx1"/>
                </a:solidFill>
              </a:rPr>
              <a:t>to </a:t>
            </a:r>
            <a:r>
              <a:rPr lang="en-GB" dirty="0" smtClean="0">
                <a:solidFill>
                  <a:schemeClr val="tx1"/>
                </a:solidFill>
              </a:rPr>
              <a:t>11ay use case document [3]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5"/>
            <a:ext cx="7772400" cy="3456384"/>
          </a:xfrm>
          <a:ln/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b="0" dirty="0"/>
              <a:t>The authors of this presentation request the working group to agree on the sketched use case “</a:t>
            </a:r>
            <a:r>
              <a:rPr lang="en-US" b="0" dirty="0" err="1"/>
              <a:t>mmWave</a:t>
            </a:r>
            <a:r>
              <a:rPr lang="en-US" b="0" dirty="0"/>
              <a:t> mesh </a:t>
            </a:r>
            <a:r>
              <a:rPr lang="en-US" b="0" dirty="0" smtClean="0"/>
              <a:t>network</a:t>
            </a:r>
            <a:r>
              <a:rPr lang="en-US" b="0" dirty="0"/>
              <a:t>” as a valid use case for 802.11ay that should be added to the 11ay use cases.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b="0" dirty="0"/>
              <a:t>The authors of this presentation propose to add a corresponding use case </a:t>
            </a:r>
            <a:r>
              <a:rPr lang="en-US" b="0" dirty="0" smtClean="0"/>
              <a:t>description (slides 8-10) </a:t>
            </a:r>
            <a:r>
              <a:rPr lang="en-US" b="0" dirty="0"/>
              <a:t>to the 802.11ay use case document IEEE 802.11-15/0625r3 “IEEE 802.11 </a:t>
            </a:r>
            <a:r>
              <a:rPr lang="en-US" b="0" dirty="0" err="1"/>
              <a:t>TGay</a:t>
            </a:r>
            <a:r>
              <a:rPr lang="en-US" b="0" dirty="0"/>
              <a:t> Use Cases</a:t>
            </a:r>
            <a:r>
              <a:rPr lang="en-US" b="0" dirty="0" smtClean="0"/>
              <a:t>” </a:t>
            </a:r>
            <a:r>
              <a:rPr lang="en-US" b="0" dirty="0"/>
              <a:t>[3</a:t>
            </a:r>
            <a:r>
              <a:rPr lang="en-US" b="0" dirty="0" smtClean="0"/>
              <a:t>].</a:t>
            </a:r>
            <a:endParaRPr lang="en-US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</p:spTree>
    <p:extLst>
      <p:ext uri="{BB962C8B-B14F-4D97-AF65-F5344CB8AC3E}">
        <p14:creationId xmlns:p14="http://schemas.microsoft.com/office/powerpoint/2010/main" val="2162416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208463"/>
          </a:xfrm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Three use cases </a:t>
            </a:r>
            <a:r>
              <a:rPr lang="en-GB" b="0" dirty="0" smtClean="0">
                <a:solidFill>
                  <a:schemeClr val="tx1"/>
                </a:solidFill>
              </a:rPr>
              <a:t>of mmWave mesh networks have been presented: </a:t>
            </a: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 smtClean="0">
                <a:solidFill>
                  <a:schemeClr val="tx1"/>
                </a:solidFill>
              </a:rPr>
              <a:t>-based broadband home access (WTTH) </a:t>
            </a: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>
                <a:solidFill>
                  <a:schemeClr val="tx1"/>
                </a:solidFill>
              </a:rPr>
              <a:t>mmWave</a:t>
            </a:r>
            <a:r>
              <a:rPr lang="en-GB" dirty="0">
                <a:solidFill>
                  <a:schemeClr val="tx1"/>
                </a:solidFill>
              </a:rPr>
              <a:t>-based </a:t>
            </a:r>
            <a:r>
              <a:rPr lang="en-GB" dirty="0" smtClean="0">
                <a:solidFill>
                  <a:schemeClr val="tx1"/>
                </a:solidFill>
              </a:rPr>
              <a:t>broadband building access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</a:rPr>
              <a:t>WTTB) </a:t>
            </a:r>
            <a:endParaRPr lang="en-GB" dirty="0">
              <a:solidFill>
                <a:schemeClr val="tx1"/>
              </a:solidFill>
            </a:endParaRP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chemeClr val="tx1"/>
                </a:solidFill>
              </a:rPr>
              <a:t>Wi-Fi </a:t>
            </a:r>
            <a:r>
              <a:rPr lang="en-GB" dirty="0" smtClean="0">
                <a:solidFill>
                  <a:schemeClr val="tx1"/>
                </a:solidFill>
              </a:rPr>
              <a:t>AP &amp; </a:t>
            </a:r>
            <a:r>
              <a:rPr lang="en-GB" b="0" dirty="0" smtClean="0">
                <a:solidFill>
                  <a:schemeClr val="tx1"/>
                </a:solidFill>
              </a:rPr>
              <a:t>Small Cell backhaul</a:t>
            </a:r>
            <a:endParaRPr lang="en-GB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A description of this use case should be added </a:t>
            </a:r>
            <a:r>
              <a:rPr lang="en-US" b="0" dirty="0"/>
              <a:t>to the 802.11ay use case document IEEE 802.11-15/0625r3 “IEEE 802.11 </a:t>
            </a:r>
            <a:r>
              <a:rPr lang="en-US" b="0" dirty="0" err="1"/>
              <a:t>TGay</a:t>
            </a:r>
            <a:r>
              <a:rPr lang="en-US" b="0" dirty="0"/>
              <a:t> Use Cases</a:t>
            </a:r>
            <a:r>
              <a:rPr lang="en-US" b="0" dirty="0" smtClean="0"/>
              <a:t>”[</a:t>
            </a:r>
            <a:r>
              <a:rPr lang="en-US" b="0" dirty="0"/>
              <a:t>3].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>
                <a:solidFill>
                  <a:schemeClr val="tx1"/>
                </a:solidFill>
              </a:rPr>
              <a:t>802.11ay related requirements </a:t>
            </a:r>
            <a:r>
              <a:rPr lang="en-GB" b="0" dirty="0" smtClean="0"/>
              <a:t>for the mmWave mesh network architecture will be derived for the above mentioned use case and presented to the working group. 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</p:spTree>
    <p:extLst>
      <p:ext uri="{BB962C8B-B14F-4D97-AF65-F5344CB8AC3E}">
        <p14:creationId xmlns:p14="http://schemas.microsoft.com/office/powerpoint/2010/main" val="948770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Poll / Motion #1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4187"/>
            <a:ext cx="8458200" cy="4113213"/>
          </a:xfrm>
        </p:spPr>
        <p:txBody>
          <a:bodyPr/>
          <a:lstStyle/>
          <a:p>
            <a:pPr marL="0" indent="0"/>
            <a:r>
              <a:rPr lang="en-US" dirty="0" smtClean="0"/>
              <a:t>Do you agree on adding the use case “</a:t>
            </a:r>
            <a:r>
              <a:rPr lang="en-US" dirty="0" err="1" smtClean="0"/>
              <a:t>mmWave</a:t>
            </a:r>
            <a:r>
              <a:rPr lang="en-US" dirty="0" smtClean="0"/>
              <a:t> mesh network” described in this </a:t>
            </a:r>
            <a:r>
              <a:rPr lang="en-US" dirty="0"/>
              <a:t>document (slides 8-10) </a:t>
            </a:r>
            <a:r>
              <a:rPr lang="en-US" dirty="0" smtClean="0"/>
              <a:t>to a revised version of document IEEE </a:t>
            </a:r>
            <a:r>
              <a:rPr lang="en-US" dirty="0"/>
              <a:t>802.11-15/0625r3 “IEEE 802.11 </a:t>
            </a:r>
            <a:r>
              <a:rPr lang="en-US" dirty="0" err="1"/>
              <a:t>TGay</a:t>
            </a:r>
            <a:r>
              <a:rPr lang="en-US" dirty="0"/>
              <a:t> Use </a:t>
            </a:r>
            <a:r>
              <a:rPr lang="en-US" dirty="0" smtClean="0"/>
              <a:t>Cases”?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Yes: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No: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Abstain: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Poll / Motion #2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4187"/>
            <a:ext cx="8458200" cy="4113213"/>
          </a:xfrm>
        </p:spPr>
        <p:txBody>
          <a:bodyPr/>
          <a:lstStyle/>
          <a:p>
            <a:pPr marL="0" indent="0"/>
            <a:r>
              <a:rPr lang="en-US" dirty="0" smtClean="0"/>
              <a:t>Do you agree on adding the use case “</a:t>
            </a:r>
            <a:r>
              <a:rPr lang="en-US" dirty="0" err="1" smtClean="0"/>
              <a:t>mmWave</a:t>
            </a:r>
            <a:r>
              <a:rPr lang="en-US" dirty="0" smtClean="0"/>
              <a:t> mesh </a:t>
            </a:r>
            <a:r>
              <a:rPr lang="en-US" dirty="0"/>
              <a:t>network” (slides 8-10) </a:t>
            </a:r>
            <a:r>
              <a:rPr lang="en-US" dirty="0" smtClean="0"/>
              <a:t>as a separate usage model to </a:t>
            </a:r>
            <a:r>
              <a:rPr lang="en-US" dirty="0" smtClean="0">
                <a:solidFill>
                  <a:schemeClr val="tx1"/>
                </a:solidFill>
              </a:rPr>
              <a:t>document </a:t>
            </a:r>
            <a:r>
              <a:rPr lang="en-US" dirty="0">
                <a:solidFill>
                  <a:schemeClr val="tx1"/>
                </a:solidFill>
              </a:rPr>
              <a:t>IEEE 802.11-15/0625r3 “IEEE 802.11 </a:t>
            </a:r>
            <a:r>
              <a:rPr lang="en-US" dirty="0" err="1">
                <a:solidFill>
                  <a:schemeClr val="tx1"/>
                </a:solidFill>
              </a:rPr>
              <a:t>TGay</a:t>
            </a:r>
            <a:r>
              <a:rPr lang="en-US" dirty="0">
                <a:solidFill>
                  <a:schemeClr val="tx1"/>
                </a:solidFill>
              </a:rPr>
              <a:t> Use Cases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 smtClean="0"/>
              <a:t>?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Yes: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No: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Abstain: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1772816"/>
            <a:ext cx="7992888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400" b="0" kern="0" dirty="0" smtClean="0"/>
              <a:t>[1] IEEE Standards Association: </a:t>
            </a:r>
            <a:r>
              <a:rPr lang="de-DE" sz="1400" b="0" kern="0" dirty="0" smtClean="0"/>
              <a:t>IEEE P802.11ad™, </a:t>
            </a:r>
            <a:r>
              <a:rPr lang="en-US" sz="1400" b="0" kern="0" dirty="0"/>
              <a:t>“Standard for Information Technology – Telecommunications and Information Exchange Between Systems – Local and Metropolitan Area 12 Networks – Specific Requirements – Part 11: Wireless LAN Medium Access Control (MAC) and Physical Layer (PHY) Specifications – Amendment 3: Enhancements </a:t>
            </a:r>
            <a:r>
              <a:rPr lang="en-US" sz="1400" b="0" kern="0" dirty="0" smtClean="0"/>
              <a:t>for Very </a:t>
            </a:r>
            <a:r>
              <a:rPr lang="en-US" sz="1400" b="0" kern="0" dirty="0"/>
              <a:t>High Throughput in the 60 GHz Band”, </a:t>
            </a:r>
            <a:r>
              <a:rPr lang="de-DE" sz="1400" b="0" kern="0" dirty="0" smtClean="0"/>
              <a:t>2012</a:t>
            </a:r>
            <a:r>
              <a:rPr lang="en-US" sz="1400" b="0" kern="0" dirty="0" smtClean="0"/>
              <a:t>.</a:t>
            </a:r>
          </a:p>
          <a:p>
            <a:endParaRPr lang="en-US" sz="1400" b="0" kern="0" dirty="0" smtClean="0"/>
          </a:p>
          <a:p>
            <a:r>
              <a:rPr lang="en-US" sz="1400" b="0" kern="0" dirty="0" smtClean="0"/>
              <a:t>[2] IEEE Standards Association: </a:t>
            </a:r>
            <a:r>
              <a:rPr lang="de-DE" sz="1400" b="0" kern="0" dirty="0" smtClean="0"/>
              <a:t>IEEE Std 802.11s™, </a:t>
            </a:r>
            <a:r>
              <a:rPr lang="en-US" sz="1400" b="0" kern="0" dirty="0" smtClean="0"/>
              <a:t>“IEEE </a:t>
            </a:r>
            <a:r>
              <a:rPr lang="en-US" sz="1400" b="0" kern="0" dirty="0"/>
              <a:t>Standard for Information </a:t>
            </a:r>
            <a:r>
              <a:rPr lang="en-US" sz="1400" b="0" kern="0" dirty="0" smtClean="0"/>
              <a:t>Technology – Telecommunications </a:t>
            </a:r>
            <a:r>
              <a:rPr lang="en-US" sz="1400" b="0" kern="0" dirty="0"/>
              <a:t>and information </a:t>
            </a:r>
            <a:r>
              <a:rPr lang="en-US" sz="1400" b="0" kern="0" dirty="0" smtClean="0"/>
              <a:t>exchange between systems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Local </a:t>
            </a:r>
            <a:r>
              <a:rPr lang="en-US" sz="1400" b="0" kern="0" dirty="0"/>
              <a:t>and metropolitan area </a:t>
            </a:r>
            <a:r>
              <a:rPr lang="en-US" sz="1400" b="0" kern="0" dirty="0" smtClean="0"/>
              <a:t>networks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Specific requirements – Part </a:t>
            </a:r>
            <a:r>
              <a:rPr lang="en-US" sz="1400" b="0" kern="0" dirty="0"/>
              <a:t>11: Wireless LAN Medium Access Control (MAC) and Physical Layer (PHY) </a:t>
            </a:r>
            <a:r>
              <a:rPr lang="en-US" sz="1400" b="0" kern="0" dirty="0" smtClean="0"/>
              <a:t>specifications 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Amendment 10: Mesh </a:t>
            </a:r>
            <a:r>
              <a:rPr lang="en-US" sz="1400" b="0" kern="0" dirty="0" smtClean="0"/>
              <a:t>Networking”, </a:t>
            </a:r>
            <a:r>
              <a:rPr lang="de-DE" sz="1400" b="0" kern="0" dirty="0" smtClean="0"/>
              <a:t>2011</a:t>
            </a:r>
            <a:r>
              <a:rPr lang="en-US" sz="1400" b="0" kern="0" dirty="0" smtClean="0"/>
              <a:t>.</a:t>
            </a:r>
          </a:p>
          <a:p>
            <a:endParaRPr lang="en-US" sz="1400" b="0" kern="0" dirty="0"/>
          </a:p>
          <a:p>
            <a:r>
              <a:rPr lang="en-US" sz="1400" b="0" kern="0" dirty="0"/>
              <a:t>[3] IEEE </a:t>
            </a:r>
            <a:r>
              <a:rPr lang="en-US" sz="1400" b="0" kern="0" dirty="0" smtClean="0"/>
              <a:t>802.11-15/0625r3 “IEEE </a:t>
            </a:r>
            <a:r>
              <a:rPr lang="en-US" sz="1400" b="0" kern="0" dirty="0"/>
              <a:t>802.11 </a:t>
            </a:r>
            <a:r>
              <a:rPr lang="en-US" sz="1400" b="0" kern="0" dirty="0" err="1"/>
              <a:t>TGay</a:t>
            </a:r>
            <a:r>
              <a:rPr lang="en-US" sz="1400" b="0" kern="0" dirty="0"/>
              <a:t> Use </a:t>
            </a:r>
            <a:r>
              <a:rPr lang="en-US" sz="1400" b="0" kern="0" dirty="0" smtClean="0"/>
              <a:t>Cases”</a:t>
            </a:r>
          </a:p>
          <a:p>
            <a:endParaRPr lang="en-US" sz="1400" b="0" kern="0" dirty="0"/>
          </a:p>
          <a:p>
            <a:r>
              <a:rPr lang="en-US" sz="1400" b="0" kern="0" dirty="0" smtClean="0"/>
              <a:t>[4] </a:t>
            </a:r>
            <a:r>
              <a:rPr lang="en-US" sz="1400" b="0" kern="0" dirty="0"/>
              <a:t>Challenges for Optical Wireless: An Operator’s Perspective. </a:t>
            </a:r>
            <a:r>
              <a:rPr lang="en-US" sz="1400" b="0" kern="0" dirty="0" smtClean="0"/>
              <a:t>Behrens</a:t>
            </a:r>
            <a:r>
              <a:rPr lang="en-US" sz="1400" b="0" kern="0" dirty="0"/>
              <a:t>, C.; Lange, C.; Gladisch, A</a:t>
            </a:r>
            <a:r>
              <a:rPr lang="en-US" sz="1400" b="0" kern="0" dirty="0" smtClean="0"/>
              <a:t>.: Optical </a:t>
            </a:r>
            <a:r>
              <a:rPr lang="en-US" sz="1400" b="0" kern="0" dirty="0"/>
              <a:t>Fiber Communications Conference (OFC). Workshop: Optical Wireless – Can it Become a Gigabit Wireless Alternative? –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Capabilities, Opportunities, Challenges and Threats, Los Angeles (CA, USA), March 19–23, 2017</a:t>
            </a:r>
          </a:p>
          <a:p>
            <a:endParaRPr lang="en-US" sz="1400" b="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/>
              <a:t>Abbreviations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4860032" y="1844824"/>
            <a:ext cx="3672408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Point of Presence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PtMP	Point to Multipoint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Quality of Experience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Quality of Service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RGW	Residential Gateway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RTT	Round Trip Time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	Small Cell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WBH	Wireless Backhaul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WLAN	Wireless Local Area Network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	Wireless to the Building</a:t>
            </a:r>
            <a:endParaRPr lang="en-US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WTTH	Wireless to the Home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2"/>
          <p:cNvSpPr txBox="1"/>
          <p:nvPr/>
        </p:nvSpPr>
        <p:spPr>
          <a:xfrm>
            <a:off x="586680" y="1844824"/>
            <a:ext cx="3985320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	Access Point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BH	Backhaul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C/I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Confidentiality/Integrity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	Downlink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	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Distribution Node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EIRP	Equivalent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Isotropically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Radiated Power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	Electromagnetic Compatibility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FTTH	Fiber to the Home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FWA	Fixed-Wireless Access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	Line of Sight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NLOS	Non-Light of Sight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	Network Termination</a:t>
            </a:r>
          </a:p>
        </p:txBody>
      </p:sp>
    </p:spTree>
    <p:extLst>
      <p:ext uri="{BB962C8B-B14F-4D97-AF65-F5344CB8AC3E}">
        <p14:creationId xmlns:p14="http://schemas.microsoft.com/office/powerpoint/2010/main" val="614263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17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/>
              <a:t>Appendix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208463"/>
          </a:xfrm>
          <a:ln/>
        </p:spPr>
        <p:txBody>
          <a:bodyPr/>
          <a:lstStyle/>
          <a:p>
            <a:pPr marL="266700" indent="-266700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Use case details</a:t>
            </a:r>
            <a:endParaRPr lang="en-GB" b="0" dirty="0" smtClean="0">
              <a:solidFill>
                <a:schemeClr val="tx1"/>
              </a:solidFill>
            </a:endParaRPr>
          </a:p>
          <a:p>
            <a:pPr marL="720725" lvl="1" indent="-263525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WTTH Access</a:t>
            </a:r>
          </a:p>
          <a:p>
            <a:pPr marL="720725" lvl="1" indent="-263525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WTTB Access</a:t>
            </a:r>
            <a:endParaRPr lang="en-GB" dirty="0">
              <a:solidFill>
                <a:schemeClr val="tx1"/>
              </a:solidFill>
            </a:endParaRPr>
          </a:p>
          <a:p>
            <a:pPr marL="720725" lvl="1" indent="-263525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chemeClr val="tx1"/>
                </a:solidFill>
              </a:rPr>
              <a:t>Wi-Fi </a:t>
            </a:r>
            <a:r>
              <a:rPr lang="en-GB" dirty="0" smtClean="0">
                <a:solidFill>
                  <a:schemeClr val="tx1"/>
                </a:solidFill>
              </a:rPr>
              <a:t>AP &amp; </a:t>
            </a:r>
            <a:r>
              <a:rPr lang="en-GB" b="0" dirty="0" smtClean="0">
                <a:solidFill>
                  <a:schemeClr val="tx1"/>
                </a:solidFill>
              </a:rPr>
              <a:t>Small Cell BH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</p:spTree>
    <p:extLst>
      <p:ext uri="{BB962C8B-B14F-4D97-AF65-F5344CB8AC3E}">
        <p14:creationId xmlns:p14="http://schemas.microsoft.com/office/powerpoint/2010/main" val="799838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a) WTTH Access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Shape 212"/>
          <p:cNvSpPr txBox="1"/>
          <p:nvPr/>
        </p:nvSpPr>
        <p:spPr>
          <a:xfrm>
            <a:off x="5148064" y="1556792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hop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wireless backhauling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and distance between DNs and WTTH Home APs is &lt; 100 m.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Potential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factors and obstruction of the LOS, 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un-alignment.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Street canyon effect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mmWave WTTH DNs, which serve FTTH-like residential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broadband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access for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individual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homes,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 mmWave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backhaul network.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11ay mmWave Mesh backhaul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connects by optical fiber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Telco 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Redundancy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active radio equipment via Mesh topology and redundant central WBH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“first” pole near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Single Point of Failure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11ay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mmWave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network.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transmissions in the mmWave Mesh network can be over multiple hops.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addition to the Mesh backhaul, also a point-to-multipoint mmWave home access network is build. </a:t>
            </a:r>
            <a:endParaRPr lang="en-US" sz="1050" kern="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WTTH DNs, which are placed at street poles (e.g. lamppost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WTTH DNs serve the individual homes/ flats via a window AP at client side instead of deploying expensive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 networks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building branch and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WTTH radio links may work 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 same or optional on different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 frequency than the mmWave Mesh backhaul links. </a:t>
            </a:r>
          </a:p>
        </p:txBody>
      </p:sp>
      <p:graphicFrame>
        <p:nvGraphicFramePr>
          <p:cNvPr id="10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54071"/>
              </p:ext>
            </p:extLst>
          </p:nvPr>
        </p:nvGraphicFramePr>
        <p:xfrm>
          <a:off x="422040" y="3774640"/>
          <a:ext cx="4392488" cy="2444400"/>
        </p:xfrm>
        <a:graphic>
          <a:graphicData uri="http://schemas.openxmlformats.org/drawingml/2006/table">
            <a:tbl>
              <a:tblPr firstRow="1" bandRow="1"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5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2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r>
                        <a:rPr lang="en-US" altLang="zh-CN" sz="1000" b="0" noProof="0" dirty="0" smtClean="0"/>
                        <a:t>(operator example)</a:t>
                      </a:r>
                      <a:endParaRPr lang="en-US" altLang="zh-CN" sz="1000" b="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</a:t>
                      </a:r>
                      <a:br>
                        <a:rPr lang="en-US" altLang="zh-CN" sz="1000" b="1" noProof="0" dirty="0" smtClean="0"/>
                      </a:br>
                      <a:r>
                        <a:rPr lang="en-US" altLang="zh-CN" sz="1000" b="1" noProof="0" dirty="0" smtClean="0"/>
                        <a:t>Mesh </a:t>
                      </a:r>
                      <a:r>
                        <a:rPr lang="en-US" altLang="zh-CN" sz="1000" b="1" baseline="0" noProof="0" dirty="0" smtClean="0"/>
                        <a:t>Wireless Backhaul</a:t>
                      </a:r>
                      <a:endParaRPr lang="en-US" altLang="zh-CN" sz="1000" b="1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</a:t>
                      </a:r>
                    </a:p>
                    <a:p>
                      <a:pPr algn="ctr"/>
                      <a:r>
                        <a:rPr lang="en-US" altLang="zh-CN" sz="1000" b="1" noProof="0" dirty="0" smtClean="0"/>
                        <a:t>Home Access </a:t>
                      </a:r>
                      <a:endParaRPr lang="en-US" altLang="zh-CN" sz="1000" b="1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(outdoor)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 1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</a:t>
                      </a:r>
                      <a:r>
                        <a:rPr lang="en-US" altLang="zh-CN" sz="1000" baseline="0" noProof="0" dirty="0" smtClean="0"/>
                        <a:t> / link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100 m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4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home density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PtMP 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(DL sust.)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4 Gbps</a:t>
                      </a:r>
                      <a:r>
                        <a:rPr lang="en-US" altLang="zh-CN" sz="1000" baseline="0" noProof="0" dirty="0" smtClean="0"/>
                        <a:t> / DN site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1 Gbps / Home AP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EIRP /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EMC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40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dBm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Beam (FCC)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gain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Today’s regulation for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links (e.g.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&gt;35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Germany)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Subject to change for PtMP (e.g. &gt;20 - 22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dBi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 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 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Availability of</a:t>
                      </a:r>
                      <a:r>
                        <a:rPr lang="en-US" altLang="zh-CN" sz="1000" baseline="0" noProof="0" dirty="0" smtClean="0"/>
                        <a:t> sust. data rate</a:t>
                      </a:r>
                      <a:endParaRPr lang="en-US" altLang="zh-CN" sz="1000" noProof="0" dirty="0"/>
                    </a:p>
                  </a:txBody>
                  <a:tcPr marL="36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</a:t>
                      </a: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3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019" y="685800"/>
            <a:ext cx="7770813" cy="1065213"/>
          </a:xfrm>
        </p:spPr>
        <p:txBody>
          <a:bodyPr/>
          <a:lstStyle/>
          <a:p>
            <a:r>
              <a:rPr lang="en-US" dirty="0" smtClean="0"/>
              <a:t>Use Case: b) WTTB Access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Shape 212"/>
          <p:cNvSpPr txBox="1"/>
          <p:nvPr/>
        </p:nvSpPr>
        <p:spPr>
          <a:xfrm>
            <a:off x="5148064" y="1484784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hop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wireless backhauling devices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(pole/wall) resp. &lt; 1000 m (rooftop) and distance between DNs at pole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APs is &lt; 100 m.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Potential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factors and obstruction of the LOS, 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un-alignment.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Street canyon effect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11ay mmWave WTTB DNs, which serve FTTH-like residential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broadband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access for buildings,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 mmWave Mesh backhaul network.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11ay mmWave Mesh backhaul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connects by optical fiber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1 or more fiber-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Telco 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Redundancy of active radio equipment via Mesh topology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redundant central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WBH DN at “first” pole near the fiber-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Single Point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Failure)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484784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mmWave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backhaul and point-to-multipoint mmWave building access network. The transmissions in the mmWave Mesh network can be over multiple hops.</a:t>
            </a:r>
            <a:endParaRPr lang="en-US" sz="1050" kern="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WTTB DNs, which are placed at street poles (e.g. lamppost) or at walls or at rooftops.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DNs 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same mmWave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street poles are used, the WTTB DNs serve the buildings via an outdoor-wall AP. In case of Wall-to-Wall or Roof-to-Roof mmWave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Mesh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backhaul, it serves at the same time as mmWave building access network without usage of additional street  poles. The WTTB use case requires an additional wireless or fixed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network, in contrast to WTTH, to serve the 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individual flats. </a:t>
            </a:r>
          </a:p>
        </p:txBody>
      </p:sp>
      <p:graphicFrame>
        <p:nvGraphicFramePr>
          <p:cNvPr id="10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69671"/>
              </p:ext>
            </p:extLst>
          </p:nvPr>
        </p:nvGraphicFramePr>
        <p:xfrm>
          <a:off x="415304" y="3826536"/>
          <a:ext cx="4687256" cy="2590800"/>
        </p:xfrm>
        <a:graphic>
          <a:graphicData uri="http://schemas.openxmlformats.org/drawingml/2006/table">
            <a:tbl>
              <a:tblPr firstRow="1" bandRow="1"/>
              <a:tblGrid>
                <a:gridCol w="1230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5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40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86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noProof="0" dirty="0" smtClean="0"/>
                        <a:t>(operator example)</a:t>
                      </a:r>
                    </a:p>
                    <a:p>
                      <a:endParaRPr lang="en-US" altLang="zh-CN" sz="1000" b="1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Mesh </a:t>
                      </a:r>
                      <a:r>
                        <a:rPr lang="en-US" altLang="zh-CN" sz="1000" b="1" baseline="0" noProof="0" dirty="0" smtClean="0"/>
                        <a:t>Wireless Backhaul</a:t>
                      </a:r>
                      <a:endParaRPr lang="en-US" altLang="zh-CN" sz="1000" b="1" noProof="0" dirty="0"/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</a:t>
                      </a:r>
                      <a:br>
                        <a:rPr lang="en-US" altLang="zh-CN" sz="1000" b="1" noProof="0" dirty="0" smtClean="0"/>
                      </a:br>
                      <a:r>
                        <a:rPr lang="en-US" altLang="zh-CN" sz="1000" b="1" noProof="0" dirty="0" smtClean="0"/>
                        <a:t>Building Access </a:t>
                      </a:r>
                      <a:endParaRPr lang="en-US" altLang="zh-CN" sz="1000" b="1" noProof="0" dirty="0"/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601">
                <a:tc vMerge="1">
                  <a:txBody>
                    <a:bodyPr/>
                    <a:lstStyle/>
                    <a:p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Street Pole-to-Pole</a:t>
                      </a:r>
                      <a:endParaRPr lang="en-US" altLang="zh-CN" sz="1000" b="1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Wall-to-Wall</a:t>
                      </a:r>
                      <a:endParaRPr lang="en-US" altLang="zh-CN" sz="1000" b="1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Roof-to-Roof</a:t>
                      </a:r>
                      <a:endParaRPr lang="en-US" altLang="zh-CN" sz="1000" b="1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Additional in case of </a:t>
                      </a:r>
                      <a:r>
                        <a:rPr lang="en-US" altLang="zh-CN" sz="1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WBH at street pole</a:t>
                      </a: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(outdoor)</a:t>
                      </a:r>
                      <a:endParaRPr lang="en-US" altLang="zh-CN" sz="1000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5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5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&lt; 5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1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</a:t>
                      </a:r>
                      <a:r>
                        <a:rPr lang="en-US" altLang="zh-CN" sz="1000" baseline="0" noProof="0" dirty="0" smtClean="0"/>
                        <a:t> / link</a:t>
                      </a:r>
                      <a:endParaRPr lang="en-US" altLang="zh-CN" sz="1000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300 m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300m</a:t>
                      </a: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1000 m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100 m</a:t>
                      </a:r>
                      <a:endParaRPr lang="en-US" altLang="zh-CN" sz="1000" noProof="0" dirty="0"/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building density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PtMP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(DL sust.)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4 Gbps / DN site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&gt;2 Gbps/ Building AP</a:t>
                      </a:r>
                      <a:endParaRPr lang="en-US" altLang="zh-CN" sz="1000" noProof="0" dirty="0"/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EIRP /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EMC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40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dBm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Beam (FCC)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8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gain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Today’s regulation for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links (e.g.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&gt;35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Germany)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Subject to change for PtMP (e.g. &gt;20 - 22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dBi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 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</a:t>
                      </a:r>
                      <a:endParaRPr lang="en-US" altLang="zh-CN" sz="1000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  <a:endParaRPr lang="en-US" altLang="zh-CN" sz="1000" noProof="0" dirty="0"/>
                    </a:p>
                  </a:txBody>
                  <a:tcPr marL="18000" marR="18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18000" marR="18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8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Availability of</a:t>
                      </a:r>
                      <a:r>
                        <a:rPr lang="en-US" altLang="zh-CN" sz="1000" baseline="0" noProof="0" dirty="0" smtClean="0"/>
                        <a:t> sust. data rate</a:t>
                      </a:r>
                      <a:endParaRPr lang="en-US" altLang="zh-CN" sz="1000" noProof="0" dirty="0"/>
                    </a:p>
                  </a:txBody>
                  <a:tcPr marL="36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</a:t>
                      </a: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</a:p>
                  </a:txBody>
                  <a:tcPr marL="18000" marR="18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918648" cy="44672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chemeClr val="tx1"/>
                </a:solidFill>
              </a:rPr>
              <a:t>This presentation </a:t>
            </a:r>
            <a:r>
              <a:rPr lang="en-GB" dirty="0" smtClean="0">
                <a:solidFill>
                  <a:schemeClr val="tx1"/>
                </a:solidFill>
              </a:rPr>
              <a:t>describes a use case </a:t>
            </a:r>
            <a:r>
              <a:rPr lang="en-GB" dirty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a mmWave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mesh network that can be applied in </a:t>
            </a:r>
            <a:r>
              <a:rPr lang="en-GB" dirty="0">
                <a:solidFill>
                  <a:schemeClr val="tx1"/>
                </a:solidFill>
              </a:rPr>
              <a:t>different </a:t>
            </a:r>
            <a:r>
              <a:rPr lang="en-GB" dirty="0" smtClean="0">
                <a:solidFill>
                  <a:schemeClr val="tx1"/>
                </a:solidFill>
              </a:rPr>
              <a:t>deployment scenarios:</a:t>
            </a:r>
            <a:endParaRPr lang="en-GB" dirty="0">
              <a:solidFill>
                <a:schemeClr val="tx1"/>
              </a:solidFill>
            </a:endParaRPr>
          </a:p>
          <a:p>
            <a:pPr marL="541338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Broadband residential access (WTTB, WTTH)</a:t>
            </a:r>
          </a:p>
          <a:p>
            <a:pPr marL="541338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Wi-Fi </a:t>
            </a:r>
            <a:r>
              <a:rPr lang="en-GB" dirty="0">
                <a:solidFill>
                  <a:schemeClr val="tx1"/>
                </a:solidFill>
              </a:rPr>
              <a:t>AP </a:t>
            </a:r>
            <a:r>
              <a:rPr lang="en-GB" dirty="0" smtClean="0">
                <a:solidFill>
                  <a:schemeClr val="tx1"/>
                </a:solidFill>
              </a:rPr>
              <a:t>&amp; Small cell backhaul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It is proposed to </a:t>
            </a:r>
            <a:r>
              <a:rPr lang="en-GB" dirty="0">
                <a:solidFill>
                  <a:schemeClr val="tx1"/>
                </a:solidFill>
              </a:rPr>
              <a:t>add a new usage </a:t>
            </a:r>
            <a:r>
              <a:rPr lang="en-GB" dirty="0" smtClean="0">
                <a:solidFill>
                  <a:schemeClr val="tx1"/>
                </a:solidFill>
              </a:rPr>
              <a:t>model on </a:t>
            </a: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 smtClean="0">
                <a:solidFill>
                  <a:schemeClr val="tx1"/>
                </a:solidFill>
              </a:rPr>
              <a:t> Mesh network to </a:t>
            </a:r>
            <a:r>
              <a:rPr lang="en-GB" dirty="0">
                <a:solidFill>
                  <a:schemeClr val="tx1"/>
                </a:solidFill>
              </a:rPr>
              <a:t>the 802.11ay use case document.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5868144" y="5816803"/>
            <a:ext cx="1872208" cy="34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WTTH: Wireless Ro The Home</a:t>
            </a: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WTTB: Wireless To The Building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Shape 212"/>
          <p:cNvSpPr txBox="1"/>
          <p:nvPr/>
        </p:nvSpPr>
        <p:spPr>
          <a:xfrm>
            <a:off x="5148064" y="1556792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hop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wireless backhauling devices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r>
              <a:rPr lang="en-US" sz="1200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Potential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factors and obstruction of the LOS, 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un-alignment.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Street canyon effect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5G Small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cells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(mobile radio) and </a:t>
            </a:r>
            <a:r>
              <a:rPr lang="en-US" sz="1200" kern="0" dirty="0" err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APs (e.g. 802.11ac) are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backhauled via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mmWave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Mesh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The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5G Small cells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and Wi-Fi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APs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offer mobile and nomadic services to the customers.</a:t>
            </a:r>
            <a:endParaRPr lang="en-US" sz="1200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11ay mmWave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backhaul network connects by optical fiber to 1 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the Telco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Redundancy of active radio equipment via Mesh topology and redundant central WBH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“first” pole near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Single Point of Failure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11ay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mmWave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backhaul network. The transmissions in the mmWave Mesh network can be over multiple hops.</a:t>
            </a:r>
            <a:endParaRPr lang="en-US" sz="1050" kern="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Small Cells and Wi-Fi APs, which are e.g. placed at street poles. Traffic of mobile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nomadic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 will be aggregated and carried towards the mobile core. 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sub-6 GHz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NLOS operation of the Small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and Wi-Fi APs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imposes less challenges compared to WTTH/B to reach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(mobile) users, however does not reach the capacity targets of the WTTH/B solutions. 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Use Case: c</a:t>
            </a:r>
            <a:r>
              <a:rPr lang="en-US" dirty="0"/>
              <a:t>)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smtClean="0"/>
              <a:t>AP &amp; Small Cell BH</a:t>
            </a:r>
            <a:endParaRPr lang="en-US" dirty="0"/>
          </a:p>
        </p:txBody>
      </p:sp>
      <p:graphicFrame>
        <p:nvGraphicFramePr>
          <p:cNvPr id="1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65989"/>
              </p:ext>
            </p:extLst>
          </p:nvPr>
        </p:nvGraphicFramePr>
        <p:xfrm>
          <a:off x="422040" y="3611712"/>
          <a:ext cx="4392488" cy="2763600"/>
        </p:xfrm>
        <a:graphic>
          <a:graphicData uri="http://schemas.openxmlformats.org/drawingml/2006/table">
            <a:tbl>
              <a:tblPr firstRow="1" bandRow="1"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46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noProof="0" dirty="0" smtClean="0"/>
                        <a:t>(operator example)</a:t>
                      </a: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Mesh </a:t>
                      </a:r>
                      <a:r>
                        <a:rPr lang="en-US" altLang="zh-CN" sz="1000" b="1" baseline="0" noProof="0" dirty="0" smtClean="0"/>
                        <a:t>Wireless Backhaul</a:t>
                      </a:r>
                      <a:endParaRPr lang="en-US" altLang="zh-CN" sz="1000" b="1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466">
                <a:tc vMerge="1">
                  <a:txBody>
                    <a:bodyPr/>
                    <a:lstStyle/>
                    <a:p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for 5G Small cells</a:t>
                      </a:r>
                      <a:endParaRPr lang="en-US" altLang="zh-CN" sz="1000" b="1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1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for Wi-Fi APs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(outdoor)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 &lt; 5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 /</a:t>
                      </a:r>
                      <a:r>
                        <a:rPr lang="en-US" altLang="zh-CN" sz="1000" baseline="0" noProof="0" dirty="0" smtClean="0"/>
                        <a:t> link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0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(DL sust.)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1 Gbps 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/ AP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>
                          <a:solidFill>
                            <a:schemeClr val="tx1"/>
                          </a:solidFill>
                        </a:rPr>
                        <a:t>&gt; 300 Mbps / AP</a:t>
                      </a:r>
                      <a:endParaRPr lang="en-US" altLang="zh-CN" sz="1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EIRP /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EMC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40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dBm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Beam (FCC)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gain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Today’s regulation for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links (e.g.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&gt;35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Germany)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Subject to change for PtMP (e.g. &gt;20 - 22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dBi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0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</a:t>
                      </a:r>
                      <a:br>
                        <a:rPr lang="en-US" altLang="zh-CN" sz="1000" noProof="0" dirty="0" smtClean="0"/>
                      </a:b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15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(e-t-e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mmWave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Best effort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Availability of</a:t>
                      </a:r>
                      <a:r>
                        <a:rPr lang="en-US" altLang="zh-CN" sz="1000" baseline="0" noProof="0" dirty="0" smtClean="0"/>
                        <a:t> sust. data rate</a:t>
                      </a:r>
                      <a:endParaRPr lang="en-US" altLang="zh-CN" sz="1000" noProof="0" dirty="0"/>
                    </a:p>
                  </a:txBody>
                  <a:tcPr marL="36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</a:t>
                      </a: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9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792" y="1556792"/>
            <a:ext cx="8062664" cy="4689277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Mesh networks exhibit a promising cost-efficient high-performance alternative and/or complement to conventional fixed access networks.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 comparison to usage model 8, focus is more on Mesh wireless backhaul and Fixed wireless access, beside Small cell &amp; </a:t>
            </a:r>
            <a:r>
              <a:rPr lang="en-GB" sz="2000" dirty="0" err="1" smtClean="0">
                <a:solidFill>
                  <a:schemeClr val="tx1"/>
                </a:solidFill>
              </a:rPr>
              <a:t>WiFi</a:t>
            </a:r>
            <a:r>
              <a:rPr lang="en-GB" sz="2000" dirty="0" smtClean="0">
                <a:solidFill>
                  <a:schemeClr val="tx1"/>
                </a:solidFill>
              </a:rPr>
              <a:t> AP BH.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US" sz="2000" dirty="0"/>
              <a:t>Adaptive </a:t>
            </a:r>
            <a:r>
              <a:rPr lang="en-US" sz="2000" dirty="0" err="1"/>
              <a:t>PtMP</a:t>
            </a:r>
            <a:r>
              <a:rPr lang="en-US" sz="2000" dirty="0"/>
              <a:t> approach and Mesh functionality required, as changing LOS conditions for single links can cause problems.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Mesh network architecture deployment is expected to lead to significant increase in operational efficiency and reliability. 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Existing standards cover aspects of </a:t>
            </a: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technology [1] and meshed wireless networks [2].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 order to cover </a:t>
            </a: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Mesh networks, the </a:t>
            </a:r>
            <a:r>
              <a:rPr lang="en-GB" sz="2000" dirty="0">
                <a:solidFill>
                  <a:schemeClr val="tx1"/>
                </a:solidFill>
              </a:rPr>
              <a:t>11ay use case document [3] has </a:t>
            </a:r>
            <a:r>
              <a:rPr lang="en-GB" sz="2000" dirty="0" smtClean="0">
                <a:solidFill>
                  <a:schemeClr val="tx1"/>
                </a:solidFill>
              </a:rPr>
              <a:t>to be extended </a:t>
            </a: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en-US" sz="2000" dirty="0" smtClean="0">
                <a:solidFill>
                  <a:schemeClr val="tx1"/>
                </a:solidFill>
              </a:rPr>
              <a:t>a respective usage model.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Service Provider Motivation for mmWave </a:t>
            </a:r>
            <a:r>
              <a:rPr lang="en-GB" dirty="0">
                <a:solidFill>
                  <a:schemeClr val="tx1"/>
                </a:solidFill>
              </a:rPr>
              <a:t>Mesh </a:t>
            </a:r>
            <a:r>
              <a:rPr lang="en-GB" dirty="0" smtClean="0">
                <a:solidFill>
                  <a:schemeClr val="tx1"/>
                </a:solidFill>
              </a:rPr>
              <a:t>Networks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680520"/>
          </a:xfrm>
          <a:ln/>
        </p:spPr>
        <p:txBody>
          <a:bodyPr/>
          <a:lstStyle/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fiber access networks provide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are very expensive and time consuming in their deployment.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Mesh networks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potential to provide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advantages from provider perspective: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time-to-market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rollout speedup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at high coverage and low upfront cost 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other radio rollouts (e.g. SC, WLAN) 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that SPs are targeting to different aspects that can be also delivered by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Network: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topologies (mesh, tree, point-to-point etc.)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and redundancy (e.g. for avoiding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failures / outages)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of traffic and bandwidth/link utilization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assumed that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Network is able to cover typical customer bases of a few street cabinets (in terms of range, number of subscribers, and bandwidth).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5189" y="3284984"/>
            <a:ext cx="4031307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no installation at customer site</a:t>
            </a:r>
          </a:p>
          <a:p>
            <a:pPr marL="685800" lvl="1"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coordination with various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</a:p>
        </p:txBody>
      </p:sp>
    </p:spTree>
    <p:extLst>
      <p:ext uri="{BB962C8B-B14F-4D97-AF65-F5344CB8AC3E}">
        <p14:creationId xmlns:p14="http://schemas.microsoft.com/office/powerpoint/2010/main" val="4138028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Objekt 15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645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6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4" y="4287559"/>
            <a:ext cx="870299" cy="115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3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42" y="5180471"/>
            <a:ext cx="832508" cy="110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2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64" y="1983311"/>
            <a:ext cx="905257" cy="112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85800"/>
            <a:ext cx="7776864" cy="81892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/>
              <a:t>Mesh </a:t>
            </a:r>
            <a:r>
              <a:rPr lang="en-GB" dirty="0" smtClean="0"/>
              <a:t>Network – </a:t>
            </a:r>
            <a:r>
              <a:rPr lang="en-GB" dirty="0" smtClean="0">
                <a:solidFill>
                  <a:schemeClr val="tx1"/>
                </a:solidFill>
              </a:rPr>
              <a:t>Area 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pic>
        <p:nvPicPr>
          <p:cNvPr id="159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</a:ext>
            </a:extLst>
          </a:blip>
          <a:stretch>
            <a:fillRect/>
          </a:stretch>
        </p:blipFill>
        <p:spPr>
          <a:xfrm>
            <a:off x="4182691" y="5288395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162" name="Rectangle 162"/>
          <p:cNvSpPr>
            <a:spLocks noChangeArrowheads="1"/>
          </p:cNvSpPr>
          <p:nvPr/>
        </p:nvSpPr>
        <p:spPr bwMode="auto">
          <a:xfrm>
            <a:off x="2349201" y="2118771"/>
            <a:ext cx="453079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/>
              <a:t>Small </a:t>
            </a:r>
            <a:r>
              <a:rPr lang="en-US" altLang="de-DE" sz="1100" dirty="0" smtClean="0"/>
              <a:t>cell</a:t>
            </a:r>
            <a:endParaRPr lang="en-US" altLang="de-DE" sz="1100" dirty="0"/>
          </a:p>
        </p:txBody>
      </p:sp>
      <p:sp>
        <p:nvSpPr>
          <p:cNvPr id="163" name="TextBox 94"/>
          <p:cNvSpPr txBox="1">
            <a:spLocks noChangeArrowheads="1"/>
          </p:cNvSpPr>
          <p:nvPr/>
        </p:nvSpPr>
        <p:spPr bwMode="auto">
          <a:xfrm>
            <a:off x="683568" y="2839348"/>
            <a:ext cx="416808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Wi-Fi AP</a:t>
            </a:r>
            <a:endParaRPr lang="en-US" altLang="de-DE" sz="1100" dirty="0"/>
          </a:p>
        </p:txBody>
      </p:sp>
      <p:sp>
        <p:nvSpPr>
          <p:cNvPr id="165" name="TextBox 94"/>
          <p:cNvSpPr txBox="1">
            <a:spLocks noChangeArrowheads="1"/>
          </p:cNvSpPr>
          <p:nvPr/>
        </p:nvSpPr>
        <p:spPr bwMode="auto">
          <a:xfrm>
            <a:off x="6903819" y="2955727"/>
            <a:ext cx="67176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Fiber PoP</a:t>
            </a:r>
            <a:br>
              <a:rPr lang="en-US" altLang="de-DE" sz="1100" dirty="0" smtClean="0"/>
            </a:br>
            <a:r>
              <a:rPr lang="en-US" altLang="de-DE" sz="1100" dirty="0" smtClean="0"/>
              <a:t>(cabinet)</a:t>
            </a:r>
            <a:endParaRPr lang="en-US" altLang="de-DE" sz="1100" dirty="0"/>
          </a:p>
        </p:txBody>
      </p:sp>
      <p:pic>
        <p:nvPicPr>
          <p:cNvPr id="168" name="Picture 163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C6817429-C8A8-4D84-93E4-C83949A02BD1}">
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E5B0B5D3-4B33-4A51-8642-9E6B4B91DBBF}">
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</a:ext>
            </a:extLst>
          </a:blip>
          <a:stretch>
            <a:fillRect/>
          </a:stretch>
        </p:blipFill>
        <p:spPr>
          <a:xfrm>
            <a:off x="5024345" y="5799186"/>
            <a:ext cx="441880" cy="41428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69" name="Picture 162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8BF03AEC-7F6F-45DD-AE4A-B8DC82FAE81A}">
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5195027-D50E-4181-8550-194CF58B1A8A}">
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</a:ext>
            </a:extLst>
          </a:blip>
          <a:stretch>
            <a:fillRect/>
          </a:stretch>
        </p:blipFill>
        <p:spPr>
          <a:xfrm>
            <a:off x="2862436" y="1700808"/>
            <a:ext cx="285158" cy="267440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1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</a:ext>
            </a:extLst>
          </a:blip>
          <a:stretch>
            <a:fillRect/>
          </a:stretch>
        </p:blipFill>
        <p:spPr>
          <a:xfrm>
            <a:off x="1165714" y="1968903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2" name="Picture 162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8BF03AEC-7F6F-45DD-AE4A-B8DC82FAE81A}">
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5195027-D50E-4181-8550-194CF58B1A8A}">
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</a:ext>
            </a:extLst>
          </a:blip>
          <a:stretch>
            <a:fillRect/>
          </a:stretch>
        </p:blipFill>
        <p:spPr>
          <a:xfrm>
            <a:off x="2013794" y="1824386"/>
            <a:ext cx="384857" cy="360944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4" name="Grafik 17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32" y="2072967"/>
            <a:ext cx="124905" cy="483326"/>
          </a:xfrm>
          <a:prstGeom prst="rect">
            <a:avLst/>
          </a:prstGeom>
        </p:spPr>
      </p:pic>
      <p:pic>
        <p:nvPicPr>
          <p:cNvPr id="175" name="Grafik 17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08" y="2707159"/>
            <a:ext cx="124905" cy="483326"/>
          </a:xfrm>
          <a:prstGeom prst="rect">
            <a:avLst/>
          </a:prstGeom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52034" y="2173808"/>
            <a:ext cx="618690" cy="20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8" name="Gleichschenkliges Dreieck 177"/>
          <p:cNvSpPr/>
          <p:nvPr/>
        </p:nvSpPr>
        <p:spPr>
          <a:xfrm rot="4800619">
            <a:off x="1467804" y="4255069"/>
            <a:ext cx="693944" cy="847916"/>
          </a:xfrm>
          <a:prstGeom prst="triangl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180" name="Ellipse 179"/>
          <p:cNvSpPr/>
          <p:nvPr/>
        </p:nvSpPr>
        <p:spPr>
          <a:xfrm rot="15613648">
            <a:off x="943634" y="4538054"/>
            <a:ext cx="753593" cy="432000"/>
          </a:xfrm>
          <a:prstGeom prst="ellips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181" name="Textfeld 6"/>
          <p:cNvSpPr txBox="1">
            <a:spLocks noChangeArrowheads="1"/>
          </p:cNvSpPr>
          <p:nvPr/>
        </p:nvSpPr>
        <p:spPr bwMode="auto">
          <a:xfrm>
            <a:off x="1352133" y="4654799"/>
            <a:ext cx="460673" cy="1390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78" lvl="1" defTabSz="456662">
              <a:defRPr/>
            </a:pPr>
            <a:r>
              <a:rPr lang="en-GB" alt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WTTH</a:t>
            </a:r>
          </a:p>
        </p:txBody>
      </p:sp>
      <p:pic>
        <p:nvPicPr>
          <p:cNvPr id="184" name="Grafik 18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74" y="4415407"/>
            <a:ext cx="124905" cy="483326"/>
          </a:xfrm>
          <a:prstGeom prst="rect">
            <a:avLst/>
          </a:prstGeom>
        </p:spPr>
      </p:pic>
      <p:sp>
        <p:nvSpPr>
          <p:cNvPr id="186" name="Rechteck 185"/>
          <p:cNvSpPr/>
          <p:nvPr/>
        </p:nvSpPr>
        <p:spPr>
          <a:xfrm>
            <a:off x="3608751" y="457372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187" name="Grafik 18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77" y="4428770"/>
            <a:ext cx="124905" cy="483326"/>
          </a:xfrm>
          <a:prstGeom prst="rect">
            <a:avLst/>
          </a:prstGeom>
        </p:spPr>
      </p:pic>
      <p:sp>
        <p:nvSpPr>
          <p:cNvPr id="189" name="Textfeld 6"/>
          <p:cNvSpPr txBox="1">
            <a:spLocks noChangeArrowheads="1"/>
          </p:cNvSpPr>
          <p:nvPr/>
        </p:nvSpPr>
        <p:spPr bwMode="auto">
          <a:xfrm rot="3582353">
            <a:off x="3819974" y="5024765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2984" y="4506844"/>
            <a:ext cx="618690" cy="20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92" name="Rectangle 162"/>
          <p:cNvSpPr>
            <a:spLocks noChangeArrowheads="1"/>
          </p:cNvSpPr>
          <p:nvPr/>
        </p:nvSpPr>
        <p:spPr bwMode="auto">
          <a:xfrm>
            <a:off x="4643059" y="4731496"/>
            <a:ext cx="400677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/>
              <a:t>Small </a:t>
            </a:r>
            <a:r>
              <a:rPr lang="en-US" altLang="de-DE" sz="1200" dirty="0" smtClean="0"/>
              <a:t>cell</a:t>
            </a:r>
            <a:endParaRPr lang="en-US" altLang="de-DE" sz="1200" dirty="0"/>
          </a:p>
        </p:txBody>
      </p:sp>
      <p:pic>
        <p:nvPicPr>
          <p:cNvPr id="195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</a:ext>
            </a:extLst>
          </a:blip>
          <a:stretch>
            <a:fillRect/>
          </a:stretch>
        </p:blipFill>
        <p:spPr>
          <a:xfrm>
            <a:off x="207099" y="2217673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202" name="Grafik 20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08736"/>
            <a:ext cx="124905" cy="483326"/>
          </a:xfrm>
          <a:prstGeom prst="rect">
            <a:avLst/>
          </a:prstGeom>
        </p:spPr>
      </p:pic>
      <p:pic>
        <p:nvPicPr>
          <p:cNvPr id="206" name="Grafik 20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2" y="3011217"/>
            <a:ext cx="124905" cy="483326"/>
          </a:xfrm>
          <a:prstGeom prst="rect">
            <a:avLst/>
          </a:prstGeom>
        </p:spPr>
      </p:pic>
      <p:sp>
        <p:nvSpPr>
          <p:cNvPr id="316" name="Rechteck 315"/>
          <p:cNvSpPr/>
          <p:nvPr/>
        </p:nvSpPr>
        <p:spPr>
          <a:xfrm>
            <a:off x="4182691" y="565549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320" name="Grafik 3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26" y="2017338"/>
            <a:ext cx="124905" cy="483326"/>
          </a:xfrm>
          <a:prstGeom prst="rect">
            <a:avLst/>
          </a:prstGeom>
        </p:spPr>
      </p:pic>
      <p:cxnSp>
        <p:nvCxnSpPr>
          <p:cNvPr id="322" name="Gerade Verbindung 321"/>
          <p:cNvCxnSpPr/>
          <p:nvPr/>
        </p:nvCxnSpPr>
        <p:spPr>
          <a:xfrm>
            <a:off x="107504" y="3623319"/>
            <a:ext cx="3352476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24" name="Gerade Verbindung 323"/>
          <p:cNvCxnSpPr/>
          <p:nvPr/>
        </p:nvCxnSpPr>
        <p:spPr>
          <a:xfrm>
            <a:off x="3694742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25" name="Gerade Verbindung 324"/>
          <p:cNvCxnSpPr/>
          <p:nvPr/>
        </p:nvCxnSpPr>
        <p:spPr>
          <a:xfrm>
            <a:off x="2211024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1" name="Gerade Verbindung 330"/>
          <p:cNvCxnSpPr/>
          <p:nvPr/>
        </p:nvCxnSpPr>
        <p:spPr>
          <a:xfrm>
            <a:off x="2979015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2" name="Gerade Verbindung 331"/>
          <p:cNvCxnSpPr/>
          <p:nvPr/>
        </p:nvCxnSpPr>
        <p:spPr>
          <a:xfrm>
            <a:off x="1552010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1" name="Gerade Verbindung 340"/>
          <p:cNvCxnSpPr/>
          <p:nvPr/>
        </p:nvCxnSpPr>
        <p:spPr>
          <a:xfrm>
            <a:off x="4369088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2" name="Gerade Verbindung 341"/>
          <p:cNvCxnSpPr/>
          <p:nvPr/>
        </p:nvCxnSpPr>
        <p:spPr>
          <a:xfrm>
            <a:off x="5087436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3" name="Gerade Verbindung 342"/>
          <p:cNvCxnSpPr/>
          <p:nvPr/>
        </p:nvCxnSpPr>
        <p:spPr>
          <a:xfrm>
            <a:off x="169173" y="3871132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4" name="Gerade Verbindung 343"/>
          <p:cNvCxnSpPr/>
          <p:nvPr/>
        </p:nvCxnSpPr>
        <p:spPr>
          <a:xfrm>
            <a:off x="843529" y="3872984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5" name="Gerade Verbindung 344"/>
          <p:cNvCxnSpPr/>
          <p:nvPr/>
        </p:nvCxnSpPr>
        <p:spPr>
          <a:xfrm>
            <a:off x="107504" y="4111395"/>
            <a:ext cx="7665464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6" name="Gerade Verbindung 345"/>
          <p:cNvCxnSpPr/>
          <p:nvPr/>
        </p:nvCxnSpPr>
        <p:spPr>
          <a:xfrm>
            <a:off x="6440140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7" name="Gerade Verbindung 346"/>
          <p:cNvCxnSpPr/>
          <p:nvPr/>
        </p:nvCxnSpPr>
        <p:spPr>
          <a:xfrm>
            <a:off x="7208131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8" name="Gerade Verbindung 347"/>
          <p:cNvCxnSpPr/>
          <p:nvPr/>
        </p:nvCxnSpPr>
        <p:spPr>
          <a:xfrm>
            <a:off x="5781126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9" name="Gerade Verbindung 348"/>
          <p:cNvCxnSpPr/>
          <p:nvPr/>
        </p:nvCxnSpPr>
        <p:spPr>
          <a:xfrm>
            <a:off x="4118475" y="3623319"/>
            <a:ext cx="3654493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0" name="Gerade Verbindung 349"/>
          <p:cNvCxnSpPr/>
          <p:nvPr/>
        </p:nvCxnSpPr>
        <p:spPr>
          <a:xfrm>
            <a:off x="3457923" y="1700808"/>
            <a:ext cx="2057" cy="19278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1" name="Gerade Verbindung 350"/>
          <p:cNvCxnSpPr/>
          <p:nvPr/>
        </p:nvCxnSpPr>
        <p:spPr>
          <a:xfrm>
            <a:off x="4132130" y="1700808"/>
            <a:ext cx="203" cy="192065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2" name="Gerade Verbindung 351"/>
          <p:cNvCxnSpPr/>
          <p:nvPr/>
        </p:nvCxnSpPr>
        <p:spPr>
          <a:xfrm>
            <a:off x="3803924" y="2051154"/>
            <a:ext cx="0" cy="34802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3" name="Gerade Verbindung 352"/>
          <p:cNvCxnSpPr/>
          <p:nvPr/>
        </p:nvCxnSpPr>
        <p:spPr>
          <a:xfrm>
            <a:off x="3812142" y="2759223"/>
            <a:ext cx="0" cy="34802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pic>
        <p:nvPicPr>
          <p:cNvPr id="354" name="Grafik 35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95" y="5199896"/>
            <a:ext cx="124905" cy="483326"/>
          </a:xfrm>
          <a:prstGeom prst="rect">
            <a:avLst/>
          </a:prstGeom>
        </p:spPr>
      </p:pic>
      <p:pic>
        <p:nvPicPr>
          <p:cNvPr id="356" name="Grafik 35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68" y="2369738"/>
            <a:ext cx="124905" cy="483326"/>
          </a:xfrm>
          <a:prstGeom prst="rect">
            <a:avLst/>
          </a:prstGeom>
        </p:spPr>
      </p:pic>
      <p:sp>
        <p:nvSpPr>
          <p:cNvPr id="371" name="Textfeld 6"/>
          <p:cNvSpPr txBox="1">
            <a:spLocks noChangeArrowheads="1"/>
          </p:cNvSpPr>
          <p:nvPr/>
        </p:nvSpPr>
        <p:spPr bwMode="auto">
          <a:xfrm rot="18575795">
            <a:off x="4419084" y="2668823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Gleichschenkliges Dreieck 371"/>
          <p:cNvSpPr/>
          <p:nvPr/>
        </p:nvSpPr>
        <p:spPr>
          <a:xfrm rot="2134019">
            <a:off x="1551845" y="4443345"/>
            <a:ext cx="493098" cy="1450261"/>
          </a:xfrm>
          <a:prstGeom prst="triangl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373" name="Grafik 37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81" y="4411919"/>
            <a:ext cx="124905" cy="483326"/>
          </a:xfrm>
          <a:prstGeom prst="rect">
            <a:avLst/>
          </a:prstGeom>
        </p:spPr>
      </p:pic>
      <p:pic>
        <p:nvPicPr>
          <p:cNvPr id="374" name="Picture 163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C6817429-C8A8-4D84-93E4-C83949A02BD1}">
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E5B0B5D3-4B33-4A51-8642-9E6B4B91DBBF}">
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</a:ext>
            </a:extLst>
          </a:blip>
          <a:stretch>
            <a:fillRect/>
          </a:stretch>
        </p:blipFill>
        <p:spPr>
          <a:xfrm>
            <a:off x="997606" y="5597025"/>
            <a:ext cx="584864" cy="548342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375" name="Textfeld 6"/>
          <p:cNvSpPr txBox="1">
            <a:spLocks noChangeArrowheads="1"/>
          </p:cNvSpPr>
          <p:nvPr/>
        </p:nvSpPr>
        <p:spPr bwMode="auto">
          <a:xfrm>
            <a:off x="1335488" y="5438759"/>
            <a:ext cx="460673" cy="1390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78" lvl="1" defTabSz="456662">
              <a:defRPr/>
            </a:pPr>
            <a:r>
              <a:rPr lang="en-GB" alt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WTTH</a:t>
            </a:r>
          </a:p>
        </p:txBody>
      </p:sp>
      <p:cxnSp>
        <p:nvCxnSpPr>
          <p:cNvPr id="376" name="Line 35"/>
          <p:cNvCxnSpPr>
            <a:endCxn id="318" idx="2"/>
          </p:cNvCxnSpPr>
          <p:nvPr/>
        </p:nvCxnSpPr>
        <p:spPr>
          <a:xfrm flipH="1" flipV="1">
            <a:off x="6290637" y="3515341"/>
            <a:ext cx="1809755" cy="710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</p:spPr>
      </p:cxnSp>
      <p:grpSp>
        <p:nvGrpSpPr>
          <p:cNvPr id="377" name="Group 5"/>
          <p:cNvGrpSpPr>
            <a:grpSpLocks/>
          </p:cNvGrpSpPr>
          <p:nvPr/>
        </p:nvGrpSpPr>
        <p:grpSpPr bwMode="auto">
          <a:xfrm>
            <a:off x="7127907" y="3286198"/>
            <a:ext cx="201612" cy="265113"/>
            <a:chOff x="632" y="1958"/>
            <a:chExt cx="220" cy="389"/>
          </a:xfrm>
        </p:grpSpPr>
        <p:sp>
          <p:nvSpPr>
            <p:cNvPr id="378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79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0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1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466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467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468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69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0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471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521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2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3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4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5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6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7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8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9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0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1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2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3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4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72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3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4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5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6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7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8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9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0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1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2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3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4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85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486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507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08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09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0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1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2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3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4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5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6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7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8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9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0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7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8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9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0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1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2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3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4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5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6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7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8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99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0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1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502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3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4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5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6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82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3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401" name="Freeform 81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2" name="Freeform 82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3" name="Freeform 83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4" name="Freeform 84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5" name="Freeform 85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6" name="Freeform 86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7" name="Freeform 87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8" name="Freeform 88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9" name="Freeform 89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0" name="Freeform 90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1" name="Freeform 91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2" name="Freeform 92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3" name="Freeform 93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4" name="Freeform 94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5" name="Freeform 95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6" name="Freeform 96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7" name="Freeform 97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8" name="Freeform 98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9" name="Freeform 99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0" name="Freeform 100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1" name="Freeform 101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2" name="Freeform 102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3" name="Freeform 103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4" name="Freeform 104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5" name="Freeform 105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6" name="Freeform 106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7" name="Freeform 107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8" name="Freeform 108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9" name="Freeform 109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0" name="Freeform 110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1" name="Freeform 111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2" name="Freeform 112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3" name="Freeform 113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4" name="Freeform 114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5" name="Freeform 115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6" name="Freeform 116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7" name="Freeform 117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8" name="Freeform 118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9" name="Freeform 119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0" name="Freeform 120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1" name="Freeform 121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2" name="Freeform 122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3" name="Freeform 123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4" name="Freeform 124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5" name="Freeform 125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6" name="Freeform 126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7" name="Freeform 127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8" name="Freeform 128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9" name="Freeform 129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0" name="Freeform 130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1" name="Freeform 131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2" name="Freeform 132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3" name="Freeform 133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4" name="Freeform 134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5" name="Freeform 135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6" name="Freeform 136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7" name="Freeform 137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8" name="Freeform 138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9" name="Freeform 139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0" name="Freeform 140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1" name="Freeform 141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2" name="Freeform 142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3" name="Rectangle 143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40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64" name="Freeform 144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5" name="Freeform 145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84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5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6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7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389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392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3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4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5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6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7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8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9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00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390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1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88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</p:grpSp>
      <p:sp>
        <p:nvSpPr>
          <p:cNvPr id="536" name="TextBox 94"/>
          <p:cNvSpPr txBox="1">
            <a:spLocks noChangeArrowheads="1"/>
          </p:cNvSpPr>
          <p:nvPr/>
        </p:nvSpPr>
        <p:spPr bwMode="auto">
          <a:xfrm>
            <a:off x="5387592" y="5559778"/>
            <a:ext cx="45262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/>
              <a:t>Wi-Fi-AP</a:t>
            </a:r>
          </a:p>
        </p:txBody>
      </p:sp>
      <p:cxnSp>
        <p:nvCxnSpPr>
          <p:cNvPr id="537" name="Gerade Verbindung 536"/>
          <p:cNvCxnSpPr>
            <a:stCxn id="535" idx="2"/>
            <a:endCxn id="552" idx="2"/>
          </p:cNvCxnSpPr>
          <p:nvPr/>
        </p:nvCxnSpPr>
        <p:spPr bwMode="auto">
          <a:xfrm flipH="1">
            <a:off x="5098769" y="3271539"/>
            <a:ext cx="1191867" cy="144053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Gerade Verbindung 537"/>
          <p:cNvCxnSpPr>
            <a:stCxn id="535" idx="1"/>
            <a:endCxn id="564" idx="3"/>
          </p:cNvCxnSpPr>
          <p:nvPr/>
        </p:nvCxnSpPr>
        <p:spPr bwMode="auto">
          <a:xfrm flipH="1" flipV="1">
            <a:off x="4532618" y="3228649"/>
            <a:ext cx="1716343" cy="121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Gerade Verbindung 538"/>
          <p:cNvCxnSpPr>
            <a:stCxn id="540" idx="2"/>
            <a:endCxn id="535" idx="2"/>
          </p:cNvCxnSpPr>
          <p:nvPr/>
        </p:nvCxnSpPr>
        <p:spPr bwMode="auto">
          <a:xfrm flipV="1">
            <a:off x="5891778" y="3271539"/>
            <a:ext cx="398858" cy="218668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Rechteck 539"/>
          <p:cNvSpPr/>
          <p:nvPr/>
        </p:nvSpPr>
        <p:spPr>
          <a:xfrm>
            <a:off x="5850103" y="5374877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541" name="Gerade Verbindung 540"/>
          <p:cNvCxnSpPr>
            <a:stCxn id="564" idx="1"/>
            <a:endCxn id="543" idx="2"/>
          </p:cNvCxnSpPr>
          <p:nvPr/>
        </p:nvCxnSpPr>
        <p:spPr bwMode="auto">
          <a:xfrm flipH="1" flipV="1">
            <a:off x="3065635" y="2409726"/>
            <a:ext cx="1383633" cy="81892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2" name="Rechteck 541"/>
          <p:cNvSpPr/>
          <p:nvPr/>
        </p:nvSpPr>
        <p:spPr>
          <a:xfrm>
            <a:off x="1318703" y="291586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543" name="Rechteck 542"/>
          <p:cNvSpPr/>
          <p:nvPr/>
        </p:nvSpPr>
        <p:spPr>
          <a:xfrm>
            <a:off x="3023960" y="2326376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544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492" y="2153717"/>
            <a:ext cx="146643" cy="1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5" name="Gerade Verbindung 544"/>
          <p:cNvCxnSpPr>
            <a:stCxn id="542" idx="3"/>
            <a:endCxn id="543" idx="2"/>
          </p:cNvCxnSpPr>
          <p:nvPr/>
        </p:nvCxnSpPr>
        <p:spPr bwMode="auto">
          <a:xfrm flipV="1">
            <a:off x="1402053" y="2409726"/>
            <a:ext cx="1663582" cy="54780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Gerade Verbindung 545"/>
          <p:cNvCxnSpPr>
            <a:stCxn id="548" idx="3"/>
            <a:endCxn id="543" idx="2"/>
          </p:cNvCxnSpPr>
          <p:nvPr/>
        </p:nvCxnSpPr>
        <p:spPr bwMode="auto">
          <a:xfrm flipV="1">
            <a:off x="2225608" y="2409726"/>
            <a:ext cx="840027" cy="220218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Gerade Verbindung 546"/>
          <p:cNvCxnSpPr>
            <a:stCxn id="542" idx="3"/>
            <a:endCxn id="548" idx="2"/>
          </p:cNvCxnSpPr>
          <p:nvPr/>
        </p:nvCxnSpPr>
        <p:spPr bwMode="auto">
          <a:xfrm>
            <a:off x="1402053" y="2957535"/>
            <a:ext cx="781880" cy="169604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8" name="Rechteck 547"/>
          <p:cNvSpPr/>
          <p:nvPr/>
        </p:nvSpPr>
        <p:spPr>
          <a:xfrm>
            <a:off x="2142258" y="4570232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549" name="Gerade Verbindung 548"/>
          <p:cNvCxnSpPr>
            <a:stCxn id="548" idx="3"/>
            <a:endCxn id="186" idx="1"/>
          </p:cNvCxnSpPr>
          <p:nvPr/>
        </p:nvCxnSpPr>
        <p:spPr bwMode="auto">
          <a:xfrm>
            <a:off x="2225608" y="4611907"/>
            <a:ext cx="1383143" cy="348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Gerade Verbindung 549"/>
          <p:cNvCxnSpPr>
            <a:stCxn id="186" idx="3"/>
            <a:endCxn id="564" idx="1"/>
          </p:cNvCxnSpPr>
          <p:nvPr/>
        </p:nvCxnSpPr>
        <p:spPr bwMode="auto">
          <a:xfrm flipV="1">
            <a:off x="3692101" y="3228649"/>
            <a:ext cx="757167" cy="138674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Gerade Verbindung 550"/>
          <p:cNvCxnSpPr>
            <a:stCxn id="191" idx="0"/>
            <a:endCxn id="564" idx="3"/>
          </p:cNvCxnSpPr>
          <p:nvPr/>
        </p:nvCxnSpPr>
        <p:spPr bwMode="auto">
          <a:xfrm flipH="1" flipV="1">
            <a:off x="4532618" y="3228649"/>
            <a:ext cx="559711" cy="148700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Rechteck 551"/>
          <p:cNvSpPr/>
          <p:nvPr/>
        </p:nvSpPr>
        <p:spPr>
          <a:xfrm>
            <a:off x="5057094" y="462872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553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132" y="4487415"/>
            <a:ext cx="146643" cy="1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4" name="Gerade Verbindung 553"/>
          <p:cNvCxnSpPr>
            <a:stCxn id="540" idx="1"/>
            <a:endCxn id="191" idx="0"/>
          </p:cNvCxnSpPr>
          <p:nvPr/>
        </p:nvCxnSpPr>
        <p:spPr bwMode="auto">
          <a:xfrm flipH="1" flipV="1">
            <a:off x="5092329" y="4715657"/>
            <a:ext cx="757774" cy="70089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5" name="Gerade Verbindung 554"/>
          <p:cNvCxnSpPr>
            <a:stCxn id="552" idx="1"/>
            <a:endCxn id="186" idx="3"/>
          </p:cNvCxnSpPr>
          <p:nvPr/>
        </p:nvCxnSpPr>
        <p:spPr bwMode="auto">
          <a:xfrm flipH="1" flipV="1">
            <a:off x="3692101" y="4615395"/>
            <a:ext cx="1364993" cy="55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556" name="Grafik 55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5891085" y="5178556"/>
            <a:ext cx="320043" cy="323743"/>
          </a:xfrm>
          <a:prstGeom prst="rect">
            <a:avLst/>
          </a:prstGeom>
        </p:spPr>
      </p:pic>
      <p:pic>
        <p:nvPicPr>
          <p:cNvPr id="557" name="Grafik 55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571207" y="5186698"/>
            <a:ext cx="320043" cy="323743"/>
          </a:xfrm>
          <a:prstGeom prst="rect">
            <a:avLst/>
          </a:prstGeom>
        </p:spPr>
      </p:pic>
      <p:pic>
        <p:nvPicPr>
          <p:cNvPr id="558" name="Grafik 55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364776" y="2721426"/>
            <a:ext cx="320043" cy="323743"/>
          </a:xfrm>
          <a:prstGeom prst="rect">
            <a:avLst/>
          </a:prstGeom>
        </p:spPr>
      </p:pic>
      <p:pic>
        <p:nvPicPr>
          <p:cNvPr id="559" name="Grafik 55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044898" y="2729568"/>
            <a:ext cx="320043" cy="323743"/>
          </a:xfrm>
          <a:prstGeom prst="rect">
            <a:avLst/>
          </a:prstGeom>
        </p:spPr>
      </p:pic>
      <p:sp>
        <p:nvSpPr>
          <p:cNvPr id="560" name="Abgerundete rechteckige Legende 559"/>
          <p:cNvSpPr/>
          <p:nvPr/>
        </p:nvSpPr>
        <p:spPr>
          <a:xfrm>
            <a:off x="2774995" y="5777706"/>
            <a:ext cx="694547" cy="413739"/>
          </a:xfrm>
          <a:prstGeom prst="wedgeRoundRectCallout">
            <a:avLst>
              <a:gd name="adj1" fmla="val -70692"/>
              <a:gd name="adj2" fmla="val -6766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18000" rIns="0" bIns="18000" rtlCol="0" anchor="t"/>
          <a:lstStyle/>
          <a:p>
            <a:pPr algn="ctr">
              <a:lnSpc>
                <a:spcPct val="80000"/>
              </a:lnSpc>
            </a:pPr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Alternative: Wireless </a:t>
            </a:r>
            <a:r>
              <a:rPr lang="en-GB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inhouse</a:t>
            </a:r>
            <a:endParaRPr lang="en-GB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1" name="Textfeld 6"/>
          <p:cNvSpPr txBox="1">
            <a:spLocks noChangeArrowheads="1"/>
          </p:cNvSpPr>
          <p:nvPr/>
        </p:nvSpPr>
        <p:spPr bwMode="auto">
          <a:xfrm rot="18901557">
            <a:off x="2916146" y="4898926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2" name="Abgerundetes Rechteck 1049"/>
          <p:cNvSpPr/>
          <p:nvPr/>
        </p:nvSpPr>
        <p:spPr>
          <a:xfrm>
            <a:off x="4283968" y="5727176"/>
            <a:ext cx="321245" cy="144020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none" lIns="0" tIns="0" rIns="0" bIns="0" rtlCol="0" anchor="ctr" upright="1">
            <a:noAutofit/>
          </a:bodyPr>
          <a:lstStyle/>
          <a:p>
            <a:pPr algn="ctr" defTabSz="91264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</a:pPr>
            <a:r>
              <a:rPr lang="de-DE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RGW</a:t>
            </a:r>
          </a:p>
        </p:txBody>
      </p:sp>
      <p:sp>
        <p:nvSpPr>
          <p:cNvPr id="563" name="Textfeld 6"/>
          <p:cNvSpPr txBox="1">
            <a:spLocks noChangeArrowheads="1"/>
          </p:cNvSpPr>
          <p:nvPr/>
        </p:nvSpPr>
        <p:spPr bwMode="auto">
          <a:xfrm>
            <a:off x="6516215" y="4310756"/>
            <a:ext cx="2255347" cy="20705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6000" tIns="36000" rIns="0" bIns="3600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algn="l" defTabSz="503486">
              <a:lnSpc>
                <a:spcPct val="90000"/>
              </a:lnSpc>
              <a:defRPr/>
            </a:pPr>
            <a:r>
              <a:rPr lang="en-GB" altLang="en-US" sz="11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Wireless Backhaul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60 GHz narrow beam system 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management and control per mmWave mesh access area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protocol 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re-routing over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Auto-alignment installations via adaptive beamforming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Redundancy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active equipment at “first” pole next to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via connections to 2 or more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PoPs</a:t>
            </a:r>
            <a:endParaRPr lang="en-GB" altLang="en-US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link degradation and outage recognition w/ failure localisation</a:t>
            </a:r>
            <a:endParaRPr lang="en-GB" altLang="en-US" sz="11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4" name="Rechteck 563"/>
          <p:cNvSpPr/>
          <p:nvPr/>
        </p:nvSpPr>
        <p:spPr>
          <a:xfrm>
            <a:off x="4449268" y="3186974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567" name="Rectangle 162"/>
          <p:cNvSpPr>
            <a:spLocks noChangeArrowheads="1"/>
          </p:cNvSpPr>
          <p:nvPr/>
        </p:nvSpPr>
        <p:spPr bwMode="auto">
          <a:xfrm>
            <a:off x="5292081" y="4742257"/>
            <a:ext cx="993520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Use case c) </a:t>
            </a:r>
            <a:r>
              <a:rPr lang="en-US" altLang="de-DE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WiFi</a:t>
            </a:r>
            <a:r>
              <a:rPr lang="en-US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AP / SC</a:t>
            </a:r>
            <a:endParaRPr lang="en-US" altLang="de-DE" sz="12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68" name="Rectangle 162"/>
          <p:cNvSpPr>
            <a:spLocks noChangeArrowheads="1"/>
          </p:cNvSpPr>
          <p:nvPr/>
        </p:nvSpPr>
        <p:spPr bwMode="auto">
          <a:xfrm>
            <a:off x="2155366" y="3714731"/>
            <a:ext cx="3784786" cy="311606"/>
          </a:xfrm>
          <a:prstGeom prst="rect">
            <a:avLst/>
          </a:prstGeom>
          <a:solidFill>
            <a:srgbClr val="FFCC99">
              <a:alpha val="70000"/>
            </a:srgbClr>
          </a:solidFill>
          <a:ln>
            <a:noFill/>
          </a:ln>
          <a:extLst/>
        </p:spPr>
        <p:txBody>
          <a:bodyPr wrap="square" lIns="72000" tIns="72000" rIns="72000" bIns="7200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/>
              <a:t>Focus on </a:t>
            </a:r>
            <a:r>
              <a:rPr lang="en-US" altLang="de-DE" sz="1200" dirty="0" smtClean="0">
                <a:solidFill>
                  <a:schemeClr val="tx1"/>
                </a:solidFill>
              </a:rPr>
              <a:t>u</a:t>
            </a:r>
            <a:r>
              <a:rPr lang="en-US" altLang="de-DE" sz="1200" dirty="0" smtClean="0"/>
              <a:t>se case specific Mesh WBH requirements</a:t>
            </a:r>
            <a:endParaRPr lang="en-US" altLang="de-DE" sz="1200" dirty="0"/>
          </a:p>
        </p:txBody>
      </p:sp>
      <p:sp>
        <p:nvSpPr>
          <p:cNvPr id="312" name="Textfeld 6"/>
          <p:cNvSpPr txBox="1">
            <a:spLocks noChangeArrowheads="1"/>
          </p:cNvSpPr>
          <p:nvPr/>
        </p:nvSpPr>
        <p:spPr bwMode="auto">
          <a:xfrm rot="17540008">
            <a:off x="2306866" y="3032572"/>
            <a:ext cx="815202" cy="16984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WBH</a:t>
            </a:r>
            <a:endParaRPr lang="en-GB" altLang="en-US" sz="1100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TextBox 94"/>
          <p:cNvSpPr txBox="1">
            <a:spLocks noChangeArrowheads="1"/>
          </p:cNvSpPr>
          <p:nvPr/>
        </p:nvSpPr>
        <p:spPr bwMode="auto">
          <a:xfrm>
            <a:off x="6378983" y="3352967"/>
            <a:ext cx="637168" cy="1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solidFill>
                  <a:srgbClr val="FF0000"/>
                </a:solidFill>
              </a:rPr>
              <a:t>fiber</a:t>
            </a:r>
            <a:endParaRPr lang="en-US" altLang="de-DE" sz="1100" dirty="0">
              <a:solidFill>
                <a:srgbClr val="FF0000"/>
              </a:solidFill>
            </a:endParaRPr>
          </a:p>
        </p:txBody>
      </p:sp>
      <p:sp>
        <p:nvSpPr>
          <p:cNvPr id="319" name="Freeform 11"/>
          <p:cNvSpPr>
            <a:spLocks/>
          </p:cNvSpPr>
          <p:nvPr/>
        </p:nvSpPr>
        <p:spPr bwMode="auto">
          <a:xfrm>
            <a:off x="7956376" y="1954932"/>
            <a:ext cx="815187" cy="1916200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lIns="36000" tIns="36000" rIns="36000" bIns="36000"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8001879" y="3997841"/>
            <a:ext cx="106679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323" name="TextBox 94"/>
          <p:cNvSpPr txBox="1">
            <a:spLocks noChangeArrowheads="1"/>
          </p:cNvSpPr>
          <p:nvPr/>
        </p:nvSpPr>
        <p:spPr bwMode="auto">
          <a:xfrm>
            <a:off x="8145896" y="3933056"/>
            <a:ext cx="921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latin typeface="Tele-GroteskNor" pitchFamily="2" charset="0"/>
              </a:rPr>
              <a:t>mmWave AP</a:t>
            </a:r>
          </a:p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latin typeface="Tele-GroteskNor" pitchFamily="2" charset="0"/>
              </a:rPr>
              <a:t>mmWave link</a:t>
            </a:r>
            <a:endParaRPr lang="en-US" altLang="de-DE" sz="1100" dirty="0">
              <a:latin typeface="Tele-GroteskNor" pitchFamily="2" charset="0"/>
            </a:endParaRPr>
          </a:p>
        </p:txBody>
      </p:sp>
      <p:cxnSp>
        <p:nvCxnSpPr>
          <p:cNvPr id="326" name="Gerade Verbindung 325"/>
          <p:cNvCxnSpPr/>
          <p:nvPr/>
        </p:nvCxnSpPr>
        <p:spPr bwMode="auto">
          <a:xfrm>
            <a:off x="7949176" y="4191832"/>
            <a:ext cx="180772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27" name="TextBox 94"/>
          <p:cNvSpPr txBox="1">
            <a:spLocks noChangeArrowheads="1"/>
          </p:cNvSpPr>
          <p:nvPr/>
        </p:nvSpPr>
        <p:spPr bwMode="auto">
          <a:xfrm>
            <a:off x="167712" y="3271088"/>
            <a:ext cx="714716" cy="3323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Fiber PoP </a:t>
            </a:r>
            <a:r>
              <a:rPr lang="en-US" altLang="de-DE" sz="800" dirty="0" smtClean="0"/>
              <a:t>(to Provider Network)</a:t>
            </a:r>
            <a:endParaRPr lang="en-US" altLang="de-DE" sz="800" dirty="0"/>
          </a:p>
        </p:txBody>
      </p:sp>
      <p:cxnSp>
        <p:nvCxnSpPr>
          <p:cNvPr id="3" name="Gewinkelte Verbindung 2"/>
          <p:cNvCxnSpPr>
            <a:stCxn id="334" idx="1"/>
            <a:endCxn id="175" idx="2"/>
          </p:cNvCxnSpPr>
          <p:nvPr/>
        </p:nvCxnSpPr>
        <p:spPr bwMode="auto">
          <a:xfrm flipV="1">
            <a:off x="927256" y="3190485"/>
            <a:ext cx="435205" cy="309914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9" name="Group 5"/>
          <p:cNvGrpSpPr>
            <a:grpSpLocks/>
          </p:cNvGrpSpPr>
          <p:nvPr/>
        </p:nvGrpSpPr>
        <p:grpSpPr bwMode="auto">
          <a:xfrm>
            <a:off x="927256" y="3293215"/>
            <a:ext cx="201612" cy="265113"/>
            <a:chOff x="632" y="1958"/>
            <a:chExt cx="220" cy="389"/>
          </a:xfrm>
        </p:grpSpPr>
        <p:sp>
          <p:nvSpPr>
            <p:cNvPr id="330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3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4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35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647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48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649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0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1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652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702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3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4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5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6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7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8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9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0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1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2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3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4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5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53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4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5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6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7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8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9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0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1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2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3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4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5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66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667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688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89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0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1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2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3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4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5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6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7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8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9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0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1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68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9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0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1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2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3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4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5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6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7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8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9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80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1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83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4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5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6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7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6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37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582" name="Freeform 81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3" name="Freeform 82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4" name="Freeform 83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5" name="Freeform 84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6" name="Freeform 85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7" name="Freeform 86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8" name="Freeform 87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9" name="Freeform 88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0" name="Freeform 89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1" name="Freeform 90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2" name="Freeform 91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3" name="Freeform 92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4" name="Freeform 93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5" name="Freeform 94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6" name="Freeform 95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7" name="Freeform 96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8" name="Freeform 97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9" name="Freeform 98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0" name="Freeform 99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1" name="Freeform 100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2" name="Freeform 101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3" name="Freeform 102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4" name="Freeform 103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5" name="Freeform 104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6" name="Freeform 105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7" name="Freeform 106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8" name="Freeform 107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9" name="Freeform 108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0" name="Freeform 109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1" name="Freeform 110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2" name="Freeform 111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3" name="Freeform 112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4" name="Freeform 113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5" name="Freeform 114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6" name="Freeform 115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7" name="Freeform 116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" name="Freeform 117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9" name="Freeform 118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0" name="Freeform 119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1" name="Freeform 120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2" name="Freeform 121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3" name="Freeform 122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4" name="Freeform 123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5" name="Freeform 124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6" name="Freeform 125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7" name="Freeform 126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8" name="Freeform 127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9" name="Freeform 128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0" name="Freeform 129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1" name="Freeform 130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2" name="Freeform 131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3" name="Freeform 132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4" name="Freeform 133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5" name="Freeform 134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6" name="Freeform 135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7" name="Freeform 136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8" name="Freeform 137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9" name="Freeform 138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0" name="Freeform 139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1" name="Freeform 140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2" name="Freeform 141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3" name="Freeform 142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4" name="Rectangle 143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40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645" name="Freeform 144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6" name="Freeform 145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38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9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40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57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570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57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4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5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6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7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8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9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80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81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571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72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569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</p:grpSp>
      <p:pic>
        <p:nvPicPr>
          <p:cNvPr id="318" name="Grafik 3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32015"/>
            <a:ext cx="124905" cy="483326"/>
          </a:xfrm>
          <a:prstGeom prst="rect">
            <a:avLst/>
          </a:prstGeom>
        </p:spPr>
      </p:pic>
      <p:sp>
        <p:nvSpPr>
          <p:cNvPr id="535" name="Rechteck 534"/>
          <p:cNvSpPr/>
          <p:nvPr/>
        </p:nvSpPr>
        <p:spPr>
          <a:xfrm>
            <a:off x="6248961" y="3188189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718" name="Gerade Verbindung 537"/>
          <p:cNvCxnSpPr>
            <a:stCxn id="9252" idx="1"/>
          </p:cNvCxnSpPr>
          <p:nvPr/>
        </p:nvCxnSpPr>
        <p:spPr bwMode="auto">
          <a:xfrm flipH="1">
            <a:off x="4502287" y="2546643"/>
            <a:ext cx="432677" cy="61535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9" name="Gerade Verbindung 550"/>
          <p:cNvCxnSpPr>
            <a:stCxn id="316" idx="0"/>
          </p:cNvCxnSpPr>
          <p:nvPr/>
        </p:nvCxnSpPr>
        <p:spPr bwMode="auto">
          <a:xfrm flipH="1" flipV="1">
            <a:off x="3668493" y="4615821"/>
            <a:ext cx="555873" cy="103966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0" name="Gerade Verbindung 549"/>
          <p:cNvCxnSpPr/>
          <p:nvPr/>
        </p:nvCxnSpPr>
        <p:spPr bwMode="auto">
          <a:xfrm flipV="1">
            <a:off x="2752034" y="4656854"/>
            <a:ext cx="865451" cy="9986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1" name="Gerade Verbindung 548"/>
          <p:cNvCxnSpPr/>
          <p:nvPr/>
        </p:nvCxnSpPr>
        <p:spPr bwMode="auto">
          <a:xfrm>
            <a:off x="1028583" y="4609360"/>
            <a:ext cx="1155350" cy="223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2" name="Gerade Verbindung 548"/>
          <p:cNvCxnSpPr>
            <a:endCxn id="373" idx="1"/>
          </p:cNvCxnSpPr>
          <p:nvPr/>
        </p:nvCxnSpPr>
        <p:spPr bwMode="auto">
          <a:xfrm flipV="1">
            <a:off x="1449883" y="4653582"/>
            <a:ext cx="671598" cy="100863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65" name="Rectangle 162"/>
          <p:cNvSpPr>
            <a:spLocks noChangeArrowheads="1"/>
          </p:cNvSpPr>
          <p:nvPr/>
        </p:nvSpPr>
        <p:spPr bwMode="auto">
          <a:xfrm>
            <a:off x="1215536" y="4849223"/>
            <a:ext cx="798258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/>
              <a:t>Use case</a:t>
            </a:r>
            <a:br>
              <a:rPr lang="en-US" altLang="de-DE" sz="1200" dirty="0" smtClean="0"/>
            </a:br>
            <a:r>
              <a:rPr lang="en-US" altLang="de-DE" sz="1200" dirty="0" smtClean="0"/>
              <a:t>a) </a:t>
            </a:r>
            <a:r>
              <a:rPr lang="en-US" altLang="de-DE" sz="1200" b="1" dirty="0" smtClean="0"/>
              <a:t>WTTH</a:t>
            </a:r>
            <a:endParaRPr lang="en-US" altLang="de-DE" sz="1200" b="1" dirty="0"/>
          </a:p>
        </p:txBody>
      </p:sp>
      <p:sp>
        <p:nvSpPr>
          <p:cNvPr id="566" name="Rectangle 162"/>
          <p:cNvSpPr>
            <a:spLocks noChangeArrowheads="1"/>
          </p:cNvSpPr>
          <p:nvPr/>
        </p:nvSpPr>
        <p:spPr bwMode="auto">
          <a:xfrm>
            <a:off x="3172213" y="5141183"/>
            <a:ext cx="798258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Use case</a:t>
            </a:r>
            <a:b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b) </a:t>
            </a:r>
            <a:r>
              <a:rPr lang="en-US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WTTB</a:t>
            </a:r>
          </a:p>
        </p:txBody>
      </p:sp>
    </p:spTree>
    <p:extLst>
      <p:ext uri="{BB962C8B-B14F-4D97-AF65-F5344CB8AC3E}">
        <p14:creationId xmlns:p14="http://schemas.microsoft.com/office/powerpoint/2010/main" val="41081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6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/>
              <a:t>Mesh </a:t>
            </a:r>
            <a:r>
              <a:rPr lang="en-GB" dirty="0" smtClean="0"/>
              <a:t>Network </a:t>
            </a:r>
            <a:br>
              <a:rPr lang="en-GB" dirty="0" smtClean="0"/>
            </a:br>
            <a:r>
              <a:rPr lang="en-GB" dirty="0" smtClean="0"/>
              <a:t>Use Case Matrix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697376" y="3973390"/>
            <a:ext cx="719643" cy="403866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b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4"/>
          <p:cNvSpPr>
            <a:spLocks noChangeArrowheads="1"/>
          </p:cNvSpPr>
          <p:nvPr/>
        </p:nvSpPr>
        <p:spPr bwMode="auto">
          <a:xfrm>
            <a:off x="1615801" y="2391602"/>
            <a:ext cx="827156" cy="47985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WTTH 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4"/>
          <p:cNvSpPr>
            <a:spLocks noChangeArrowheads="1"/>
          </p:cNvSpPr>
          <p:nvPr/>
        </p:nvSpPr>
        <p:spPr bwMode="auto">
          <a:xfrm>
            <a:off x="2664420" y="2391602"/>
            <a:ext cx="842700" cy="47985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WTTB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399162" y="3904325"/>
            <a:ext cx="420718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93094" y="4442758"/>
            <a:ext cx="411325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03661" y="2914790"/>
            <a:ext cx="4202687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508582" y="2097459"/>
            <a:ext cx="0" cy="334357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55776" y="2366929"/>
            <a:ext cx="0" cy="31102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613036" y="2366929"/>
            <a:ext cx="0" cy="31102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4"/>
          <p:cNvSpPr>
            <a:spLocks noChangeArrowheads="1"/>
          </p:cNvSpPr>
          <p:nvPr/>
        </p:nvSpPr>
        <p:spPr bwMode="auto">
          <a:xfrm>
            <a:off x="694600" y="5044477"/>
            <a:ext cx="724687" cy="396553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Rooftop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4"/>
          <p:cNvSpPr>
            <a:spLocks noChangeArrowheads="1"/>
          </p:cNvSpPr>
          <p:nvPr/>
        </p:nvSpPr>
        <p:spPr bwMode="auto">
          <a:xfrm>
            <a:off x="694600" y="4510102"/>
            <a:ext cx="724687" cy="406516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</a:t>
            </a:r>
            <a:b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493095" y="4957400"/>
            <a:ext cx="4113252" cy="2037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gray">
          <a:xfrm>
            <a:off x="1756068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gray">
          <a:xfrm>
            <a:off x="2814428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gray">
          <a:xfrm>
            <a:off x="2814428" y="4473723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gray">
          <a:xfrm>
            <a:off x="2814428" y="4993546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5" name="Rechteck 24"/>
          <p:cNvSpPr/>
          <p:nvPr/>
        </p:nvSpPr>
        <p:spPr>
          <a:xfrm>
            <a:off x="2665884" y="3492115"/>
            <a:ext cx="853422" cy="3323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Wireless AP + Repeater</a:t>
            </a:r>
            <a:r>
              <a:rPr lang="en-GB" sz="1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GB" sz="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406094" y="3409552"/>
            <a:ext cx="420025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4"/>
          <p:cNvSpPr>
            <a:spLocks noChangeArrowheads="1"/>
          </p:cNvSpPr>
          <p:nvPr/>
        </p:nvSpPr>
        <p:spPr bwMode="auto">
          <a:xfrm>
            <a:off x="395536" y="2972501"/>
            <a:ext cx="1021481" cy="853150"/>
          </a:xfrm>
          <a:prstGeom prst="roundRect">
            <a:avLst>
              <a:gd name="adj" fmla="val 7384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Inhouse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643741" y="3017446"/>
            <a:ext cx="799216" cy="3139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  <a:r>
              <a:rPr lang="en-GB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29" name="Abgerundetes Rechteck 4"/>
          <p:cNvSpPr>
            <a:spLocks noChangeArrowheads="1"/>
          </p:cNvSpPr>
          <p:nvPr/>
        </p:nvSpPr>
        <p:spPr bwMode="auto">
          <a:xfrm rot="16200000">
            <a:off x="-179690" y="4555895"/>
            <a:ext cx="1467641" cy="302630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Wireless BH</a:t>
            </a:r>
            <a:endParaRPr lang="en-GB" sz="1200" b="1" baseline="30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929431" y="5831688"/>
            <a:ext cx="2589875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No additional building outside-wall antenna for WTTH</a:t>
            </a:r>
          </a:p>
          <a:p>
            <a:pPr algn="l"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E.g. wireless AP in the floor plus repeater at home </a:t>
            </a: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gerundetes Rechteck 4"/>
          <p:cNvSpPr>
            <a:spLocks noChangeArrowheads="1"/>
          </p:cNvSpPr>
          <p:nvPr/>
        </p:nvSpPr>
        <p:spPr bwMode="auto">
          <a:xfrm>
            <a:off x="3715524" y="2393531"/>
            <a:ext cx="890823" cy="483648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c) Wi-Fi AP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4"/>
          <p:cNvSpPr>
            <a:spLocks noChangeArrowheads="1"/>
          </p:cNvSpPr>
          <p:nvPr/>
        </p:nvSpPr>
        <p:spPr bwMode="auto">
          <a:xfrm>
            <a:off x="1610848" y="2097459"/>
            <a:ext cx="2995500" cy="24746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 Wireless Backhaul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gray">
          <a:xfrm>
            <a:off x="3851920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gray">
          <a:xfrm>
            <a:off x="3851920" y="4473723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004048" y="1916832"/>
            <a:ext cx="3744416" cy="420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72000" tIns="46080" rIns="7200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Wireless To The Home (WTTH)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fixed-wireless access (FWA) scenario for residential access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flat is equipped with a receive / transmit window antenna (sector)</a:t>
            </a:r>
            <a:endParaRPr lang="en-GB" sz="14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Wireless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WTTB)</a:t>
            </a:r>
            <a:endParaRPr lang="en-GB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FWA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residential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is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equipped with a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/ transmit outdoor-wall antenna (sector)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in-building distribution is achieved by an in-building wireless or fixed network</a:t>
            </a:r>
            <a:endParaRPr lang="en-GB" sz="1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 / Small Cell Backhaul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nomadic and mobile usage scenario for Wi-Fi or 5G services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user equipment / device represents an end node</a:t>
            </a:r>
          </a:p>
        </p:txBody>
      </p:sp>
    </p:spTree>
    <p:extLst>
      <p:ext uri="{BB962C8B-B14F-4D97-AF65-F5344CB8AC3E}">
        <p14:creationId xmlns:p14="http://schemas.microsoft.com/office/powerpoint/2010/main" val="59618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7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Distance </a:t>
            </a:r>
            <a:r>
              <a:rPr lang="en-GB" dirty="0" err="1" smtClean="0">
                <a:solidFill>
                  <a:schemeClr val="tx1"/>
                </a:solidFill>
              </a:rPr>
              <a:t>Distibution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– Operator Example for mmWave </a:t>
            </a:r>
            <a:r>
              <a:rPr lang="en-GB" dirty="0">
                <a:solidFill>
                  <a:schemeClr val="tx1"/>
                </a:solidFill>
              </a:rPr>
              <a:t>Mesh </a:t>
            </a:r>
            <a:r>
              <a:rPr lang="en-GB" dirty="0" smtClean="0">
                <a:solidFill>
                  <a:schemeClr val="tx1"/>
                </a:solidFill>
              </a:rPr>
              <a:t>Networks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459288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719576" y="1902432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urban area</a:t>
            </a:r>
            <a:endParaRPr lang="de-DE" sz="1400" dirty="0"/>
          </a:p>
        </p:txBody>
      </p:sp>
      <p:sp>
        <p:nvSpPr>
          <p:cNvPr id="12" name="Rectangle 2"/>
          <p:cNvSpPr/>
          <p:nvPr/>
        </p:nvSpPr>
        <p:spPr>
          <a:xfrm>
            <a:off x="5142903" y="1916832"/>
            <a:ext cx="3533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3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and methodology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broadband coverage for dense urban, urban, rural service areas in a timely and cost efficient way</a:t>
            </a: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Exemplary assessment: Dense urban area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3568" y="6237312"/>
            <a:ext cx="7848872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Basis: </a:t>
            </a:r>
            <a:r>
              <a:rPr lang="it-IT" sz="800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Behrens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it-IT" sz="8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it-IT" sz="8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Gladisch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A.: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Optical Wireless: </a:t>
            </a:r>
            <a:r>
              <a:rPr lang="it-IT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Operator’s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en-GB" sz="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Communications Conference (OFC)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Workshop: Optical Wireless – Can it Become a Gigabit Wireless Alternative? — Capabilities, Opportunities, Challenges and Threats, Los Angeles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(CA, USA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19–23, </a:t>
            </a:r>
            <a:r>
              <a:rPr lang="it-IT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5148063" y="3861048"/>
            <a:ext cx="3611623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3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Distance classes</a:t>
            </a: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to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568325" lvl="1" indent="-168275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distance       &lt; 15 m</a:t>
            </a:r>
          </a:p>
          <a:p>
            <a:pPr marL="568325" lvl="1" indent="-168275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distance       &lt; 100 m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Furniture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distance       &lt; 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</a:t>
            </a: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1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&lt;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</a:t>
            </a: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2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&lt; 300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98389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Objekt 15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0057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" name="Freeform 11"/>
          <p:cNvSpPr>
            <a:spLocks/>
          </p:cNvSpPr>
          <p:nvPr/>
        </p:nvSpPr>
        <p:spPr bwMode="auto">
          <a:xfrm>
            <a:off x="3152254" y="2111110"/>
            <a:ext cx="2531678" cy="3502945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8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79444"/>
            <a:ext cx="7920880" cy="73333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New Usage Model: </a:t>
            </a:r>
            <a:r>
              <a:rPr lang="en-US" dirty="0" err="1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/>
              <a:t>Mesh </a:t>
            </a:r>
            <a:r>
              <a:rPr lang="en-GB" dirty="0" smtClean="0"/>
              <a:t>Network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22" name="Rechteck 21"/>
          <p:cNvSpPr/>
          <p:nvPr/>
        </p:nvSpPr>
        <p:spPr bwMode="gray">
          <a:xfrm>
            <a:off x="1424374" y="2507757"/>
            <a:ext cx="535244" cy="6268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3" name="Gleichschenkliges Dreieck 22"/>
          <p:cNvSpPr/>
          <p:nvPr/>
        </p:nvSpPr>
        <p:spPr bwMode="gray">
          <a:xfrm>
            <a:off x="1331640" y="2348880"/>
            <a:ext cx="727561" cy="1676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11" name="Rechteck 110"/>
          <p:cNvSpPr/>
          <p:nvPr/>
        </p:nvSpPr>
        <p:spPr bwMode="gray">
          <a:xfrm>
            <a:off x="5272387" y="270892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7" name="Rechteck 136"/>
          <p:cNvSpPr/>
          <p:nvPr/>
        </p:nvSpPr>
        <p:spPr bwMode="gray">
          <a:xfrm>
            <a:off x="5269745" y="376056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8" name="Rechteck 137"/>
          <p:cNvSpPr/>
          <p:nvPr/>
        </p:nvSpPr>
        <p:spPr bwMode="gray">
          <a:xfrm>
            <a:off x="5272387" y="4797152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9" name="Rechteck 138"/>
          <p:cNvSpPr/>
          <p:nvPr/>
        </p:nvSpPr>
        <p:spPr bwMode="gray">
          <a:xfrm>
            <a:off x="4236742" y="2209727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0" name="Rechteck 139"/>
          <p:cNvSpPr/>
          <p:nvPr/>
        </p:nvSpPr>
        <p:spPr bwMode="gray">
          <a:xfrm>
            <a:off x="4236742" y="3253843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1" name="Rechteck 140"/>
          <p:cNvSpPr/>
          <p:nvPr/>
        </p:nvSpPr>
        <p:spPr bwMode="gray">
          <a:xfrm>
            <a:off x="4236742" y="429795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2" name="Rechteck 141"/>
          <p:cNvSpPr/>
          <p:nvPr/>
        </p:nvSpPr>
        <p:spPr bwMode="gray">
          <a:xfrm>
            <a:off x="3181404" y="270892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3" name="Rechteck 142"/>
          <p:cNvSpPr/>
          <p:nvPr/>
        </p:nvSpPr>
        <p:spPr bwMode="gray">
          <a:xfrm>
            <a:off x="3181404" y="3753036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4" name="Rechteck 143"/>
          <p:cNvSpPr/>
          <p:nvPr/>
        </p:nvSpPr>
        <p:spPr bwMode="gray">
          <a:xfrm>
            <a:off x="3181404" y="4797152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9" name="Rechteck 148"/>
          <p:cNvSpPr/>
          <p:nvPr/>
        </p:nvSpPr>
        <p:spPr bwMode="gray">
          <a:xfrm>
            <a:off x="5580112" y="2604505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52" name="Gerade Verbindung 151"/>
          <p:cNvCxnSpPr>
            <a:stCxn id="139" idx="1"/>
            <a:endCxn id="142" idx="3"/>
          </p:cNvCxnSpPr>
          <p:nvPr/>
        </p:nvCxnSpPr>
        <p:spPr>
          <a:xfrm flipH="1">
            <a:off x="3489129" y="2363590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>
            <a:stCxn id="111" idx="1"/>
            <a:endCxn id="139" idx="3"/>
          </p:cNvCxnSpPr>
          <p:nvPr/>
        </p:nvCxnSpPr>
        <p:spPr>
          <a:xfrm flipH="1" flipV="1">
            <a:off x="4544467" y="2363590"/>
            <a:ext cx="727920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>
            <a:stCxn id="111" idx="1"/>
            <a:endCxn id="140" idx="3"/>
          </p:cNvCxnSpPr>
          <p:nvPr/>
        </p:nvCxnSpPr>
        <p:spPr>
          <a:xfrm flipH="1">
            <a:off x="4544467" y="2862783"/>
            <a:ext cx="727920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160"/>
          <p:cNvCxnSpPr>
            <a:stCxn id="137" idx="1"/>
            <a:endCxn id="140" idx="3"/>
          </p:cNvCxnSpPr>
          <p:nvPr/>
        </p:nvCxnSpPr>
        <p:spPr>
          <a:xfrm flipH="1" flipV="1">
            <a:off x="4544467" y="3407706"/>
            <a:ext cx="725278" cy="506726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>
            <a:stCxn id="138" idx="1"/>
            <a:endCxn id="141" idx="3"/>
          </p:cNvCxnSpPr>
          <p:nvPr/>
        </p:nvCxnSpPr>
        <p:spPr>
          <a:xfrm flipH="1" flipV="1">
            <a:off x="4544467" y="4451822"/>
            <a:ext cx="727920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>
            <a:stCxn id="137" idx="1"/>
            <a:endCxn id="141" idx="3"/>
          </p:cNvCxnSpPr>
          <p:nvPr/>
        </p:nvCxnSpPr>
        <p:spPr>
          <a:xfrm flipH="1">
            <a:off x="4544467" y="3914432"/>
            <a:ext cx="725278" cy="53739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>
            <a:stCxn id="140" idx="1"/>
            <a:endCxn id="143" idx="3"/>
          </p:cNvCxnSpPr>
          <p:nvPr/>
        </p:nvCxnSpPr>
        <p:spPr>
          <a:xfrm flipH="1">
            <a:off x="3489129" y="3407706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172"/>
          <p:cNvCxnSpPr>
            <a:stCxn id="140" idx="1"/>
            <a:endCxn id="142" idx="3"/>
          </p:cNvCxnSpPr>
          <p:nvPr/>
        </p:nvCxnSpPr>
        <p:spPr>
          <a:xfrm flipH="1" flipV="1">
            <a:off x="3489129" y="2862783"/>
            <a:ext cx="747613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175"/>
          <p:cNvCxnSpPr>
            <a:stCxn id="141" idx="1"/>
            <a:endCxn id="144" idx="3"/>
          </p:cNvCxnSpPr>
          <p:nvPr/>
        </p:nvCxnSpPr>
        <p:spPr>
          <a:xfrm flipH="1">
            <a:off x="3489129" y="4451822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>
            <a:stCxn id="141" idx="1"/>
            <a:endCxn id="143" idx="3"/>
          </p:cNvCxnSpPr>
          <p:nvPr/>
        </p:nvCxnSpPr>
        <p:spPr>
          <a:xfrm flipH="1" flipV="1">
            <a:off x="3489129" y="3906899"/>
            <a:ext cx="747613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>
            <a:stCxn id="138" idx="1"/>
          </p:cNvCxnSpPr>
          <p:nvPr/>
        </p:nvCxnSpPr>
        <p:spPr>
          <a:xfrm flipH="1">
            <a:off x="5004048" y="4951015"/>
            <a:ext cx="268339" cy="278185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5787752" y="4955207"/>
            <a:ext cx="656456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>
            <a:stCxn id="149" idx="3"/>
          </p:cNvCxnSpPr>
          <p:nvPr/>
        </p:nvCxnSpPr>
        <p:spPr>
          <a:xfrm>
            <a:off x="5787752" y="2866975"/>
            <a:ext cx="728464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74" name="Gruppieren 6173"/>
          <p:cNvGrpSpPr/>
          <p:nvPr/>
        </p:nvGrpSpPr>
        <p:grpSpPr>
          <a:xfrm rot="16200000">
            <a:off x="5989235" y="4852456"/>
            <a:ext cx="80520" cy="124981"/>
            <a:chOff x="6014084" y="4701418"/>
            <a:chExt cx="80520" cy="124981"/>
          </a:xfrm>
        </p:grpSpPr>
        <p:sp>
          <p:nvSpPr>
            <p:cNvPr id="193" name="Ellipse 192"/>
            <p:cNvSpPr/>
            <p:nvPr/>
          </p:nvSpPr>
          <p:spPr bwMode="gray">
            <a:xfrm>
              <a:off x="6014085" y="4745880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194" name="Ellipse 193"/>
            <p:cNvSpPr/>
            <p:nvPr/>
          </p:nvSpPr>
          <p:spPr bwMode="gray">
            <a:xfrm>
              <a:off x="6014084" y="4701418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99" name="Gruppieren 198"/>
          <p:cNvGrpSpPr/>
          <p:nvPr/>
        </p:nvGrpSpPr>
        <p:grpSpPr>
          <a:xfrm rot="16200000">
            <a:off x="5989235" y="2758698"/>
            <a:ext cx="80520" cy="124981"/>
            <a:chOff x="6014084" y="4701418"/>
            <a:chExt cx="80520" cy="124981"/>
          </a:xfrm>
        </p:grpSpPr>
        <p:sp>
          <p:nvSpPr>
            <p:cNvPr id="200" name="Ellipse 199"/>
            <p:cNvSpPr/>
            <p:nvPr/>
          </p:nvSpPr>
          <p:spPr bwMode="gray">
            <a:xfrm>
              <a:off x="6014085" y="4745880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201" name="Ellipse 200"/>
            <p:cNvSpPr/>
            <p:nvPr/>
          </p:nvSpPr>
          <p:spPr bwMode="gray">
            <a:xfrm>
              <a:off x="6014084" y="4701418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6175" name="Rechteck 6174"/>
          <p:cNvSpPr/>
          <p:nvPr/>
        </p:nvSpPr>
        <p:spPr>
          <a:xfrm>
            <a:off x="5850574" y="2858989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lang="de-DE" sz="1200" dirty="0"/>
          </a:p>
        </p:txBody>
      </p:sp>
      <p:sp>
        <p:nvSpPr>
          <p:cNvPr id="203" name="Rechteck 202"/>
          <p:cNvSpPr/>
          <p:nvPr/>
        </p:nvSpPr>
        <p:spPr>
          <a:xfrm>
            <a:off x="3560391" y="4806952"/>
            <a:ext cx="161133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Mesh</a:t>
            </a:r>
            <a:b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20" name="Rechteck 219"/>
          <p:cNvSpPr/>
          <p:nvPr/>
        </p:nvSpPr>
        <p:spPr bwMode="gray">
          <a:xfrm>
            <a:off x="1424374" y="3594228"/>
            <a:ext cx="535244" cy="6268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21" name="Gleichschenkliges Dreieck 220"/>
          <p:cNvSpPr/>
          <p:nvPr/>
        </p:nvSpPr>
        <p:spPr bwMode="gray">
          <a:xfrm>
            <a:off x="1331640" y="3435351"/>
            <a:ext cx="727561" cy="1676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4" name="Rechteck 153"/>
          <p:cNvSpPr/>
          <p:nvPr/>
        </p:nvSpPr>
        <p:spPr bwMode="auto">
          <a:xfrm>
            <a:off x="1475656" y="368462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5" name="Rechteck 234"/>
          <p:cNvSpPr/>
          <p:nvPr/>
        </p:nvSpPr>
        <p:spPr bwMode="auto">
          <a:xfrm>
            <a:off x="1723971" y="368462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6" name="Rechteck 235"/>
          <p:cNvSpPr/>
          <p:nvPr/>
        </p:nvSpPr>
        <p:spPr bwMode="auto">
          <a:xfrm>
            <a:off x="1479080" y="3941795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7" name="Rechteck 236"/>
          <p:cNvSpPr/>
          <p:nvPr/>
        </p:nvSpPr>
        <p:spPr bwMode="auto">
          <a:xfrm>
            <a:off x="1723971" y="3940109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8" name="Rechteck 237"/>
          <p:cNvSpPr/>
          <p:nvPr/>
        </p:nvSpPr>
        <p:spPr bwMode="auto">
          <a:xfrm>
            <a:off x="1483977" y="260450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9" name="Rechteck 238"/>
          <p:cNvSpPr/>
          <p:nvPr/>
        </p:nvSpPr>
        <p:spPr bwMode="auto">
          <a:xfrm>
            <a:off x="1732292" y="260450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0" name="Rechteck 239"/>
          <p:cNvSpPr/>
          <p:nvPr/>
        </p:nvSpPr>
        <p:spPr bwMode="auto">
          <a:xfrm>
            <a:off x="1487401" y="2861675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1" name="Rechteck 240"/>
          <p:cNvSpPr/>
          <p:nvPr/>
        </p:nvSpPr>
        <p:spPr bwMode="auto">
          <a:xfrm>
            <a:off x="1732292" y="2859989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11" name="Gruppieren 210"/>
          <p:cNvGrpSpPr/>
          <p:nvPr/>
        </p:nvGrpSpPr>
        <p:grpSpPr>
          <a:xfrm>
            <a:off x="1784500" y="2620708"/>
            <a:ext cx="87144" cy="144016"/>
            <a:chOff x="2502942" y="2348880"/>
            <a:chExt cx="87144" cy="144016"/>
          </a:xfrm>
        </p:grpSpPr>
        <p:cxnSp>
          <p:nvCxnSpPr>
            <p:cNvPr id="212" name="Gerade Verbindung 211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Gerade Verbindung 212"/>
            <p:cNvCxnSpPr/>
            <p:nvPr/>
          </p:nvCxnSpPr>
          <p:spPr bwMode="auto">
            <a:xfrm rot="5400000">
              <a:off x="25180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4" name="Gruppieren 213"/>
          <p:cNvGrpSpPr/>
          <p:nvPr/>
        </p:nvGrpSpPr>
        <p:grpSpPr>
          <a:xfrm>
            <a:off x="1539743" y="2872629"/>
            <a:ext cx="87144" cy="144016"/>
            <a:chOff x="2502942" y="2348880"/>
            <a:chExt cx="87144" cy="144016"/>
          </a:xfrm>
        </p:grpSpPr>
        <p:cxnSp>
          <p:nvCxnSpPr>
            <p:cNvPr id="215" name="Gerade Verbindung 214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Gerade Verbindung 215"/>
            <p:cNvCxnSpPr/>
            <p:nvPr/>
          </p:nvCxnSpPr>
          <p:spPr bwMode="auto">
            <a:xfrm rot="5400000">
              <a:off x="25180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8" name="Rechteck 277"/>
          <p:cNvSpPr/>
          <p:nvPr/>
        </p:nvSpPr>
        <p:spPr>
          <a:xfrm>
            <a:off x="367891" y="3789040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WTTB</a:t>
            </a:r>
            <a:endParaRPr lang="de-DE" sz="1400" dirty="0"/>
          </a:p>
        </p:txBody>
      </p:sp>
      <p:sp>
        <p:nvSpPr>
          <p:cNvPr id="279" name="Rechteck 278"/>
          <p:cNvSpPr/>
          <p:nvPr/>
        </p:nvSpPr>
        <p:spPr>
          <a:xfrm>
            <a:off x="367891" y="2647945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WTTH</a:t>
            </a:r>
            <a:endParaRPr lang="de-DE" sz="1400" dirty="0"/>
          </a:p>
        </p:txBody>
      </p:sp>
      <p:sp>
        <p:nvSpPr>
          <p:cNvPr id="280" name="Rechteck 279"/>
          <p:cNvSpPr/>
          <p:nvPr/>
        </p:nvSpPr>
        <p:spPr>
          <a:xfrm>
            <a:off x="367891" y="4880193"/>
            <a:ext cx="11077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Wi-Fi AP/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Small </a:t>
            </a:r>
            <a:r>
              <a:rPr lang="en-US" sz="14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1" name="Freeform 11"/>
          <p:cNvSpPr>
            <a:spLocks/>
          </p:cNvSpPr>
          <p:nvPr/>
        </p:nvSpPr>
        <p:spPr bwMode="auto">
          <a:xfrm>
            <a:off x="6276830" y="2209726"/>
            <a:ext cx="1985962" cy="3502945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6" name="Rechteck 325"/>
          <p:cNvSpPr/>
          <p:nvPr/>
        </p:nvSpPr>
        <p:spPr>
          <a:xfrm>
            <a:off x="6806740" y="3645024"/>
            <a:ext cx="947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Provider</a:t>
            </a:r>
            <a:b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lang="de-DE" sz="1600" dirty="0"/>
          </a:p>
        </p:txBody>
      </p:sp>
      <p:sp>
        <p:nvSpPr>
          <p:cNvPr id="329" name="Rechteck 328"/>
          <p:cNvSpPr/>
          <p:nvPr/>
        </p:nvSpPr>
        <p:spPr bwMode="gray">
          <a:xfrm>
            <a:off x="3033995" y="602547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30" name="Rechteck 329"/>
          <p:cNvSpPr/>
          <p:nvPr/>
        </p:nvSpPr>
        <p:spPr>
          <a:xfrm>
            <a:off x="7081783" y="5949280"/>
            <a:ext cx="12346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 fiber</a:t>
            </a:r>
            <a:b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termination node</a:t>
            </a:r>
            <a:endParaRPr lang="de-DE" sz="1100" dirty="0"/>
          </a:p>
        </p:txBody>
      </p:sp>
      <p:cxnSp>
        <p:nvCxnSpPr>
          <p:cNvPr id="323" name="Gerade Verbindung 322"/>
          <p:cNvCxnSpPr/>
          <p:nvPr/>
        </p:nvCxnSpPr>
        <p:spPr bwMode="auto">
          <a:xfrm>
            <a:off x="683568" y="5805264"/>
            <a:ext cx="78488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3" name="Rechteck 332"/>
          <p:cNvSpPr/>
          <p:nvPr/>
        </p:nvSpPr>
        <p:spPr>
          <a:xfrm>
            <a:off x="3342804" y="5949280"/>
            <a:ext cx="3173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Distribution Node,</a:t>
            </a:r>
            <a:b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one or more collocated </a:t>
            </a:r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sectors </a:t>
            </a:r>
            <a:endParaRPr lang="de-DE" sz="1100" dirty="0">
              <a:solidFill>
                <a:schemeClr val="tx1"/>
              </a:solidFill>
            </a:endParaRPr>
          </a:p>
        </p:txBody>
      </p:sp>
      <p:grpSp>
        <p:nvGrpSpPr>
          <p:cNvPr id="336" name="Gruppieren 335"/>
          <p:cNvGrpSpPr/>
          <p:nvPr/>
        </p:nvGrpSpPr>
        <p:grpSpPr>
          <a:xfrm>
            <a:off x="1619672" y="6077118"/>
            <a:ext cx="72008" cy="144016"/>
            <a:chOff x="2502942" y="2348880"/>
            <a:chExt cx="72008" cy="144016"/>
          </a:xfrm>
        </p:grpSpPr>
        <p:cxnSp>
          <p:nvCxnSpPr>
            <p:cNvPr id="337" name="Gerade Verbindung 336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Gerade Verbindung 337"/>
            <p:cNvCxnSpPr/>
            <p:nvPr/>
          </p:nvCxnSpPr>
          <p:spPr bwMode="auto">
            <a:xfrm rot="5400000">
              <a:off x="24892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9" name="Rechteck 338"/>
          <p:cNvSpPr/>
          <p:nvPr/>
        </p:nvSpPr>
        <p:spPr>
          <a:xfrm>
            <a:off x="1691680" y="5949280"/>
            <a:ext cx="851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sector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40" name="Rechteck 339"/>
          <p:cNvSpPr/>
          <p:nvPr/>
        </p:nvSpPr>
        <p:spPr>
          <a:xfrm>
            <a:off x="593938" y="5902342"/>
            <a:ext cx="73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Legend:</a:t>
            </a:r>
            <a:endParaRPr lang="de-DE" sz="1200" dirty="0"/>
          </a:p>
        </p:txBody>
      </p:sp>
      <p:cxnSp>
        <p:nvCxnSpPr>
          <p:cNvPr id="147" name="Gerade Verbindung 146"/>
          <p:cNvCxnSpPr>
            <a:stCxn id="236" idx="0"/>
          </p:cNvCxnSpPr>
          <p:nvPr/>
        </p:nvCxnSpPr>
        <p:spPr>
          <a:xfrm rot="5400000" flipH="1" flipV="1">
            <a:off x="1762379" y="3717266"/>
            <a:ext cx="29443" cy="419616"/>
          </a:xfrm>
          <a:prstGeom prst="bentConnector5">
            <a:avLst>
              <a:gd name="adj1" fmla="val 140611"/>
              <a:gd name="adj2" fmla="val 55696"/>
              <a:gd name="adj3" fmla="val 130568"/>
            </a:avLst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46"/>
          <p:cNvCxnSpPr>
            <a:stCxn id="235" idx="2"/>
          </p:cNvCxnSpPr>
          <p:nvPr/>
        </p:nvCxnSpPr>
        <p:spPr>
          <a:xfrm rot="16200000" flipH="1">
            <a:off x="1873893" y="3799337"/>
            <a:ext cx="51304" cy="174725"/>
          </a:xfrm>
          <a:prstGeom prst="bentConnector3">
            <a:avLst>
              <a:gd name="adj1" fmla="val 77015"/>
            </a:avLst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0" name="Grafik 15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97152"/>
            <a:ext cx="141847" cy="548884"/>
          </a:xfrm>
          <a:prstGeom prst="rect">
            <a:avLst/>
          </a:prstGeom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r="65432"/>
          <a:stretch/>
        </p:blipFill>
        <p:spPr bwMode="auto">
          <a:xfrm flipV="1">
            <a:off x="1377016" y="4917782"/>
            <a:ext cx="213871" cy="225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65" name="Rechteck 164"/>
          <p:cNvSpPr/>
          <p:nvPr/>
        </p:nvSpPr>
        <p:spPr>
          <a:xfrm>
            <a:off x="5857774" y="4937801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lang="de-DE" sz="1200" dirty="0"/>
          </a:p>
        </p:txBody>
      </p:sp>
      <p:sp>
        <p:nvSpPr>
          <p:cNvPr id="166" name="Rechteck 165"/>
          <p:cNvSpPr/>
          <p:nvPr/>
        </p:nvSpPr>
        <p:spPr bwMode="gray">
          <a:xfrm>
            <a:off x="5577470" y="4684751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63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7292" y="4892608"/>
            <a:ext cx="198025" cy="2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hteck 141"/>
          <p:cNvSpPr/>
          <p:nvPr/>
        </p:nvSpPr>
        <p:spPr bwMode="gray">
          <a:xfrm>
            <a:off x="1746564" y="486713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45" name="Gerade Verbindung 172"/>
          <p:cNvCxnSpPr>
            <a:stCxn id="142" idx="1"/>
          </p:cNvCxnSpPr>
          <p:nvPr/>
        </p:nvCxnSpPr>
        <p:spPr>
          <a:xfrm flipH="1" flipV="1">
            <a:off x="1899546" y="2677426"/>
            <a:ext cx="1281858" cy="18535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72"/>
          <p:cNvCxnSpPr>
            <a:stCxn id="142" idx="1"/>
            <a:endCxn id="240" idx="3"/>
          </p:cNvCxnSpPr>
          <p:nvPr/>
        </p:nvCxnSpPr>
        <p:spPr>
          <a:xfrm flipH="1">
            <a:off x="1663825" y="2862783"/>
            <a:ext cx="1517579" cy="87104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72"/>
          <p:cNvCxnSpPr>
            <a:stCxn id="144" idx="1"/>
          </p:cNvCxnSpPr>
          <p:nvPr/>
        </p:nvCxnSpPr>
        <p:spPr>
          <a:xfrm flipH="1">
            <a:off x="2048440" y="4951015"/>
            <a:ext cx="1132964" cy="6997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72"/>
          <p:cNvCxnSpPr>
            <a:stCxn id="143" idx="1"/>
          </p:cNvCxnSpPr>
          <p:nvPr/>
        </p:nvCxnSpPr>
        <p:spPr>
          <a:xfrm flipH="1" flipV="1">
            <a:off x="2048440" y="3834957"/>
            <a:ext cx="1132964" cy="71942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uppieren 335"/>
          <p:cNvGrpSpPr/>
          <p:nvPr/>
        </p:nvGrpSpPr>
        <p:grpSpPr>
          <a:xfrm>
            <a:off x="1976112" y="3754760"/>
            <a:ext cx="79209" cy="144016"/>
            <a:chOff x="2502942" y="2348880"/>
            <a:chExt cx="72008" cy="144016"/>
          </a:xfrm>
        </p:grpSpPr>
        <p:cxnSp>
          <p:nvCxnSpPr>
            <p:cNvPr id="94" name="Gerade Verbindung 336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Gerade Verbindung 337"/>
            <p:cNvCxnSpPr/>
            <p:nvPr/>
          </p:nvCxnSpPr>
          <p:spPr bwMode="auto">
            <a:xfrm rot="5400000">
              <a:off x="24892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Rechteck 86"/>
          <p:cNvSpPr/>
          <p:nvPr/>
        </p:nvSpPr>
        <p:spPr bwMode="gray">
          <a:xfrm>
            <a:off x="6874143" y="5868450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355780" y="2041103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cases: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62546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73" y="685801"/>
            <a:ext cx="7922468" cy="726975"/>
          </a:xfrm>
        </p:spPr>
        <p:txBody>
          <a:bodyPr/>
          <a:lstStyle/>
          <a:p>
            <a:r>
              <a:rPr lang="en-US" dirty="0" smtClean="0"/>
              <a:t>New Usage Model: </a:t>
            </a:r>
            <a:r>
              <a:rPr lang="en-US" dirty="0" err="1" smtClean="0"/>
              <a:t>mmWave</a:t>
            </a:r>
            <a:r>
              <a:rPr lang="en-US" dirty="0" smtClean="0"/>
              <a:t> Mesh Network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5148064" y="1556792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36000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multiple hop wireless backhauling devices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DNs is 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(street-poles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&lt;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1000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(rooftop)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distance between DNs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WTTH/B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Home/Building APs is &lt; 100 m.</a:t>
            </a: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85725" indent="-85725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conditions or other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operations in the same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area.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" indent="-85725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Obstructions of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beam un-alignments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  <a:endParaRPr lang="en-US" sz="12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WTTH/B DNs, which offer FTTH-like broadband access for residential customers as well as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Small cells and </a:t>
            </a:r>
            <a:r>
              <a:rPr lang="en-US" sz="1200" kern="0" dirty="0" err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-APs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(e.g. 802.11ac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), which offer mobile and nomadic services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 mmWave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backhaul network.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11ay mmWave Mesh backhaul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connects by optical fiber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Telco 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Redundancy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active radio equipment via Mesh topology and redundant central WBH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“first” pole near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Single-Point-of-Failure)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11ay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mmWave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network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over multiple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hops in order to reach coverage. In addition to the Mesh backhaul, also a point-to-multipoint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access network is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build to serve homes, buildings,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-AP and small cells. </a:t>
            </a:r>
            <a:endParaRPr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– WTTH Access: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WTTH DNs, which are placed at street poles (e.g. lamppost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WTTH DNs serve the individual homes/ flats via a window AP at client side instead of deploying expensive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 networks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building branch and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WTTH radio links work 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 the same or optional on different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 frequency than the mmWave Mesh backhaul links.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</a:t>
            </a: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Access: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Mesh backhaul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for backhauling of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are placed at street poles (e.g. lamppost) or at walls 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rooftops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links 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same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frequency as 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links.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street poles are used, the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the buildings via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outdoor-wall AP.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case of Wall-to-Wall or Roof-to-Roof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it serves at the same time as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building access network without usage of additional street  poles. The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requires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additional wireless or fixed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serve the </a:t>
            </a:r>
            <a:r>
              <a:rPr lang="en-US" sz="105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individual flats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050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– </a:t>
            </a:r>
            <a:r>
              <a:rPr lang="en-US" sz="1050" b="1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-AP &amp; Small cell Backhaul: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Mesh backhaul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for backhauling of Small Cells and Wi-Fi APs, which are e.g. placed at street poles. Traffic of mobile and nomadic services will be aggregated and carried towards the mobile core. The sub-6 GHz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 of the Small Cells and Wi-Fi APs imposes less challenges compared to WTTH/B to reach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(mobile) users, however does not reach the capacity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WTTH/B solutions.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endParaRPr lang="en-US" sz="1050" kern="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endParaRPr lang="en-US" sz="1050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lace presentation subject title text here]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0</TotalTime>
  <Words>4020</Words>
  <Application>Microsoft Office PowerPoint</Application>
  <PresentationFormat>Bildschirmpräsentation (4:3)</PresentationFormat>
  <Paragraphs>526</Paragraphs>
  <Slides>20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place presentation subject title text here]</vt:lpstr>
      <vt:lpstr>think-cell Folie</vt:lpstr>
      <vt:lpstr>Document</vt:lpstr>
      <vt:lpstr>mmWave Mesh Network Usage Model</vt:lpstr>
      <vt:lpstr>Abstract</vt:lpstr>
      <vt:lpstr>Introduction</vt:lpstr>
      <vt:lpstr>Service Provider Motivation for mmWave Mesh Networks</vt:lpstr>
      <vt:lpstr>mmWave Mesh Network – Area View</vt:lpstr>
      <vt:lpstr>mmWave Mesh Network  Use Case Matrix</vt:lpstr>
      <vt:lpstr>Distance Distibution – Operator Example for mmWave Mesh Networks </vt:lpstr>
      <vt:lpstr>New Usage Model: mmWave Mesh Network</vt:lpstr>
      <vt:lpstr>New Usage Model: mmWave Mesh Network</vt:lpstr>
      <vt:lpstr>New Usage Model: Operational Requirements</vt:lpstr>
      <vt:lpstr>Proposed changes to 11ay use case document [3]</vt:lpstr>
      <vt:lpstr>Summary</vt:lpstr>
      <vt:lpstr>Straw Poll / Motion #1</vt:lpstr>
      <vt:lpstr>Straw Poll / Motion #2</vt:lpstr>
      <vt:lpstr>References</vt:lpstr>
      <vt:lpstr>Abbreviations</vt:lpstr>
      <vt:lpstr>Appendix</vt:lpstr>
      <vt:lpstr>Use Case: a) WTTH Access</vt:lpstr>
      <vt:lpstr>Use Case: b) WTTB Access</vt:lpstr>
      <vt:lpstr>Use Case: c) WiFi AP &amp; Small Cell BH</vt:lpstr>
    </vt:vector>
  </TitlesOfParts>
  <Company>DTAG, Technology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VLC Use Cases</dc:title>
  <dc:creator>Grigat.Michael</dc:creator>
  <cp:lastModifiedBy>Grigat.Michael</cp:lastModifiedBy>
  <cp:revision>487</cp:revision>
  <cp:lastPrinted>2017-07-07T16:51:48Z</cp:lastPrinted>
  <dcterms:created xsi:type="dcterms:W3CDTF">2017-03-29T12:39:23Z</dcterms:created>
  <dcterms:modified xsi:type="dcterms:W3CDTF">2017-07-08T13:27:17Z</dcterms:modified>
</cp:coreProperties>
</file>