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8" r:id="rId2"/>
    <p:sldId id="269" r:id="rId3"/>
    <p:sldId id="291" r:id="rId4"/>
    <p:sldId id="284" r:id="rId5"/>
    <p:sldId id="292" r:id="rId6"/>
    <p:sldId id="285" r:id="rId7"/>
    <p:sldId id="286" r:id="rId8"/>
    <p:sldId id="287" r:id="rId9"/>
    <p:sldId id="299" r:id="rId10"/>
    <p:sldId id="297" r:id="rId11"/>
    <p:sldId id="295" r:id="rId12"/>
    <p:sldId id="294" r:id="rId13"/>
    <p:sldId id="293" r:id="rId14"/>
    <p:sldId id="296" r:id="rId15"/>
    <p:sldId id="283" r:id="rId16"/>
    <p:sldId id="279" r:id="rId17"/>
    <p:sldId id="288" r:id="rId18"/>
    <p:sldId id="289" r:id="rId19"/>
    <p:sldId id="290" r:id="rId20"/>
  </p:sldIdLst>
  <p:sldSz cx="9144000" cy="6858000" type="screen4x3"/>
  <p:notesSz cx="6735763" cy="98663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62" userDrawn="1">
          <p15:clr>
            <a:srgbClr val="A4A3A4"/>
          </p15:clr>
        </p15:guide>
        <p15:guide id="2" pos="209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001" autoAdjust="0"/>
    <p:restoredTop sz="94660"/>
  </p:normalViewPr>
  <p:slideViewPr>
    <p:cSldViewPr>
      <p:cViewPr varScale="1">
        <p:scale>
          <a:sx n="77" d="100"/>
          <a:sy n="77" d="100"/>
        </p:scale>
        <p:origin x="174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717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062"/>
        <p:guide pos="209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7" Type="http://schemas.openxmlformats.org/officeDocument/2006/relationships/image" Target="../media/image37.wmf"/><Relationship Id="rId2" Type="http://schemas.openxmlformats.org/officeDocument/2006/relationships/image" Target="../media/image32.wmf"/><Relationship Id="rId1" Type="http://schemas.openxmlformats.org/officeDocument/2006/relationships/image" Target="../media/image3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4.wmf"/><Relationship Id="rId7" Type="http://schemas.openxmlformats.org/officeDocument/2006/relationships/image" Target="../media/image11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0.wmf"/><Relationship Id="rId5" Type="http://schemas.openxmlformats.org/officeDocument/2006/relationships/image" Target="../media/image7.wmf"/><Relationship Id="rId4" Type="http://schemas.openxmlformats.org/officeDocument/2006/relationships/image" Target="../media/image15.wmf"/><Relationship Id="rId9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082" y="0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817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082" y="9371817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735763" cy="98663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478976" y="102951"/>
            <a:ext cx="621454" cy="22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35333" y="102951"/>
            <a:ext cx="801877" cy="22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09638" y="746125"/>
            <a:ext cx="4914900" cy="368617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897485" y="4686753"/>
            <a:ext cx="4939252" cy="44386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04488" y="9552401"/>
            <a:ext cx="895942" cy="1923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30403" y="9552400"/>
            <a:ext cx="496547" cy="3864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1643" y="955240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3184" y="9550714"/>
            <a:ext cx="5329395" cy="16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29165" y="315602"/>
            <a:ext cx="5477434" cy="16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21086" y="745965"/>
            <a:ext cx="4493593" cy="368763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897485" y="4686753"/>
            <a:ext cx="4940793" cy="453992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763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9638" y="746125"/>
            <a:ext cx="4914900" cy="36861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912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9638" y="746125"/>
            <a:ext cx="4914900" cy="36861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6194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9638" y="746125"/>
            <a:ext cx="4914900" cy="36861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563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Yujin Noh, Newracom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Yujin Noh, Newracom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Yujin Noh, Newracom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Yujin Noh, Newracom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Yujin Noh, Newracom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Yujin Noh, Newracom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Yujin Noh, Newracom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Yujin Noh, Newracom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802.11-17/0998r1</a:t>
            </a: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684213" y="293688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July 2017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2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25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7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26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33.bin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4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9.bin"/><Relationship Id="rId15" Type="http://schemas.openxmlformats.org/officeDocument/2006/relationships/oleObject" Target="../embeddings/oleObject34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31.bin"/><Relationship Id="rId14" Type="http://schemas.openxmlformats.org/officeDocument/2006/relationships/image" Target="../media/image23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oleObject" Target="../embeddings/oleObject40.bin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12" Type="http://schemas.openxmlformats.org/officeDocument/2006/relationships/image" Target="../media/image29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1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39.bin"/><Relationship Id="rId5" Type="http://schemas.openxmlformats.org/officeDocument/2006/relationships/oleObject" Target="../embeddings/oleObject36.bin"/><Relationship Id="rId15" Type="http://schemas.openxmlformats.org/officeDocument/2006/relationships/oleObject" Target="../embeddings/oleObject41.bin"/><Relationship Id="rId10" Type="http://schemas.openxmlformats.org/officeDocument/2006/relationships/image" Target="../media/image28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38.bin"/><Relationship Id="rId14" Type="http://schemas.openxmlformats.org/officeDocument/2006/relationships/image" Target="../media/image30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oleObject" Target="../embeddings/oleObject47.bin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12" Type="http://schemas.openxmlformats.org/officeDocument/2006/relationships/image" Target="../media/image35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7.w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2.wmf"/><Relationship Id="rId11" Type="http://schemas.openxmlformats.org/officeDocument/2006/relationships/oleObject" Target="../embeddings/oleObject46.bin"/><Relationship Id="rId5" Type="http://schemas.openxmlformats.org/officeDocument/2006/relationships/oleObject" Target="../embeddings/oleObject43.bin"/><Relationship Id="rId15" Type="http://schemas.openxmlformats.org/officeDocument/2006/relationships/oleObject" Target="../embeddings/oleObject48.bin"/><Relationship Id="rId10" Type="http://schemas.openxmlformats.org/officeDocument/2006/relationships/image" Target="../media/image34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5.bin"/><Relationship Id="rId14" Type="http://schemas.openxmlformats.org/officeDocument/2006/relationships/image" Target="../media/image36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17.bin"/><Relationship Id="rId18" Type="http://schemas.openxmlformats.org/officeDocument/2006/relationships/image" Target="../media/image16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7.wmf"/><Relationship Id="rId1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1.wmf"/><Relationship Id="rId20" Type="http://schemas.openxmlformats.org/officeDocument/2006/relationships/image" Target="../media/image17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5" Type="http://schemas.openxmlformats.org/officeDocument/2006/relationships/oleObject" Target="../embeddings/oleObject18.bin"/><Relationship Id="rId10" Type="http://schemas.openxmlformats.org/officeDocument/2006/relationships/image" Target="../media/image15.wmf"/><Relationship Id="rId19" Type="http://schemas.openxmlformats.org/officeDocument/2006/relationships/oleObject" Target="../embeddings/oleObject20.bin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i="1" dirty="0" smtClean="0"/>
              <a:t>N</a:t>
            </a:r>
            <a:r>
              <a:rPr lang="en-GB" sz="2800" i="1" baseline="-25000" dirty="0" smtClean="0"/>
              <a:t>SYM</a:t>
            </a:r>
            <a:r>
              <a:rPr lang="en-GB" sz="2800" dirty="0" smtClean="0"/>
              <a:t> and </a:t>
            </a:r>
            <a:r>
              <a:rPr lang="en-GB" sz="2800" i="1" dirty="0" smtClean="0"/>
              <a:t>T</a:t>
            </a:r>
            <a:r>
              <a:rPr lang="en-GB" sz="2800" i="1" baseline="-25000" dirty="0" smtClean="0"/>
              <a:t>PE</a:t>
            </a:r>
            <a:r>
              <a:rPr lang="en-GB" sz="2800" i="1" dirty="0" smtClean="0"/>
              <a:t> </a:t>
            </a:r>
            <a:r>
              <a:rPr lang="en-GB" sz="2800" dirty="0" smtClean="0"/>
              <a:t>at RX side </a:t>
            </a:r>
            <a:br>
              <a:rPr lang="en-GB" sz="2800" dirty="0" smtClean="0"/>
            </a:br>
            <a:r>
              <a:rPr lang="en-GB" sz="2800" dirty="0" smtClean="0"/>
              <a:t>for </a:t>
            </a:r>
            <a:r>
              <a:rPr lang="en-GB" sz="2800" dirty="0" err="1" smtClean="0"/>
              <a:t>Midamble</a:t>
            </a:r>
            <a:r>
              <a:rPr lang="en-GB" sz="2800" dirty="0" smtClean="0"/>
              <a:t> design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2017-07-10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304079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4589856"/>
              </p:ext>
            </p:extLst>
          </p:nvPr>
        </p:nvGraphicFramePr>
        <p:xfrm>
          <a:off x="655320" y="3440844"/>
          <a:ext cx="8153400" cy="82635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29890"/>
                <a:gridCol w="210312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latin typeface="+mn-lt"/>
                          <a:ea typeface="Times New Roman"/>
                          <a:cs typeface="Arial"/>
                        </a:rPr>
                        <a:t>Yujin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 Noh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Newracom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9008 Research Dr.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Irvine, CA 92618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yujin.noh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at 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newracom.com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Minho Cheong</a:t>
                      </a:r>
                      <a:endParaRPr lang="en-US" sz="1200" b="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minho.cheong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 at 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Footer Placeholder 9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87939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2/2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810000"/>
            <a:ext cx="7770813" cy="2438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Depending on a value by </a:t>
            </a:r>
            <a:r>
              <a:rPr lang="en-US" sz="1800" i="1" dirty="0" err="1" smtClean="0"/>
              <a:t>T</a:t>
            </a:r>
            <a:r>
              <a:rPr lang="en-US" sz="1800" baseline="-25000" dirty="0" err="1" smtClean="0"/>
              <a:t>Residue</a:t>
            </a:r>
            <a:r>
              <a:rPr lang="en-US" sz="1800" dirty="0" smtClean="0"/>
              <a:t>,  </a:t>
            </a:r>
            <a:r>
              <a:rPr lang="en-US" sz="1800" i="1" dirty="0" smtClean="0"/>
              <a:t>N</a:t>
            </a:r>
            <a:r>
              <a:rPr lang="en-US" sz="1800" i="1" baseline="-25000" dirty="0" smtClean="0"/>
              <a:t>MA</a:t>
            </a:r>
            <a:r>
              <a:rPr lang="en-US" sz="1800" baseline="-25000" dirty="0" smtClean="0"/>
              <a:t> </a:t>
            </a:r>
            <a:r>
              <a:rPr lang="en-US" sz="1800" dirty="0" smtClean="0"/>
              <a:t> is finally determined to get </a:t>
            </a:r>
            <a:r>
              <a:rPr lang="en-US" sz="1800" i="1" dirty="0" smtClean="0"/>
              <a:t>N</a:t>
            </a:r>
            <a:r>
              <a:rPr lang="en-US" sz="1800" i="1" baseline="-25000" dirty="0" smtClean="0"/>
              <a:t>SYM</a:t>
            </a:r>
            <a:r>
              <a:rPr lang="en-US" sz="1800" dirty="0" smtClean="0"/>
              <a:t> and </a:t>
            </a:r>
            <a:r>
              <a:rPr lang="en-US" sz="1800" i="1" dirty="0" smtClean="0"/>
              <a:t>T</a:t>
            </a:r>
            <a:r>
              <a:rPr lang="en-US" sz="1800" i="1" baseline="-25000" dirty="0" smtClean="0"/>
              <a:t>PE </a:t>
            </a:r>
            <a:r>
              <a:rPr lang="en-US" sz="1800" dirty="0" smtClean="0"/>
              <a:t> at the RX side.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In order to get the proper </a:t>
            </a:r>
            <a:r>
              <a:rPr lang="en-US" sz="1800" i="1" dirty="0" smtClean="0"/>
              <a:t>N</a:t>
            </a:r>
            <a:r>
              <a:rPr lang="en-US" sz="1800" i="1" baseline="-25000" dirty="0" smtClean="0"/>
              <a:t>MA</a:t>
            </a:r>
            <a:r>
              <a:rPr lang="en-US" sz="1800" dirty="0" smtClean="0"/>
              <a:t>, precise </a:t>
            </a:r>
            <a:r>
              <a:rPr lang="en-US" sz="1800" i="1" dirty="0" err="1" smtClean="0"/>
              <a:t>T</a:t>
            </a:r>
            <a:r>
              <a:rPr lang="en-US" sz="1800" baseline="-25000" dirty="0" err="1" smtClean="0"/>
              <a:t>Residue</a:t>
            </a:r>
            <a:r>
              <a:rPr lang="en-US" sz="1800" dirty="0" smtClean="0"/>
              <a:t> is very important.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Mod operation </a:t>
            </a:r>
            <a:r>
              <a:rPr lang="en-US" sz="1600" dirty="0" smtClean="0"/>
              <a:t>with rational </a:t>
            </a:r>
            <a:r>
              <a:rPr lang="en-US" sz="1600" smtClean="0"/>
              <a:t>numbers may </a:t>
            </a:r>
            <a:r>
              <a:rPr lang="en-US" sz="1600" dirty="0" smtClean="0"/>
              <a:t>not provide precise </a:t>
            </a:r>
            <a:r>
              <a:rPr lang="en-US" sz="1600" i="1" dirty="0" err="1" smtClean="0"/>
              <a:t>T</a:t>
            </a:r>
            <a:r>
              <a:rPr lang="en-US" sz="1600" baseline="-25000" dirty="0" err="1" smtClean="0"/>
              <a:t>residue</a:t>
            </a:r>
            <a:r>
              <a:rPr lang="en-US" sz="1600" baseline="-25000" dirty="0" smtClean="0"/>
              <a:t> </a:t>
            </a:r>
            <a:r>
              <a:rPr lang="en-US" sz="1600" dirty="0" smtClean="0"/>
              <a:t> because of simulator’s internal </a:t>
            </a:r>
            <a:r>
              <a:rPr lang="en-US" sz="1600" dirty="0"/>
              <a:t>operation such as floating </a:t>
            </a:r>
            <a:r>
              <a:rPr lang="en-US" sz="1600" dirty="0" smtClean="0"/>
              <a:t>point </a:t>
            </a:r>
            <a:r>
              <a:rPr lang="en-US" sz="1600" dirty="0"/>
              <a:t>error </a:t>
            </a:r>
            <a:r>
              <a:rPr lang="en-US" sz="1600" dirty="0" smtClean="0"/>
              <a:t>(e.g. the fourth decimal position </a:t>
            </a:r>
            <a:r>
              <a:rPr lang="en-US" sz="1600" dirty="0"/>
              <a:t>or </a:t>
            </a:r>
            <a:r>
              <a:rPr lang="en-US" sz="1600" dirty="0" smtClean="0"/>
              <a:t>something.)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When implemented, this conditional statement may require additional memory to calculate and store the precise </a:t>
            </a:r>
            <a:r>
              <a:rPr lang="en-US" sz="1600" i="1" dirty="0" err="1"/>
              <a:t>T</a:t>
            </a:r>
            <a:r>
              <a:rPr lang="en-US" sz="1600" baseline="-25000" dirty="0" err="1"/>
              <a:t>residue</a:t>
            </a:r>
            <a:r>
              <a:rPr lang="en-US" sz="1600" baseline="-25000" dirty="0"/>
              <a:t>  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554923"/>
              </p:ext>
            </p:extLst>
          </p:nvPr>
        </p:nvGraphicFramePr>
        <p:xfrm>
          <a:off x="581701" y="1653390"/>
          <a:ext cx="5686154" cy="5375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5" r:id="rId3" imgW="4533900" imgH="431800" progId="Equation.DSMT4">
                  <p:embed/>
                </p:oleObj>
              </mc:Choice>
              <mc:Fallback>
                <p:oleObj r:id="rId3" imgW="4533900" imgH="431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701" y="1653390"/>
                        <a:ext cx="5686154" cy="5375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2988679"/>
              </p:ext>
            </p:extLst>
          </p:nvPr>
        </p:nvGraphicFramePr>
        <p:xfrm>
          <a:off x="581701" y="2094301"/>
          <a:ext cx="7565483" cy="158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6" r:id="rId5" imgW="6819900" imgH="1422400" progId="Equation.DSMT4">
                  <p:embed/>
                </p:oleObj>
              </mc:Choice>
              <mc:Fallback>
                <p:oleObj r:id="rId5" imgW="6819900" imgH="1422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701" y="2094301"/>
                        <a:ext cx="7565483" cy="15827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81000" y="95145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Updated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904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This document has provided the required equations in the 11ax spec when Doppler bit sets to 1.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order to support simple and efficient implementation in Doppler effect driven environment, explicit/closed form equations </a:t>
            </a:r>
            <a:r>
              <a:rPr lang="en-US" i="1" dirty="0" smtClean="0"/>
              <a:t>N</a:t>
            </a:r>
            <a:r>
              <a:rPr lang="en-US" i="1" baseline="-25000" dirty="0" smtClean="0"/>
              <a:t>MA, </a:t>
            </a:r>
            <a:r>
              <a:rPr lang="en-US" i="1" dirty="0" smtClean="0"/>
              <a:t>N</a:t>
            </a:r>
            <a:r>
              <a:rPr lang="en-US" i="1" baseline="-25000" dirty="0" smtClean="0"/>
              <a:t>SYM</a:t>
            </a:r>
            <a:r>
              <a:rPr lang="en-US" i="1" dirty="0" smtClean="0"/>
              <a:t> </a:t>
            </a:r>
            <a:r>
              <a:rPr lang="en-US" dirty="0"/>
              <a:t>and </a:t>
            </a:r>
            <a:r>
              <a:rPr lang="en-US" i="1" dirty="0"/>
              <a:t>T</a:t>
            </a:r>
            <a:r>
              <a:rPr lang="en-US" i="1" baseline="-25000" dirty="0"/>
              <a:t>PE</a:t>
            </a:r>
            <a:r>
              <a:rPr lang="en-US" dirty="0"/>
              <a:t> </a:t>
            </a:r>
            <a:r>
              <a:rPr lang="en-US" dirty="0" smtClean="0"/>
              <a:t>at the RX side need to be taken into account.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37463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Strawpoll</a:t>
            </a:r>
            <a:r>
              <a:rPr lang="en-US" dirty="0" smtClean="0"/>
              <a:t>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you agree to adopt the equation of </a:t>
            </a:r>
            <a:r>
              <a:rPr lang="en-US" i="1" dirty="0" smtClean="0"/>
              <a:t>N</a:t>
            </a:r>
            <a:r>
              <a:rPr lang="en-US" i="1" baseline="-25000" dirty="0" smtClean="0"/>
              <a:t>MA</a:t>
            </a:r>
            <a:r>
              <a:rPr lang="en-US" dirty="0"/>
              <a:t> </a:t>
            </a:r>
            <a:r>
              <a:rPr lang="en-US" dirty="0" smtClean="0"/>
              <a:t>at the TX side when the Doppler bit sets to 1 for the next version of D1.3?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If SP is agreed, the text proposal will be prepared.</a:t>
            </a:r>
          </a:p>
          <a:p>
            <a:pPr marL="0" indent="0"/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Y/N/A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6687460"/>
              </p:ext>
            </p:extLst>
          </p:nvPr>
        </p:nvGraphicFramePr>
        <p:xfrm>
          <a:off x="2522558" y="3810000"/>
          <a:ext cx="2824163" cy="4595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4" name="Equation" r:id="rId4" imgW="1409400" imgH="228600" progId="Equation.3">
                  <p:embed/>
                </p:oleObj>
              </mc:Choice>
              <mc:Fallback>
                <p:oleObj name="Equation" r:id="rId4" imgW="14094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22558" y="3810000"/>
                        <a:ext cx="2824163" cy="4595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5543193"/>
              </p:ext>
            </p:extLst>
          </p:nvPr>
        </p:nvGraphicFramePr>
        <p:xfrm>
          <a:off x="2522558" y="4499769"/>
          <a:ext cx="3832495" cy="4422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5" name="Equation" r:id="rId6" imgW="1981080" imgH="228600" progId="Equation.3">
                  <p:embed/>
                </p:oleObj>
              </mc:Choice>
              <mc:Fallback>
                <p:oleObj name="Equation" r:id="rId6" imgW="19810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522558" y="4499769"/>
                        <a:ext cx="3832495" cy="4422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746227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Strawpoll</a:t>
            </a:r>
            <a:r>
              <a:rPr lang="en-US" dirty="0" smtClean="0"/>
              <a:t>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adopt the equation of </a:t>
            </a:r>
            <a:r>
              <a:rPr lang="en-US" i="1" dirty="0"/>
              <a:t>N</a:t>
            </a:r>
            <a:r>
              <a:rPr lang="en-US" i="1" baseline="-25000" dirty="0"/>
              <a:t>MA</a:t>
            </a:r>
            <a:r>
              <a:rPr lang="en-US" dirty="0"/>
              <a:t> at the </a:t>
            </a:r>
            <a:r>
              <a:rPr lang="en-US" dirty="0" smtClean="0"/>
              <a:t>RX </a:t>
            </a:r>
            <a:r>
              <a:rPr lang="en-US" dirty="0"/>
              <a:t>side when the Doppler bit sets to 1 for the next version of D1.3?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SP is agreed, the text proposal will be prepared.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Y/N/A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0812162"/>
              </p:ext>
            </p:extLst>
          </p:nvPr>
        </p:nvGraphicFramePr>
        <p:xfrm>
          <a:off x="1600200" y="4038600"/>
          <a:ext cx="6019800" cy="122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0" name="Equation" r:id="rId4" imgW="3873240" imgH="787320" progId="Equation.3">
                  <p:embed/>
                </p:oleObj>
              </mc:Choice>
              <mc:Fallback>
                <p:oleObj name="Equation" r:id="rId4" imgW="3873240" imgH="7873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00200" y="4038600"/>
                        <a:ext cx="6019800" cy="1223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56184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Strawpoll</a:t>
            </a:r>
            <a:r>
              <a:rPr lang="en-US" dirty="0" smtClean="0"/>
              <a:t>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adopt the equation of </a:t>
            </a:r>
            <a:r>
              <a:rPr lang="en-US" i="1" dirty="0"/>
              <a:t>N</a:t>
            </a:r>
            <a:r>
              <a:rPr lang="en-US" i="1" baseline="-25000" dirty="0"/>
              <a:t>SYM</a:t>
            </a:r>
            <a:r>
              <a:rPr lang="en-US" i="1" dirty="0"/>
              <a:t> </a:t>
            </a:r>
            <a:r>
              <a:rPr lang="en-US" dirty="0"/>
              <a:t>and </a:t>
            </a:r>
            <a:r>
              <a:rPr lang="en-US" i="1" dirty="0" smtClean="0"/>
              <a:t>T</a:t>
            </a:r>
            <a:r>
              <a:rPr lang="en-US" i="1" baseline="-25000" dirty="0" smtClean="0"/>
              <a:t>PE </a:t>
            </a:r>
            <a:r>
              <a:rPr lang="en-US" dirty="0" smtClean="0"/>
              <a:t>at </a:t>
            </a:r>
            <a:r>
              <a:rPr lang="en-US" dirty="0"/>
              <a:t>the </a:t>
            </a:r>
            <a:r>
              <a:rPr lang="en-US" dirty="0" smtClean="0"/>
              <a:t>RX </a:t>
            </a:r>
            <a:r>
              <a:rPr lang="en-US" dirty="0"/>
              <a:t>side when the Doppler bit sets to 1 for the next version of D1.3?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SP is agreed, the text proposal will be prepared.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Y/N/A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0685787"/>
              </p:ext>
            </p:extLst>
          </p:nvPr>
        </p:nvGraphicFramePr>
        <p:xfrm>
          <a:off x="1409700" y="3733800"/>
          <a:ext cx="67437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6" name="Equation" r:id="rId4" imgW="4495680" imgH="457200" progId="Equation.3">
                  <p:embed/>
                </p:oleObj>
              </mc:Choice>
              <mc:Fallback>
                <p:oleObj name="Equation" r:id="rId4" imgW="449568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09700" y="3733800"/>
                        <a:ext cx="67437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3812807"/>
              </p:ext>
            </p:extLst>
          </p:nvPr>
        </p:nvGraphicFramePr>
        <p:xfrm>
          <a:off x="1524000" y="4584700"/>
          <a:ext cx="6289675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7" name="Equation" r:id="rId6" imgW="4114800" imgH="888840" progId="Equation.3">
                  <p:embed/>
                </p:oleObj>
              </mc:Choice>
              <mc:Fallback>
                <p:oleObj name="Equation" r:id="rId6" imgW="4114800" imgH="8888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24000" y="4584700"/>
                        <a:ext cx="6289675" cy="1358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198532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[1</a:t>
            </a:r>
            <a:r>
              <a:rPr lang="en-US" b="0" dirty="0"/>
              <a:t>] </a:t>
            </a:r>
            <a:r>
              <a:rPr lang="en-US" b="0" dirty="0" smtClean="0"/>
              <a:t>11-17/0734r1 </a:t>
            </a:r>
            <a:r>
              <a:rPr lang="nn-NO" b="0" dirty="0"/>
              <a:t>802.11AX Midamble Design for </a:t>
            </a:r>
            <a:r>
              <a:rPr lang="nn-NO" b="0" dirty="0" smtClean="0"/>
              <a:t>Doppler</a:t>
            </a:r>
          </a:p>
          <a:p>
            <a:r>
              <a:rPr lang="en-US" b="0" dirty="0" smtClean="0"/>
              <a:t>[2] </a:t>
            </a:r>
            <a:r>
              <a:rPr lang="en-US" b="0" dirty="0"/>
              <a:t>11-17/0773r2 Thoughts on Doppler Design in 802.11ax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81243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923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5987"/>
            <a:ext cx="7770813" cy="4113213"/>
          </a:xfrm>
        </p:spPr>
        <p:txBody>
          <a:bodyPr/>
          <a:lstStyle/>
          <a:p>
            <a:r>
              <a:rPr lang="en-US" sz="2000" dirty="0" smtClean="0"/>
              <a:t>Step 1) by Equation 1 on slide 4 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Step 2) from Equation 2 on slide 4 </a:t>
            </a:r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Step 3) by Step 1) and Step 2)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0665423"/>
              </p:ext>
            </p:extLst>
          </p:nvPr>
        </p:nvGraphicFramePr>
        <p:xfrm>
          <a:off x="1560513" y="1389063"/>
          <a:ext cx="1716087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35" name="Equation" r:id="rId3" imgW="1307880" imgH="393480" progId="Equation.3">
                  <p:embed/>
                </p:oleObj>
              </mc:Choice>
              <mc:Fallback>
                <p:oleObj name="Equation" r:id="rId3" imgW="13078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60513" y="1389063"/>
                        <a:ext cx="1716087" cy="515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3264845" y="1562690"/>
            <a:ext cx="1492682" cy="307777"/>
            <a:chOff x="3549218" y="2590468"/>
            <a:chExt cx="1492682" cy="307777"/>
          </a:xfrm>
        </p:grpSpPr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82442084"/>
                </p:ext>
              </p:extLst>
            </p:nvPr>
          </p:nvGraphicFramePr>
          <p:xfrm>
            <a:off x="4114800" y="2667000"/>
            <a:ext cx="9271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36" name="Equation" r:id="rId5" imgW="927000" imgH="228600" progId="Equation.3">
                    <p:embed/>
                  </p:oleObj>
                </mc:Choice>
                <mc:Fallback>
                  <p:oleObj name="Equation" r:id="rId5" imgW="927000" imgH="2286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4114800" y="2667000"/>
                          <a:ext cx="927100" cy="228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TextBox 9"/>
            <p:cNvSpPr txBox="1"/>
            <p:nvPr/>
          </p:nvSpPr>
          <p:spPr>
            <a:xfrm>
              <a:off x="3549218" y="2590468"/>
              <a:ext cx="914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where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2900890"/>
              </p:ext>
            </p:extLst>
          </p:nvPr>
        </p:nvGraphicFramePr>
        <p:xfrm>
          <a:off x="1345612" y="2565573"/>
          <a:ext cx="5817188" cy="5571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37" name="Equation" r:id="rId7" imgW="4508280" imgH="431640" progId="Equation.3">
                  <p:embed/>
                </p:oleObj>
              </mc:Choice>
              <mc:Fallback>
                <p:oleObj name="Equation" r:id="rId7" imgW="450828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345612" y="2565573"/>
                        <a:ext cx="5817188" cy="5571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6703645" y="2968823"/>
            <a:ext cx="1153603" cy="307777"/>
            <a:chOff x="6035678" y="4212995"/>
            <a:chExt cx="1153603" cy="307777"/>
          </a:xfrm>
        </p:grpSpPr>
        <p:graphicFrame>
          <p:nvGraphicFramePr>
            <p:cNvPr id="13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9531886"/>
                </p:ext>
              </p:extLst>
            </p:nvPr>
          </p:nvGraphicFramePr>
          <p:xfrm>
            <a:off x="6617781" y="4275071"/>
            <a:ext cx="571500" cy="177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38" name="Equation" r:id="rId9" imgW="571320" imgH="177480" progId="Equation.3">
                    <p:embed/>
                  </p:oleObj>
                </mc:Choice>
                <mc:Fallback>
                  <p:oleObj name="Equation" r:id="rId9" imgW="571320" imgH="17748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6617781" y="4275071"/>
                          <a:ext cx="571500" cy="1778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TextBox 13"/>
            <p:cNvSpPr txBox="1"/>
            <p:nvPr/>
          </p:nvSpPr>
          <p:spPr>
            <a:xfrm>
              <a:off x="6035678" y="4212995"/>
              <a:ext cx="914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where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1458418"/>
              </p:ext>
            </p:extLst>
          </p:nvPr>
        </p:nvGraphicFramePr>
        <p:xfrm>
          <a:off x="1372312" y="3625658"/>
          <a:ext cx="6457806" cy="6032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39" name="Equation" r:id="rId11" imgW="4622760" imgH="431640" progId="Equation.3">
                  <p:embed/>
                </p:oleObj>
              </mc:Choice>
              <mc:Fallback>
                <p:oleObj name="Equation" r:id="rId11" imgW="462276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372312" y="3625658"/>
                        <a:ext cx="6457806" cy="6032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Arrow Connector 18"/>
          <p:cNvCxnSpPr/>
          <p:nvPr/>
        </p:nvCxnSpPr>
        <p:spPr bwMode="auto">
          <a:xfrm>
            <a:off x="2362200" y="1639222"/>
            <a:ext cx="3571292" cy="217077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1804128"/>
              </p:ext>
            </p:extLst>
          </p:nvPr>
        </p:nvGraphicFramePr>
        <p:xfrm>
          <a:off x="1328738" y="4418013"/>
          <a:ext cx="7242175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0" name="Equation" r:id="rId13" imgW="5117760" imgH="431640" progId="Equation.3">
                  <p:embed/>
                </p:oleObj>
              </mc:Choice>
              <mc:Fallback>
                <p:oleObj name="Equation" r:id="rId13" imgW="511776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328738" y="4418013"/>
                        <a:ext cx="7242175" cy="611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3964041"/>
              </p:ext>
            </p:extLst>
          </p:nvPr>
        </p:nvGraphicFramePr>
        <p:xfrm>
          <a:off x="1377950" y="5408613"/>
          <a:ext cx="5484813" cy="820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1" name="Equation" r:id="rId15" imgW="4317840" imgH="647640" progId="Equation.3">
                  <p:embed/>
                </p:oleObj>
              </mc:Choice>
              <mc:Fallback>
                <p:oleObj name="Equation" r:id="rId15" imgW="4317840" imgH="647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377950" y="5408613"/>
                        <a:ext cx="5484813" cy="820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660754" y="5504312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 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141795" y="5675072"/>
            <a:ext cx="114967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Equation </a:t>
            </a:r>
            <a:r>
              <a:rPr lang="en-US" sz="1600" dirty="0" smtClean="0">
                <a:solidFill>
                  <a:srgbClr val="FF0000"/>
                </a:solidFill>
              </a:rPr>
              <a:t>3)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8608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7770813" cy="4113213"/>
          </a:xfrm>
        </p:spPr>
        <p:txBody>
          <a:bodyPr/>
          <a:lstStyle/>
          <a:p>
            <a:r>
              <a:rPr lang="en-US" sz="2000" dirty="0" smtClean="0"/>
              <a:t>Step 4) find minimum value and maximum value of Equation 3) to find the boundary </a:t>
            </a:r>
          </a:p>
          <a:p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grpSp>
        <p:nvGrpSpPr>
          <p:cNvPr id="33" name="Group 32"/>
          <p:cNvGrpSpPr/>
          <p:nvPr/>
        </p:nvGrpSpPr>
        <p:grpSpPr>
          <a:xfrm>
            <a:off x="1143000" y="2417282"/>
            <a:ext cx="6507163" cy="868843"/>
            <a:chOff x="1066800" y="2327897"/>
            <a:chExt cx="6507163" cy="868843"/>
          </a:xfrm>
        </p:grpSpPr>
        <p:grpSp>
          <p:nvGrpSpPr>
            <p:cNvPr id="7" name="Group 6"/>
            <p:cNvGrpSpPr/>
            <p:nvPr/>
          </p:nvGrpSpPr>
          <p:grpSpPr>
            <a:xfrm>
              <a:off x="1066800" y="2327897"/>
              <a:ext cx="1663700" cy="307777"/>
              <a:chOff x="1143000" y="2286000"/>
              <a:chExt cx="1663700" cy="307777"/>
            </a:xfrm>
          </p:grpSpPr>
          <p:sp>
            <p:nvSpPr>
              <p:cNvPr id="16" name="TextBox 15"/>
              <p:cNvSpPr txBox="1"/>
              <p:nvPr/>
            </p:nvSpPr>
            <p:spPr>
              <a:xfrm>
                <a:off x="1143000" y="2286000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solidFill>
                      <a:schemeClr val="tx1"/>
                    </a:solidFill>
                  </a:rPr>
                  <a:t>Assuming </a:t>
                </a:r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graphicFrame>
            <p:nvGraphicFramePr>
              <p:cNvPr id="2" name="Object 1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463204782"/>
                  </p:ext>
                </p:extLst>
              </p:nvPr>
            </p:nvGraphicFramePr>
            <p:xfrm>
              <a:off x="1981200" y="2346705"/>
              <a:ext cx="825500" cy="2286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141" name="Equation" r:id="rId3" imgW="825480" imgH="228600" progId="Equation.3">
                      <p:embed/>
                    </p:oleObj>
                  </mc:Choice>
                  <mc:Fallback>
                    <p:oleObj name="Equation" r:id="rId3" imgW="825480" imgH="228600" progId="Equation.3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4"/>
                          <a:stretch>
                            <a:fillRect/>
                          </a:stretch>
                        </p:blipFill>
                        <p:spPr>
                          <a:xfrm>
                            <a:off x="1981200" y="2346705"/>
                            <a:ext cx="825500" cy="2286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86391900"/>
                </p:ext>
              </p:extLst>
            </p:nvPr>
          </p:nvGraphicFramePr>
          <p:xfrm>
            <a:off x="2566988" y="2431565"/>
            <a:ext cx="5006975" cy="765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42" name="Equation" r:id="rId5" imgW="3987720" imgH="609480" progId="Equation.3">
                    <p:embed/>
                  </p:oleObj>
                </mc:Choice>
                <mc:Fallback>
                  <p:oleObj name="Equation" r:id="rId5" imgW="3987720" imgH="60948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2566988" y="2431565"/>
                          <a:ext cx="5006975" cy="7651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2" name="Group 31"/>
          <p:cNvGrpSpPr/>
          <p:nvPr/>
        </p:nvGrpSpPr>
        <p:grpSpPr>
          <a:xfrm>
            <a:off x="1206500" y="3691731"/>
            <a:ext cx="6819754" cy="949325"/>
            <a:chOff x="1115292" y="3276600"/>
            <a:chExt cx="6819754" cy="949325"/>
          </a:xfrm>
        </p:grpSpPr>
        <p:sp>
          <p:nvSpPr>
            <p:cNvPr id="23" name="TextBox 22"/>
            <p:cNvSpPr txBox="1"/>
            <p:nvPr/>
          </p:nvSpPr>
          <p:spPr>
            <a:xfrm>
              <a:off x="1115292" y="3276600"/>
              <a:ext cx="914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Assuming 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graphicFrame>
          <p:nvGraphicFramePr>
            <p:cNvPr id="30" name="Object 2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8703974"/>
                </p:ext>
              </p:extLst>
            </p:nvPr>
          </p:nvGraphicFramePr>
          <p:xfrm>
            <a:off x="1944254" y="3319404"/>
            <a:ext cx="10668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43" name="Equation" r:id="rId7" imgW="1066680" imgH="228600" progId="Equation.3">
                    <p:embed/>
                  </p:oleObj>
                </mc:Choice>
                <mc:Fallback>
                  <p:oleObj name="Equation" r:id="rId7" imgW="1066680" imgH="2286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1944254" y="3319404"/>
                          <a:ext cx="1066800" cy="228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" name="Object 3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25686817"/>
                </p:ext>
              </p:extLst>
            </p:nvPr>
          </p:nvGraphicFramePr>
          <p:xfrm>
            <a:off x="2583583" y="3467100"/>
            <a:ext cx="5351463" cy="758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44" name="Equation" r:id="rId9" imgW="4292280" imgH="609480" progId="Equation.3">
                    <p:embed/>
                  </p:oleObj>
                </mc:Choice>
                <mc:Fallback>
                  <p:oleObj name="Equation" r:id="rId9" imgW="4292280" imgH="60948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2583583" y="3467100"/>
                          <a:ext cx="5351463" cy="7588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4" name="Group 33"/>
          <p:cNvGrpSpPr/>
          <p:nvPr/>
        </p:nvGrpSpPr>
        <p:grpSpPr>
          <a:xfrm>
            <a:off x="638180" y="1901452"/>
            <a:ext cx="2092320" cy="307777"/>
            <a:chOff x="3549218" y="2590468"/>
            <a:chExt cx="2092320" cy="307777"/>
          </a:xfrm>
        </p:grpSpPr>
        <p:graphicFrame>
          <p:nvGraphicFramePr>
            <p:cNvPr id="35" name="Object 3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34847778"/>
                </p:ext>
              </p:extLst>
            </p:nvPr>
          </p:nvGraphicFramePr>
          <p:xfrm>
            <a:off x="4142938" y="2645648"/>
            <a:ext cx="14986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45" name="Equation" r:id="rId11" imgW="1498320" imgH="228600" progId="Equation.3">
                    <p:embed/>
                  </p:oleObj>
                </mc:Choice>
                <mc:Fallback>
                  <p:oleObj name="Equation" r:id="rId11" imgW="1498320" imgH="2286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4142938" y="2645648"/>
                          <a:ext cx="1498600" cy="228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6" name="TextBox 35"/>
            <p:cNvSpPr txBox="1"/>
            <p:nvPr/>
          </p:nvSpPr>
          <p:spPr>
            <a:xfrm>
              <a:off x="3549218" y="2590468"/>
              <a:ext cx="914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Given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415925" y="5029200"/>
            <a:ext cx="8428038" cy="739775"/>
            <a:chOff x="277810" y="4944130"/>
            <a:chExt cx="8428038" cy="739775"/>
          </a:xfrm>
        </p:grpSpPr>
        <p:graphicFrame>
          <p:nvGraphicFramePr>
            <p:cNvPr id="40" name="Object 3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2297157"/>
                </p:ext>
              </p:extLst>
            </p:nvPr>
          </p:nvGraphicFramePr>
          <p:xfrm>
            <a:off x="277810" y="5018743"/>
            <a:ext cx="3727450" cy="628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46" name="Equation" r:id="rId13" imgW="3606480" imgH="609480" progId="Equation.3">
                    <p:embed/>
                  </p:oleObj>
                </mc:Choice>
                <mc:Fallback>
                  <p:oleObj name="Equation" r:id="rId13" imgW="3606480" imgH="60948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277810" y="5018743"/>
                          <a:ext cx="3727450" cy="62865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" name="Object 4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56177657"/>
                </p:ext>
              </p:extLst>
            </p:nvPr>
          </p:nvGraphicFramePr>
          <p:xfrm>
            <a:off x="4027485" y="4944130"/>
            <a:ext cx="4678363" cy="7397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47" name="Equation" r:id="rId15" imgW="3848040" imgH="609480" progId="Equation.3">
                    <p:embed/>
                  </p:oleObj>
                </mc:Choice>
                <mc:Fallback>
                  <p:oleObj name="Equation" r:id="rId15" imgW="3848040" imgH="60948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4027485" y="4944130"/>
                          <a:ext cx="4678363" cy="7397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1785235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2187"/>
            <a:ext cx="7770813" cy="4113213"/>
          </a:xfrm>
        </p:spPr>
        <p:txBody>
          <a:bodyPr/>
          <a:lstStyle/>
          <a:p>
            <a:r>
              <a:rPr lang="en-US" sz="2000" dirty="0" smtClean="0"/>
              <a:t>Step 5</a:t>
            </a:r>
            <a:r>
              <a:rPr lang="en-US" sz="2000" dirty="0"/>
              <a:t>) check </a:t>
            </a:r>
            <a:r>
              <a:rPr lang="en-US" sz="2000" dirty="0" smtClean="0"/>
              <a:t>(                               ) </a:t>
            </a:r>
            <a:r>
              <a:rPr lang="en-US" sz="2000" dirty="0"/>
              <a:t>to see the range of </a:t>
            </a:r>
            <a:r>
              <a:rPr lang="en-US" sz="2000" i="1" dirty="0"/>
              <a:t>N</a:t>
            </a:r>
            <a:r>
              <a:rPr lang="en-US" sz="2000" i="1" baseline="-25000" dirty="0"/>
              <a:t>MA</a:t>
            </a:r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pPr>
              <a:buFont typeface="Wingdings" panose="05000000000000000000" pitchFamily="2" charset="2"/>
              <a:buChar char="è"/>
            </a:pPr>
            <a:r>
              <a:rPr lang="en-US" sz="2000" dirty="0" smtClean="0">
                <a:sym typeface="Wingdings" panose="05000000000000000000" pitchFamily="2" charset="2"/>
              </a:rPr>
              <a:t>Given                                       , since </a:t>
            </a:r>
            <a:r>
              <a:rPr lang="en-US" sz="2000" i="1" dirty="0" smtClean="0">
                <a:sym typeface="Wingdings" panose="05000000000000000000" pitchFamily="2" charset="2"/>
              </a:rPr>
              <a:t>N</a:t>
            </a:r>
            <a:r>
              <a:rPr lang="en-US" sz="2000" i="1" baseline="-25000" dirty="0" smtClean="0">
                <a:sym typeface="Wingdings" panose="05000000000000000000" pitchFamily="2" charset="2"/>
              </a:rPr>
              <a:t>MA</a:t>
            </a:r>
            <a:r>
              <a:rPr lang="en-US" sz="2000" i="1" dirty="0" smtClean="0">
                <a:sym typeface="Wingdings" panose="05000000000000000000" pitchFamily="2" charset="2"/>
              </a:rPr>
              <a:t> </a:t>
            </a:r>
            <a:r>
              <a:rPr lang="en-US" sz="2000" dirty="0" smtClean="0">
                <a:sym typeface="Wingdings" panose="05000000000000000000" pitchFamily="2" charset="2"/>
              </a:rPr>
              <a:t>is supposed to be a positive integer, </a:t>
            </a:r>
            <a:r>
              <a:rPr lang="en-US" sz="2000" i="1" dirty="0">
                <a:solidFill>
                  <a:srgbClr val="FF0000"/>
                </a:solidFill>
                <a:sym typeface="Wingdings" panose="05000000000000000000" pitchFamily="2" charset="2"/>
              </a:rPr>
              <a:t>N</a:t>
            </a:r>
            <a:r>
              <a:rPr lang="en-US" sz="2000" i="1" baseline="-25000" dirty="0">
                <a:solidFill>
                  <a:srgbClr val="FF0000"/>
                </a:solidFill>
                <a:sym typeface="Wingdings" panose="05000000000000000000" pitchFamily="2" charset="2"/>
              </a:rPr>
              <a:t>MA</a:t>
            </a:r>
            <a:r>
              <a:rPr lang="en-US" sz="2000" i="1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should be the only one positive integer between </a:t>
            </a:r>
            <a:r>
              <a:rPr lang="en-US" sz="2000" i="1" dirty="0" err="1" smtClean="0">
                <a:solidFill>
                  <a:srgbClr val="FF0000"/>
                </a:solidFill>
              </a:rPr>
              <a:t>N</a:t>
            </a:r>
            <a:r>
              <a:rPr lang="en-US" sz="2000" i="1" baseline="-25000" dirty="0" err="1" smtClean="0">
                <a:solidFill>
                  <a:srgbClr val="FF0000"/>
                </a:solidFill>
              </a:rPr>
              <a:t>MA,Upper</a:t>
            </a:r>
            <a:r>
              <a:rPr lang="en-US" sz="2000" dirty="0" smtClean="0">
                <a:solidFill>
                  <a:srgbClr val="FF0000"/>
                </a:solidFill>
              </a:rPr>
              <a:t> and </a:t>
            </a:r>
            <a:r>
              <a:rPr lang="en-US" sz="2000" i="1" dirty="0" err="1" smtClean="0">
                <a:solidFill>
                  <a:srgbClr val="FF0000"/>
                </a:solidFill>
              </a:rPr>
              <a:t>N</a:t>
            </a:r>
            <a:r>
              <a:rPr lang="en-US" sz="2000" i="1" baseline="-25000" dirty="0" err="1" smtClean="0">
                <a:solidFill>
                  <a:srgbClr val="FF0000"/>
                </a:solidFill>
              </a:rPr>
              <a:t>MA,Lower</a:t>
            </a:r>
            <a:r>
              <a:rPr lang="en-US" sz="2000" i="1" baseline="-25000" dirty="0" smtClean="0">
                <a:solidFill>
                  <a:srgbClr val="FF0000"/>
                </a:solidFill>
              </a:rPr>
              <a:t>.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en-US" sz="2000" i="1" dirty="0" smtClean="0"/>
              <a:t>N</a:t>
            </a:r>
            <a:r>
              <a:rPr lang="en-US" sz="2000" i="1" baseline="-25000" dirty="0" smtClean="0"/>
              <a:t>MA</a:t>
            </a:r>
            <a:r>
              <a:rPr lang="en-US" sz="2000" i="1" dirty="0" smtClean="0"/>
              <a:t> = </a:t>
            </a:r>
            <a:r>
              <a:rPr lang="en-US" sz="2000" dirty="0" smtClean="0"/>
              <a:t>floor(</a:t>
            </a:r>
            <a:r>
              <a:rPr lang="en-US" sz="2000" i="1" dirty="0" err="1" smtClean="0"/>
              <a:t>N</a:t>
            </a:r>
            <a:r>
              <a:rPr lang="en-US" sz="2000" i="1" baseline="-25000" dirty="0" err="1" smtClean="0"/>
              <a:t>MA,Upper</a:t>
            </a:r>
            <a:r>
              <a:rPr lang="en-US" sz="2000" dirty="0" smtClean="0"/>
              <a:t>) </a:t>
            </a:r>
            <a:r>
              <a:rPr lang="en-US" sz="2000" i="1" dirty="0" smtClean="0"/>
              <a:t>= </a:t>
            </a:r>
            <a:r>
              <a:rPr lang="en-US" sz="2000" dirty="0" smtClean="0"/>
              <a:t>ceil(</a:t>
            </a:r>
            <a:r>
              <a:rPr lang="en-US" sz="2000" i="1" dirty="0" err="1" smtClean="0"/>
              <a:t>N</a:t>
            </a:r>
            <a:r>
              <a:rPr lang="en-US" sz="2000" i="1" baseline="-25000" dirty="0" err="1" smtClean="0"/>
              <a:t>MA,Lower</a:t>
            </a:r>
            <a:r>
              <a:rPr lang="en-US" sz="2000" dirty="0" smtClean="0"/>
              <a:t> 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grpSp>
        <p:nvGrpSpPr>
          <p:cNvPr id="17" name="Group 16"/>
          <p:cNvGrpSpPr/>
          <p:nvPr/>
        </p:nvGrpSpPr>
        <p:grpSpPr>
          <a:xfrm>
            <a:off x="5105400" y="1887842"/>
            <a:ext cx="2569281" cy="307777"/>
            <a:chOff x="5279319" y="2156943"/>
            <a:chExt cx="2569281" cy="307777"/>
          </a:xfrm>
        </p:grpSpPr>
        <p:graphicFrame>
          <p:nvGraphicFramePr>
            <p:cNvPr id="37" name="Object 3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65716865"/>
                </p:ext>
              </p:extLst>
            </p:nvPr>
          </p:nvGraphicFramePr>
          <p:xfrm>
            <a:off x="5867400" y="2209800"/>
            <a:ext cx="19812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949" name="Equation" r:id="rId3" imgW="1981080" imgH="228600" progId="Equation.3">
                    <p:embed/>
                  </p:oleObj>
                </mc:Choice>
                <mc:Fallback>
                  <p:oleObj name="Equation" r:id="rId3" imgW="1981080" imgH="2286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5867400" y="2209800"/>
                          <a:ext cx="1981200" cy="228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8" name="TextBox 37"/>
            <p:cNvSpPr txBox="1"/>
            <p:nvPr/>
          </p:nvSpPr>
          <p:spPr>
            <a:xfrm>
              <a:off x="5279319" y="2156943"/>
              <a:ext cx="89286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where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1797539"/>
              </p:ext>
            </p:extLst>
          </p:nvPr>
        </p:nvGraphicFramePr>
        <p:xfrm>
          <a:off x="1819275" y="2592387"/>
          <a:ext cx="233045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50" name="Equation" r:id="rId5" imgW="1688760" imgH="241200" progId="Equation.3">
                  <p:embed/>
                </p:oleObj>
              </mc:Choice>
              <mc:Fallback>
                <p:oleObj name="Equation" r:id="rId5" imgW="168876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19275" y="2592387"/>
                        <a:ext cx="2330450" cy="333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572861"/>
              </p:ext>
            </p:extLst>
          </p:nvPr>
        </p:nvGraphicFramePr>
        <p:xfrm>
          <a:off x="823913" y="4191000"/>
          <a:ext cx="4848225" cy="985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51" name="Equation" r:id="rId7" imgW="3873240" imgH="787320" progId="Equation.3">
                  <p:embed/>
                </p:oleObj>
              </mc:Choice>
              <mc:Fallback>
                <p:oleObj name="Equation" r:id="rId7" imgW="3873240" imgH="7873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23913" y="4191000"/>
                        <a:ext cx="4848225" cy="985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9992252"/>
              </p:ext>
            </p:extLst>
          </p:nvPr>
        </p:nvGraphicFramePr>
        <p:xfrm>
          <a:off x="3687763" y="5241925"/>
          <a:ext cx="4646612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52" name="Equation" r:id="rId9" imgW="3784320" imgH="787320" progId="Equation.3">
                  <p:embed/>
                </p:oleObj>
              </mc:Choice>
              <mc:Fallback>
                <p:oleObj name="Equation" r:id="rId9" imgW="3784320" imgH="7873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687763" y="5241925"/>
                        <a:ext cx="4646612" cy="966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1148997" y="1578727"/>
            <a:ext cx="3640491" cy="616892"/>
            <a:chOff x="1148997" y="1578727"/>
            <a:chExt cx="3640491" cy="616892"/>
          </a:xfrm>
        </p:grpSpPr>
        <p:graphicFrame>
          <p:nvGraphicFramePr>
            <p:cNvPr id="15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20238256"/>
                </p:ext>
              </p:extLst>
            </p:nvPr>
          </p:nvGraphicFramePr>
          <p:xfrm>
            <a:off x="3190875" y="1578727"/>
            <a:ext cx="1598613" cy="6168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953" name="Equation" r:id="rId11" imgW="1117440" imgH="431640" progId="Equation.3">
                    <p:embed/>
                  </p:oleObj>
                </mc:Choice>
                <mc:Fallback>
                  <p:oleObj name="Equation" r:id="rId11" imgW="1117440" imgH="43164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3190875" y="1578727"/>
                          <a:ext cx="1598613" cy="61689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25706178"/>
                </p:ext>
              </p:extLst>
            </p:nvPr>
          </p:nvGraphicFramePr>
          <p:xfrm>
            <a:off x="1148997" y="1700866"/>
            <a:ext cx="1978025" cy="3540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954" name="Equation" r:id="rId13" imgW="1346040" imgH="241200" progId="Equation.3">
                    <p:embed/>
                  </p:oleObj>
                </mc:Choice>
                <mc:Fallback>
                  <p:oleObj name="Equation" r:id="rId13" imgW="1346040" imgH="2412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1148997" y="1700866"/>
                          <a:ext cx="1978025" cy="35401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3702721"/>
              </p:ext>
            </p:extLst>
          </p:nvPr>
        </p:nvGraphicFramePr>
        <p:xfrm>
          <a:off x="2487613" y="1042988"/>
          <a:ext cx="1773237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55" name="Equation" r:id="rId15" imgW="1206360" imgH="241200" progId="Equation.3">
                  <p:embed/>
                </p:oleObj>
              </mc:Choice>
              <mc:Fallback>
                <p:oleObj name="Equation" r:id="rId15" imgW="120636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487613" y="1042988"/>
                        <a:ext cx="1773237" cy="354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74440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67518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For 11ax, Mid-amble design has been introduced by setting Doppler bit to 1 at the last meeting [1][2]. </a:t>
            </a:r>
            <a:endParaRPr lang="en-US" sz="2000" dirty="0"/>
          </a:p>
          <a:p>
            <a:pPr lvl="1"/>
            <a:r>
              <a:rPr lang="en-US" sz="1800" dirty="0"/>
              <a:t>•	</a:t>
            </a:r>
            <a:r>
              <a:rPr lang="en-US" sz="1800" dirty="0" smtClean="0"/>
              <a:t>Considering SP results, it seems not to have big resistance on Doppler procedure based on Mid-ambles. 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 smtClean="0"/>
              <a:t>To secure the receiver processing time, 11ax decided to support the packet extension.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/>
              <a:t> The receiver computes </a:t>
            </a:r>
            <a:r>
              <a:rPr lang="en-GB" sz="1800" i="1" dirty="0" smtClean="0"/>
              <a:t>N</a:t>
            </a:r>
            <a:r>
              <a:rPr lang="en-GB" sz="1800" i="1" baseline="-25000" dirty="0" smtClean="0"/>
              <a:t>SYM</a:t>
            </a:r>
            <a:r>
              <a:rPr lang="en-GB" sz="1800" i="1" dirty="0" smtClean="0"/>
              <a:t> </a:t>
            </a:r>
            <a:r>
              <a:rPr lang="en-GB" sz="1800" dirty="0" smtClean="0"/>
              <a:t>and </a:t>
            </a:r>
            <a:r>
              <a:rPr lang="en-GB" sz="1800" i="1" dirty="0" smtClean="0"/>
              <a:t>T</a:t>
            </a:r>
            <a:r>
              <a:rPr lang="en-GB" sz="1800" i="1" baseline="-25000" dirty="0" smtClean="0"/>
              <a:t>PE</a:t>
            </a:r>
            <a:r>
              <a:rPr lang="en-GB" sz="1800" i="1" dirty="0" smtClean="0"/>
              <a:t> </a:t>
            </a:r>
            <a:r>
              <a:rPr lang="en-GB" sz="1800" dirty="0" smtClean="0"/>
              <a:t>using Equation (28-110) and (28-111) in D1.3, respectively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/>
              <a:t>Two equations need to be updated for Mid-amble design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Yujin Noh, </a:t>
            </a:r>
            <a:r>
              <a:rPr lang="en-GB" dirty="0" err="1" smtClean="0"/>
              <a:t>Newracom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828800" y="4953000"/>
            <a:ext cx="6190232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43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487" y="3124200"/>
            <a:ext cx="7770813" cy="312194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Depending on </a:t>
            </a:r>
            <a:r>
              <a:rPr lang="en-US" sz="2000" i="1" dirty="0"/>
              <a:t>N</a:t>
            </a:r>
            <a:r>
              <a:rPr lang="en-US" sz="2000" i="1" baseline="-25000" dirty="0"/>
              <a:t>SYM </a:t>
            </a:r>
            <a:r>
              <a:rPr lang="en-US" sz="2000" dirty="0"/>
              <a:t>and </a:t>
            </a:r>
            <a:r>
              <a:rPr lang="en-US" sz="2000" i="1" dirty="0"/>
              <a:t>M </a:t>
            </a:r>
            <a:r>
              <a:rPr lang="en-US" sz="2000" dirty="0" smtClean="0"/>
              <a:t>to derive </a:t>
            </a:r>
            <a:r>
              <a:rPr lang="en-US" sz="2000" i="1" dirty="0" smtClean="0"/>
              <a:t>N</a:t>
            </a:r>
            <a:r>
              <a:rPr lang="en-US" sz="2000" i="1" baseline="-25000" dirty="0" smtClean="0"/>
              <a:t>MA</a:t>
            </a:r>
            <a:r>
              <a:rPr lang="en-US" sz="2000" dirty="0" smtClean="0"/>
              <a:t>, the last </a:t>
            </a:r>
            <a:r>
              <a:rPr lang="en-US" sz="2000" dirty="0" err="1" smtClean="0"/>
              <a:t>Midamble</a:t>
            </a:r>
            <a:r>
              <a:rPr lang="en-US" sz="2000" dirty="0" smtClean="0"/>
              <a:t> of the HE PPDU can be inserted just before the PE field that consists of arbitrary values.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Depending on the implementation of channel estimation, this </a:t>
            </a:r>
            <a:r>
              <a:rPr lang="en-US" sz="2000" dirty="0" err="1"/>
              <a:t>M</a:t>
            </a:r>
            <a:r>
              <a:rPr lang="en-US" sz="2000" dirty="0" err="1" smtClean="0"/>
              <a:t>idable</a:t>
            </a:r>
            <a:r>
              <a:rPr lang="en-US" sz="2000" dirty="0" smtClean="0"/>
              <a:t> deign allows unnecessary cost and complexity to increase.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7" name="Content Placeholder 1"/>
          <p:cNvSpPr txBox="1">
            <a:spLocks/>
          </p:cNvSpPr>
          <p:nvPr/>
        </p:nvSpPr>
        <p:spPr bwMode="gray">
          <a:xfrm>
            <a:off x="1052458" y="2784274"/>
            <a:ext cx="1344831" cy="284254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lnSpc>
                <a:spcPct val="90000"/>
              </a:lnSpc>
              <a:spcBef>
                <a:spcPct val="6500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arabicPeriod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S PGothic"/>
                <a:cs typeface="MS PGothic"/>
              </a:defRPr>
            </a:lvl1pPr>
            <a:lvl2pPr marL="628650" indent="-282575" algn="l" rtl="0" eaLnBrk="1" fontAlgn="base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rgbClr val="FF3100"/>
              </a:buClr>
              <a:buFont typeface="+mj-lt"/>
              <a:buAutoNum type="alphaLcPeriod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 PGothic"/>
                <a:cs typeface="MS PGothic"/>
              </a:defRPr>
            </a:lvl2pPr>
            <a:lvl3pPr marL="857250" indent="-233363" algn="l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romanLcPeriod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 PGothic"/>
                <a:cs typeface="MS PGothic"/>
              </a:defRPr>
            </a:lvl3pPr>
            <a:lvl4pPr marL="1085850" indent="-22860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rgbClr val="FF3100"/>
              </a:buClr>
              <a:buFont typeface="Wingdings" pitchFamily="2" charset="2"/>
              <a:buChar char="§"/>
              <a:defRPr sz="1600" b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 PGothic"/>
                <a:cs typeface="MS PGothic"/>
              </a:defRPr>
            </a:lvl4pPr>
            <a:lvl5pPr marL="1371600" indent="-2222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3"/>
              </a:buClr>
              <a:buFont typeface="Wingdings 3" pitchFamily="18" charset="2"/>
              <a:buChar char="}"/>
              <a:defRPr sz="2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 PGothic"/>
                <a:cs typeface="MS PGothic"/>
              </a:defRPr>
            </a:lvl5pPr>
            <a:lvl6pPr marL="22860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15D2A"/>
              </a:buClr>
              <a:buFont typeface="Arial" charset="0"/>
              <a:buChar char="–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15D2A"/>
              </a:buClr>
              <a:buFont typeface="Arial" charset="0"/>
              <a:buChar char="–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15D2A"/>
              </a:buClr>
              <a:buFont typeface="Arial" charset="0"/>
              <a:buChar char="–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15D2A"/>
              </a:buClr>
              <a:buFont typeface="Arial" charset="0"/>
              <a:buChar char="–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+mj-lt"/>
              <a:buNone/>
            </a:pPr>
            <a:r>
              <a:rPr lang="en-US" sz="1200" kern="0" dirty="0" smtClean="0"/>
              <a:t>10 data symbols</a:t>
            </a:r>
            <a:endParaRPr lang="en-US" sz="1200" kern="0" dirty="0"/>
          </a:p>
        </p:txBody>
      </p:sp>
      <p:sp>
        <p:nvSpPr>
          <p:cNvPr id="8" name="Rectangle 7"/>
          <p:cNvSpPr/>
          <p:nvPr/>
        </p:nvSpPr>
        <p:spPr bwMode="auto">
          <a:xfrm>
            <a:off x="1052458" y="2279988"/>
            <a:ext cx="1477748" cy="269527"/>
          </a:xfrm>
          <a:prstGeom prst="rect">
            <a:avLst/>
          </a:prstGeom>
          <a:solidFill>
            <a:srgbClr val="FFCC99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charset="-128"/>
              </a:rPr>
              <a:t>DATA_1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65906" y="2278058"/>
            <a:ext cx="786552" cy="269527"/>
          </a:xfrm>
          <a:prstGeom prst="rect">
            <a:avLst/>
          </a:prstGeom>
          <a:solidFill>
            <a:srgbClr val="FFCC99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charset="-128"/>
              </a:rPr>
              <a:t>Preamble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523378" y="2279988"/>
            <a:ext cx="793380" cy="26952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charset="-128"/>
              </a:rPr>
              <a:t>Midamble</a:t>
            </a:r>
            <a:endParaRPr kumimoji="0" lang="en-US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charset="-128"/>
            </a:endParaRPr>
          </a:p>
        </p:txBody>
      </p:sp>
      <p:sp>
        <p:nvSpPr>
          <p:cNvPr id="11" name="Left Brace 10"/>
          <p:cNvSpPr/>
          <p:nvPr/>
        </p:nvSpPr>
        <p:spPr bwMode="auto">
          <a:xfrm rot="16200000">
            <a:off x="1691614" y="1961219"/>
            <a:ext cx="192610" cy="1470918"/>
          </a:xfrm>
          <a:prstGeom prst="leftBrace">
            <a:avLst>
              <a:gd name="adj1" fmla="val 8333"/>
              <a:gd name="adj2" fmla="val 50472"/>
            </a:avLst>
          </a:prstGeom>
          <a:noFill/>
          <a:ln w="1905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ea typeface="ＭＳ Ｐゴシック" charset="-128"/>
            </a:endParaRPr>
          </a:p>
        </p:txBody>
      </p:sp>
      <p:sp>
        <p:nvSpPr>
          <p:cNvPr id="12" name="Content Placeholder 1"/>
          <p:cNvSpPr txBox="1">
            <a:spLocks/>
          </p:cNvSpPr>
          <p:nvPr/>
        </p:nvSpPr>
        <p:spPr bwMode="gray">
          <a:xfrm>
            <a:off x="3499849" y="2773390"/>
            <a:ext cx="1376467" cy="295262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lnSpc>
                <a:spcPct val="90000"/>
              </a:lnSpc>
              <a:spcBef>
                <a:spcPct val="6500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arabicPeriod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S PGothic"/>
                <a:cs typeface="MS PGothic"/>
              </a:defRPr>
            </a:lvl1pPr>
            <a:lvl2pPr marL="628650" indent="-282575" algn="l" rtl="0" eaLnBrk="1" fontAlgn="base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rgbClr val="FF3100"/>
              </a:buClr>
              <a:buFont typeface="+mj-lt"/>
              <a:buAutoNum type="alphaLcPeriod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 PGothic"/>
                <a:cs typeface="MS PGothic"/>
              </a:defRPr>
            </a:lvl2pPr>
            <a:lvl3pPr marL="857250" indent="-233363" algn="l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romanLcPeriod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 PGothic"/>
                <a:cs typeface="MS PGothic"/>
              </a:defRPr>
            </a:lvl3pPr>
            <a:lvl4pPr marL="1085850" indent="-22860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rgbClr val="FF3100"/>
              </a:buClr>
              <a:buFont typeface="Wingdings" pitchFamily="2" charset="2"/>
              <a:buChar char="§"/>
              <a:defRPr sz="1600" b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 PGothic"/>
                <a:cs typeface="MS PGothic"/>
              </a:defRPr>
            </a:lvl4pPr>
            <a:lvl5pPr marL="1371600" indent="-2222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3"/>
              </a:buClr>
              <a:buFont typeface="Wingdings 3" pitchFamily="18" charset="2"/>
              <a:buChar char="}"/>
              <a:defRPr sz="2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 PGothic"/>
                <a:cs typeface="MS PGothic"/>
              </a:defRPr>
            </a:lvl5pPr>
            <a:lvl6pPr marL="22860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15D2A"/>
              </a:buClr>
              <a:buFont typeface="Arial" charset="0"/>
              <a:buChar char="–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15D2A"/>
              </a:buClr>
              <a:buFont typeface="Arial" charset="0"/>
              <a:buChar char="–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15D2A"/>
              </a:buClr>
              <a:buFont typeface="Arial" charset="0"/>
              <a:buChar char="–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15D2A"/>
              </a:buClr>
              <a:buFont typeface="Arial" charset="0"/>
              <a:buChar char="–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+mj-lt"/>
              <a:buNone/>
            </a:pPr>
            <a:r>
              <a:rPr lang="en-US" sz="1200" kern="0" dirty="0" smtClean="0"/>
              <a:t>10 data symbols</a:t>
            </a:r>
            <a:endParaRPr lang="en-US" sz="1200" kern="0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3339512" y="2279988"/>
            <a:ext cx="1500049" cy="269527"/>
          </a:xfrm>
          <a:prstGeom prst="rect">
            <a:avLst/>
          </a:prstGeom>
          <a:solidFill>
            <a:srgbClr val="FFCC99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charset="-128"/>
              </a:rPr>
              <a:t>DATA_2</a:t>
            </a:r>
          </a:p>
        </p:txBody>
      </p:sp>
      <p:sp>
        <p:nvSpPr>
          <p:cNvPr id="14" name="Left Brace 13"/>
          <p:cNvSpPr/>
          <p:nvPr/>
        </p:nvSpPr>
        <p:spPr bwMode="auto">
          <a:xfrm rot="16200000">
            <a:off x="3989818" y="1950069"/>
            <a:ext cx="192610" cy="1493219"/>
          </a:xfrm>
          <a:prstGeom prst="leftBrace">
            <a:avLst>
              <a:gd name="adj1" fmla="val 8333"/>
              <a:gd name="adj2" fmla="val 50472"/>
            </a:avLst>
          </a:prstGeom>
          <a:noFill/>
          <a:ln w="1905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ea typeface="ＭＳ Ｐゴシック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4861409" y="2279988"/>
            <a:ext cx="793380" cy="26952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charset="-128"/>
              </a:rPr>
              <a:t>Midamble</a:t>
            </a:r>
            <a:endParaRPr kumimoji="0" lang="en-US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charset="-128"/>
            </a:endParaRPr>
          </a:p>
        </p:txBody>
      </p:sp>
      <p:sp>
        <p:nvSpPr>
          <p:cNvPr id="16" name="Content Placeholder 1"/>
          <p:cNvSpPr txBox="1">
            <a:spLocks/>
          </p:cNvSpPr>
          <p:nvPr/>
        </p:nvSpPr>
        <p:spPr bwMode="gray">
          <a:xfrm>
            <a:off x="5794071" y="2791332"/>
            <a:ext cx="1368729" cy="337214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lnSpc>
                <a:spcPct val="90000"/>
              </a:lnSpc>
              <a:spcBef>
                <a:spcPct val="6500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arabicPeriod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S PGothic"/>
                <a:cs typeface="MS PGothic"/>
              </a:defRPr>
            </a:lvl1pPr>
            <a:lvl2pPr marL="628650" indent="-282575" algn="l" rtl="0" eaLnBrk="1" fontAlgn="base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rgbClr val="FF3100"/>
              </a:buClr>
              <a:buFont typeface="+mj-lt"/>
              <a:buAutoNum type="alphaLcPeriod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 PGothic"/>
                <a:cs typeface="MS PGothic"/>
              </a:defRPr>
            </a:lvl2pPr>
            <a:lvl3pPr marL="857250" indent="-233363" algn="l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romanLcPeriod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 PGothic"/>
                <a:cs typeface="MS PGothic"/>
              </a:defRPr>
            </a:lvl3pPr>
            <a:lvl4pPr marL="1085850" indent="-22860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rgbClr val="FF3100"/>
              </a:buClr>
              <a:buFont typeface="Wingdings" pitchFamily="2" charset="2"/>
              <a:buChar char="§"/>
              <a:defRPr sz="1600" b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 PGothic"/>
                <a:cs typeface="MS PGothic"/>
              </a:defRPr>
            </a:lvl4pPr>
            <a:lvl5pPr marL="1371600" indent="-2222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3"/>
              </a:buClr>
              <a:buFont typeface="Wingdings 3" pitchFamily="18" charset="2"/>
              <a:buChar char="}"/>
              <a:defRPr sz="2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 PGothic"/>
                <a:cs typeface="MS PGothic"/>
              </a:defRPr>
            </a:lvl5pPr>
            <a:lvl6pPr marL="22860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15D2A"/>
              </a:buClr>
              <a:buFont typeface="Arial" charset="0"/>
              <a:buChar char="–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15D2A"/>
              </a:buClr>
              <a:buFont typeface="Arial" charset="0"/>
              <a:buChar char="–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15D2A"/>
              </a:buClr>
              <a:buFont typeface="Arial" charset="0"/>
              <a:buChar char="–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15D2A"/>
              </a:buClr>
              <a:buFont typeface="Arial" charset="0"/>
              <a:buChar char="–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+mj-lt"/>
              <a:buNone/>
            </a:pPr>
            <a:r>
              <a:rPr lang="en-US" sz="1200" kern="0" dirty="0" smtClean="0"/>
              <a:t>10 data symbols</a:t>
            </a:r>
            <a:endParaRPr lang="en-US" sz="1200" kern="0" dirty="0"/>
          </a:p>
        </p:txBody>
      </p:sp>
      <p:sp>
        <p:nvSpPr>
          <p:cNvPr id="17" name="Rectangle 16"/>
          <p:cNvSpPr/>
          <p:nvPr/>
        </p:nvSpPr>
        <p:spPr bwMode="auto">
          <a:xfrm>
            <a:off x="5669805" y="2279988"/>
            <a:ext cx="1485257" cy="269527"/>
          </a:xfrm>
          <a:prstGeom prst="rect">
            <a:avLst/>
          </a:prstGeom>
          <a:solidFill>
            <a:srgbClr val="FFCC99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charset="-128"/>
              </a:rPr>
              <a:t>DATA_k</a:t>
            </a:r>
            <a:endParaRPr kumimoji="0" lang="en-US" sz="105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charset="-128"/>
            </a:endParaRPr>
          </a:p>
        </p:txBody>
      </p:sp>
      <p:sp>
        <p:nvSpPr>
          <p:cNvPr id="18" name="Left Brace 17"/>
          <p:cNvSpPr/>
          <p:nvPr/>
        </p:nvSpPr>
        <p:spPr bwMode="auto">
          <a:xfrm rot="16200000">
            <a:off x="6308846" y="1953595"/>
            <a:ext cx="192610" cy="1486165"/>
          </a:xfrm>
          <a:prstGeom prst="leftBrace">
            <a:avLst>
              <a:gd name="adj1" fmla="val 8333"/>
              <a:gd name="adj2" fmla="val 50472"/>
            </a:avLst>
          </a:prstGeom>
          <a:noFill/>
          <a:ln w="1905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ea typeface="ＭＳ Ｐゴシック" charset="-128"/>
            </a:endParaRPr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365345"/>
              </p:ext>
            </p:extLst>
          </p:nvPr>
        </p:nvGraphicFramePr>
        <p:xfrm>
          <a:off x="2145479" y="4268424"/>
          <a:ext cx="2157294" cy="4350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86" name="Equation" r:id="rId3" imgW="1130040" imgH="228600" progId="Equation.3">
                  <p:embed/>
                </p:oleObj>
              </mc:Choice>
              <mc:Fallback>
                <p:oleObj name="Equation" r:id="rId3" imgW="113004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45479" y="4268424"/>
                        <a:ext cx="2157294" cy="4350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Rectangle 36"/>
          <p:cNvSpPr/>
          <p:nvPr/>
        </p:nvSpPr>
        <p:spPr bwMode="auto">
          <a:xfrm>
            <a:off x="7165110" y="2281514"/>
            <a:ext cx="793380" cy="26952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charset="-128"/>
              </a:rPr>
              <a:t>Midamble</a:t>
            </a:r>
            <a:endParaRPr kumimoji="0" lang="en-US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charset="-128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7968650" y="2287997"/>
            <a:ext cx="793380" cy="26952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solidFill>
                  <a:schemeClr val="tx1"/>
                </a:solidFill>
                <a:ea typeface="ＭＳ Ｐゴシック" charset="-128"/>
              </a:rPr>
              <a:t>PE</a:t>
            </a:r>
            <a:endParaRPr kumimoji="0" lang="en-US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9958" y="1752600"/>
            <a:ext cx="40910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E.g</a:t>
            </a:r>
            <a:r>
              <a:rPr lang="en-US" sz="1600" dirty="0">
                <a:solidFill>
                  <a:schemeClr val="tx1"/>
                </a:solidFill>
              </a:rPr>
              <a:t>.) </a:t>
            </a:r>
            <a:r>
              <a:rPr lang="en-US" sz="1600" i="1" dirty="0" smtClean="0">
                <a:solidFill>
                  <a:schemeClr val="tx1"/>
                </a:solidFill>
              </a:rPr>
              <a:t>N</a:t>
            </a:r>
            <a:r>
              <a:rPr lang="en-US" sz="1600" i="1" baseline="-25000" dirty="0" smtClean="0">
                <a:solidFill>
                  <a:schemeClr val="tx1"/>
                </a:solidFill>
              </a:rPr>
              <a:t>SYM</a:t>
            </a:r>
            <a:r>
              <a:rPr lang="en-US" sz="1600" i="1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= 30, </a:t>
            </a:r>
            <a:r>
              <a:rPr lang="en-US" sz="1600" i="1" dirty="0" smtClean="0">
                <a:solidFill>
                  <a:schemeClr val="tx1"/>
                </a:solidFill>
              </a:rPr>
              <a:t>M </a:t>
            </a:r>
            <a:r>
              <a:rPr lang="en-US" sz="1600" dirty="0" smtClean="0">
                <a:solidFill>
                  <a:schemeClr val="tx1"/>
                </a:solidFill>
              </a:rPr>
              <a:t>=10 </a:t>
            </a:r>
            <a:r>
              <a:rPr lang="en-US" sz="16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 </a:t>
            </a:r>
            <a:r>
              <a:rPr lang="en-US" sz="1600" b="1" i="1" dirty="0" smtClean="0">
                <a:solidFill>
                  <a:srgbClr val="FF0000"/>
                </a:solidFill>
              </a:rPr>
              <a:t>N</a:t>
            </a:r>
            <a:r>
              <a:rPr lang="en-US" sz="1600" b="1" i="1" baseline="-25000" dirty="0" smtClean="0">
                <a:solidFill>
                  <a:srgbClr val="FF0000"/>
                </a:solidFill>
              </a:rPr>
              <a:t>MA</a:t>
            </a:r>
            <a:r>
              <a:rPr lang="en-US" sz="1600" b="1" i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>
                <a:solidFill>
                  <a:srgbClr val="FF0000"/>
                </a:solidFill>
              </a:rPr>
              <a:t>= </a:t>
            </a:r>
            <a:r>
              <a:rPr lang="en-US" sz="1600" b="1" dirty="0" smtClean="0">
                <a:solidFill>
                  <a:srgbClr val="FF0000"/>
                </a:solidFill>
              </a:rPr>
              <a:t>3</a:t>
            </a:r>
            <a:r>
              <a:rPr lang="en-US" sz="16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6966246" y="1941973"/>
            <a:ext cx="1935479" cy="1029827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5522659"/>
              </p:ext>
            </p:extLst>
          </p:nvPr>
        </p:nvGraphicFramePr>
        <p:xfrm>
          <a:off x="2145479" y="4741271"/>
          <a:ext cx="4102921" cy="4734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87" name="Equation" r:id="rId5" imgW="1981080" imgH="228600" progId="Equation.3">
                  <p:embed/>
                </p:oleObj>
              </mc:Choice>
              <mc:Fallback>
                <p:oleObj name="Equation" r:id="rId5" imgW="19810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45479" y="4741271"/>
                        <a:ext cx="4102921" cy="4734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Content Placeholder 1"/>
          <p:cNvSpPr txBox="1">
            <a:spLocks/>
          </p:cNvSpPr>
          <p:nvPr/>
        </p:nvSpPr>
        <p:spPr bwMode="gray">
          <a:xfrm>
            <a:off x="3499849" y="3815467"/>
            <a:ext cx="2402358" cy="284254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lnSpc>
                <a:spcPct val="90000"/>
              </a:lnSpc>
              <a:spcBef>
                <a:spcPct val="6500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arabicPeriod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S PGothic"/>
                <a:cs typeface="MS PGothic"/>
              </a:defRPr>
            </a:lvl1pPr>
            <a:lvl2pPr marL="628650" indent="-282575" algn="l" rtl="0" eaLnBrk="1" fontAlgn="base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rgbClr val="FF3100"/>
              </a:buClr>
              <a:buFont typeface="+mj-lt"/>
              <a:buAutoNum type="alphaLcPeriod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 PGothic"/>
                <a:cs typeface="MS PGothic"/>
              </a:defRPr>
            </a:lvl2pPr>
            <a:lvl3pPr marL="857250" indent="-233363" algn="l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romanLcPeriod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 PGothic"/>
                <a:cs typeface="MS PGothic"/>
              </a:defRPr>
            </a:lvl3pPr>
            <a:lvl4pPr marL="1085850" indent="-22860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rgbClr val="FF3100"/>
              </a:buClr>
              <a:buFont typeface="Wingdings" pitchFamily="2" charset="2"/>
              <a:buChar char="§"/>
              <a:defRPr sz="1600" b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 PGothic"/>
                <a:cs typeface="MS PGothic"/>
              </a:defRPr>
            </a:lvl4pPr>
            <a:lvl5pPr marL="1371600" indent="-2222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3"/>
              </a:buClr>
              <a:buFont typeface="Wingdings 3" pitchFamily="18" charset="2"/>
              <a:buChar char="}"/>
              <a:defRPr sz="2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 PGothic"/>
                <a:cs typeface="MS PGothic"/>
              </a:defRPr>
            </a:lvl5pPr>
            <a:lvl6pPr marL="22860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15D2A"/>
              </a:buClr>
              <a:buFont typeface="Arial" charset="0"/>
              <a:buChar char="–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15D2A"/>
              </a:buClr>
              <a:buFont typeface="Arial" charset="0"/>
              <a:buChar char="–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15D2A"/>
              </a:buClr>
              <a:buFont typeface="Arial" charset="0"/>
              <a:buChar char="–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15D2A"/>
              </a:buClr>
              <a:buFont typeface="Arial" charset="0"/>
              <a:buChar char="–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+mj-lt"/>
              <a:buNone/>
            </a:pPr>
            <a:r>
              <a:rPr lang="en-US" sz="1200" kern="0" dirty="0" smtClean="0"/>
              <a:t>Number of data OFDM symbols</a:t>
            </a:r>
            <a:endParaRPr lang="en-US" sz="1200" kern="0" dirty="0"/>
          </a:p>
        </p:txBody>
      </p:sp>
      <p:cxnSp>
        <p:nvCxnSpPr>
          <p:cNvPr id="20" name="Straight Arrow Connector 19"/>
          <p:cNvCxnSpPr/>
          <p:nvPr/>
        </p:nvCxnSpPr>
        <p:spPr bwMode="auto">
          <a:xfrm flipV="1">
            <a:off x="3124200" y="4011661"/>
            <a:ext cx="375649" cy="21900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5" name="Straight Arrow Connector 34"/>
          <p:cNvCxnSpPr/>
          <p:nvPr/>
        </p:nvCxnSpPr>
        <p:spPr bwMode="auto">
          <a:xfrm flipV="1">
            <a:off x="4114948" y="4268424"/>
            <a:ext cx="563474" cy="4654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9" name="Content Placeholder 1"/>
          <p:cNvSpPr txBox="1">
            <a:spLocks/>
          </p:cNvSpPr>
          <p:nvPr/>
        </p:nvSpPr>
        <p:spPr bwMode="gray">
          <a:xfrm>
            <a:off x="5917593" y="4385992"/>
            <a:ext cx="2315644" cy="284254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lnSpc>
                <a:spcPct val="90000"/>
              </a:lnSpc>
              <a:spcBef>
                <a:spcPct val="6500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arabicPeriod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S PGothic"/>
                <a:cs typeface="MS PGothic"/>
              </a:defRPr>
            </a:lvl1pPr>
            <a:lvl2pPr marL="628650" indent="-282575" algn="l" rtl="0" eaLnBrk="1" fontAlgn="base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rgbClr val="FF3100"/>
              </a:buClr>
              <a:buFont typeface="+mj-lt"/>
              <a:buAutoNum type="alphaLcPeriod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 PGothic"/>
                <a:cs typeface="MS PGothic"/>
              </a:defRPr>
            </a:lvl2pPr>
            <a:lvl3pPr marL="857250" indent="-233363" algn="l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romanLcPeriod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 PGothic"/>
                <a:cs typeface="MS PGothic"/>
              </a:defRPr>
            </a:lvl3pPr>
            <a:lvl4pPr marL="1085850" indent="-22860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rgbClr val="FF3100"/>
              </a:buClr>
              <a:buFont typeface="Wingdings" pitchFamily="2" charset="2"/>
              <a:buChar char="§"/>
              <a:defRPr sz="1600" b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 PGothic"/>
                <a:cs typeface="MS PGothic"/>
              </a:defRPr>
            </a:lvl4pPr>
            <a:lvl5pPr marL="1371600" indent="-2222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3"/>
              </a:buClr>
              <a:buFont typeface="Wingdings 3" pitchFamily="18" charset="2"/>
              <a:buChar char="}"/>
              <a:defRPr sz="2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 PGothic"/>
                <a:cs typeface="MS PGothic"/>
              </a:defRPr>
            </a:lvl5pPr>
            <a:lvl6pPr marL="22860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15D2A"/>
              </a:buClr>
              <a:buFont typeface="Arial" charset="0"/>
              <a:buChar char="–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15D2A"/>
              </a:buClr>
              <a:buFont typeface="Arial" charset="0"/>
              <a:buChar char="–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15D2A"/>
              </a:buClr>
              <a:buFont typeface="Arial" charset="0"/>
              <a:buChar char="–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15D2A"/>
              </a:buClr>
              <a:buFont typeface="Arial" charset="0"/>
              <a:buChar char="–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+mj-lt"/>
              <a:buNone/>
            </a:pPr>
            <a:r>
              <a:rPr lang="en-US" sz="1200" kern="0" dirty="0" smtClean="0"/>
              <a:t>HE-STF may not be needed</a:t>
            </a:r>
            <a:endParaRPr lang="en-US" sz="1200" kern="0" dirty="0"/>
          </a:p>
        </p:txBody>
      </p:sp>
      <p:cxnSp>
        <p:nvCxnSpPr>
          <p:cNvPr id="40" name="Straight Arrow Connector 39"/>
          <p:cNvCxnSpPr/>
          <p:nvPr/>
        </p:nvCxnSpPr>
        <p:spPr bwMode="auto">
          <a:xfrm flipV="1">
            <a:off x="5357818" y="4528981"/>
            <a:ext cx="536241" cy="24616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9" name="Content Placeholder 1"/>
          <p:cNvSpPr txBox="1">
            <a:spLocks/>
          </p:cNvSpPr>
          <p:nvPr/>
        </p:nvSpPr>
        <p:spPr bwMode="gray">
          <a:xfrm>
            <a:off x="4736236" y="4109994"/>
            <a:ext cx="3645763" cy="284254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lnSpc>
                <a:spcPct val="90000"/>
              </a:lnSpc>
              <a:spcBef>
                <a:spcPct val="6500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arabicPeriod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S PGothic"/>
                <a:cs typeface="MS PGothic"/>
              </a:defRPr>
            </a:lvl1pPr>
            <a:lvl2pPr marL="628650" indent="-282575" algn="l" rtl="0" eaLnBrk="1" fontAlgn="base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rgbClr val="FF3100"/>
              </a:buClr>
              <a:buFont typeface="+mj-lt"/>
              <a:buAutoNum type="alphaLcPeriod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 PGothic"/>
                <a:cs typeface="MS PGothic"/>
              </a:defRPr>
            </a:lvl2pPr>
            <a:lvl3pPr marL="857250" indent="-233363" algn="l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romanLcPeriod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 PGothic"/>
                <a:cs typeface="MS PGothic"/>
              </a:defRPr>
            </a:lvl3pPr>
            <a:lvl4pPr marL="1085850" indent="-22860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rgbClr val="FF3100"/>
              </a:buClr>
              <a:buFont typeface="Wingdings" pitchFamily="2" charset="2"/>
              <a:buChar char="§"/>
              <a:defRPr sz="1600" b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 PGothic"/>
                <a:cs typeface="MS PGothic"/>
              </a:defRPr>
            </a:lvl4pPr>
            <a:lvl5pPr marL="1371600" indent="-2222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3"/>
              </a:buClr>
              <a:buFont typeface="Wingdings 3" pitchFamily="18" charset="2"/>
              <a:buChar char="}"/>
              <a:defRPr sz="2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 PGothic"/>
                <a:cs typeface="MS PGothic"/>
              </a:defRPr>
            </a:lvl5pPr>
            <a:lvl6pPr marL="22860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15D2A"/>
              </a:buClr>
              <a:buFont typeface="Arial" charset="0"/>
              <a:buChar char="–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15D2A"/>
              </a:buClr>
              <a:buFont typeface="Arial" charset="0"/>
              <a:buChar char="–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15D2A"/>
              </a:buClr>
              <a:buFont typeface="Arial" charset="0"/>
              <a:buChar char="–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15D2A"/>
              </a:buClr>
              <a:buFont typeface="Arial" charset="0"/>
              <a:buChar char="–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+mj-lt"/>
              <a:buNone/>
            </a:pPr>
            <a:r>
              <a:rPr lang="en-US" sz="1200" kern="0" dirty="0" err="1" smtClean="0"/>
              <a:t>Midamble</a:t>
            </a:r>
            <a:r>
              <a:rPr lang="en-US" sz="1200" kern="0" dirty="0" smtClean="0"/>
              <a:t> inserted every M data OFDM symbols</a:t>
            </a:r>
            <a:endParaRPr lang="en-US" sz="1200" kern="0" dirty="0"/>
          </a:p>
        </p:txBody>
      </p:sp>
    </p:spTree>
    <p:extLst>
      <p:ext uri="{BB962C8B-B14F-4D97-AF65-F5344CB8AC3E}">
        <p14:creationId xmlns:p14="http://schemas.microsoft.com/office/powerpoint/2010/main" val="2699060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998030"/>
            <a:ext cx="7770813" cy="333994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When Doppler bit sets to 1, how to identify the number of </a:t>
            </a:r>
            <a:r>
              <a:rPr lang="en-US" sz="2000" i="1" dirty="0" smtClean="0"/>
              <a:t>N</a:t>
            </a:r>
            <a:r>
              <a:rPr lang="en-US" sz="2000" i="1" baseline="-25000" dirty="0" smtClean="0"/>
              <a:t>SYM</a:t>
            </a:r>
            <a:r>
              <a:rPr lang="en-US" sz="2000" i="1" dirty="0" smtClean="0"/>
              <a:t> </a:t>
            </a:r>
            <a:r>
              <a:rPr lang="en-US" sz="2000" dirty="0" smtClean="0"/>
              <a:t>for decoding data OFDM symbols and duration of packet extension, </a:t>
            </a:r>
            <a:r>
              <a:rPr lang="en-US" sz="2000" i="1" dirty="0" smtClean="0"/>
              <a:t>T</a:t>
            </a:r>
            <a:r>
              <a:rPr lang="en-US" sz="2000" i="1" baseline="-25000" dirty="0" smtClean="0"/>
              <a:t>PE</a:t>
            </a:r>
            <a:r>
              <a:rPr lang="en-US" sz="2000" dirty="0" smtClean="0"/>
              <a:t>, from a received HE PPDU?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i="1" dirty="0" smtClean="0"/>
              <a:t>N</a:t>
            </a:r>
            <a:r>
              <a:rPr lang="en-US" sz="1800" i="1" baseline="-25000" dirty="0" smtClean="0"/>
              <a:t>MA</a:t>
            </a:r>
            <a:r>
              <a:rPr lang="en-US" sz="1800" dirty="0" smtClean="0"/>
              <a:t> is a function of </a:t>
            </a:r>
            <a:r>
              <a:rPr lang="en-US" sz="1800" i="1" dirty="0" smtClean="0"/>
              <a:t>N</a:t>
            </a:r>
            <a:r>
              <a:rPr lang="en-US" sz="1800" i="1" baseline="-25000" dirty="0" smtClean="0"/>
              <a:t>SYM</a:t>
            </a:r>
            <a:r>
              <a:rPr lang="en-US" sz="1800" baseline="-25000" dirty="0" smtClean="0"/>
              <a:t> </a:t>
            </a:r>
            <a:r>
              <a:rPr lang="en-US" sz="1800" dirty="0" smtClean="0"/>
              <a:t> and vise versa.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Each equation includes floor function. 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</a:t>
            </a:r>
            <a:r>
              <a:rPr lang="en-US" sz="2000" dirty="0" smtClean="0"/>
              <a:t>t might be tricky to obtain the </a:t>
            </a:r>
            <a:r>
              <a:rPr lang="en-US" sz="2000" i="1" dirty="0" smtClean="0"/>
              <a:t>N</a:t>
            </a:r>
            <a:r>
              <a:rPr lang="en-US" sz="2000" i="1" baseline="-25000" dirty="0" smtClean="0"/>
              <a:t>SYM</a:t>
            </a:r>
            <a:r>
              <a:rPr lang="en-US" sz="2000" dirty="0" smtClean="0"/>
              <a:t> directly with Equation 1) and Equation 2) below.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grpSp>
        <p:nvGrpSpPr>
          <p:cNvPr id="36" name="Group 35"/>
          <p:cNvGrpSpPr/>
          <p:nvPr/>
        </p:nvGrpSpPr>
        <p:grpSpPr>
          <a:xfrm>
            <a:off x="2279689" y="4829185"/>
            <a:ext cx="5873711" cy="1123940"/>
            <a:chOff x="1457251" y="5124324"/>
            <a:chExt cx="5873711" cy="1123940"/>
          </a:xfrm>
        </p:grpSpPr>
        <p:graphicFrame>
          <p:nvGraphicFramePr>
            <p:cNvPr id="31" name="Object 3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58481101"/>
                </p:ext>
              </p:extLst>
            </p:nvPr>
          </p:nvGraphicFramePr>
          <p:xfrm>
            <a:off x="1508826" y="5124324"/>
            <a:ext cx="1509713" cy="3063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86" name="Equation" r:id="rId3" imgW="1130040" imgH="228600" progId="Equation.3">
                    <p:embed/>
                  </p:oleObj>
                </mc:Choice>
                <mc:Fallback>
                  <p:oleObj name="Equation" r:id="rId3" imgW="1130040" imgH="2286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508826" y="5124324"/>
                          <a:ext cx="1509713" cy="30638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" name="Object 3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5567940"/>
                </p:ext>
              </p:extLst>
            </p:nvPr>
          </p:nvGraphicFramePr>
          <p:xfrm>
            <a:off x="1457251" y="5635355"/>
            <a:ext cx="5873711" cy="6129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87" name="Equation" r:id="rId5" imgW="4381200" imgH="457200" progId="Equation.3">
                    <p:embed/>
                  </p:oleObj>
                </mc:Choice>
                <mc:Fallback>
                  <p:oleObj name="Equation" r:id="rId5" imgW="4381200" imgH="4572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457251" y="5635355"/>
                          <a:ext cx="5873711" cy="61290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0" name="TextBox 39"/>
          <p:cNvSpPr txBox="1"/>
          <p:nvPr/>
        </p:nvSpPr>
        <p:spPr>
          <a:xfrm>
            <a:off x="1265331" y="4810370"/>
            <a:ext cx="10878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Equation 1)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265331" y="5473934"/>
            <a:ext cx="10878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Equation 2)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2279689" y="5150384"/>
            <a:ext cx="384950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>
            <a:off x="3010452" y="5161053"/>
            <a:ext cx="384950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2279689" y="5819785"/>
            <a:ext cx="384950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5678081" y="5811855"/>
            <a:ext cx="384950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7" name="Group 6"/>
          <p:cNvGrpSpPr/>
          <p:nvPr/>
        </p:nvGrpSpPr>
        <p:grpSpPr>
          <a:xfrm>
            <a:off x="6333882" y="5967705"/>
            <a:ext cx="2208456" cy="321678"/>
            <a:chOff x="6063031" y="6088712"/>
            <a:chExt cx="2208456" cy="321678"/>
          </a:xfrm>
        </p:grpSpPr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46488784"/>
                </p:ext>
              </p:extLst>
            </p:nvPr>
          </p:nvGraphicFramePr>
          <p:xfrm>
            <a:off x="6858000" y="6088712"/>
            <a:ext cx="1413487" cy="2730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88" name="Equation" r:id="rId7" imgW="1117440" imgH="215640" progId="Equation.3">
                    <p:embed/>
                  </p:oleObj>
                </mc:Choice>
                <mc:Fallback>
                  <p:oleObj name="Equation" r:id="rId7" imgW="1117440" imgH="21564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6858000" y="6088712"/>
                          <a:ext cx="1413487" cy="27306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" name="TextBox 15"/>
            <p:cNvSpPr txBox="1"/>
            <p:nvPr/>
          </p:nvSpPr>
          <p:spPr>
            <a:xfrm>
              <a:off x="6063031" y="6102613"/>
              <a:ext cx="10878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where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85918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Efficient </a:t>
            </a:r>
            <a:r>
              <a:rPr lang="en-US" dirty="0" err="1" smtClean="0"/>
              <a:t>Midamble</a:t>
            </a:r>
            <a:r>
              <a:rPr lang="en-US" dirty="0" smtClean="0"/>
              <a:t> design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319506"/>
            <a:ext cx="7770813" cy="277490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Slightly </a:t>
            </a:r>
            <a:r>
              <a:rPr lang="en-US" dirty="0"/>
              <a:t>m</a:t>
            </a:r>
            <a:r>
              <a:rPr lang="en-US" dirty="0" smtClean="0"/>
              <a:t>odified equation below prevents </a:t>
            </a:r>
            <a:r>
              <a:rPr lang="en-US" dirty="0" err="1" smtClean="0"/>
              <a:t>Midamble</a:t>
            </a:r>
            <a:r>
              <a:rPr lang="en-US" dirty="0" smtClean="0"/>
              <a:t> from being inserted </a:t>
            </a:r>
            <a:r>
              <a:rPr lang="en-US" dirty="0"/>
              <a:t>unnecessarily </a:t>
            </a:r>
            <a:r>
              <a:rPr lang="en-US" dirty="0" smtClean="0"/>
              <a:t>in HE PPDU.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6" name="Content Placeholder 1"/>
          <p:cNvSpPr txBox="1">
            <a:spLocks/>
          </p:cNvSpPr>
          <p:nvPr/>
        </p:nvSpPr>
        <p:spPr bwMode="gray">
          <a:xfrm>
            <a:off x="1052458" y="2784274"/>
            <a:ext cx="1344831" cy="284254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lnSpc>
                <a:spcPct val="90000"/>
              </a:lnSpc>
              <a:spcBef>
                <a:spcPct val="6500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arabicPeriod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S PGothic"/>
                <a:cs typeface="MS PGothic"/>
              </a:defRPr>
            </a:lvl1pPr>
            <a:lvl2pPr marL="628650" indent="-282575" algn="l" rtl="0" eaLnBrk="1" fontAlgn="base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rgbClr val="FF3100"/>
              </a:buClr>
              <a:buFont typeface="+mj-lt"/>
              <a:buAutoNum type="alphaLcPeriod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 PGothic"/>
                <a:cs typeface="MS PGothic"/>
              </a:defRPr>
            </a:lvl2pPr>
            <a:lvl3pPr marL="857250" indent="-233363" algn="l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romanLcPeriod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 PGothic"/>
                <a:cs typeface="MS PGothic"/>
              </a:defRPr>
            </a:lvl3pPr>
            <a:lvl4pPr marL="1085850" indent="-22860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rgbClr val="FF3100"/>
              </a:buClr>
              <a:buFont typeface="Wingdings" pitchFamily="2" charset="2"/>
              <a:buChar char="§"/>
              <a:defRPr sz="1600" b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 PGothic"/>
                <a:cs typeface="MS PGothic"/>
              </a:defRPr>
            </a:lvl4pPr>
            <a:lvl5pPr marL="1371600" indent="-2222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3"/>
              </a:buClr>
              <a:buFont typeface="Wingdings 3" pitchFamily="18" charset="2"/>
              <a:buChar char="}"/>
              <a:defRPr sz="2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 PGothic"/>
                <a:cs typeface="MS PGothic"/>
              </a:defRPr>
            </a:lvl5pPr>
            <a:lvl6pPr marL="22860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15D2A"/>
              </a:buClr>
              <a:buFont typeface="Arial" charset="0"/>
              <a:buChar char="–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15D2A"/>
              </a:buClr>
              <a:buFont typeface="Arial" charset="0"/>
              <a:buChar char="–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15D2A"/>
              </a:buClr>
              <a:buFont typeface="Arial" charset="0"/>
              <a:buChar char="–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15D2A"/>
              </a:buClr>
              <a:buFont typeface="Arial" charset="0"/>
              <a:buChar char="–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+mj-lt"/>
              <a:buNone/>
            </a:pPr>
            <a:r>
              <a:rPr lang="en-US" sz="1200" kern="0" dirty="0" smtClean="0"/>
              <a:t>10 data symbols</a:t>
            </a:r>
            <a:endParaRPr lang="en-US" sz="1200" kern="0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052458" y="2279988"/>
            <a:ext cx="1477748" cy="269527"/>
          </a:xfrm>
          <a:prstGeom prst="rect">
            <a:avLst/>
          </a:prstGeom>
          <a:solidFill>
            <a:srgbClr val="FFCC99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charset="-128"/>
              </a:rPr>
              <a:t>DATA_1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265906" y="2278058"/>
            <a:ext cx="786552" cy="269527"/>
          </a:xfrm>
          <a:prstGeom prst="rect">
            <a:avLst/>
          </a:prstGeom>
          <a:solidFill>
            <a:srgbClr val="FFCC99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charset="-128"/>
              </a:rPr>
              <a:t>Preamble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523378" y="2279988"/>
            <a:ext cx="793380" cy="26952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charset="-128"/>
              </a:rPr>
              <a:t>Midamble</a:t>
            </a:r>
            <a:endParaRPr kumimoji="0" lang="en-US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charset="-128"/>
            </a:endParaRPr>
          </a:p>
        </p:txBody>
      </p:sp>
      <p:sp>
        <p:nvSpPr>
          <p:cNvPr id="10" name="Left Brace 9"/>
          <p:cNvSpPr/>
          <p:nvPr/>
        </p:nvSpPr>
        <p:spPr bwMode="auto">
          <a:xfrm rot="16200000">
            <a:off x="1691614" y="1961219"/>
            <a:ext cx="192610" cy="1470918"/>
          </a:xfrm>
          <a:prstGeom prst="leftBrace">
            <a:avLst>
              <a:gd name="adj1" fmla="val 8333"/>
              <a:gd name="adj2" fmla="val 50472"/>
            </a:avLst>
          </a:prstGeom>
          <a:noFill/>
          <a:ln w="1905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ea typeface="ＭＳ Ｐゴシック" charset="-128"/>
            </a:endParaRPr>
          </a:p>
        </p:txBody>
      </p:sp>
      <p:sp>
        <p:nvSpPr>
          <p:cNvPr id="11" name="Content Placeholder 1"/>
          <p:cNvSpPr txBox="1">
            <a:spLocks/>
          </p:cNvSpPr>
          <p:nvPr/>
        </p:nvSpPr>
        <p:spPr bwMode="gray">
          <a:xfrm>
            <a:off x="3499849" y="2773390"/>
            <a:ext cx="1376467" cy="295262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lnSpc>
                <a:spcPct val="90000"/>
              </a:lnSpc>
              <a:spcBef>
                <a:spcPct val="6500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arabicPeriod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S PGothic"/>
                <a:cs typeface="MS PGothic"/>
              </a:defRPr>
            </a:lvl1pPr>
            <a:lvl2pPr marL="628650" indent="-282575" algn="l" rtl="0" eaLnBrk="1" fontAlgn="base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rgbClr val="FF3100"/>
              </a:buClr>
              <a:buFont typeface="+mj-lt"/>
              <a:buAutoNum type="alphaLcPeriod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 PGothic"/>
                <a:cs typeface="MS PGothic"/>
              </a:defRPr>
            </a:lvl2pPr>
            <a:lvl3pPr marL="857250" indent="-233363" algn="l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romanLcPeriod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 PGothic"/>
                <a:cs typeface="MS PGothic"/>
              </a:defRPr>
            </a:lvl3pPr>
            <a:lvl4pPr marL="1085850" indent="-22860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rgbClr val="FF3100"/>
              </a:buClr>
              <a:buFont typeface="Wingdings" pitchFamily="2" charset="2"/>
              <a:buChar char="§"/>
              <a:defRPr sz="1600" b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 PGothic"/>
                <a:cs typeface="MS PGothic"/>
              </a:defRPr>
            </a:lvl4pPr>
            <a:lvl5pPr marL="1371600" indent="-2222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3"/>
              </a:buClr>
              <a:buFont typeface="Wingdings 3" pitchFamily="18" charset="2"/>
              <a:buChar char="}"/>
              <a:defRPr sz="2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 PGothic"/>
                <a:cs typeface="MS PGothic"/>
              </a:defRPr>
            </a:lvl5pPr>
            <a:lvl6pPr marL="22860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15D2A"/>
              </a:buClr>
              <a:buFont typeface="Arial" charset="0"/>
              <a:buChar char="–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15D2A"/>
              </a:buClr>
              <a:buFont typeface="Arial" charset="0"/>
              <a:buChar char="–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15D2A"/>
              </a:buClr>
              <a:buFont typeface="Arial" charset="0"/>
              <a:buChar char="–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15D2A"/>
              </a:buClr>
              <a:buFont typeface="Arial" charset="0"/>
              <a:buChar char="–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+mj-lt"/>
              <a:buNone/>
            </a:pPr>
            <a:r>
              <a:rPr lang="en-US" sz="1200" kern="0" dirty="0" smtClean="0"/>
              <a:t>10 data symbols</a:t>
            </a:r>
            <a:endParaRPr lang="en-US" sz="1200" kern="0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3339512" y="2279988"/>
            <a:ext cx="1500049" cy="269527"/>
          </a:xfrm>
          <a:prstGeom prst="rect">
            <a:avLst/>
          </a:prstGeom>
          <a:solidFill>
            <a:srgbClr val="FFCC99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charset="-128"/>
              </a:rPr>
              <a:t>DATA_2</a:t>
            </a:r>
          </a:p>
        </p:txBody>
      </p:sp>
      <p:sp>
        <p:nvSpPr>
          <p:cNvPr id="13" name="Left Brace 12"/>
          <p:cNvSpPr/>
          <p:nvPr/>
        </p:nvSpPr>
        <p:spPr bwMode="auto">
          <a:xfrm rot="16200000">
            <a:off x="3989818" y="1950069"/>
            <a:ext cx="192610" cy="1493219"/>
          </a:xfrm>
          <a:prstGeom prst="leftBrace">
            <a:avLst>
              <a:gd name="adj1" fmla="val 8333"/>
              <a:gd name="adj2" fmla="val 50472"/>
            </a:avLst>
          </a:prstGeom>
          <a:noFill/>
          <a:ln w="1905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ea typeface="ＭＳ Ｐゴシック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861409" y="2279988"/>
            <a:ext cx="793380" cy="26952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charset="-128"/>
              </a:rPr>
              <a:t>Midamble</a:t>
            </a:r>
            <a:endParaRPr kumimoji="0" lang="en-US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charset="-128"/>
            </a:endParaRPr>
          </a:p>
        </p:txBody>
      </p:sp>
      <p:sp>
        <p:nvSpPr>
          <p:cNvPr id="15" name="Content Placeholder 1"/>
          <p:cNvSpPr txBox="1">
            <a:spLocks/>
          </p:cNvSpPr>
          <p:nvPr/>
        </p:nvSpPr>
        <p:spPr bwMode="gray">
          <a:xfrm>
            <a:off x="5794071" y="2791332"/>
            <a:ext cx="1368729" cy="337214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lnSpc>
                <a:spcPct val="90000"/>
              </a:lnSpc>
              <a:spcBef>
                <a:spcPct val="6500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arabicPeriod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S PGothic"/>
                <a:cs typeface="MS PGothic"/>
              </a:defRPr>
            </a:lvl1pPr>
            <a:lvl2pPr marL="628650" indent="-282575" algn="l" rtl="0" eaLnBrk="1" fontAlgn="base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rgbClr val="FF3100"/>
              </a:buClr>
              <a:buFont typeface="+mj-lt"/>
              <a:buAutoNum type="alphaLcPeriod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 PGothic"/>
                <a:cs typeface="MS PGothic"/>
              </a:defRPr>
            </a:lvl2pPr>
            <a:lvl3pPr marL="857250" indent="-233363" algn="l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romanLcPeriod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 PGothic"/>
                <a:cs typeface="MS PGothic"/>
              </a:defRPr>
            </a:lvl3pPr>
            <a:lvl4pPr marL="1085850" indent="-22860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rgbClr val="FF3100"/>
              </a:buClr>
              <a:buFont typeface="Wingdings" pitchFamily="2" charset="2"/>
              <a:buChar char="§"/>
              <a:defRPr sz="1600" b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 PGothic"/>
                <a:cs typeface="MS PGothic"/>
              </a:defRPr>
            </a:lvl4pPr>
            <a:lvl5pPr marL="1371600" indent="-2222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3"/>
              </a:buClr>
              <a:buFont typeface="Wingdings 3" pitchFamily="18" charset="2"/>
              <a:buChar char="}"/>
              <a:defRPr sz="2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 PGothic"/>
                <a:cs typeface="MS PGothic"/>
              </a:defRPr>
            </a:lvl5pPr>
            <a:lvl6pPr marL="22860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15D2A"/>
              </a:buClr>
              <a:buFont typeface="Arial" charset="0"/>
              <a:buChar char="–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15D2A"/>
              </a:buClr>
              <a:buFont typeface="Arial" charset="0"/>
              <a:buChar char="–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15D2A"/>
              </a:buClr>
              <a:buFont typeface="Arial" charset="0"/>
              <a:buChar char="–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15D2A"/>
              </a:buClr>
              <a:buFont typeface="Arial" charset="0"/>
              <a:buChar char="–"/>
              <a:defRPr sz="1200" b="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+mj-lt"/>
              <a:buNone/>
            </a:pPr>
            <a:r>
              <a:rPr lang="en-US" sz="1200" kern="0" dirty="0" smtClean="0"/>
              <a:t>10 data symbols</a:t>
            </a:r>
            <a:endParaRPr lang="en-US" sz="1200" kern="0" dirty="0"/>
          </a:p>
        </p:txBody>
      </p:sp>
      <p:sp>
        <p:nvSpPr>
          <p:cNvPr id="16" name="Rectangle 15"/>
          <p:cNvSpPr/>
          <p:nvPr/>
        </p:nvSpPr>
        <p:spPr bwMode="auto">
          <a:xfrm>
            <a:off x="5669805" y="2279988"/>
            <a:ext cx="1485257" cy="269527"/>
          </a:xfrm>
          <a:prstGeom prst="rect">
            <a:avLst/>
          </a:prstGeom>
          <a:solidFill>
            <a:srgbClr val="FFCC99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charset="-128"/>
              </a:rPr>
              <a:t>DATA_k</a:t>
            </a:r>
            <a:endParaRPr kumimoji="0" lang="en-US" sz="105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charset="-128"/>
            </a:endParaRPr>
          </a:p>
        </p:txBody>
      </p:sp>
      <p:sp>
        <p:nvSpPr>
          <p:cNvPr id="17" name="Left Brace 16"/>
          <p:cNvSpPr/>
          <p:nvPr/>
        </p:nvSpPr>
        <p:spPr bwMode="auto">
          <a:xfrm rot="16200000">
            <a:off x="6308846" y="1953595"/>
            <a:ext cx="192610" cy="1486165"/>
          </a:xfrm>
          <a:prstGeom prst="leftBrace">
            <a:avLst>
              <a:gd name="adj1" fmla="val 8333"/>
              <a:gd name="adj2" fmla="val 50472"/>
            </a:avLst>
          </a:prstGeom>
          <a:noFill/>
          <a:ln w="1905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ea typeface="ＭＳ Ｐゴシック" charset="-128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7162800" y="2278472"/>
            <a:ext cx="793380" cy="26952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solidFill>
                  <a:schemeClr val="tx1"/>
                </a:solidFill>
                <a:ea typeface="ＭＳ Ｐゴシック" charset="-128"/>
              </a:rPr>
              <a:t>PE</a:t>
            </a:r>
            <a:endParaRPr kumimoji="0" lang="en-US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9958" y="1752600"/>
            <a:ext cx="40910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E.g</a:t>
            </a:r>
            <a:r>
              <a:rPr lang="en-US" sz="1600" dirty="0">
                <a:solidFill>
                  <a:schemeClr val="tx1"/>
                </a:solidFill>
              </a:rPr>
              <a:t>.) </a:t>
            </a:r>
            <a:r>
              <a:rPr lang="en-US" sz="1600" i="1" dirty="0" smtClean="0">
                <a:solidFill>
                  <a:schemeClr val="tx1"/>
                </a:solidFill>
              </a:rPr>
              <a:t>N</a:t>
            </a:r>
            <a:r>
              <a:rPr lang="en-US" sz="1600" i="1" baseline="-25000" dirty="0" smtClean="0">
                <a:solidFill>
                  <a:schemeClr val="tx1"/>
                </a:solidFill>
              </a:rPr>
              <a:t>SYM</a:t>
            </a:r>
            <a:r>
              <a:rPr lang="en-US" sz="1600" i="1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= 30, </a:t>
            </a:r>
            <a:r>
              <a:rPr lang="en-US" sz="1600" i="1" dirty="0" smtClean="0">
                <a:solidFill>
                  <a:schemeClr val="tx1"/>
                </a:solidFill>
              </a:rPr>
              <a:t>M </a:t>
            </a:r>
            <a:r>
              <a:rPr lang="en-US" sz="1600" dirty="0" smtClean="0">
                <a:solidFill>
                  <a:schemeClr val="tx1"/>
                </a:solidFill>
              </a:rPr>
              <a:t>=10 </a:t>
            </a:r>
            <a:r>
              <a:rPr lang="en-US" sz="16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 </a:t>
            </a:r>
            <a:r>
              <a:rPr lang="en-US" sz="1600" b="1" i="1" dirty="0" smtClean="0">
                <a:solidFill>
                  <a:srgbClr val="FF0000"/>
                </a:solidFill>
              </a:rPr>
              <a:t>N</a:t>
            </a:r>
            <a:r>
              <a:rPr lang="en-US" sz="1600" b="1" i="1" baseline="-25000" dirty="0" smtClean="0">
                <a:solidFill>
                  <a:srgbClr val="FF0000"/>
                </a:solidFill>
              </a:rPr>
              <a:t>MA</a:t>
            </a:r>
            <a:r>
              <a:rPr lang="en-US" sz="1600" b="1" i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>
                <a:solidFill>
                  <a:srgbClr val="FF0000"/>
                </a:solidFill>
              </a:rPr>
              <a:t>= </a:t>
            </a:r>
            <a:r>
              <a:rPr lang="en-US" sz="1600" b="1" dirty="0" smtClean="0">
                <a:solidFill>
                  <a:srgbClr val="FF0000"/>
                </a:solidFill>
              </a:rPr>
              <a:t>2</a:t>
            </a:r>
            <a:r>
              <a:rPr lang="en-US" sz="16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6966246" y="1941973"/>
            <a:ext cx="1490367" cy="1029827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8022635"/>
              </p:ext>
            </p:extLst>
          </p:nvPr>
        </p:nvGraphicFramePr>
        <p:xfrm>
          <a:off x="2184888" y="4572000"/>
          <a:ext cx="2676521" cy="4355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96" name="Equation" r:id="rId3" imgW="1409400" imgH="228600" progId="Equation.3">
                  <p:embed/>
                </p:oleObj>
              </mc:Choice>
              <mc:Fallback>
                <p:oleObj name="Equation" r:id="rId3" imgW="14094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84888" y="4572000"/>
                        <a:ext cx="2676521" cy="4355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7769816"/>
              </p:ext>
            </p:extLst>
          </p:nvPr>
        </p:nvGraphicFramePr>
        <p:xfrm>
          <a:off x="2219642" y="5198516"/>
          <a:ext cx="3555379" cy="4102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97" name="Equation" r:id="rId5" imgW="1981080" imgH="228600" progId="Equation.3">
                  <p:embed/>
                </p:oleObj>
              </mc:Choice>
              <mc:Fallback>
                <p:oleObj name="Equation" r:id="rId5" imgW="19810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19642" y="5198516"/>
                        <a:ext cx="3555379" cy="4102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12572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get </a:t>
            </a:r>
            <a:r>
              <a:rPr lang="en-US" i="1" dirty="0"/>
              <a:t>N</a:t>
            </a:r>
            <a:r>
              <a:rPr lang="en-US" i="1" baseline="-25000" dirty="0"/>
              <a:t>SYM</a:t>
            </a:r>
            <a:r>
              <a:rPr lang="en-US" i="1" dirty="0"/>
              <a:t> </a:t>
            </a:r>
            <a:r>
              <a:rPr lang="en-US" dirty="0"/>
              <a:t>and </a:t>
            </a:r>
            <a:r>
              <a:rPr lang="en-US" i="1" dirty="0"/>
              <a:t>T</a:t>
            </a:r>
            <a:r>
              <a:rPr lang="en-US" i="1" baseline="-25000" dirty="0"/>
              <a:t>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Option 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leave it </a:t>
            </a:r>
            <a:r>
              <a:rPr lang="en-US" dirty="0" smtClean="0"/>
              <a:t>implementation-dependent with Equation 1 and Equation 2.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It is unavoidable burden to derive each value, </a:t>
            </a:r>
            <a:r>
              <a:rPr lang="en-US" i="1" dirty="0" smtClean="0"/>
              <a:t>N</a:t>
            </a:r>
            <a:r>
              <a:rPr lang="en-US" i="1" baseline="-25000" dirty="0" smtClean="0"/>
              <a:t>MA</a:t>
            </a:r>
            <a:r>
              <a:rPr lang="en-US" dirty="0" smtClean="0"/>
              <a:t>, </a:t>
            </a:r>
            <a:r>
              <a:rPr lang="en-US" i="1" dirty="0" smtClean="0"/>
              <a:t>N</a:t>
            </a:r>
            <a:r>
              <a:rPr lang="en-US" i="1" baseline="-25000" dirty="0" smtClean="0"/>
              <a:t>SYM</a:t>
            </a:r>
            <a:r>
              <a:rPr lang="en-US" dirty="0" smtClean="0"/>
              <a:t> and </a:t>
            </a:r>
            <a:r>
              <a:rPr lang="en-US" i="1" dirty="0" smtClean="0"/>
              <a:t>T</a:t>
            </a:r>
            <a:r>
              <a:rPr lang="en-US" i="1" baseline="-25000" dirty="0" smtClean="0"/>
              <a:t>PE</a:t>
            </a:r>
            <a:r>
              <a:rPr lang="en-US" dirty="0" smtClean="0"/>
              <a:t> because it is not intuitive.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Given the Equation (28-110) computing </a:t>
            </a:r>
            <a:r>
              <a:rPr lang="en-US" i="1" dirty="0" smtClean="0"/>
              <a:t>N</a:t>
            </a:r>
            <a:r>
              <a:rPr lang="en-US" i="1" baseline="-25000" dirty="0" smtClean="0"/>
              <a:t>SYM</a:t>
            </a:r>
            <a:r>
              <a:rPr lang="en-US" i="1" dirty="0" smtClean="0"/>
              <a:t> </a:t>
            </a:r>
            <a:r>
              <a:rPr lang="en-US" dirty="0" smtClean="0"/>
              <a:t>when Doppler bit sets to 0, it is natural to provide </a:t>
            </a:r>
            <a:r>
              <a:rPr lang="en-US" i="1" dirty="0" smtClean="0"/>
              <a:t>N</a:t>
            </a:r>
            <a:r>
              <a:rPr lang="en-US" i="1" baseline="-25000" dirty="0" smtClean="0"/>
              <a:t>SYM</a:t>
            </a:r>
            <a:r>
              <a:rPr lang="en-US" i="1" dirty="0" smtClean="0"/>
              <a:t> </a:t>
            </a:r>
            <a:r>
              <a:rPr lang="en-US" dirty="0" smtClean="0"/>
              <a:t>as well when Doppler bit sets to 1.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Option 2 with </a:t>
            </a:r>
            <a:r>
              <a:rPr lang="en-US" dirty="0" smtClean="0">
                <a:solidFill>
                  <a:srgbClr val="FF0000"/>
                </a:solidFill>
              </a:rPr>
              <a:t>closed-form equation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Provide the equation for </a:t>
            </a:r>
            <a:r>
              <a:rPr lang="en-US" i="1" dirty="0" smtClean="0"/>
              <a:t>N</a:t>
            </a:r>
            <a:r>
              <a:rPr lang="en-US" i="1" baseline="-25000" dirty="0" smtClean="0"/>
              <a:t>MA</a:t>
            </a:r>
            <a:r>
              <a:rPr lang="en-US" dirty="0" smtClean="0"/>
              <a:t> for the receiver to use.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With </a:t>
            </a:r>
            <a:r>
              <a:rPr lang="en-US" i="1" dirty="0" smtClean="0"/>
              <a:t>N</a:t>
            </a:r>
            <a:r>
              <a:rPr lang="en-US" i="1" baseline="-25000" dirty="0" smtClean="0"/>
              <a:t>MA</a:t>
            </a:r>
            <a:r>
              <a:rPr lang="en-US" dirty="0" smtClean="0"/>
              <a:t>, the receiver derives </a:t>
            </a:r>
            <a:r>
              <a:rPr lang="en-US" i="1" dirty="0" smtClean="0"/>
              <a:t>N</a:t>
            </a:r>
            <a:r>
              <a:rPr lang="en-US" i="1" baseline="-25000" dirty="0" smtClean="0"/>
              <a:t>SYM</a:t>
            </a:r>
            <a:r>
              <a:rPr lang="en-US" i="1" dirty="0" smtClean="0"/>
              <a:t> </a:t>
            </a:r>
            <a:r>
              <a:rPr lang="en-US" dirty="0" smtClean="0"/>
              <a:t>and </a:t>
            </a:r>
            <a:r>
              <a:rPr lang="en-US" i="1" dirty="0" smtClean="0"/>
              <a:t>T</a:t>
            </a:r>
            <a:r>
              <a:rPr lang="en-US" i="1" baseline="-25000" dirty="0" smtClean="0"/>
              <a:t>PE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4181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Equation for </a:t>
            </a:r>
            <a:r>
              <a:rPr lang="en-US" i="1" dirty="0" smtClean="0"/>
              <a:t>N</a:t>
            </a:r>
            <a:r>
              <a:rPr lang="en-US" i="1" baseline="-25000" dirty="0" smtClean="0"/>
              <a:t>MA</a:t>
            </a:r>
            <a:r>
              <a:rPr lang="en-US" dirty="0" smtClean="0"/>
              <a:t> at the RX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Doppler bit sets to 1,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5861684"/>
              </p:ext>
            </p:extLst>
          </p:nvPr>
        </p:nvGraphicFramePr>
        <p:xfrm>
          <a:off x="914400" y="2779713"/>
          <a:ext cx="524827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8" name="Equation" r:id="rId3" imgW="3873240" imgH="787320" progId="Equation.3">
                  <p:embed/>
                </p:oleObj>
              </mc:Choice>
              <mc:Fallback>
                <p:oleObj name="Equation" r:id="rId3" imgW="3873240" imgH="7873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2779713"/>
                        <a:ext cx="5248275" cy="1066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0280294"/>
              </p:ext>
            </p:extLst>
          </p:nvPr>
        </p:nvGraphicFramePr>
        <p:xfrm>
          <a:off x="1014413" y="4648200"/>
          <a:ext cx="5145087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" name="Equation" r:id="rId5" imgW="4089240" imgH="787320" progId="Equation.3">
                  <p:embed/>
                </p:oleObj>
              </mc:Choice>
              <mc:Fallback>
                <p:oleObj name="Equation" r:id="rId5" imgW="4089240" imgH="7873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14413" y="4648200"/>
                        <a:ext cx="5145087" cy="99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342651" y="3975589"/>
            <a:ext cx="8546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or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43600" y="5943628"/>
            <a:ext cx="30702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How to get N</a:t>
            </a:r>
            <a:r>
              <a:rPr lang="en-US" sz="1400" baseline="-25000" dirty="0" smtClean="0">
                <a:solidFill>
                  <a:schemeClr val="tx1"/>
                </a:solidFill>
              </a:rPr>
              <a:t>MA</a:t>
            </a:r>
            <a:r>
              <a:rPr lang="en-US" sz="1400" dirty="0" smtClean="0">
                <a:solidFill>
                  <a:schemeClr val="tx1"/>
                </a:solidFill>
              </a:rPr>
              <a:t> is shown in Appendix. 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" name="Right Brace 9"/>
          <p:cNvSpPr/>
          <p:nvPr/>
        </p:nvSpPr>
        <p:spPr bwMode="auto">
          <a:xfrm>
            <a:off x="6248400" y="3250102"/>
            <a:ext cx="762000" cy="20574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78661" y="4124913"/>
            <a:ext cx="19351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Exactly the same values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458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Equation for </a:t>
            </a:r>
            <a:r>
              <a:rPr lang="en-US" i="1" dirty="0" smtClean="0"/>
              <a:t>N</a:t>
            </a:r>
            <a:r>
              <a:rPr lang="en-US" i="1" baseline="-25000" dirty="0" smtClean="0"/>
              <a:t>MA</a:t>
            </a:r>
            <a:r>
              <a:rPr lang="en-US" dirty="0" smtClean="0"/>
              <a:t> at the RX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</a:t>
            </a:r>
            <a:r>
              <a:rPr lang="en-US" i="1" dirty="0" smtClean="0"/>
              <a:t>N</a:t>
            </a:r>
            <a:r>
              <a:rPr lang="en-US" i="1" baseline="-25000" dirty="0" smtClean="0"/>
              <a:t>MA</a:t>
            </a:r>
            <a:r>
              <a:rPr lang="en-US" dirty="0" smtClean="0"/>
              <a:t> is obtained, </a:t>
            </a:r>
          </a:p>
          <a:p>
            <a:r>
              <a:rPr lang="en-US" dirty="0" smtClean="0"/>
              <a:t>the receiver computes </a:t>
            </a:r>
            <a:r>
              <a:rPr lang="en-US" i="1" dirty="0" smtClean="0"/>
              <a:t>N</a:t>
            </a:r>
            <a:r>
              <a:rPr lang="en-US" i="1" baseline="-25000" dirty="0" smtClean="0"/>
              <a:t>SYM</a:t>
            </a:r>
            <a:r>
              <a:rPr lang="en-US" i="1" dirty="0" smtClean="0"/>
              <a:t> </a:t>
            </a:r>
            <a:r>
              <a:rPr lang="en-US" dirty="0" smtClean="0"/>
              <a:t>and </a:t>
            </a:r>
            <a:r>
              <a:rPr lang="en-US" i="1" dirty="0" smtClean="0"/>
              <a:t>T</a:t>
            </a:r>
            <a:r>
              <a:rPr lang="en-US" i="1" baseline="-25000" dirty="0" smtClean="0"/>
              <a:t>PE</a:t>
            </a:r>
            <a:r>
              <a:rPr lang="en-US" dirty="0"/>
              <a:t> </a:t>
            </a:r>
            <a:r>
              <a:rPr lang="en-US" dirty="0" smtClean="0"/>
              <a:t>below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9202470"/>
              </p:ext>
            </p:extLst>
          </p:nvPr>
        </p:nvGraphicFramePr>
        <p:xfrm>
          <a:off x="1295400" y="3276600"/>
          <a:ext cx="67437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0" name="Equation" r:id="rId3" imgW="4495680" imgH="457200" progId="Equation.3">
                  <p:embed/>
                </p:oleObj>
              </mc:Choice>
              <mc:Fallback>
                <p:oleObj name="Equation" r:id="rId3" imgW="449568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95400" y="3276600"/>
                        <a:ext cx="67437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6171049"/>
              </p:ext>
            </p:extLst>
          </p:nvPr>
        </p:nvGraphicFramePr>
        <p:xfrm>
          <a:off x="1295400" y="4343400"/>
          <a:ext cx="6289675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1" name="Equation" r:id="rId5" imgW="4114800" imgH="888840" progId="Equation.3">
                  <p:embed/>
                </p:oleObj>
              </mc:Choice>
              <mc:Fallback>
                <p:oleObj name="Equation" r:id="rId5" imgW="4114800" imgH="8888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95400" y="4343400"/>
                        <a:ext cx="6289675" cy="1358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Connector 6"/>
          <p:cNvCxnSpPr/>
          <p:nvPr/>
        </p:nvCxnSpPr>
        <p:spPr bwMode="auto">
          <a:xfrm>
            <a:off x="5181600" y="3886200"/>
            <a:ext cx="762000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5105400" y="4876800"/>
            <a:ext cx="762000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5357818" y="3911896"/>
            <a:ext cx="19351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Only updated part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48293" y="4892080"/>
            <a:ext cx="19351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Only updated part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013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</a:t>
            </a:r>
            <a:r>
              <a:rPr lang="en-US" dirty="0" smtClean="0"/>
              <a:t>1/2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692" y="1636460"/>
            <a:ext cx="7770813" cy="98120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After verifying two different equations from 17/0998 </a:t>
            </a:r>
            <a:r>
              <a:rPr lang="en-US" sz="1800" smtClean="0"/>
              <a:t>and </a:t>
            </a:r>
            <a:r>
              <a:rPr lang="en-US" sz="1800" smtClean="0"/>
              <a:t>17/</a:t>
            </a:r>
            <a:r>
              <a:rPr lang="en-US" sz="1800" smtClean="0"/>
              <a:t>0994</a:t>
            </a:r>
            <a:r>
              <a:rPr lang="en-US" sz="1800" smtClean="0"/>
              <a:t>, </a:t>
            </a:r>
            <a:r>
              <a:rPr lang="en-US" sz="1800" dirty="0" smtClean="0"/>
              <a:t>each value is exactly the same.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i="1" dirty="0" smtClean="0"/>
              <a:t>N</a:t>
            </a:r>
            <a:r>
              <a:rPr lang="en-US" sz="1600" i="1" baseline="-25000" dirty="0" smtClean="0"/>
              <a:t>MA</a:t>
            </a:r>
            <a:r>
              <a:rPr lang="en-US" sz="1600" i="1" dirty="0"/>
              <a:t> </a:t>
            </a:r>
            <a:r>
              <a:rPr lang="en-US" sz="1600" dirty="0" smtClean="0"/>
              <a:t>at the TX side,  </a:t>
            </a:r>
            <a:r>
              <a:rPr lang="en-US" sz="1600" i="1" dirty="0" smtClean="0"/>
              <a:t>N</a:t>
            </a:r>
            <a:r>
              <a:rPr lang="en-US" sz="1600" i="1" baseline="-25000" dirty="0" smtClean="0"/>
              <a:t>MA</a:t>
            </a:r>
            <a:r>
              <a:rPr lang="en-US" sz="1600" i="1" dirty="0" smtClean="0"/>
              <a:t> ,</a:t>
            </a:r>
            <a:r>
              <a:rPr lang="en-US" sz="1600" dirty="0"/>
              <a:t> </a:t>
            </a:r>
            <a:r>
              <a:rPr lang="en-US" sz="1600" i="1" dirty="0" smtClean="0"/>
              <a:t>N</a:t>
            </a:r>
            <a:r>
              <a:rPr lang="en-US" sz="1600" i="1" baseline="-25000" dirty="0" smtClean="0"/>
              <a:t>SYM </a:t>
            </a:r>
            <a:r>
              <a:rPr lang="en-US" sz="1600" dirty="0" smtClean="0"/>
              <a:t>and </a:t>
            </a:r>
            <a:r>
              <a:rPr lang="en-US" sz="1600" i="1" dirty="0" smtClean="0"/>
              <a:t>T</a:t>
            </a:r>
            <a:r>
              <a:rPr lang="en-US" sz="1600" i="1" baseline="-25000" dirty="0" smtClean="0"/>
              <a:t>PE  </a:t>
            </a:r>
            <a:r>
              <a:rPr lang="en-US" sz="1600" dirty="0" smtClean="0"/>
              <a:t>at the RX </a:t>
            </a:r>
            <a:r>
              <a:rPr lang="en-US" sz="1600" dirty="0"/>
              <a:t>side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95145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Updated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41125" y="2677490"/>
            <a:ext cx="8995662" cy="3784662"/>
            <a:chOff x="41125" y="2677490"/>
            <a:chExt cx="8995662" cy="3784662"/>
          </a:xfrm>
        </p:grpSpPr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09538379"/>
                </p:ext>
              </p:extLst>
            </p:nvPr>
          </p:nvGraphicFramePr>
          <p:xfrm>
            <a:off x="41125" y="3188221"/>
            <a:ext cx="4038600" cy="381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71" r:id="rId3" imgW="4533900" imgH="431800" progId="Equation.DSMT4">
                    <p:embed/>
                  </p:oleObj>
                </mc:Choice>
                <mc:Fallback>
                  <p:oleObj r:id="rId3" imgW="4533900" imgH="431800" progId="Equation.DSMT4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125" y="3188221"/>
                          <a:ext cx="4038600" cy="38180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3530312"/>
                </p:ext>
              </p:extLst>
            </p:nvPr>
          </p:nvGraphicFramePr>
          <p:xfrm>
            <a:off x="41125" y="3644015"/>
            <a:ext cx="4473109" cy="10446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72" r:id="rId5" imgW="6819900" imgH="1422400" progId="Equation.DSMT4">
                    <p:embed/>
                  </p:oleObj>
                </mc:Choice>
                <mc:Fallback>
                  <p:oleObj r:id="rId5" imgW="6819900" imgH="1422400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125" y="3644015"/>
                          <a:ext cx="4473109" cy="1044632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11461284"/>
                </p:ext>
              </p:extLst>
            </p:nvPr>
          </p:nvGraphicFramePr>
          <p:xfrm>
            <a:off x="41126" y="4901763"/>
            <a:ext cx="4473108" cy="4081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73" r:id="rId7" imgW="5727700" imgH="457200" progId="Equation.DSMT4">
                    <p:embed/>
                  </p:oleObj>
                </mc:Choice>
                <mc:Fallback>
                  <p:oleObj r:id="rId7" imgW="5727700" imgH="45720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126" y="4901763"/>
                          <a:ext cx="4473108" cy="40815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98769608"/>
                </p:ext>
              </p:extLst>
            </p:nvPr>
          </p:nvGraphicFramePr>
          <p:xfrm>
            <a:off x="41125" y="5639657"/>
            <a:ext cx="4473109" cy="7521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74" r:id="rId9" imgW="5321300" imgH="889000" progId="Equation.DSMT4">
                    <p:embed/>
                  </p:oleObj>
                </mc:Choice>
                <mc:Fallback>
                  <p:oleObj r:id="rId9" imgW="5321300" imgH="88900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125" y="5639657"/>
                          <a:ext cx="4473109" cy="752186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86854740"/>
                </p:ext>
              </p:extLst>
            </p:nvPr>
          </p:nvGraphicFramePr>
          <p:xfrm>
            <a:off x="4733205" y="2780305"/>
            <a:ext cx="1362796" cy="2217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75" name="Equation" r:id="rId11" imgW="1409400" imgH="228600" progId="Equation.3">
                    <p:embed/>
                  </p:oleObj>
                </mc:Choice>
                <mc:Fallback>
                  <p:oleObj name="Equation" r:id="rId11" imgW="1409400" imgH="2286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4733205" y="2780305"/>
                          <a:ext cx="1362796" cy="22177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70931588"/>
                </p:ext>
              </p:extLst>
            </p:nvPr>
          </p:nvGraphicFramePr>
          <p:xfrm>
            <a:off x="4613137" y="4887184"/>
            <a:ext cx="4300250" cy="4373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76" name="Equation" r:id="rId13" imgW="4495680" imgH="457200" progId="Equation.3">
                    <p:embed/>
                  </p:oleObj>
                </mc:Choice>
                <mc:Fallback>
                  <p:oleObj name="Equation" r:id="rId13" imgW="4495680" imgH="4572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4613137" y="4887184"/>
                          <a:ext cx="4300250" cy="43731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41569614"/>
                </p:ext>
              </p:extLst>
            </p:nvPr>
          </p:nvGraphicFramePr>
          <p:xfrm>
            <a:off x="4613136" y="5550876"/>
            <a:ext cx="4217845" cy="9112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77" name="Equation" r:id="rId15" imgW="4114800" imgH="888840" progId="Equation.3">
                    <p:embed/>
                  </p:oleObj>
                </mc:Choice>
                <mc:Fallback>
                  <p:oleObj name="Equation" r:id="rId15" imgW="4114800" imgH="88884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4613136" y="5550876"/>
                          <a:ext cx="4217845" cy="91127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2613572"/>
                </p:ext>
              </p:extLst>
            </p:nvPr>
          </p:nvGraphicFramePr>
          <p:xfrm>
            <a:off x="41125" y="2677490"/>
            <a:ext cx="982668" cy="427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78" name="Equation" r:id="rId17" imgW="1117440" imgH="482400" progId="Equation.3">
                    <p:embed/>
                  </p:oleObj>
                </mc:Choice>
                <mc:Fallback>
                  <p:oleObj name="Equation" r:id="rId17" imgW="1117440" imgH="4824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41125" y="2677490"/>
                          <a:ext cx="982668" cy="42740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" name="TextBox 20"/>
            <p:cNvSpPr txBox="1"/>
            <p:nvPr/>
          </p:nvSpPr>
          <p:spPr>
            <a:xfrm>
              <a:off x="4634029" y="3193334"/>
              <a:ext cx="431648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No conditional </a:t>
              </a:r>
              <a:r>
                <a:rPr lang="en-US" sz="1400" dirty="0">
                  <a:solidFill>
                    <a:srgbClr val="FF0000"/>
                  </a:solidFill>
                </a:rPr>
                <a:t>statement and additional variable required </a:t>
              </a: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4613137" y="3715481"/>
              <a:ext cx="4423650" cy="901700"/>
              <a:chOff x="4613137" y="3715481"/>
              <a:chExt cx="4423650" cy="901700"/>
            </a:xfrm>
          </p:grpSpPr>
          <p:graphicFrame>
            <p:nvGraphicFramePr>
              <p:cNvPr id="17" name="Object 1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039850442"/>
                  </p:ext>
                </p:extLst>
              </p:nvPr>
            </p:nvGraphicFramePr>
            <p:xfrm>
              <a:off x="4613137" y="3715481"/>
              <a:ext cx="3670300" cy="9017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4479" name="Equation" r:id="rId19" imgW="3936960" imgH="965160" progId="Equation.3">
                      <p:embed/>
                    </p:oleObj>
                  </mc:Choice>
                  <mc:Fallback>
                    <p:oleObj name="Equation" r:id="rId19" imgW="3936960" imgH="965160" progId="Equation.3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20"/>
                          <a:stretch>
                            <a:fillRect/>
                          </a:stretch>
                        </p:blipFill>
                        <p:spPr>
                          <a:xfrm>
                            <a:off x="4613137" y="3715481"/>
                            <a:ext cx="3670300" cy="9017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2" name="Rectangle 21"/>
              <p:cNvSpPr/>
              <p:nvPr/>
            </p:nvSpPr>
            <p:spPr>
              <a:xfrm>
                <a:off x="8283437" y="3733800"/>
                <a:ext cx="744114" cy="2308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900" dirty="0" smtClean="0">
                    <a:solidFill>
                      <a:schemeClr val="tx1"/>
                    </a:solidFill>
                  </a:rPr>
                  <a:t>Doppler = 0</a:t>
                </a:r>
                <a:endParaRPr lang="en-US" sz="9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8292673" y="4205167"/>
                <a:ext cx="744114" cy="2308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900" dirty="0" smtClean="0">
                    <a:solidFill>
                      <a:schemeClr val="tx1"/>
                    </a:solidFill>
                  </a:rPr>
                  <a:t>Doppler = 1</a:t>
                </a:r>
                <a:endParaRPr lang="en-US" sz="900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5" name="Straight Connector 24"/>
            <p:cNvCxnSpPr/>
            <p:nvPr/>
          </p:nvCxnSpPr>
          <p:spPr bwMode="auto">
            <a:xfrm>
              <a:off x="4560414" y="2752436"/>
              <a:ext cx="0" cy="358041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 flipV="1">
              <a:off x="75761" y="3127388"/>
              <a:ext cx="8773692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 flipV="1">
              <a:off x="81897" y="3575518"/>
              <a:ext cx="8773692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Straight Connector 30"/>
            <p:cNvCxnSpPr/>
            <p:nvPr/>
          </p:nvCxnSpPr>
          <p:spPr bwMode="auto">
            <a:xfrm flipV="1">
              <a:off x="112705" y="4724400"/>
              <a:ext cx="8773692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 flipV="1">
              <a:off x="139695" y="5458516"/>
              <a:ext cx="8773692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35" name="Straight Connector 34"/>
          <p:cNvCxnSpPr/>
          <p:nvPr/>
        </p:nvCxnSpPr>
        <p:spPr bwMode="auto">
          <a:xfrm>
            <a:off x="3124200" y="4274403"/>
            <a:ext cx="1390034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>
            <a:off x="3136507" y="4615148"/>
            <a:ext cx="1390034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 flipV="1">
            <a:off x="8389939" y="4426763"/>
            <a:ext cx="579582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541720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2653</TotalTime>
  <Words>1039</Words>
  <Application>Microsoft Office PowerPoint</Application>
  <PresentationFormat>On-screen Show (4:3)</PresentationFormat>
  <Paragraphs>207</Paragraphs>
  <Slides>19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30" baseType="lpstr">
      <vt:lpstr>Arial Unicode MS</vt:lpstr>
      <vt:lpstr>MS Gothic</vt:lpstr>
      <vt:lpstr>MS PGothic</vt:lpstr>
      <vt:lpstr>MS PGothic</vt:lpstr>
      <vt:lpstr>Arial</vt:lpstr>
      <vt:lpstr>Arial Black</vt:lpstr>
      <vt:lpstr>Times New Roman</vt:lpstr>
      <vt:lpstr>Wingdings</vt:lpstr>
      <vt:lpstr>Office Theme</vt:lpstr>
      <vt:lpstr>Equation</vt:lpstr>
      <vt:lpstr>Equation.DSMT4</vt:lpstr>
      <vt:lpstr>NSYM and TPE at RX side  for Midamble design</vt:lpstr>
      <vt:lpstr>Background</vt:lpstr>
      <vt:lpstr>Considerations (1/2)</vt:lpstr>
      <vt:lpstr>Considerations (2/2)</vt:lpstr>
      <vt:lpstr>Efficient Midamble design </vt:lpstr>
      <vt:lpstr>How to get NSYM and TPE</vt:lpstr>
      <vt:lpstr>Equation for NMA at the RX (1/2)</vt:lpstr>
      <vt:lpstr>Equation for NMA at the RX (2/2)</vt:lpstr>
      <vt:lpstr>Comparison 1/2</vt:lpstr>
      <vt:lpstr>Comparison 2/2</vt:lpstr>
      <vt:lpstr>Summary</vt:lpstr>
      <vt:lpstr>Strawpoll #1</vt:lpstr>
      <vt:lpstr>Strawpoll #2</vt:lpstr>
      <vt:lpstr>Strawpoll #3</vt:lpstr>
      <vt:lpstr>Reference</vt:lpstr>
      <vt:lpstr>Appendix</vt:lpstr>
      <vt:lpstr>PowerPoint Presentation</vt:lpstr>
      <vt:lpstr>PowerPoint Presentation</vt:lpstr>
      <vt:lpstr>PowerPoint Presentation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Nsym amd Tpe at RX side when Dopler is enabled</dc:title>
  <dc:creator>Yujin Noh</dc:creator>
  <dc:description>Yujin Noh, Newracom</dc:description>
  <cp:lastModifiedBy>yujin</cp:lastModifiedBy>
  <cp:revision>157</cp:revision>
  <cp:lastPrinted>2017-07-06T22:29:15Z</cp:lastPrinted>
  <dcterms:created xsi:type="dcterms:W3CDTF">2016-07-23T21:44:38Z</dcterms:created>
  <dcterms:modified xsi:type="dcterms:W3CDTF">2017-07-11T04:24:58Z</dcterms:modified>
</cp:coreProperties>
</file>