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715" r:id="rId1"/>
  </p:sldMasterIdLst>
  <p:notesMasterIdLst>
    <p:notesMasterId r:id="rId9"/>
  </p:notesMasterIdLst>
  <p:handoutMasterIdLst>
    <p:handoutMasterId r:id="rId10"/>
  </p:handoutMasterIdLst>
  <p:sldIdLst>
    <p:sldId id="500" r:id="rId2"/>
    <p:sldId id="522" r:id="rId3"/>
    <p:sldId id="523" r:id="rId4"/>
    <p:sldId id="524" r:id="rId5"/>
    <p:sldId id="526" r:id="rId6"/>
    <p:sldId id="527" r:id="rId7"/>
    <p:sldId id="529" r:id="rId8"/>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Kenney, Thomas J" initials="TJK" lastIdx="1" clrIdx="0"/>
  <p:cmAuthor id="1" name="Park, Minyoung" initials="PM" lastIdx="1" clrIdx="1">
    <p:extLst>
      <p:ext uri="{19B8F6BF-5375-455C-9EA6-DF929625EA0E}">
        <p15:presenceInfo xmlns:p15="http://schemas.microsoft.com/office/powerpoint/2012/main" userId="S-1-5-21-725345543-602162358-527237240-605730" providerId="AD"/>
      </p:ext>
    </p:extLst>
  </p:cmAuthor>
  <p:cmAuthor id="2" name="Huang, Po-kai" initials="HP" lastIdx="5" clrIdx="2">
    <p:extLst>
      <p:ext uri="{19B8F6BF-5375-455C-9EA6-DF929625EA0E}">
        <p15:presenceInfo xmlns:p15="http://schemas.microsoft.com/office/powerpoint/2012/main" userId="S-1-5-21-725345543-602162358-527237240-247123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CCFF"/>
    <a:srgbClr val="FF99FF"/>
    <a:srgbClr val="FF0000"/>
    <a:srgbClr val="00FF00"/>
    <a:srgbClr val="008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4974" autoAdjust="0"/>
    <p:restoredTop sz="90216" autoAdjust="0"/>
  </p:normalViewPr>
  <p:slideViewPr>
    <p:cSldViewPr>
      <p:cViewPr varScale="1">
        <p:scale>
          <a:sx n="70" d="100"/>
          <a:sy n="70" d="100"/>
        </p:scale>
        <p:origin x="820" y="6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1862"/>
    </p:cViewPr>
  </p:sorterViewPr>
  <p:notesViewPr>
    <p:cSldViewPr>
      <p:cViewPr varScale="1">
        <p:scale>
          <a:sx n="57" d="100"/>
          <a:sy n="57" d="100"/>
        </p:scale>
        <p:origin x="-2838" y="-78"/>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043017" y="175081"/>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ea typeface="굴림" charset="-127"/>
              </a:defRPr>
            </a:lvl1pPr>
          </a:lstStyle>
          <a:p>
            <a:pPr>
              <a:defRPr/>
            </a:pPr>
            <a:r>
              <a:rPr lang="en-US" altLang="ko-KR" dirty="0"/>
              <a:t>doc.: IEEE </a:t>
            </a:r>
            <a:r>
              <a:rPr lang="en-US" altLang="ko-KR" dirty="0" smtClean="0"/>
              <a:t>802.11-13/xxxxr0</a:t>
            </a:r>
            <a:endParaRPr lang="en-US" altLang="ko-KR" dirty="0"/>
          </a:p>
        </p:txBody>
      </p:sp>
      <p:sp>
        <p:nvSpPr>
          <p:cNvPr id="3075" name="Rectangle 3"/>
          <p:cNvSpPr>
            <a:spLocks noGrp="1" noChangeArrowheads="1"/>
          </p:cNvSpPr>
          <p:nvPr>
            <p:ph type="dt" sz="quarter" idx="1"/>
          </p:nvPr>
        </p:nvSpPr>
        <p:spPr bwMode="auto">
          <a:xfrm>
            <a:off x="695325" y="175081"/>
            <a:ext cx="732573"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ea typeface="굴림" charset="-127"/>
              </a:defRPr>
            </a:lvl1pPr>
          </a:lstStyle>
          <a:p>
            <a:pPr>
              <a:defRPr/>
            </a:pPr>
            <a:r>
              <a:rPr lang="en-US" altLang="ko-KR" dirty="0" smtClean="0"/>
              <a:t>July 2013</a:t>
            </a:r>
            <a:endParaRPr lang="en-US" altLang="ko-KR" dirty="0"/>
          </a:p>
        </p:txBody>
      </p:sp>
      <p:sp>
        <p:nvSpPr>
          <p:cNvPr id="3076" name="Rectangle 4"/>
          <p:cNvSpPr>
            <a:spLocks noGrp="1" noChangeArrowheads="1"/>
          </p:cNvSpPr>
          <p:nvPr>
            <p:ph type="ftr" sz="quarter" idx="2"/>
          </p:nvPr>
        </p:nvSpPr>
        <p:spPr bwMode="auto">
          <a:xfrm>
            <a:off x="5633639" y="8982075"/>
            <a:ext cx="68461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ea typeface="굴림" charset="-127"/>
              </a:defRPr>
            </a:lvl1pPr>
          </a:lstStyle>
          <a:p>
            <a:pPr>
              <a:defRPr/>
            </a:pPr>
            <a:r>
              <a:rPr lang="en-US" altLang="ko-KR" dirty="0" smtClean="0"/>
              <a:t>Wu </a:t>
            </a:r>
            <a:r>
              <a:rPr lang="en-US" altLang="ko-KR" dirty="0" err="1" smtClean="0"/>
              <a:t>Tianyu</a:t>
            </a:r>
            <a:endParaRPr lang="en-US" altLang="ko-KR" dirty="0"/>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ea typeface="굴림" charset="-127"/>
              </a:defRPr>
            </a:lvl1pPr>
          </a:lstStyle>
          <a:p>
            <a:pPr>
              <a:defRPr/>
            </a:pPr>
            <a:r>
              <a:rPr lang="en-US" altLang="ko-KR"/>
              <a:t>Page </a:t>
            </a:r>
            <a:fld id="{D78EA437-FC61-47EA-BA49-9762C85F74DD}" type="slidenum">
              <a:rPr lang="en-US" altLang="ko-KR"/>
              <a:pPr>
                <a:defRPr/>
              </a:pPr>
              <a:t>‹#›</a:t>
            </a:fld>
            <a:endParaRPr lang="en-US" altLang="ko-KR"/>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ltLang="ko-KR">
                <a:ea typeface="굴림" charset="-127"/>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Tree>
    <p:extLst>
      <p:ext uri="{BB962C8B-B14F-4D97-AF65-F5344CB8AC3E}">
        <p14:creationId xmlns:p14="http://schemas.microsoft.com/office/powerpoint/2010/main" val="69644563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5880" y="95706"/>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ea typeface="굴림" charset="-127"/>
              </a:defRPr>
            </a:lvl1pPr>
          </a:lstStyle>
          <a:p>
            <a:pPr>
              <a:defRPr/>
            </a:pPr>
            <a:r>
              <a:rPr lang="en-US" altLang="ko-KR" dirty="0" smtClean="0"/>
              <a:t>doc.: IEEE 802.11-13/0787r0</a:t>
            </a:r>
            <a:endParaRPr lang="en-US" altLang="ko-KR" dirty="0"/>
          </a:p>
        </p:txBody>
      </p:sp>
      <p:sp>
        <p:nvSpPr>
          <p:cNvPr id="2051" name="Rectangle 3"/>
          <p:cNvSpPr>
            <a:spLocks noGrp="1" noChangeArrowheads="1"/>
          </p:cNvSpPr>
          <p:nvPr>
            <p:ph type="dt" idx="1"/>
          </p:nvPr>
        </p:nvSpPr>
        <p:spPr bwMode="auto">
          <a:xfrm>
            <a:off x="654050" y="95706"/>
            <a:ext cx="732573"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ea typeface="굴림" charset="-127"/>
              </a:defRPr>
            </a:lvl1pPr>
          </a:lstStyle>
          <a:p>
            <a:pPr>
              <a:defRPr/>
            </a:pPr>
            <a:r>
              <a:rPr lang="en-US" altLang="ko-KR" dirty="0" smtClean="0"/>
              <a:t>July 2013</a:t>
            </a:r>
            <a:endParaRPr lang="en-US" altLang="ko-KR" dirty="0"/>
          </a:p>
        </p:txBody>
      </p:sp>
      <p:sp>
        <p:nvSpPr>
          <p:cNvPr id="3277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p>
        </p:txBody>
      </p:sp>
      <p:sp>
        <p:nvSpPr>
          <p:cNvPr id="2054" name="Rectangle 6"/>
          <p:cNvSpPr>
            <a:spLocks noGrp="1" noChangeArrowheads="1"/>
          </p:cNvSpPr>
          <p:nvPr>
            <p:ph type="ftr" sz="quarter" idx="4"/>
          </p:nvPr>
        </p:nvSpPr>
        <p:spPr bwMode="auto">
          <a:xfrm>
            <a:off x="5135462" y="8985250"/>
            <a:ext cx="114627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ea typeface="굴림" charset="-127"/>
              </a:defRPr>
            </a:lvl5pPr>
          </a:lstStyle>
          <a:p>
            <a:pPr lvl="4">
              <a:defRPr/>
            </a:pPr>
            <a:r>
              <a:rPr lang="en-US" altLang="ko-KR" dirty="0" smtClean="0"/>
              <a:t>Wu </a:t>
            </a:r>
            <a:r>
              <a:rPr lang="en-US" altLang="ko-KR" dirty="0" err="1" smtClean="0"/>
              <a:t>Tianyu</a:t>
            </a:r>
            <a:endParaRPr lang="en-US" altLang="ko-KR" dirty="0"/>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ea typeface="굴림" charset="-127"/>
              </a:defRPr>
            </a:lvl1pPr>
          </a:lstStyle>
          <a:p>
            <a:pPr>
              <a:defRPr/>
            </a:pPr>
            <a:r>
              <a:rPr lang="en-US" altLang="ko-KR"/>
              <a:t>Page </a:t>
            </a:r>
            <a:fld id="{BFE52EA4-3055-4938-A5E3-369C60EA7563}" type="slidenum">
              <a:rPr lang="en-US" altLang="ko-KR"/>
              <a:pPr>
                <a:defRPr/>
              </a:pPr>
              <a:t>‹#›</a:t>
            </a:fld>
            <a:endParaRPr lang="en-US" altLang="ko-KR"/>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ltLang="ko-KR">
                <a:ea typeface="굴림" charset="-127"/>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Tree>
    <p:extLst>
      <p:ext uri="{BB962C8B-B14F-4D97-AF65-F5344CB8AC3E}">
        <p14:creationId xmlns:p14="http://schemas.microsoft.com/office/powerpoint/2010/main" val="3533690517"/>
      </p:ext>
    </p:extLst>
  </p:cSld>
  <p:clrMap bg1="lt1" tx1="dk1" bg2="lt2" tx2="dk2" accent1="accent1" accent2="accent2" accent3="accent3" accent4="accent4" accent5="accent5" accent6="accent6" hlink="hlink" folHlink="folHlink"/>
  <p:hf/>
  <p:notesStyle>
    <a:lvl1pPr algn="l" defTabSz="933450" rtl="0" fontAlgn="base">
      <a:spcBef>
        <a:spcPct val="30000"/>
      </a:spcBef>
      <a:spcAft>
        <a:spcPct val="0"/>
      </a:spcAft>
      <a:defRPr sz="1200" kern="1200">
        <a:solidFill>
          <a:schemeClr val="tx1"/>
        </a:solidFill>
        <a:latin typeface="Times New Roman" pitchFamily="18" charset="0"/>
        <a:ea typeface="+mn-ea"/>
        <a:cs typeface="Arial" charset="0"/>
      </a:defRPr>
    </a:lvl1pPr>
    <a:lvl2pPr marL="114300" algn="l" defTabSz="933450" rtl="0" fontAlgn="base">
      <a:spcBef>
        <a:spcPct val="30000"/>
      </a:spcBef>
      <a:spcAft>
        <a:spcPct val="0"/>
      </a:spcAft>
      <a:defRPr sz="1200" kern="1200">
        <a:solidFill>
          <a:schemeClr val="tx1"/>
        </a:solidFill>
        <a:latin typeface="Times New Roman" pitchFamily="18" charset="0"/>
        <a:ea typeface="+mn-ea"/>
        <a:cs typeface="Arial" charset="0"/>
      </a:defRPr>
    </a:lvl2pPr>
    <a:lvl3pPr marL="228600" algn="l" defTabSz="933450" rtl="0" fontAlgn="base">
      <a:spcBef>
        <a:spcPct val="30000"/>
      </a:spcBef>
      <a:spcAft>
        <a:spcPct val="0"/>
      </a:spcAft>
      <a:defRPr sz="1200" kern="1200">
        <a:solidFill>
          <a:schemeClr val="tx1"/>
        </a:solidFill>
        <a:latin typeface="Times New Roman" pitchFamily="18" charset="0"/>
        <a:ea typeface="+mn-ea"/>
        <a:cs typeface="Arial" charset="0"/>
      </a:defRPr>
    </a:lvl3pPr>
    <a:lvl4pPr marL="342900" algn="l" defTabSz="933450" rtl="0" fontAlgn="base">
      <a:spcBef>
        <a:spcPct val="30000"/>
      </a:spcBef>
      <a:spcAft>
        <a:spcPct val="0"/>
      </a:spcAft>
      <a:defRPr sz="1200" kern="1200">
        <a:solidFill>
          <a:schemeClr val="tx1"/>
        </a:solidFill>
        <a:latin typeface="Times New Roman" pitchFamily="18" charset="0"/>
        <a:ea typeface="+mn-ea"/>
        <a:cs typeface="Arial" charset="0"/>
      </a:defRPr>
    </a:lvl4pPr>
    <a:lvl5pPr marL="457200" algn="l" defTabSz="933450" rtl="0" fontAlgn="base">
      <a:spcBef>
        <a:spcPct val="3000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hdr" sz="quarter"/>
          </p:nvPr>
        </p:nvSpPr>
        <p:spPr>
          <a:noFill/>
        </p:spPr>
        <p:txBody>
          <a:bodyPr/>
          <a:lstStyle/>
          <a:p>
            <a:r>
              <a:rPr lang="en-US" altLang="ko-KR" smtClean="0">
                <a:ea typeface="굴림" pitchFamily="34" charset="-127"/>
              </a:rPr>
              <a:t>doc.: IEEE 802.11-08/1021r0</a:t>
            </a:r>
          </a:p>
        </p:txBody>
      </p:sp>
      <p:sp>
        <p:nvSpPr>
          <p:cNvPr id="33795" name="Rectangle 3"/>
          <p:cNvSpPr>
            <a:spLocks noGrp="1" noChangeArrowheads="1"/>
          </p:cNvSpPr>
          <p:nvPr>
            <p:ph type="dt" sz="quarter" idx="1"/>
          </p:nvPr>
        </p:nvSpPr>
        <p:spPr>
          <a:noFill/>
        </p:spPr>
        <p:txBody>
          <a:bodyPr/>
          <a:lstStyle/>
          <a:p>
            <a:r>
              <a:rPr lang="en-US" altLang="ko-KR" smtClean="0">
                <a:ea typeface="굴림" pitchFamily="34" charset="-127"/>
              </a:rPr>
              <a:t>July 2008</a:t>
            </a:r>
          </a:p>
        </p:txBody>
      </p:sp>
      <p:sp>
        <p:nvSpPr>
          <p:cNvPr id="33796" name="Rectangle 6"/>
          <p:cNvSpPr>
            <a:spLocks noGrp="1" noChangeArrowheads="1"/>
          </p:cNvSpPr>
          <p:nvPr>
            <p:ph type="ftr" sz="quarter" idx="4"/>
          </p:nvPr>
        </p:nvSpPr>
        <p:spPr>
          <a:noFill/>
        </p:spPr>
        <p:txBody>
          <a:bodyPr/>
          <a:lstStyle/>
          <a:p>
            <a:pPr lvl="4"/>
            <a:r>
              <a:rPr lang="en-US" altLang="ko-KR" smtClean="0">
                <a:ea typeface="굴림" pitchFamily="34" charset="-127"/>
              </a:rPr>
              <a:t>Peter Loc</a:t>
            </a:r>
          </a:p>
        </p:txBody>
      </p:sp>
      <p:sp>
        <p:nvSpPr>
          <p:cNvPr id="33797" name="Rectangle 7"/>
          <p:cNvSpPr>
            <a:spLocks noGrp="1" noChangeArrowheads="1"/>
          </p:cNvSpPr>
          <p:nvPr>
            <p:ph type="sldNum" sz="quarter" idx="5"/>
          </p:nvPr>
        </p:nvSpPr>
        <p:spPr>
          <a:noFill/>
        </p:spPr>
        <p:txBody>
          <a:bodyPr/>
          <a:lstStyle/>
          <a:p>
            <a:r>
              <a:rPr lang="en-US" altLang="ko-KR" smtClean="0">
                <a:ea typeface="굴림" pitchFamily="34" charset="-127"/>
              </a:rPr>
              <a:t>Page </a:t>
            </a:r>
            <a:fld id="{CBA724C8-E5A7-4639-BAE9-F1E5F0880C97}" type="slidenum">
              <a:rPr lang="en-US" altLang="ko-KR" smtClean="0">
                <a:ea typeface="굴림" pitchFamily="34" charset="-127"/>
              </a:rPr>
              <a:pPr/>
              <a:t>1</a:t>
            </a:fld>
            <a:endParaRPr lang="en-US" altLang="ko-KR" smtClean="0">
              <a:ea typeface="굴림" pitchFamily="34" charset="-127"/>
            </a:endParaRPr>
          </a:p>
        </p:txBody>
      </p:sp>
      <p:sp>
        <p:nvSpPr>
          <p:cNvPr id="33798" name="Rectangle 2"/>
          <p:cNvSpPr>
            <a:spLocks noGrp="1" noRot="1" noChangeAspect="1" noChangeArrowheads="1" noTextEdit="1"/>
          </p:cNvSpPr>
          <p:nvPr>
            <p:ph type="sldImg"/>
          </p:nvPr>
        </p:nvSpPr>
        <p:spPr>
          <a:xfrm>
            <a:off x="1154113" y="701675"/>
            <a:ext cx="4625975" cy="3468688"/>
          </a:xfrm>
          <a:ln/>
        </p:spPr>
      </p:sp>
      <p:sp>
        <p:nvSpPr>
          <p:cNvPr id="33799" name="Rectangle 3"/>
          <p:cNvSpPr>
            <a:spLocks noGrp="1" noChangeArrowheads="1"/>
          </p:cNvSpPr>
          <p:nvPr>
            <p:ph type="body" idx="1"/>
          </p:nvPr>
        </p:nvSpPr>
        <p:spPr>
          <a:noFill/>
          <a:ln/>
        </p:spPr>
        <p:txBody>
          <a:bodyPr/>
          <a:lstStyle/>
          <a:p>
            <a:endParaRPr lang="ko-KR" altLang="ko-KR" dirty="0" smtClean="0">
              <a:cs typeface="Arial" pitchFamily="34" charset="0"/>
            </a:endParaRPr>
          </a:p>
        </p:txBody>
      </p:sp>
    </p:spTree>
    <p:extLst>
      <p:ext uri="{BB962C8B-B14F-4D97-AF65-F5344CB8AC3E}">
        <p14:creationId xmlns:p14="http://schemas.microsoft.com/office/powerpoint/2010/main" val="36549407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3"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
        <p:nvSpPr>
          <p:cNvPr id="4" name="Rectangle 9"/>
          <p:cNvSpPr>
            <a:spLocks noChangeArrowheads="1"/>
          </p:cNvSpPr>
          <p:nvPr/>
        </p:nvSpPr>
        <p:spPr bwMode="auto">
          <a:xfrm>
            <a:off x="661070" y="6475413"/>
            <a:ext cx="1115690" cy="184666"/>
          </a:xfrm>
          <a:prstGeom prst="rect">
            <a:avLst/>
          </a:prstGeom>
          <a:noFill/>
          <a:ln w="9525">
            <a:noFill/>
            <a:miter lim="800000"/>
            <a:headEnd/>
            <a:tailEnd/>
          </a:ln>
          <a:effectLst/>
        </p:spPr>
        <p:txBody>
          <a:bodyPr wrap="none" lIns="0" tIns="0" rIns="0" bIns="0">
            <a:spAutoFit/>
          </a:bodyPr>
          <a:lstStyle/>
          <a:p>
            <a:pPr>
              <a:defRPr/>
            </a:pPr>
            <a:r>
              <a:rPr lang="en-US" altLang="ko-KR" dirty="0" smtClean="0">
                <a:ea typeface="굴림" charset="-127"/>
              </a:rPr>
              <a:t>WUR Submission</a:t>
            </a:r>
            <a:endParaRPr lang="en-US" altLang="ko-KR" dirty="0">
              <a:ea typeface="굴림" charset="-127"/>
            </a:endParaRPr>
          </a:p>
        </p:txBody>
      </p:sp>
      <p:sp>
        <p:nvSpPr>
          <p:cNvPr id="5"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
        <p:nvSpPr>
          <p:cNvPr id="7" name="바닥글 개체 틀 2"/>
          <p:cNvSpPr>
            <a:spLocks noGrp="1"/>
          </p:cNvSpPr>
          <p:nvPr>
            <p:ph type="ftr" sz="quarter" idx="11"/>
          </p:nvPr>
        </p:nvSpPr>
        <p:spPr>
          <a:xfrm>
            <a:off x="6913484" y="6477000"/>
            <a:ext cx="1649491" cy="184666"/>
          </a:xfrm>
        </p:spPr>
        <p:txBody>
          <a:bodyPr/>
          <a:lstStyle>
            <a:lvl1pPr>
              <a:defRPr/>
            </a:lvl1pPr>
          </a:lstStyle>
          <a:p>
            <a:r>
              <a:rPr lang="en-US" altLang="ko-KR" dirty="0" smtClean="0"/>
              <a:t>Po-Kai Huang et al. (Intel)</a:t>
            </a:r>
            <a:endParaRPr lang="en-US" altLang="ko-KR" dirty="0"/>
          </a:p>
        </p:txBody>
      </p:sp>
      <p:sp>
        <p:nvSpPr>
          <p:cNvPr id="8" name="슬라이드 번호 개체 틀 3"/>
          <p:cNvSpPr>
            <a:spLocks noGrp="1"/>
          </p:cNvSpPr>
          <p:nvPr>
            <p:ph type="sldNum" sz="quarter" idx="12"/>
          </p:nvPr>
        </p:nvSpPr>
        <p:spPr/>
        <p:txBody>
          <a:bodyPr/>
          <a:lstStyle>
            <a:lvl1pPr>
              <a:defRPr/>
            </a:lvl1pPr>
          </a:lstStyle>
          <a:p>
            <a:pPr>
              <a:defRPr/>
            </a:pPr>
            <a:r>
              <a:rPr lang="en-US" altLang="ko-KR"/>
              <a:t>Slide </a:t>
            </a:r>
            <a:fld id="{78CBCF7A-1E0D-49A7-8A4E-07EEBC7D2FAE}"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a:latin typeface="+mn-lt"/>
              </a:defRPr>
            </a:lvl1pPr>
            <a:lvl2pPr>
              <a:defRPr>
                <a:latin typeface="+mn-lt"/>
              </a:defRPr>
            </a:lvl2pPr>
            <a:lvl3pPr>
              <a:defRPr>
                <a:latin typeface="+mn-lt"/>
              </a:defRPr>
            </a:lvl3pPr>
            <a:lvl4pPr marL="1143000" indent="-228600">
              <a:buClrTx/>
              <a:buFont typeface="Wingdings" pitchFamily="2" charset="2"/>
              <a:buChar char="Ø"/>
              <a:defRPr baseline="0"/>
            </a:lvl4pPr>
            <a:lvl5pPr marL="2057400" indent="-228600">
              <a:buClr>
                <a:srgbClr val="0070C0"/>
              </a:buClr>
              <a:buFont typeface="Arial" pitchFamily="34" charset="0"/>
              <a:buChar cha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5" name="Text Box 5"/>
          <p:cNvSpPr txBox="1">
            <a:spLocks noChangeArrowheads="1"/>
          </p:cNvSpPr>
          <p:nvPr/>
        </p:nvSpPr>
        <p:spPr bwMode="auto">
          <a:xfrm>
            <a:off x="671755" y="6520934"/>
            <a:ext cx="4890846" cy="184666"/>
          </a:xfrm>
          <a:prstGeom prst="rect">
            <a:avLst/>
          </a:prstGeom>
          <a:noFill/>
          <a:ln w="50800" algn="ctr">
            <a:noFill/>
            <a:miter lim="800000"/>
            <a:headEnd type="none" w="sm" len="sm"/>
            <a:tailEnd type="none" w="sm" len="sm"/>
          </a:ln>
          <a:effectLst/>
        </p:spPr>
        <p:txBody>
          <a:bodyPr wrap="square" lIns="0" tIns="0" rIns="0" bIns="0">
            <a:spAutoFit/>
          </a:bodyPr>
          <a:lstStyle/>
          <a:p>
            <a:r>
              <a:rPr lang="en-US" sz="1200" dirty="0" smtClean="0">
                <a:solidFill>
                  <a:schemeClr val="bg1"/>
                </a:solidFill>
                <a:latin typeface="Neo Sans Intel" pitchFamily="34" charset="0"/>
              </a:rPr>
              <a:t>Copyright@2012, Intel Corporation. All rights reserved. </a:t>
            </a:r>
            <a:endParaRPr lang="en-US" sz="1200" dirty="0">
              <a:solidFill>
                <a:schemeClr val="bg1"/>
              </a:solidFill>
              <a:latin typeface="Neo Sans Intel" pitchFamily="34" charset="0"/>
            </a:endParaRPr>
          </a:p>
        </p:txBody>
      </p:sp>
      <p:sp>
        <p:nvSpPr>
          <p:cNvPr id="6" name="TextBox 5"/>
          <p:cNvSpPr txBox="1"/>
          <p:nvPr/>
        </p:nvSpPr>
        <p:spPr>
          <a:xfrm>
            <a:off x="18879" y="6482728"/>
            <a:ext cx="484973" cy="299072"/>
          </a:xfrm>
          <a:prstGeom prst="rect">
            <a:avLst/>
          </a:prstGeom>
          <a:noFill/>
        </p:spPr>
        <p:txBody>
          <a:bodyPr wrap="none" lIns="98060" tIns="49030" rIns="98060" bIns="49030" rtlCol="0">
            <a:spAutoFit/>
          </a:bodyPr>
          <a:lstStyle/>
          <a:p>
            <a:pPr marL="0" marR="0" lvl="0" indent="0" defTabSz="980603" eaLnBrk="1" fontAlgn="auto" latinLnBrk="0" hangingPunct="1">
              <a:lnSpc>
                <a:spcPct val="100000"/>
              </a:lnSpc>
              <a:spcBef>
                <a:spcPts val="0"/>
              </a:spcBef>
              <a:spcAft>
                <a:spcPts val="0"/>
              </a:spcAft>
              <a:buClrTx/>
              <a:buSzTx/>
              <a:buFontTx/>
              <a:buNone/>
              <a:tabLst/>
              <a:defRPr/>
            </a:pPr>
            <a:fld id="{435EC5FB-0C8E-4818-A81D-78796ABB4840}" type="slidenum">
              <a:rPr kumimoji="0" lang="en-US" sz="1300" b="0" i="0" u="none" strike="noStrike" kern="0" cap="none" spc="0" normalizeH="0" baseline="0" noProof="0" smtClean="0">
                <a:ln>
                  <a:noFill/>
                </a:ln>
                <a:solidFill>
                  <a:srgbClr val="FFFFFF"/>
                </a:solidFill>
                <a:effectLst/>
                <a:uLnTx/>
                <a:uFillTx/>
                <a:latin typeface="Verdana" pitchFamily="34" charset="0"/>
                <a:ea typeface="Verdana" pitchFamily="34" charset="0"/>
                <a:cs typeface="Verdana" pitchFamily="34" charset="0"/>
              </a:rPr>
              <a:pPr marL="0" marR="0" lvl="0" indent="0" defTabSz="980603" eaLnBrk="1" fontAlgn="auto" latinLnBrk="0" hangingPunct="1">
                <a:lnSpc>
                  <a:spcPct val="100000"/>
                </a:lnSpc>
                <a:spcBef>
                  <a:spcPts val="0"/>
                </a:spcBef>
                <a:spcAft>
                  <a:spcPts val="0"/>
                </a:spcAft>
                <a:buClrTx/>
                <a:buSzTx/>
                <a:buFontTx/>
                <a:buNone/>
                <a:tabLst/>
                <a:defRPr/>
              </a:pPr>
              <a:t>‹#›</a:t>
            </a:fld>
            <a:endParaRPr kumimoji="0" lang="en-US" sz="1300" b="0" i="0" u="none" strike="noStrike" kern="0" cap="none" spc="0" normalizeH="0" baseline="0" noProof="0" dirty="0">
              <a:ln>
                <a:noFill/>
              </a:ln>
              <a:solidFill>
                <a:srgbClr val="FFFFFF"/>
              </a:solidFill>
              <a:effectLst/>
              <a:uLnTx/>
              <a:uFillTx/>
              <a:latin typeface="Verdana" pitchFamily="34" charset="0"/>
              <a:ea typeface="Verdana" pitchFamily="34" charset="0"/>
              <a:cs typeface="Verdana" pitchFamily="34" charset="0"/>
            </a:endParaRPr>
          </a:p>
        </p:txBody>
      </p:sp>
      <p:sp>
        <p:nvSpPr>
          <p:cNvPr id="7" name="TextBox 6"/>
          <p:cNvSpPr txBox="1"/>
          <p:nvPr/>
        </p:nvSpPr>
        <p:spPr>
          <a:xfrm>
            <a:off x="7239000" y="6400800"/>
            <a:ext cx="1342132" cy="328296"/>
          </a:xfrm>
          <a:prstGeom prst="rect">
            <a:avLst/>
          </a:prstGeom>
          <a:noFill/>
        </p:spPr>
        <p:txBody>
          <a:bodyPr wrap="square" lIns="98060" tIns="49030" rIns="98060" bIns="49030" rtlCol="0">
            <a:spAutoFit/>
          </a:bodyPr>
          <a:lstStyle/>
          <a:p>
            <a:r>
              <a:rPr lang="en-US" sz="1500" b="1" dirty="0" smtClean="0">
                <a:solidFill>
                  <a:schemeClr val="bg1"/>
                </a:solidFill>
                <a:latin typeface="Neo Sans Intel" pitchFamily="34" charset="0"/>
              </a:rPr>
              <a:t>Intel</a:t>
            </a:r>
            <a:r>
              <a:rPr lang="en-US" sz="1500" b="1" baseline="0" dirty="0" smtClean="0">
                <a:solidFill>
                  <a:schemeClr val="bg1"/>
                </a:solidFill>
                <a:latin typeface="Neo Sans Intel" pitchFamily="34" charset="0"/>
              </a:rPr>
              <a:t> Labs</a:t>
            </a:r>
            <a:endParaRPr lang="en-US" sz="1500" b="1" dirty="0" smtClean="0">
              <a:solidFill>
                <a:schemeClr val="bg1"/>
              </a:solidFill>
              <a:latin typeface="Neo Sans Intel" pitchFamily="34" charset="0"/>
            </a:endParaRPr>
          </a:p>
        </p:txBody>
      </p:sp>
      <p:sp>
        <p:nvSpPr>
          <p:cNvPr id="10" name="Text Box 5"/>
          <p:cNvSpPr txBox="1">
            <a:spLocks noChangeArrowheads="1"/>
          </p:cNvSpPr>
          <p:nvPr/>
        </p:nvSpPr>
        <p:spPr bwMode="auto">
          <a:xfrm>
            <a:off x="671755" y="6520934"/>
            <a:ext cx="4890846" cy="184666"/>
          </a:xfrm>
          <a:prstGeom prst="rect">
            <a:avLst/>
          </a:prstGeom>
          <a:noFill/>
          <a:ln w="50800" algn="ctr">
            <a:noFill/>
            <a:miter lim="800000"/>
            <a:headEnd type="none" w="sm" len="sm"/>
            <a:tailEnd type="none" w="sm" len="sm"/>
          </a:ln>
          <a:effectLst/>
        </p:spPr>
        <p:txBody>
          <a:bodyPr wrap="square" lIns="0" tIns="0" rIns="0" bIns="0">
            <a:spAutoFit/>
          </a:bodyPr>
          <a:lstStyle/>
          <a:p>
            <a:r>
              <a:rPr lang="en-US" sz="1200" dirty="0" smtClean="0">
                <a:solidFill>
                  <a:schemeClr val="bg1"/>
                </a:solidFill>
                <a:latin typeface="Neo Sans Intel" pitchFamily="34" charset="0"/>
              </a:rPr>
              <a:t>Wireless Communication Lab, Intel Labs</a:t>
            </a:r>
            <a:endParaRPr lang="en-US" sz="1200" dirty="0">
              <a:solidFill>
                <a:schemeClr val="bg1"/>
              </a:solidFill>
              <a:latin typeface="Neo Sans Intel" pitchFamily="34" charset="0"/>
            </a:endParaRPr>
          </a:p>
        </p:txBody>
      </p:sp>
      <p:sp>
        <p:nvSpPr>
          <p:cNvPr id="11" name="TextBox 10"/>
          <p:cNvSpPr txBox="1"/>
          <p:nvPr/>
        </p:nvSpPr>
        <p:spPr>
          <a:xfrm>
            <a:off x="18879" y="6482728"/>
            <a:ext cx="484973" cy="299072"/>
          </a:xfrm>
          <a:prstGeom prst="rect">
            <a:avLst/>
          </a:prstGeom>
          <a:noFill/>
        </p:spPr>
        <p:txBody>
          <a:bodyPr wrap="none" lIns="98060" tIns="49030" rIns="98060" bIns="49030" rtlCol="0">
            <a:spAutoFit/>
          </a:bodyPr>
          <a:lstStyle/>
          <a:p>
            <a:pPr marL="0" marR="0" lvl="0" indent="0" defTabSz="980603" eaLnBrk="1" fontAlgn="auto" latinLnBrk="0" hangingPunct="1">
              <a:lnSpc>
                <a:spcPct val="100000"/>
              </a:lnSpc>
              <a:spcBef>
                <a:spcPts val="0"/>
              </a:spcBef>
              <a:spcAft>
                <a:spcPts val="0"/>
              </a:spcAft>
              <a:buClrTx/>
              <a:buSzTx/>
              <a:buFontTx/>
              <a:buNone/>
              <a:tabLst/>
              <a:defRPr/>
            </a:pPr>
            <a:fld id="{435EC5FB-0C8E-4818-A81D-78796ABB4840}" type="slidenum">
              <a:rPr kumimoji="0" lang="en-US" sz="1300" b="0" i="0" u="none" strike="noStrike" kern="0" cap="none" spc="0" normalizeH="0" baseline="0" noProof="0" smtClean="0">
                <a:ln>
                  <a:noFill/>
                </a:ln>
                <a:solidFill>
                  <a:srgbClr val="FFFFFF"/>
                </a:solidFill>
                <a:effectLst/>
                <a:uLnTx/>
                <a:uFillTx/>
                <a:latin typeface="Verdana" pitchFamily="34" charset="0"/>
                <a:ea typeface="Verdana" pitchFamily="34" charset="0"/>
                <a:cs typeface="Verdana" pitchFamily="34" charset="0"/>
              </a:rPr>
              <a:pPr marL="0" marR="0" lvl="0" indent="0" defTabSz="980603" eaLnBrk="1" fontAlgn="auto" latinLnBrk="0" hangingPunct="1">
                <a:lnSpc>
                  <a:spcPct val="100000"/>
                </a:lnSpc>
                <a:spcBef>
                  <a:spcPts val="0"/>
                </a:spcBef>
                <a:spcAft>
                  <a:spcPts val="0"/>
                </a:spcAft>
                <a:buClrTx/>
                <a:buSzTx/>
                <a:buFontTx/>
                <a:buNone/>
                <a:tabLst/>
                <a:defRPr/>
              </a:pPr>
              <a:t>‹#›</a:t>
            </a:fld>
            <a:endParaRPr kumimoji="0" lang="en-US" sz="1300" b="0" i="0" u="none" strike="noStrike" kern="0" cap="none" spc="0" normalizeH="0" baseline="0" noProof="0" dirty="0">
              <a:ln>
                <a:noFill/>
              </a:ln>
              <a:solidFill>
                <a:srgbClr val="FFFFFF"/>
              </a:solidFill>
              <a:effectLst/>
              <a:uLnTx/>
              <a:uFillTx/>
              <a:latin typeface="Verdana" pitchFamily="34" charset="0"/>
              <a:ea typeface="Verdana" pitchFamily="34" charset="0"/>
              <a:cs typeface="Verdana" pitchFamily="34" charset="0"/>
            </a:endParaRPr>
          </a:p>
        </p:txBody>
      </p:sp>
      <p:sp>
        <p:nvSpPr>
          <p:cNvPr id="12" name="TextBox 11"/>
          <p:cNvSpPr txBox="1"/>
          <p:nvPr/>
        </p:nvSpPr>
        <p:spPr>
          <a:xfrm>
            <a:off x="7086600" y="6498116"/>
            <a:ext cx="1447800" cy="283684"/>
          </a:xfrm>
          <a:prstGeom prst="rect">
            <a:avLst/>
          </a:prstGeom>
          <a:noFill/>
        </p:spPr>
        <p:txBody>
          <a:bodyPr wrap="square" lIns="98060" tIns="49030" rIns="98060" bIns="49030" rtlCol="0">
            <a:spAutoFit/>
          </a:bodyPr>
          <a:lstStyle/>
          <a:p>
            <a:r>
              <a:rPr lang="en-US" sz="1200" b="1" dirty="0" smtClean="0">
                <a:solidFill>
                  <a:schemeClr val="bg1"/>
                </a:solidFill>
                <a:latin typeface="Neo Sans Intel" pitchFamily="34" charset="0"/>
              </a:rPr>
              <a:t>Intel Confidential</a:t>
            </a:r>
          </a:p>
        </p:txBody>
      </p:sp>
      <p:sp>
        <p:nvSpPr>
          <p:cNvPr id="13" name="Rectangle 9"/>
          <p:cNvSpPr>
            <a:spLocks noChangeArrowheads="1"/>
          </p:cNvSpPr>
          <p:nvPr userDrawn="1"/>
        </p:nvSpPr>
        <p:spPr bwMode="auto">
          <a:xfrm>
            <a:off x="685800" y="6475413"/>
            <a:ext cx="1115690" cy="184666"/>
          </a:xfrm>
          <a:prstGeom prst="rect">
            <a:avLst/>
          </a:prstGeom>
          <a:noFill/>
          <a:ln w="9525">
            <a:noFill/>
            <a:miter lim="800000"/>
            <a:headEnd/>
            <a:tailEnd/>
          </a:ln>
          <a:effectLst/>
        </p:spPr>
        <p:txBody>
          <a:bodyPr wrap="none" lIns="0" tIns="0" rIns="0" bIns="0">
            <a:spAutoFit/>
          </a:bodyPr>
          <a:lstStyle/>
          <a:p>
            <a:pPr>
              <a:defRPr/>
            </a:pPr>
            <a:r>
              <a:rPr lang="en-US" altLang="ko-KR" baseline="0" dirty="0" smtClean="0">
                <a:ea typeface="굴림" charset="-127"/>
              </a:rPr>
              <a:t>WUR </a:t>
            </a:r>
            <a:r>
              <a:rPr lang="en-US" altLang="ko-KR" dirty="0" smtClean="0">
                <a:ea typeface="굴림" charset="-127"/>
              </a:rPr>
              <a:t>Submission</a:t>
            </a:r>
            <a:endParaRPr lang="en-US" altLang="ko-KR" dirty="0">
              <a:ea typeface="굴림" charset="-127"/>
            </a:endParaRPr>
          </a:p>
        </p:txBody>
      </p:sp>
      <p:sp>
        <p:nvSpPr>
          <p:cNvPr id="14" name="Line 10"/>
          <p:cNvSpPr>
            <a:spLocks noChangeShapeType="1"/>
          </p:cNvSpPr>
          <p:nvPr userDrawn="1"/>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
        <p:nvSpPr>
          <p:cNvPr id="15" name="바닥글 개체 틀 2"/>
          <p:cNvSpPr>
            <a:spLocks noGrp="1"/>
          </p:cNvSpPr>
          <p:nvPr>
            <p:ph type="ftr" sz="quarter" idx="11"/>
          </p:nvPr>
        </p:nvSpPr>
        <p:spPr>
          <a:xfrm>
            <a:off x="8279243" y="6477000"/>
            <a:ext cx="283732" cy="184666"/>
          </a:xfrm>
        </p:spPr>
        <p:txBody>
          <a:bodyPr/>
          <a:lstStyle>
            <a:lvl1pPr>
              <a:defRPr/>
            </a:lvl1pPr>
          </a:lstStyle>
          <a:p>
            <a:r>
              <a:rPr lang="en-US" altLang="ko-KR" dirty="0" smtClean="0"/>
              <a:t>Intel</a:t>
            </a:r>
            <a:endParaRPr lang="en-US" altLang="ko-KR" dirty="0"/>
          </a:p>
        </p:txBody>
      </p:sp>
      <p:sp>
        <p:nvSpPr>
          <p:cNvPr id="16" name="슬라이드 번호 개체 틀 3"/>
          <p:cNvSpPr>
            <a:spLocks noGrp="1"/>
          </p:cNvSpPr>
          <p:nvPr>
            <p:ph type="sldNum" sz="quarter" idx="12"/>
          </p:nvPr>
        </p:nvSpPr>
        <p:spPr>
          <a:xfrm>
            <a:off x="4344988" y="6475413"/>
            <a:ext cx="530225" cy="182562"/>
          </a:xfrm>
        </p:spPr>
        <p:txBody>
          <a:bodyPr/>
          <a:lstStyle>
            <a:lvl1pPr>
              <a:defRPr/>
            </a:lvl1pPr>
          </a:lstStyle>
          <a:p>
            <a:pPr>
              <a:defRPr/>
            </a:pPr>
            <a:r>
              <a:rPr lang="en-US" altLang="ko-KR"/>
              <a:t>Slide </a:t>
            </a:r>
            <a:fld id="{78CBCF7A-1E0D-49A7-8A4E-07EEBC7D2FAE}" type="slidenum">
              <a:rPr lang="en-US" altLang="ko-KR"/>
              <a:pPr>
                <a:defRPr/>
              </a:pPr>
              <a:t>‹#›</a:t>
            </a:fld>
            <a:endParaRPr lang="en-US" altLang="ko-KR"/>
          </a:p>
        </p:txBody>
      </p:sp>
      <p:sp>
        <p:nvSpPr>
          <p:cNvPr id="18" name="Line 8"/>
          <p:cNvSpPr>
            <a:spLocks noChangeShapeType="1"/>
          </p:cNvSpPr>
          <p:nvPr userDrawn="1"/>
        </p:nvSpPr>
        <p:spPr bwMode="auto">
          <a:xfrm>
            <a:off x="685800" y="429399"/>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
        <p:nvSpPr>
          <p:cNvPr id="19" name="Rectangle 7"/>
          <p:cNvSpPr>
            <a:spLocks noChangeArrowheads="1"/>
          </p:cNvSpPr>
          <p:nvPr userDrawn="1"/>
        </p:nvSpPr>
        <p:spPr bwMode="auto">
          <a:xfrm>
            <a:off x="6015872" y="210234"/>
            <a:ext cx="2575770" cy="215444"/>
          </a:xfrm>
          <a:prstGeom prst="rect">
            <a:avLst/>
          </a:prstGeom>
          <a:noFill/>
          <a:ln w="9525">
            <a:noFill/>
            <a:miter lim="800000"/>
            <a:headEnd/>
            <a:tailEnd/>
          </a:ln>
          <a:effectLst/>
        </p:spPr>
        <p:txBody>
          <a:bodyPr wrap="none" lIns="0" tIns="0" rIns="0" bIns="0" anchor="b">
            <a:spAutoFit/>
          </a:bodyPr>
          <a:lstStyle/>
          <a:p>
            <a:pPr marL="457200" lvl="4" algn="r"/>
            <a:r>
              <a:rPr lang="en-US" sz="1400" dirty="0" smtClean="0">
                <a:latin typeface="Times New Roman" pitchFamily="18" charset="0"/>
                <a:ea typeface="굴림" pitchFamily="34" charset="-127"/>
              </a:rPr>
              <a:t>doc.: IEEE 802.11-17/0972r0</a:t>
            </a:r>
            <a:endParaRPr lang="en-US" altLang="ko-KR" sz="1400" b="1" dirty="0">
              <a:ea typeface="굴림" pitchFamily="34" charset="-127"/>
            </a:endParaRPr>
          </a:p>
        </p:txBody>
      </p:sp>
      <p:sp>
        <p:nvSpPr>
          <p:cNvPr id="17" name="Rectangle 7"/>
          <p:cNvSpPr>
            <a:spLocks noChangeArrowheads="1"/>
          </p:cNvSpPr>
          <p:nvPr userDrawn="1"/>
        </p:nvSpPr>
        <p:spPr bwMode="auto">
          <a:xfrm>
            <a:off x="716256" y="199810"/>
            <a:ext cx="703719" cy="215444"/>
          </a:xfrm>
          <a:prstGeom prst="rect">
            <a:avLst/>
          </a:prstGeom>
          <a:noFill/>
          <a:ln w="9525">
            <a:noFill/>
            <a:miter lim="800000"/>
            <a:headEnd/>
            <a:tailEnd/>
          </a:ln>
          <a:effectLst/>
        </p:spPr>
        <p:txBody>
          <a:bodyPr wrap="none" lIns="0" tIns="0" rIns="0" bIns="0" anchor="b">
            <a:spAutoFit/>
          </a:bodyPr>
          <a:lstStyle/>
          <a:p>
            <a:pPr marL="0" lvl="3" algn="r"/>
            <a:r>
              <a:rPr lang="en-US" sz="1400" dirty="0" smtClean="0">
                <a:latin typeface="Times New Roman" pitchFamily="18" charset="0"/>
                <a:ea typeface="굴림" pitchFamily="34" charset="-127"/>
              </a:rPr>
              <a:t>July 2017</a:t>
            </a:r>
            <a:endParaRPr lang="en-US" altLang="ko-KR" sz="1400" b="1" dirty="0">
              <a:ea typeface="굴림" pitchFamily="34" charset="-127"/>
            </a:endParaRPr>
          </a:p>
        </p:txBody>
      </p:sp>
    </p:spTree>
    <p:extLst>
      <p:ext uri="{BB962C8B-B14F-4D97-AF65-F5344CB8AC3E}">
        <p14:creationId xmlns:p14="http://schemas.microsoft.com/office/powerpoint/2010/main" val="4160649005"/>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8438" name="Rectangle 2"/>
          <p:cNvSpPr>
            <a:spLocks noGrp="1" noChangeArrowheads="1"/>
          </p:cNvSpPr>
          <p:nvPr>
            <p:ph type="title"/>
          </p:nvPr>
        </p:nvSpPr>
        <p:spPr bwMode="auto">
          <a:xfrm>
            <a:off x="685800" y="6096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ko-KR" dirty="0" smtClean="0"/>
              <a:t>Click to edit Master title style</a:t>
            </a:r>
          </a:p>
        </p:txBody>
      </p:sp>
      <p:sp>
        <p:nvSpPr>
          <p:cNvPr id="18439" name="Rectangle 3"/>
          <p:cNvSpPr>
            <a:spLocks noGrp="1" noChangeArrowheads="1"/>
          </p:cNvSpPr>
          <p:nvPr>
            <p:ph type="body" idx="1"/>
          </p:nvPr>
        </p:nvSpPr>
        <p:spPr bwMode="auto">
          <a:xfrm>
            <a:off x="762000" y="17526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ko-KR" dirty="0" smtClean="0"/>
              <a:t>Click to edit Master text styles</a:t>
            </a:r>
          </a:p>
          <a:p>
            <a:pPr lvl="1"/>
            <a:r>
              <a:rPr lang="en-US" altLang="ko-KR" dirty="0" smtClean="0"/>
              <a:t>Second level</a:t>
            </a:r>
          </a:p>
          <a:p>
            <a:pPr lvl="2"/>
            <a:r>
              <a:rPr lang="en-US" altLang="ko-KR" dirty="0" smtClean="0"/>
              <a:t>Third level</a:t>
            </a:r>
          </a:p>
          <a:p>
            <a:pPr lvl="3"/>
            <a:r>
              <a:rPr lang="en-US" altLang="ko-KR" dirty="0" smtClean="0"/>
              <a:t>Fourth level</a:t>
            </a:r>
          </a:p>
          <a:p>
            <a:pPr lvl="4"/>
            <a:r>
              <a:rPr lang="en-US" altLang="ko-KR" dirty="0" smtClean="0"/>
              <a:t>Fifth level</a:t>
            </a:r>
          </a:p>
        </p:txBody>
      </p:sp>
      <p:sp>
        <p:nvSpPr>
          <p:cNvPr id="12" name="바닥글 개체 틀 2"/>
          <p:cNvSpPr>
            <a:spLocks noGrp="1"/>
          </p:cNvSpPr>
          <p:nvPr>
            <p:ph type="ftr" sz="quarter" idx="3"/>
          </p:nvPr>
        </p:nvSpPr>
        <p:spPr bwMode="auto">
          <a:xfrm>
            <a:off x="6913484" y="6477000"/>
            <a:ext cx="1649491" cy="184666"/>
          </a:xfrm>
          <a:prstGeom prst="rect">
            <a:avLst/>
          </a:prstGeom>
          <a:ln>
            <a:miter lim="800000"/>
            <a:headEnd/>
            <a:tailEnd/>
          </a:ln>
        </p:spPr>
        <p:txBody>
          <a:bodyPr vert="horz" wrap="none" lIns="0" tIns="0" rIns="0" bIns="0" numCol="1" anchor="t" anchorCtr="0" compatLnSpc="1">
            <a:prstTxWarp prst="textNoShape">
              <a:avLst/>
            </a:prstTxWarp>
            <a:spAutoFit/>
          </a:bodyPr>
          <a:lstStyle>
            <a:lvl1pPr algn="r">
              <a:defRPr>
                <a:ea typeface="굴림" pitchFamily="34" charset="-127"/>
              </a:defRPr>
            </a:lvl1pPr>
          </a:lstStyle>
          <a:p>
            <a:r>
              <a:rPr lang="en-US" altLang="ko-KR" dirty="0" smtClean="0"/>
              <a:t>Po-Kai Huang et al. (Intel)</a:t>
            </a:r>
            <a:endParaRPr lang="en-US" altLang="ko-KR" dirty="0"/>
          </a:p>
        </p:txBody>
      </p:sp>
      <p:sp>
        <p:nvSpPr>
          <p:cNvPr id="13" name="슬라이드 번호 개체 틀 3"/>
          <p:cNvSpPr>
            <a:spLocks noGrp="1"/>
          </p:cNvSpPr>
          <p:nvPr>
            <p:ph type="sldNum" sz="quarter" idx="4"/>
          </p:nvPr>
        </p:nvSpPr>
        <p:spPr bwMode="auto">
          <a:xfrm>
            <a:off x="4344988" y="6475413"/>
            <a:ext cx="530225" cy="182562"/>
          </a:xfrm>
          <a:prstGeom prst="rect">
            <a:avLst/>
          </a:prstGeom>
          <a:ln>
            <a:miter lim="800000"/>
            <a:headEnd/>
            <a:tailEnd/>
          </a:ln>
        </p:spPr>
        <p:txBody>
          <a:bodyPr vert="horz" wrap="none" lIns="0" tIns="0" rIns="0" bIns="0" numCol="1" anchor="t" anchorCtr="0" compatLnSpc="1">
            <a:prstTxWarp prst="textNoShape">
              <a:avLst/>
            </a:prstTxWarp>
            <a:spAutoFit/>
          </a:bodyPr>
          <a:lstStyle>
            <a:lvl1pPr algn="ctr">
              <a:defRPr>
                <a:ea typeface="굴림" charset="-127"/>
              </a:defRPr>
            </a:lvl1pPr>
          </a:lstStyle>
          <a:p>
            <a:pPr>
              <a:defRPr/>
            </a:pPr>
            <a:r>
              <a:rPr lang="en-US" altLang="ko-KR"/>
              <a:t>Slide </a:t>
            </a:r>
            <a:fld id="{60050092-9108-44CD-920C-9A015721E60E}" type="slidenum">
              <a:rPr lang="en-US" altLang="ko-KR"/>
              <a:pPr>
                <a:defRPr/>
              </a:pPr>
              <a:t>‹#›</a:t>
            </a:fld>
            <a:endParaRPr lang="en-US" altLang="ko-KR"/>
          </a:p>
        </p:txBody>
      </p:sp>
      <p:sp>
        <p:nvSpPr>
          <p:cNvPr id="7" name="Rectangle 7"/>
          <p:cNvSpPr>
            <a:spLocks noChangeArrowheads="1"/>
          </p:cNvSpPr>
          <p:nvPr userDrawn="1"/>
        </p:nvSpPr>
        <p:spPr bwMode="auto">
          <a:xfrm>
            <a:off x="5869730" y="394156"/>
            <a:ext cx="2575770" cy="215444"/>
          </a:xfrm>
          <a:prstGeom prst="rect">
            <a:avLst/>
          </a:prstGeom>
          <a:noFill/>
          <a:ln w="9525">
            <a:noFill/>
            <a:miter lim="800000"/>
            <a:headEnd/>
            <a:tailEnd/>
          </a:ln>
          <a:effectLst/>
        </p:spPr>
        <p:txBody>
          <a:bodyPr wrap="none" lIns="0" tIns="0" rIns="0" bIns="0" anchor="b">
            <a:spAutoFit/>
          </a:bodyPr>
          <a:lstStyle/>
          <a:p>
            <a:pPr marL="457200" lvl="4" algn="r"/>
            <a:r>
              <a:rPr lang="en-US" sz="1400" dirty="0" smtClean="0">
                <a:latin typeface="Times New Roman" pitchFamily="18" charset="0"/>
                <a:ea typeface="굴림" pitchFamily="34" charset="-127"/>
              </a:rPr>
              <a:t>doc.: IEEE 802.11-17/0972r0</a:t>
            </a:r>
            <a:endParaRPr lang="en-US" altLang="ko-KR" sz="1400" b="1" dirty="0">
              <a:ea typeface="굴림" pitchFamily="34" charset="-127"/>
            </a:endParaRPr>
          </a:p>
        </p:txBody>
      </p:sp>
      <p:sp>
        <p:nvSpPr>
          <p:cNvPr id="8" name="Line 8"/>
          <p:cNvSpPr>
            <a:spLocks noChangeShapeType="1"/>
          </p:cNvSpPr>
          <p:nvPr userDrawn="1"/>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
        <p:nvSpPr>
          <p:cNvPr id="10" name="Rectangle 7"/>
          <p:cNvSpPr>
            <a:spLocks noChangeArrowheads="1"/>
          </p:cNvSpPr>
          <p:nvPr userDrawn="1"/>
        </p:nvSpPr>
        <p:spPr bwMode="auto">
          <a:xfrm>
            <a:off x="304800" y="394156"/>
            <a:ext cx="2514600" cy="215444"/>
          </a:xfrm>
          <a:prstGeom prst="rect">
            <a:avLst/>
          </a:prstGeom>
          <a:noFill/>
          <a:ln w="9525">
            <a:noFill/>
            <a:miter lim="800000"/>
            <a:headEnd/>
            <a:tailEnd/>
          </a:ln>
          <a:effectLst/>
        </p:spPr>
        <p:txBody>
          <a:bodyPr wrap="square" lIns="0" tIns="0" rIns="0" bIns="0" anchor="b">
            <a:spAutoFit/>
          </a:bodyPr>
          <a:lstStyle/>
          <a:p>
            <a:pPr marL="457200" lvl="4" algn="l"/>
            <a:r>
              <a:rPr lang="en-US" sz="1400" dirty="0" smtClean="0">
                <a:latin typeface="Times New Roman" pitchFamily="18" charset="0"/>
                <a:ea typeface="굴림" pitchFamily="34" charset="-127"/>
              </a:rPr>
              <a:t>July 2017</a:t>
            </a:r>
            <a:endParaRPr lang="en-US" altLang="ko-KR" sz="1400" b="1" dirty="0">
              <a:ea typeface="굴림" pitchFamily="34" charset="-127"/>
            </a:endParaRPr>
          </a:p>
        </p:txBody>
      </p:sp>
    </p:spTree>
  </p:cSld>
  <p:clrMap bg1="lt1" tx1="dk1" bg2="lt2" tx2="dk2" accent1="accent1" accent2="accent2" accent3="accent3" accent4="accent4" accent5="accent5" accent6="accent6" hlink="hlink" folHlink="folHlink"/>
  <p:sldLayoutIdLst>
    <p:sldLayoutId id="2147483716" r:id="rId1"/>
    <p:sldLayoutId id="2147483717"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9" name="슬라이드 번호 개체 틀 6"/>
          <p:cNvSpPr>
            <a:spLocks noGrp="1"/>
          </p:cNvSpPr>
          <p:nvPr>
            <p:ph type="sldNum" sz="quarter" idx="12"/>
          </p:nvPr>
        </p:nvSpPr>
        <p:spPr>
          <a:noFill/>
        </p:spPr>
        <p:txBody>
          <a:bodyPr/>
          <a:lstStyle/>
          <a:p>
            <a:r>
              <a:rPr lang="en-US" altLang="ko-KR" smtClean="0">
                <a:ea typeface="굴림" pitchFamily="34" charset="-127"/>
              </a:rPr>
              <a:t>Slide </a:t>
            </a:r>
            <a:fld id="{4883C6A0-A99F-4D4B-BED4-FEEACDB547CE}" type="slidenum">
              <a:rPr lang="en-US" altLang="ko-KR" smtClean="0">
                <a:ea typeface="굴림" pitchFamily="34" charset="-127"/>
              </a:rPr>
              <a:pPr/>
              <a:t>1</a:t>
            </a:fld>
            <a:endParaRPr lang="en-US" altLang="ko-KR" dirty="0" smtClean="0">
              <a:ea typeface="굴림" pitchFamily="34" charset="-127"/>
            </a:endParaRPr>
          </a:p>
        </p:txBody>
      </p:sp>
      <p:sp>
        <p:nvSpPr>
          <p:cNvPr id="1030" name="Rectangle 2"/>
          <p:cNvSpPr>
            <a:spLocks noGrp="1" noChangeArrowheads="1"/>
          </p:cNvSpPr>
          <p:nvPr>
            <p:ph type="title" idx="4294967295"/>
          </p:nvPr>
        </p:nvSpPr>
        <p:spPr>
          <a:xfrm>
            <a:off x="228600" y="838200"/>
            <a:ext cx="8534400" cy="1066800"/>
          </a:xfrm>
          <a:noFill/>
        </p:spPr>
        <p:txBody>
          <a:bodyPr/>
          <a:lstStyle/>
          <a:p>
            <a:r>
              <a:rPr lang="en-US" sz="2400" dirty="0" smtClean="0"/>
              <a:t>Definition of WUR Mode</a:t>
            </a:r>
            <a:endParaRPr lang="en-US" altLang="ko-KR" sz="2400" dirty="0">
              <a:latin typeface="Times New Roman" pitchFamily="18" charset="0"/>
              <a:ea typeface="굴림" pitchFamily="34" charset="-127"/>
            </a:endParaRPr>
          </a:p>
        </p:txBody>
      </p:sp>
      <p:sp>
        <p:nvSpPr>
          <p:cNvPr id="1031" name="Rectangle 3"/>
          <p:cNvSpPr>
            <a:spLocks noGrp="1" noChangeArrowheads="1"/>
          </p:cNvSpPr>
          <p:nvPr>
            <p:ph type="body" sz="half" idx="4294967295"/>
          </p:nvPr>
        </p:nvSpPr>
        <p:spPr>
          <a:xfrm>
            <a:off x="2667000" y="2057400"/>
            <a:ext cx="3962400" cy="381000"/>
          </a:xfrm>
          <a:noFill/>
        </p:spPr>
        <p:txBody>
          <a:bodyPr/>
          <a:lstStyle/>
          <a:p>
            <a:pPr algn="ctr">
              <a:buFontTx/>
              <a:buNone/>
            </a:pPr>
            <a:r>
              <a:rPr lang="en-US" altLang="ko-KR" sz="1800" dirty="0" smtClean="0">
                <a:latin typeface="Times New Roman" pitchFamily="18" charset="0"/>
                <a:ea typeface="굴림" pitchFamily="34" charset="-127"/>
              </a:rPr>
              <a:t>Date:</a:t>
            </a:r>
            <a:r>
              <a:rPr lang="en-US" altLang="ko-KR" sz="1800" b="0" dirty="0" smtClean="0">
                <a:latin typeface="Times New Roman" pitchFamily="18" charset="0"/>
                <a:ea typeface="굴림" pitchFamily="34" charset="-127"/>
              </a:rPr>
              <a:t> 2017-07-10</a:t>
            </a:r>
          </a:p>
        </p:txBody>
      </p:sp>
      <p:sp>
        <p:nvSpPr>
          <p:cNvPr id="1032" name="Rectangle 4"/>
          <p:cNvSpPr>
            <a:spLocks noChangeArrowheads="1"/>
          </p:cNvSpPr>
          <p:nvPr/>
        </p:nvSpPr>
        <p:spPr bwMode="auto">
          <a:xfrm>
            <a:off x="533400" y="2514600"/>
            <a:ext cx="7696200" cy="533400"/>
          </a:xfrm>
          <a:prstGeom prst="rect">
            <a:avLst/>
          </a:prstGeom>
          <a:noFill/>
          <a:ln w="9525">
            <a:noFill/>
            <a:miter lim="800000"/>
            <a:headEnd/>
            <a:tailEnd/>
          </a:ln>
        </p:spPr>
        <p:txBody>
          <a:bodyPr lIns="92075" tIns="46038" rIns="92075" bIns="46038"/>
          <a:lstStyle/>
          <a:p>
            <a:pPr marL="342900" indent="-342900">
              <a:spcBef>
                <a:spcPct val="20000"/>
              </a:spcBef>
            </a:pPr>
            <a:endParaRPr lang="en-US" altLang="ko-KR" sz="2000" b="1" dirty="0" smtClean="0">
              <a:ea typeface="굴림" pitchFamily="34" charset="-127"/>
            </a:endParaRPr>
          </a:p>
          <a:p>
            <a:pPr marL="342900" indent="-342900">
              <a:spcBef>
                <a:spcPct val="20000"/>
              </a:spcBef>
            </a:pPr>
            <a:endParaRPr lang="en-US" altLang="ko-KR" sz="2000" b="1" dirty="0">
              <a:ea typeface="굴림" pitchFamily="34" charset="-127"/>
            </a:endParaRPr>
          </a:p>
          <a:p>
            <a:pPr marL="342900" indent="-342900">
              <a:spcBef>
                <a:spcPct val="20000"/>
              </a:spcBef>
            </a:pPr>
            <a:endParaRPr lang="en-US" altLang="ko-KR" sz="2000" dirty="0">
              <a:ea typeface="굴림" pitchFamily="34" charset="-127"/>
            </a:endParaRPr>
          </a:p>
        </p:txBody>
      </p:sp>
      <p:sp>
        <p:nvSpPr>
          <p:cNvPr id="10" name="Footer Placeholder 3"/>
          <p:cNvSpPr>
            <a:spLocks noGrp="1"/>
          </p:cNvSpPr>
          <p:nvPr>
            <p:ph type="ftr" sz="quarter" idx="11"/>
          </p:nvPr>
        </p:nvSpPr>
        <p:spPr>
          <a:xfrm>
            <a:off x="6913484" y="6477000"/>
            <a:ext cx="1649491" cy="184666"/>
          </a:xfrm>
        </p:spPr>
        <p:txBody>
          <a:bodyPr/>
          <a:lstStyle/>
          <a:p>
            <a:r>
              <a:rPr lang="en-US" altLang="ko-KR" smtClean="0"/>
              <a:t>Po-Kai Huang et al. (Intel)</a:t>
            </a:r>
            <a:endParaRPr lang="en-US" altLang="ko-KR" dirty="0"/>
          </a:p>
        </p:txBody>
      </p:sp>
      <p:graphicFrame>
        <p:nvGraphicFramePr>
          <p:cNvPr id="9" name="Table 12"/>
          <p:cNvGraphicFramePr>
            <a:graphicFrameLocks noGrp="1"/>
          </p:cNvGraphicFramePr>
          <p:nvPr>
            <p:extLst>
              <p:ext uri="{D42A27DB-BD31-4B8C-83A1-F6EECF244321}">
                <p14:modId xmlns:p14="http://schemas.microsoft.com/office/powerpoint/2010/main" val="2475382397"/>
              </p:ext>
            </p:extLst>
          </p:nvPr>
        </p:nvGraphicFramePr>
        <p:xfrm>
          <a:off x="895350" y="2590800"/>
          <a:ext cx="7334250" cy="807721"/>
        </p:xfrm>
        <a:graphic>
          <a:graphicData uri="http://schemas.openxmlformats.org/drawingml/2006/table">
            <a:tbl>
              <a:tblPr firstRow="1" bandRow="1">
                <a:tableStyleId>{F5AB1C69-6EDB-4FF4-983F-18BD219EF322}</a:tableStyleId>
              </a:tblPr>
              <a:tblGrid>
                <a:gridCol w="1466850"/>
                <a:gridCol w="1158040"/>
                <a:gridCol w="1621255"/>
                <a:gridCol w="1312445"/>
                <a:gridCol w="1775660"/>
              </a:tblGrid>
              <a:tr h="259081">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68580">
                <a:tc>
                  <a:txBody>
                    <a:bodyPr/>
                    <a:lstStyle/>
                    <a:p>
                      <a:pPr algn="ctr"/>
                      <a:r>
                        <a:rPr lang="en-US" sz="1200" dirty="0" smtClean="0"/>
                        <a:t>Po-Kai Huang</a:t>
                      </a: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kern="1200" dirty="0" smtClean="0">
                          <a:solidFill>
                            <a:srgbClr val="000000"/>
                          </a:solidFill>
                          <a:latin typeface="Times New Roman"/>
                          <a:ea typeface="Times New Roman"/>
                          <a:cs typeface="Arial"/>
                        </a:rPr>
                        <a:t>Intel</a:t>
                      </a:r>
                      <a:endParaRPr lang="en-US" sz="1200" kern="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marL="0" marR="0" algn="ctr">
                        <a:spcBef>
                          <a:spcPts val="0"/>
                        </a:spcBef>
                        <a:spcAft>
                          <a:spcPts val="0"/>
                        </a:spcAft>
                      </a:pPr>
                      <a:r>
                        <a:rPr lang="en-US" sz="1200" kern="1200" dirty="0" smtClean="0">
                          <a:solidFill>
                            <a:srgbClr val="000000"/>
                          </a:solidFill>
                          <a:latin typeface="Times New Roman"/>
                          <a:ea typeface="Times New Roman"/>
                          <a:cs typeface="Arial"/>
                        </a:rPr>
                        <a:t>2200 Mission College Blvd., Santa Clara, CA 95054, </a:t>
                      </a:r>
                      <a:r>
                        <a:rPr lang="en-US" sz="1200" kern="1200" dirty="0">
                          <a:solidFill>
                            <a:srgbClr val="000000"/>
                          </a:solidFill>
                          <a:latin typeface="Times New Roman"/>
                          <a:ea typeface="Times New Roman"/>
                          <a:cs typeface="Arial"/>
                        </a:rPr>
                        <a:t>USA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marL="0" marR="0" algn="ctr">
                        <a:spcBef>
                          <a:spcPts val="0"/>
                        </a:spcBef>
                        <a:spcAft>
                          <a:spcPts val="0"/>
                        </a:spcAft>
                      </a:pPr>
                      <a:r>
                        <a:rPr lang="en-US" sz="1200" kern="1200" dirty="0">
                          <a:solidFill>
                            <a:srgbClr val="000000"/>
                          </a:solidFill>
                          <a:latin typeface="Times New Roman"/>
                          <a:ea typeface="Times New Roman"/>
                          <a:cs typeface="Arial"/>
                        </a:rPr>
                        <a:t>+</a:t>
                      </a:r>
                      <a:r>
                        <a:rPr lang="en-US" sz="1200" kern="1200" dirty="0" smtClean="0">
                          <a:solidFill>
                            <a:srgbClr val="000000"/>
                          </a:solidFill>
                          <a:latin typeface="Times New Roman"/>
                          <a:ea typeface="Times New Roman"/>
                          <a:cs typeface="Arial"/>
                        </a:rPr>
                        <a:t>1-408-765-8080</a:t>
                      </a:r>
                      <a:endParaRPr lang="en-US" sz="1200" kern="1200" dirty="0">
                        <a:solidFill>
                          <a:srgbClr val="000000"/>
                        </a:solidFill>
                        <a:latin typeface="Times New Roman"/>
                        <a:ea typeface="Times New Roman"/>
                        <a:cs typeface="Arial"/>
                      </a:endParaRPr>
                    </a:p>
                    <a:p>
                      <a:pPr marL="0" marR="0" algn="ctr">
                        <a:spcBef>
                          <a:spcPts val="0"/>
                        </a:spcBef>
                        <a:spcAft>
                          <a:spcPts val="0"/>
                        </a:spcAft>
                      </a:pPr>
                      <a:r>
                        <a:rPr lang="en-US" sz="1200" kern="1200" dirty="0">
                          <a:solidFill>
                            <a:srgbClr val="000000"/>
                          </a:solidFill>
                          <a:latin typeface="Times New Roman"/>
                          <a:ea typeface="Times New Roman"/>
                          <a:cs typeface="Arial"/>
                        </a:rPr>
                        <a:t>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kern="1200" dirty="0" smtClean="0">
                          <a:solidFill>
                            <a:srgbClr val="000000"/>
                          </a:solidFill>
                          <a:latin typeface="Times New Roman"/>
                          <a:ea typeface="Times New Roman"/>
                          <a:cs typeface="Arial"/>
                        </a:rPr>
                        <a:t>po-kai.huang@intel.com</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6858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t>Robert Stacey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ctr">
                        <a:spcBef>
                          <a:spcPts val="0"/>
                        </a:spcBef>
                        <a:spcAft>
                          <a:spcPts val="0"/>
                        </a:spcAft>
                      </a:pPr>
                      <a:r>
                        <a:rPr lang="en-US" sz="1100" kern="1200" dirty="0" smtClean="0">
                          <a:solidFill>
                            <a:srgbClr val="000000"/>
                          </a:solidFill>
                          <a:latin typeface="Times New Roman"/>
                          <a:ea typeface="Times New Roman"/>
                          <a:cs typeface="Arial"/>
                        </a:rPr>
                        <a:t>robert.stacey@intel.com</a:t>
                      </a:r>
                      <a:endParaRPr lang="en-US" sz="1100" kern="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154477500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a:t>
            </a:r>
            <a:endParaRPr lang="en-US" dirty="0"/>
          </a:p>
        </p:txBody>
      </p:sp>
      <p:sp>
        <p:nvSpPr>
          <p:cNvPr id="3" name="Content Placeholder 2"/>
          <p:cNvSpPr>
            <a:spLocks noGrp="1"/>
          </p:cNvSpPr>
          <p:nvPr>
            <p:ph idx="1"/>
          </p:nvPr>
        </p:nvSpPr>
        <p:spPr/>
        <p:txBody>
          <a:bodyPr/>
          <a:lstStyle/>
          <a:p>
            <a:r>
              <a:rPr lang="en-US" sz="2000" dirty="0" smtClean="0"/>
              <a:t>In [1,2], it is agreed that we will define TBD signaling for entering WUR Mode. However, the detailed definition of WUR mode remains undefined.</a:t>
            </a:r>
          </a:p>
          <a:p>
            <a:r>
              <a:rPr lang="en-US" sz="2000" dirty="0" smtClean="0"/>
              <a:t>In this presentation, we provide our thought for the definition of WUR Mode</a:t>
            </a:r>
          </a:p>
          <a:p>
            <a:pPr lvl="1"/>
            <a:r>
              <a:rPr lang="en-US" sz="1600" dirty="0" smtClean="0"/>
              <a:t>The proposal aligns with the examples shared in [3] and the high level concept presented in [4]</a:t>
            </a:r>
          </a:p>
          <a:p>
            <a:endParaRPr lang="en-US" sz="2000" dirty="0"/>
          </a:p>
        </p:txBody>
      </p:sp>
      <p:sp>
        <p:nvSpPr>
          <p:cNvPr id="4" name="Footer Placeholder 3"/>
          <p:cNvSpPr>
            <a:spLocks noGrp="1"/>
          </p:cNvSpPr>
          <p:nvPr>
            <p:ph type="ftr" sz="quarter" idx="11"/>
          </p:nvPr>
        </p:nvSpPr>
        <p:spPr/>
        <p:txBody>
          <a:bodyPr/>
          <a:lstStyle/>
          <a:p>
            <a:r>
              <a:rPr lang="en-US" altLang="ko-KR" smtClean="0"/>
              <a:t>Intel</a:t>
            </a:r>
            <a:endParaRPr lang="en-US" altLang="ko-KR" dirty="0"/>
          </a:p>
        </p:txBody>
      </p:sp>
      <p:sp>
        <p:nvSpPr>
          <p:cNvPr id="5" name="Slide Number Placeholder 4"/>
          <p:cNvSpPr>
            <a:spLocks noGrp="1"/>
          </p:cNvSpPr>
          <p:nvPr>
            <p:ph type="sldNum" sz="quarter" idx="12"/>
          </p:nvPr>
        </p:nvSpPr>
        <p:spPr/>
        <p:txBody>
          <a:bodyPr/>
          <a:lstStyle/>
          <a:p>
            <a:pPr>
              <a:defRPr/>
            </a:pPr>
            <a:r>
              <a:rPr lang="en-US" altLang="ko-KR" smtClean="0"/>
              <a:t>Slide </a:t>
            </a:r>
            <a:fld id="{78CBCF7A-1E0D-49A7-8A4E-07EEBC7D2FAE}" type="slidenum">
              <a:rPr lang="en-US" altLang="ko-KR" smtClean="0"/>
              <a:pPr>
                <a:defRPr/>
              </a:pPr>
              <a:t>2</a:t>
            </a:fld>
            <a:endParaRPr lang="en-US" altLang="ko-KR"/>
          </a:p>
        </p:txBody>
      </p:sp>
    </p:spTree>
    <p:extLst>
      <p:ext uri="{BB962C8B-B14F-4D97-AF65-F5344CB8AC3E}">
        <p14:creationId xmlns:p14="http://schemas.microsoft.com/office/powerpoint/2010/main" val="30658543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Consideration for Integrating WUR Mode with Current Power Management Mode </a:t>
            </a:r>
            <a:endParaRPr lang="en-US" sz="2800" dirty="0"/>
          </a:p>
        </p:txBody>
      </p:sp>
      <p:sp>
        <p:nvSpPr>
          <p:cNvPr id="3" name="Content Placeholder 2"/>
          <p:cNvSpPr>
            <a:spLocks noGrp="1"/>
          </p:cNvSpPr>
          <p:nvPr>
            <p:ph idx="1"/>
          </p:nvPr>
        </p:nvSpPr>
        <p:spPr/>
        <p:txBody>
          <a:bodyPr/>
          <a:lstStyle/>
          <a:p>
            <a:r>
              <a:rPr lang="en-US" sz="2000" dirty="0" smtClean="0"/>
              <a:t>We think there is no need to define new power management mode for WUR Mode</a:t>
            </a:r>
          </a:p>
          <a:p>
            <a:pPr lvl="1"/>
            <a:r>
              <a:rPr lang="en-US" sz="1800" dirty="0" smtClean="0"/>
              <a:t>This is similar to the definition of WNM Sleep Mode</a:t>
            </a:r>
          </a:p>
          <a:p>
            <a:pPr lvl="1"/>
            <a:r>
              <a:rPr lang="en-US" sz="1800" dirty="0" smtClean="0"/>
              <a:t>As a result, there is no need to define corresponding signaling for transition between new power management mode and old power management mode, which is likely to reuse the current signaling as we have discussed in [3]</a:t>
            </a:r>
          </a:p>
          <a:p>
            <a:r>
              <a:rPr lang="en-US" sz="2000" dirty="0" smtClean="0"/>
              <a:t>Proposal: Simply define that STA follows </a:t>
            </a:r>
            <a:r>
              <a:rPr lang="en-US" sz="2000" dirty="0"/>
              <a:t>the duty cycle schedule agreed between AP and non-AP STA when </a:t>
            </a:r>
            <a:r>
              <a:rPr lang="en-US" sz="2000" dirty="0" smtClean="0"/>
              <a:t>STA is in the Doze state</a:t>
            </a:r>
          </a:p>
          <a:p>
            <a:pPr lvl="1"/>
            <a:r>
              <a:rPr lang="en-US" sz="1800" dirty="0" smtClean="0"/>
              <a:t>Focus on the key feature</a:t>
            </a:r>
          </a:p>
          <a:p>
            <a:pPr lvl="1"/>
            <a:r>
              <a:rPr lang="en-US" sz="1800" dirty="0" smtClean="0"/>
              <a:t>Keep most of the baseline spec about power management mode unchanged</a:t>
            </a:r>
          </a:p>
          <a:p>
            <a:pPr lvl="1"/>
            <a:r>
              <a:rPr lang="en-US" sz="1800" dirty="0" smtClean="0"/>
              <a:t>Saving tremendous time for spec writing and backward spec compatibility</a:t>
            </a:r>
          </a:p>
          <a:p>
            <a:pPr lvl="1"/>
            <a:endParaRPr lang="en-US" dirty="0"/>
          </a:p>
        </p:txBody>
      </p:sp>
      <p:sp>
        <p:nvSpPr>
          <p:cNvPr id="4" name="Footer Placeholder 3"/>
          <p:cNvSpPr>
            <a:spLocks noGrp="1"/>
          </p:cNvSpPr>
          <p:nvPr>
            <p:ph type="ftr" sz="quarter" idx="11"/>
          </p:nvPr>
        </p:nvSpPr>
        <p:spPr/>
        <p:txBody>
          <a:bodyPr/>
          <a:lstStyle/>
          <a:p>
            <a:r>
              <a:rPr lang="en-US" altLang="ko-KR" smtClean="0"/>
              <a:t>Intel</a:t>
            </a:r>
            <a:endParaRPr lang="en-US" altLang="ko-KR" dirty="0"/>
          </a:p>
        </p:txBody>
      </p:sp>
      <p:sp>
        <p:nvSpPr>
          <p:cNvPr id="5" name="Slide Number Placeholder 4"/>
          <p:cNvSpPr>
            <a:spLocks noGrp="1"/>
          </p:cNvSpPr>
          <p:nvPr>
            <p:ph type="sldNum" sz="quarter" idx="12"/>
          </p:nvPr>
        </p:nvSpPr>
        <p:spPr/>
        <p:txBody>
          <a:bodyPr/>
          <a:lstStyle/>
          <a:p>
            <a:pPr>
              <a:defRPr/>
            </a:pPr>
            <a:r>
              <a:rPr lang="en-US" altLang="ko-KR" smtClean="0"/>
              <a:t>Slide </a:t>
            </a:r>
            <a:fld id="{78CBCF7A-1E0D-49A7-8A4E-07EEBC7D2FAE}" type="slidenum">
              <a:rPr lang="en-US" altLang="ko-KR" smtClean="0"/>
              <a:pPr>
                <a:defRPr/>
              </a:pPr>
              <a:t>3</a:t>
            </a:fld>
            <a:endParaRPr lang="en-US" altLang="ko-KR"/>
          </a:p>
        </p:txBody>
      </p:sp>
    </p:spTree>
    <p:extLst>
      <p:ext uri="{BB962C8B-B14F-4D97-AF65-F5344CB8AC3E}">
        <p14:creationId xmlns:p14="http://schemas.microsoft.com/office/powerpoint/2010/main" val="391282256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Consideration for Integrating WUR Mode with Current Power Save Protocols</a:t>
            </a:r>
            <a:endParaRPr lang="en-US" sz="2800" dirty="0"/>
          </a:p>
        </p:txBody>
      </p:sp>
      <p:sp>
        <p:nvSpPr>
          <p:cNvPr id="3" name="Content Placeholder 2"/>
          <p:cNvSpPr>
            <a:spLocks noGrp="1"/>
          </p:cNvSpPr>
          <p:nvPr>
            <p:ph idx="1"/>
          </p:nvPr>
        </p:nvSpPr>
        <p:spPr/>
        <p:txBody>
          <a:bodyPr/>
          <a:lstStyle/>
          <a:p>
            <a:r>
              <a:rPr lang="en-US" sz="2000" dirty="0" smtClean="0"/>
              <a:t>As discussed in [3], for unscheduled power save protocols like PSM, PSP, and U-APSD, WUR works naturally with these protocols by introducing </a:t>
            </a:r>
            <a:r>
              <a:rPr lang="en-US" sz="2000" dirty="0" err="1" smtClean="0"/>
              <a:t>WURx</a:t>
            </a:r>
            <a:r>
              <a:rPr lang="en-US" sz="2000" dirty="0" smtClean="0"/>
              <a:t> capability when STA is in doze state</a:t>
            </a:r>
          </a:p>
          <a:p>
            <a:r>
              <a:rPr lang="en-US" sz="2000" dirty="0" smtClean="0"/>
              <a:t>For scheduled power save protocols, like TWT or schedule for WNM sleep mode, we need additional description</a:t>
            </a:r>
          </a:p>
          <a:p>
            <a:pPr lvl="1"/>
            <a:r>
              <a:rPr lang="en-US" sz="1600" dirty="0" smtClean="0"/>
              <a:t>To enable long sleep under WUR Mode, the </a:t>
            </a:r>
            <a:r>
              <a:rPr lang="en-US" sz="1600" dirty="0"/>
              <a:t>existing negotiated </a:t>
            </a:r>
            <a:r>
              <a:rPr lang="en-US" sz="1600" dirty="0" smtClean="0"/>
              <a:t>service period </a:t>
            </a:r>
            <a:r>
              <a:rPr lang="en-US" sz="1600" dirty="0"/>
              <a:t>between AP and non-AP STA </a:t>
            </a:r>
            <a:r>
              <a:rPr lang="en-US" sz="1600" dirty="0" smtClean="0"/>
              <a:t>for </a:t>
            </a:r>
            <a:r>
              <a:rPr lang="en-US" sz="1600" dirty="0"/>
              <a:t>the non-AP STA’s PCR schedule </a:t>
            </a:r>
            <a:r>
              <a:rPr lang="en-US" sz="1600" dirty="0" smtClean="0"/>
              <a:t>(</a:t>
            </a:r>
            <a:r>
              <a:rPr lang="en-US" sz="1600" dirty="0"/>
              <a:t>ex. TWT, schedule for WNM sleep mode) is </a:t>
            </a:r>
            <a:r>
              <a:rPr lang="en-US" sz="1600" dirty="0" smtClean="0"/>
              <a:t>suspended</a:t>
            </a:r>
          </a:p>
          <a:p>
            <a:pPr lvl="1"/>
            <a:r>
              <a:rPr lang="en-US" sz="1600" dirty="0"/>
              <a:t>Specifically, STA is not required to wake up during the service period if the service period is suspended</a:t>
            </a:r>
          </a:p>
          <a:p>
            <a:pPr lvl="1"/>
            <a:r>
              <a:rPr lang="en-US" sz="1600" dirty="0"/>
              <a:t>T</a:t>
            </a:r>
            <a:r>
              <a:rPr lang="en-US" sz="1600" dirty="0" smtClean="0"/>
              <a:t>he </a:t>
            </a:r>
            <a:r>
              <a:rPr lang="en-US" sz="1600" dirty="0"/>
              <a:t>parameters of the negotiated service period for the non-AP STA’s PCR schedule is still saved by the AP and non-AP STA when the negotiated service period is suspended</a:t>
            </a:r>
          </a:p>
          <a:p>
            <a:pPr lvl="1"/>
            <a:endParaRPr lang="en-US" sz="1600" dirty="0" smtClean="0"/>
          </a:p>
          <a:p>
            <a:pPr lvl="1"/>
            <a:endParaRPr lang="en-US" sz="1600" dirty="0"/>
          </a:p>
          <a:p>
            <a:pPr lvl="1"/>
            <a:endParaRPr lang="en-US" sz="1600" dirty="0" smtClean="0"/>
          </a:p>
          <a:p>
            <a:endParaRPr lang="en-US" sz="2000" dirty="0" smtClean="0"/>
          </a:p>
          <a:p>
            <a:pPr lvl="1"/>
            <a:endParaRPr lang="en-US" sz="1600" dirty="0" smtClean="0"/>
          </a:p>
          <a:p>
            <a:endParaRPr lang="en-US" dirty="0"/>
          </a:p>
        </p:txBody>
      </p:sp>
      <p:sp>
        <p:nvSpPr>
          <p:cNvPr id="4" name="Footer Placeholder 3"/>
          <p:cNvSpPr>
            <a:spLocks noGrp="1"/>
          </p:cNvSpPr>
          <p:nvPr>
            <p:ph type="ftr" sz="quarter" idx="11"/>
          </p:nvPr>
        </p:nvSpPr>
        <p:spPr/>
        <p:txBody>
          <a:bodyPr/>
          <a:lstStyle/>
          <a:p>
            <a:r>
              <a:rPr lang="en-US" altLang="ko-KR" smtClean="0"/>
              <a:t>Intel</a:t>
            </a:r>
            <a:endParaRPr lang="en-US" altLang="ko-KR" dirty="0"/>
          </a:p>
        </p:txBody>
      </p:sp>
      <p:sp>
        <p:nvSpPr>
          <p:cNvPr id="5" name="Slide Number Placeholder 4"/>
          <p:cNvSpPr>
            <a:spLocks noGrp="1"/>
          </p:cNvSpPr>
          <p:nvPr>
            <p:ph type="sldNum" sz="quarter" idx="12"/>
          </p:nvPr>
        </p:nvSpPr>
        <p:spPr/>
        <p:txBody>
          <a:bodyPr/>
          <a:lstStyle/>
          <a:p>
            <a:pPr>
              <a:defRPr/>
            </a:pPr>
            <a:r>
              <a:rPr lang="en-US" altLang="ko-KR" smtClean="0"/>
              <a:t>Slide </a:t>
            </a:r>
            <a:fld id="{78CBCF7A-1E0D-49A7-8A4E-07EEBC7D2FAE}" type="slidenum">
              <a:rPr lang="en-US" altLang="ko-KR" smtClean="0"/>
              <a:pPr>
                <a:defRPr/>
              </a:pPr>
              <a:t>4</a:t>
            </a:fld>
            <a:endParaRPr lang="en-US" altLang="ko-KR"/>
          </a:p>
        </p:txBody>
      </p:sp>
    </p:spTree>
    <p:extLst>
      <p:ext uri="{BB962C8B-B14F-4D97-AF65-F5344CB8AC3E}">
        <p14:creationId xmlns:p14="http://schemas.microsoft.com/office/powerpoint/2010/main" val="358545708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lstStyle/>
          <a:p>
            <a:r>
              <a:rPr lang="en-US" dirty="0" smtClean="0"/>
              <a:t>We provide further details for the definition of WUR Mode</a:t>
            </a:r>
          </a:p>
          <a:p>
            <a:pPr lvl="1"/>
            <a:r>
              <a:rPr lang="en-US" dirty="0" smtClean="0"/>
              <a:t>Focus on the key feature of enabling </a:t>
            </a:r>
            <a:r>
              <a:rPr lang="en-US" dirty="0" err="1" smtClean="0"/>
              <a:t>WURx</a:t>
            </a:r>
            <a:r>
              <a:rPr lang="en-US" dirty="0" smtClean="0"/>
              <a:t> capability when STA is in the Doze state</a:t>
            </a:r>
          </a:p>
          <a:p>
            <a:pPr lvl="1"/>
            <a:r>
              <a:rPr lang="en-US" dirty="0" smtClean="0"/>
              <a:t>Suspend existing negotiated service period of PCR and still save the corresponding parameters for the service period</a:t>
            </a:r>
          </a:p>
          <a:p>
            <a:pPr lvl="1"/>
            <a:r>
              <a:rPr lang="en-US" dirty="0" smtClean="0"/>
              <a:t>The proposal does not exclude adding other definitions in the future</a:t>
            </a:r>
          </a:p>
        </p:txBody>
      </p:sp>
      <p:sp>
        <p:nvSpPr>
          <p:cNvPr id="4" name="Footer Placeholder 3"/>
          <p:cNvSpPr>
            <a:spLocks noGrp="1"/>
          </p:cNvSpPr>
          <p:nvPr>
            <p:ph type="ftr" sz="quarter" idx="11"/>
          </p:nvPr>
        </p:nvSpPr>
        <p:spPr/>
        <p:txBody>
          <a:bodyPr/>
          <a:lstStyle/>
          <a:p>
            <a:r>
              <a:rPr lang="en-US" altLang="ko-KR" smtClean="0"/>
              <a:t>Intel</a:t>
            </a:r>
            <a:endParaRPr lang="en-US" altLang="ko-KR" dirty="0"/>
          </a:p>
        </p:txBody>
      </p:sp>
      <p:sp>
        <p:nvSpPr>
          <p:cNvPr id="5" name="Slide Number Placeholder 4"/>
          <p:cNvSpPr>
            <a:spLocks noGrp="1"/>
          </p:cNvSpPr>
          <p:nvPr>
            <p:ph type="sldNum" sz="quarter" idx="12"/>
          </p:nvPr>
        </p:nvSpPr>
        <p:spPr/>
        <p:txBody>
          <a:bodyPr/>
          <a:lstStyle/>
          <a:p>
            <a:pPr>
              <a:defRPr/>
            </a:pPr>
            <a:r>
              <a:rPr lang="en-US" altLang="ko-KR" smtClean="0"/>
              <a:t>Slide </a:t>
            </a:r>
            <a:fld id="{78CBCF7A-1E0D-49A7-8A4E-07EEBC7D2FAE}" type="slidenum">
              <a:rPr lang="en-US" altLang="ko-KR" smtClean="0"/>
              <a:pPr>
                <a:defRPr/>
              </a:pPr>
              <a:t>5</a:t>
            </a:fld>
            <a:endParaRPr lang="en-US" altLang="ko-KR"/>
          </a:p>
        </p:txBody>
      </p:sp>
    </p:spTree>
    <p:extLst>
      <p:ext uri="{BB962C8B-B14F-4D97-AF65-F5344CB8AC3E}">
        <p14:creationId xmlns:p14="http://schemas.microsoft.com/office/powerpoint/2010/main" val="106857282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1</a:t>
            </a:r>
            <a:endParaRPr lang="en-US" dirty="0"/>
          </a:p>
        </p:txBody>
      </p:sp>
      <p:sp>
        <p:nvSpPr>
          <p:cNvPr id="3" name="Content Placeholder 2"/>
          <p:cNvSpPr>
            <a:spLocks noGrp="1"/>
          </p:cNvSpPr>
          <p:nvPr>
            <p:ph idx="1"/>
          </p:nvPr>
        </p:nvSpPr>
        <p:spPr/>
        <p:txBody>
          <a:bodyPr/>
          <a:lstStyle/>
          <a:p>
            <a:r>
              <a:rPr lang="en-US" dirty="0" smtClean="0"/>
              <a:t>Do you support that if a non-AP STA is in WUR mode, then</a:t>
            </a:r>
          </a:p>
          <a:p>
            <a:pPr lvl="1"/>
            <a:r>
              <a:rPr lang="en-US" dirty="0"/>
              <a:t>the non-AP STA’s </a:t>
            </a:r>
            <a:r>
              <a:rPr lang="en-US" dirty="0" err="1"/>
              <a:t>WURx</a:t>
            </a:r>
            <a:r>
              <a:rPr lang="en-US" dirty="0"/>
              <a:t> follows the duty cycle schedule </a:t>
            </a:r>
            <a:r>
              <a:rPr lang="en-US" dirty="0" smtClean="0"/>
              <a:t>(including </a:t>
            </a:r>
            <a:r>
              <a:rPr lang="en-US" dirty="0" err="1" smtClean="0"/>
              <a:t>WURx</a:t>
            </a:r>
            <a:r>
              <a:rPr lang="en-US" dirty="0" smtClean="0"/>
              <a:t> always on) agreed </a:t>
            </a:r>
            <a:r>
              <a:rPr lang="en-US" dirty="0"/>
              <a:t>between AP and non-AP STA if the non-AP STA is </a:t>
            </a:r>
            <a:r>
              <a:rPr lang="en-US" dirty="0" smtClean="0"/>
              <a:t>in the </a:t>
            </a:r>
            <a:r>
              <a:rPr lang="en-US" dirty="0"/>
              <a:t>D</a:t>
            </a:r>
            <a:r>
              <a:rPr lang="en-US" dirty="0" smtClean="0"/>
              <a:t>oze state</a:t>
            </a:r>
          </a:p>
          <a:p>
            <a:pPr lvl="1"/>
            <a:r>
              <a:rPr lang="en-US" dirty="0" smtClean="0"/>
              <a:t>the existing negotiated service period </a:t>
            </a:r>
            <a:r>
              <a:rPr lang="en-US" dirty="0"/>
              <a:t>between AP and non-AP STA for </a:t>
            </a:r>
            <a:r>
              <a:rPr lang="en-US" dirty="0" smtClean="0"/>
              <a:t>the non-AP STA’s PCR schedule (ex. TWT, schedule for WNM Sleep </a:t>
            </a:r>
            <a:r>
              <a:rPr lang="en-US" dirty="0"/>
              <a:t>M</a:t>
            </a:r>
            <a:r>
              <a:rPr lang="en-US" dirty="0" smtClean="0"/>
              <a:t>ode) is suspended</a:t>
            </a:r>
          </a:p>
          <a:p>
            <a:pPr lvl="2"/>
            <a:r>
              <a:rPr lang="en-US" dirty="0" smtClean="0"/>
              <a:t>STA is not required to wake up during the service period if the service period is suspended</a:t>
            </a:r>
          </a:p>
          <a:p>
            <a:pPr lvl="2"/>
            <a:r>
              <a:rPr lang="en-US" dirty="0"/>
              <a:t>T</a:t>
            </a:r>
            <a:r>
              <a:rPr lang="en-US" dirty="0" smtClean="0"/>
              <a:t>he parameters of the negotiated service period for the non-AP STA’s PCR schedule is still saved by the AP and non-AP STA when the negotiated service period is suspended</a:t>
            </a:r>
          </a:p>
          <a:p>
            <a:pPr marL="457200" lvl="1" indent="0">
              <a:buNone/>
            </a:pPr>
            <a:r>
              <a:rPr lang="en-US" dirty="0"/>
              <a:t/>
            </a:r>
            <a:br>
              <a:rPr lang="en-US" dirty="0"/>
            </a:br>
            <a:endParaRPr lang="en-US" dirty="0"/>
          </a:p>
        </p:txBody>
      </p:sp>
      <p:sp>
        <p:nvSpPr>
          <p:cNvPr id="4" name="Footer Placeholder 3"/>
          <p:cNvSpPr>
            <a:spLocks noGrp="1"/>
          </p:cNvSpPr>
          <p:nvPr>
            <p:ph type="ftr" sz="quarter" idx="11"/>
          </p:nvPr>
        </p:nvSpPr>
        <p:spPr>
          <a:xfrm>
            <a:off x="8279243" y="6477000"/>
            <a:ext cx="283732" cy="184666"/>
          </a:xfrm>
        </p:spPr>
        <p:txBody>
          <a:bodyPr/>
          <a:lstStyle/>
          <a:p>
            <a:r>
              <a:rPr lang="en-US" altLang="ko-KR" dirty="0" smtClean="0"/>
              <a:t>Intel</a:t>
            </a:r>
            <a:endParaRPr lang="en-US" altLang="ko-KR" dirty="0"/>
          </a:p>
        </p:txBody>
      </p:sp>
      <p:sp>
        <p:nvSpPr>
          <p:cNvPr id="5" name="Slide Number Placeholder 4"/>
          <p:cNvSpPr>
            <a:spLocks noGrp="1"/>
          </p:cNvSpPr>
          <p:nvPr>
            <p:ph type="sldNum" sz="quarter" idx="12"/>
          </p:nvPr>
        </p:nvSpPr>
        <p:spPr/>
        <p:txBody>
          <a:bodyPr/>
          <a:lstStyle/>
          <a:p>
            <a:pPr>
              <a:defRPr/>
            </a:pPr>
            <a:r>
              <a:rPr lang="en-US" altLang="ko-KR" smtClean="0"/>
              <a:t>Slide </a:t>
            </a:r>
            <a:fld id="{78CBCF7A-1E0D-49A7-8A4E-07EEBC7D2FAE}" type="slidenum">
              <a:rPr lang="en-US" altLang="ko-KR" smtClean="0"/>
              <a:pPr>
                <a:defRPr/>
              </a:pPr>
              <a:t>6</a:t>
            </a:fld>
            <a:endParaRPr lang="en-US" altLang="ko-KR"/>
          </a:p>
        </p:txBody>
      </p:sp>
    </p:spTree>
    <p:extLst>
      <p:ext uri="{BB962C8B-B14F-4D97-AF65-F5344CB8AC3E}">
        <p14:creationId xmlns:p14="http://schemas.microsoft.com/office/powerpoint/2010/main" val="243835305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a:t>
            </a:r>
            <a:endParaRPr lang="en-US" dirty="0"/>
          </a:p>
        </p:txBody>
      </p:sp>
      <p:sp>
        <p:nvSpPr>
          <p:cNvPr id="3" name="Content Placeholder 2"/>
          <p:cNvSpPr>
            <a:spLocks noGrp="1"/>
          </p:cNvSpPr>
          <p:nvPr>
            <p:ph idx="1"/>
          </p:nvPr>
        </p:nvSpPr>
        <p:spPr/>
        <p:txBody>
          <a:bodyPr/>
          <a:lstStyle/>
          <a:p>
            <a:r>
              <a:rPr lang="en-US" sz="2000" dirty="0"/>
              <a:t>[1] </a:t>
            </a:r>
            <a:r>
              <a:rPr lang="en-US" sz="2000" dirty="0" smtClean="0"/>
              <a:t>11-17-0575-01-00ba Spec Framework</a:t>
            </a:r>
          </a:p>
          <a:p>
            <a:r>
              <a:rPr lang="en-US" sz="2000" dirty="0" smtClean="0"/>
              <a:t>[2] 11-</a:t>
            </a:r>
            <a:r>
              <a:rPr lang="en-GB" sz="2000" dirty="0" smtClean="0"/>
              <a:t>17-0379-04-00ba </a:t>
            </a:r>
            <a:r>
              <a:rPr lang="en-GB" sz="2000" dirty="0"/>
              <a:t>SFD MAC </a:t>
            </a:r>
            <a:r>
              <a:rPr lang="en-GB" sz="2000" dirty="0" smtClean="0"/>
              <a:t>proposal</a:t>
            </a:r>
          </a:p>
          <a:p>
            <a:r>
              <a:rPr lang="en-GB" sz="2000" dirty="0" smtClean="0"/>
              <a:t>[3] 11-17-0653-00-00ba </a:t>
            </a:r>
            <a:r>
              <a:rPr lang="en-US" sz="2000" dirty="0" smtClean="0"/>
              <a:t>Examples </a:t>
            </a:r>
            <a:r>
              <a:rPr lang="en-US" sz="2000" dirty="0"/>
              <a:t>of Integrating WUR with Existing Power Save </a:t>
            </a:r>
            <a:r>
              <a:rPr lang="en-US" sz="2000" dirty="0" smtClean="0"/>
              <a:t>Protocol</a:t>
            </a:r>
          </a:p>
          <a:p>
            <a:r>
              <a:rPr lang="en-US" sz="2000" dirty="0" smtClean="0"/>
              <a:t>[4] 11-17-0936-00-00ba </a:t>
            </a:r>
            <a:r>
              <a:rPr lang="en-US" sz="2000" dirty="0"/>
              <a:t>Integration of WUR to Power Save Mode</a:t>
            </a:r>
          </a:p>
          <a:p>
            <a:endParaRPr lang="en-US" sz="2000" dirty="0"/>
          </a:p>
        </p:txBody>
      </p:sp>
      <p:sp>
        <p:nvSpPr>
          <p:cNvPr id="4" name="Footer Placeholder 3"/>
          <p:cNvSpPr>
            <a:spLocks noGrp="1"/>
          </p:cNvSpPr>
          <p:nvPr>
            <p:ph type="ftr" sz="quarter" idx="11"/>
          </p:nvPr>
        </p:nvSpPr>
        <p:spPr/>
        <p:txBody>
          <a:bodyPr/>
          <a:lstStyle/>
          <a:p>
            <a:r>
              <a:rPr lang="en-US" altLang="ko-KR" smtClean="0"/>
              <a:t>Intel</a:t>
            </a:r>
            <a:endParaRPr lang="en-US" altLang="ko-KR" dirty="0"/>
          </a:p>
        </p:txBody>
      </p:sp>
      <p:sp>
        <p:nvSpPr>
          <p:cNvPr id="5" name="Slide Number Placeholder 4"/>
          <p:cNvSpPr>
            <a:spLocks noGrp="1"/>
          </p:cNvSpPr>
          <p:nvPr>
            <p:ph type="sldNum" sz="quarter" idx="12"/>
          </p:nvPr>
        </p:nvSpPr>
        <p:spPr/>
        <p:txBody>
          <a:bodyPr/>
          <a:lstStyle/>
          <a:p>
            <a:pPr>
              <a:defRPr/>
            </a:pPr>
            <a:r>
              <a:rPr lang="en-US" altLang="ko-KR" smtClean="0"/>
              <a:t>Slide </a:t>
            </a:r>
            <a:fld id="{78CBCF7A-1E0D-49A7-8A4E-07EEBC7D2FAE}" type="slidenum">
              <a:rPr lang="en-US" altLang="ko-KR" smtClean="0"/>
              <a:pPr>
                <a:defRPr/>
              </a:pPr>
              <a:t>7</a:t>
            </a:fld>
            <a:endParaRPr lang="en-US" altLang="ko-KR"/>
          </a:p>
        </p:txBody>
      </p:sp>
    </p:spTree>
    <p:extLst>
      <p:ext uri="{BB962C8B-B14F-4D97-AF65-F5344CB8AC3E}">
        <p14:creationId xmlns:p14="http://schemas.microsoft.com/office/powerpoint/2010/main" val="4262182775"/>
      </p:ext>
    </p:extLst>
  </p:cSld>
  <p:clrMapOvr>
    <a:masterClrMapping/>
  </p:clrMapOvr>
  <p:timing>
    <p:tnLst>
      <p:par>
        <p:cTn id="1" dur="indefinite" restart="never" nodeType="tmRoot"/>
      </p:par>
    </p:tnLst>
  </p:timing>
</p:sld>
</file>

<file path=ppt/theme/theme1.xml><?xml version="1.0" encoding="utf-8"?>
<a:theme xmlns:a="http://schemas.openxmlformats.org/drawingml/2006/main" name="1_802.11-09/0091r0">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1_802.11-09/0091r0">
      <a:majorFont>
        <a:latin typeface=""/>
        <a:ea typeface=""/>
        <a:cs typeface=""/>
      </a:majorFont>
      <a:minorFont>
        <a:latin typefac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91039</TotalTime>
  <Words>627</Words>
  <Application>Microsoft Office PowerPoint</Application>
  <PresentationFormat>On-screen Show (4:3)</PresentationFormat>
  <Paragraphs>73</Paragraphs>
  <Slides>7</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7</vt:i4>
      </vt:variant>
    </vt:vector>
  </HeadingPairs>
  <TitlesOfParts>
    <vt:vector size="15" baseType="lpstr">
      <vt:lpstr>굴림</vt:lpstr>
      <vt:lpstr>맑은 고딕</vt:lpstr>
      <vt:lpstr>Neo Sans Intel</vt:lpstr>
      <vt:lpstr>Arial</vt:lpstr>
      <vt:lpstr>Times New Roman</vt:lpstr>
      <vt:lpstr>Verdana</vt:lpstr>
      <vt:lpstr>Wingdings</vt:lpstr>
      <vt:lpstr>1_802.11-09/0091r0</vt:lpstr>
      <vt:lpstr>Definition of WUR Mode</vt:lpstr>
      <vt:lpstr>Background</vt:lpstr>
      <vt:lpstr>Consideration for Integrating WUR Mode with Current Power Management Mode </vt:lpstr>
      <vt:lpstr>Consideration for Integrating WUR Mode with Current Power Save Protocols</vt:lpstr>
      <vt:lpstr>Conclusion</vt:lpstr>
      <vt:lpstr>Straw Poll 1</vt:lpstr>
      <vt:lpstr>Reference</vt:lpstr>
    </vt:vector>
  </TitlesOfParts>
  <Company>Ralink Technology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TGac Functional Requirements</dc:title>
  <dc:creator>Peter Loc</dc:creator>
  <cp:lastModifiedBy>Huang, Po-kai</cp:lastModifiedBy>
  <cp:revision>1982</cp:revision>
  <cp:lastPrinted>1998-02-10T13:28:06Z</cp:lastPrinted>
  <dcterms:created xsi:type="dcterms:W3CDTF">2008-03-19T13:28:15Z</dcterms:created>
  <dcterms:modified xsi:type="dcterms:W3CDTF">2017-07-06T18:07:08Z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(2)ndN2+f5+H6Oa5Ar6D/fsOfPwynaVO7upP6OyTHHzJNNJ6YE2CI08GRTvxADfg3gt9clyY7QWBNGbcPtbIW/Trq/DozI3VVpEtZc96UFleYLRn2MmKawXIEWzEndtJa+EpVDyytG95bl8a5hTd8CwwoNR9UQ02xfE78py3qFcwykDEG6koFCxfghDuWfrLgpV147Wb92kMu6P33SZzddT2u5lHz2uwBiv1xqYHuSRbizqUUtT</vt:lpwstr>
  </property>
  <property fmtid="{D5CDD505-2E9C-101B-9397-08002B2CF9AE}" pid="3" name="_ms_pID_725343_00">
    <vt:lpwstr>_</vt:lpwstr>
  </property>
  <property fmtid="{D5CDD505-2E9C-101B-9397-08002B2CF9AE}" pid="4" name="_ms_pID_7253431">
    <vt:lpwstr>SVOhp3CcbsvUPftqRfyd9hf1MX8ttnii9h4oUA3y+YsBEiqebmBsp+QHmGWYbHNQCwkcYzo0ZzwwD18U3jHtGKQaCzzy1EeUZzBV3hkYPqQtFUuW402uNFa8Hay1DLMwnkCZWQ6RddTeuPYijTrh911Cu6rs/DIj1/AZeg==</vt:lpwstr>
  </property>
  <property fmtid="{D5CDD505-2E9C-101B-9397-08002B2CF9AE}" pid="5" name="_ms_pID_7253431_00">
    <vt:lpwstr>_</vt:lpwstr>
  </property>
  <property fmtid="{D5CDD505-2E9C-101B-9397-08002B2CF9AE}" pid="6" name="sflag">
    <vt:lpwstr>1373896797</vt:lpwstr>
  </property>
</Properties>
</file>