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448" r:id="rId2"/>
    <p:sldId id="449" r:id="rId3"/>
    <p:sldId id="602" r:id="rId4"/>
    <p:sldId id="604" r:id="rId5"/>
    <p:sldId id="589" r:id="rId6"/>
    <p:sldId id="612" r:id="rId7"/>
    <p:sldId id="590" r:id="rId8"/>
    <p:sldId id="458" r:id="rId9"/>
    <p:sldId id="613" r:id="rId10"/>
    <p:sldId id="614" r:id="rId11"/>
    <p:sldId id="611" r:id="rId12"/>
  </p:sldIdLst>
  <p:sldSz cx="9144000" cy="6858000" type="screen4x3"/>
  <p:notesSz cx="6934200" cy="9280525"/>
  <p:custDataLst>
    <p:tags r:id="rId15"/>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039" autoAdjust="0"/>
  </p:normalViewPr>
  <p:slideViewPr>
    <p:cSldViewPr>
      <p:cViewPr varScale="1">
        <p:scale>
          <a:sx n="82" d="100"/>
          <a:sy n="82" d="100"/>
        </p:scale>
        <p:origin x="-850" y="-91"/>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2650" y="-331"/>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a:t>
            </a:r>
            <a:r>
              <a:rPr lang="en-US" dirty="0" smtClean="0"/>
              <a:t>802.11-17/xxxxr0</a:t>
            </a:r>
            <a:endParaRPr lang="en-US" dirty="0"/>
          </a:p>
        </p:txBody>
      </p:sp>
      <p:sp>
        <p:nvSpPr>
          <p:cNvPr id="3076" name="Rectangle 4"/>
          <p:cNvSpPr>
            <a:spLocks noGrp="1" noChangeArrowheads="1"/>
          </p:cNvSpPr>
          <p:nvPr>
            <p:ph type="ftr" sz="quarter" idx="2"/>
          </p:nvPr>
        </p:nvSpPr>
        <p:spPr bwMode="auto">
          <a:xfrm>
            <a:off x="4942893" y="8982075"/>
            <a:ext cx="137537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a:t>/ </a:t>
            </a:r>
            <a:r>
              <a:rPr lang="en-US" dirty="0" err="1" smtClean="0"/>
              <a:t>Huawei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extLst>
      <p:ext uri="{BB962C8B-B14F-4D97-AF65-F5344CB8AC3E}">
        <p14:creationId xmlns:p14="http://schemas.microsoft.com/office/powerpoint/2010/main" xmlns=""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smtClean="0"/>
              <a:t>doc.: IEEE 802.11-17/xxxxr0</a:t>
            </a:r>
            <a:endParaRPr lang="en-US" dirty="0"/>
          </a:p>
        </p:txBody>
      </p:sp>
      <p:sp>
        <p:nvSpPr>
          <p:cNvPr id="2051" name="Rectangle 3"/>
          <p:cNvSpPr>
            <a:spLocks noGrp="1" noChangeArrowheads="1"/>
          </p:cNvSpPr>
          <p:nvPr>
            <p:ph type="dt" idx="1"/>
          </p:nvPr>
        </p:nvSpPr>
        <p:spPr bwMode="auto">
          <a:xfrm>
            <a:off x="654050" y="95706"/>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smtClean="0"/>
              <a:t>May 2017</a:t>
            </a:r>
            <a:endParaRPr lang="en-US" dirty="0"/>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054" name="Rectangle 6"/>
          <p:cNvSpPr>
            <a:spLocks noGrp="1" noChangeArrowheads="1"/>
          </p:cNvSpPr>
          <p:nvPr>
            <p:ph type="ftr" sz="quarter" idx="4"/>
          </p:nvPr>
        </p:nvSpPr>
        <p:spPr bwMode="auto">
          <a:xfrm>
            <a:off x="4907260" y="8985250"/>
            <a:ext cx="13369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a:defRPr/>
            </a:pPr>
            <a:r>
              <a:rPr lang="en-US" altLang="zh-CN" dirty="0" smtClean="0"/>
              <a:t>Jiamin Chen /Huawei</a:t>
            </a:r>
            <a:endParaRPr lang="en-US" altLang="zh-CN"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extLst>
      <p:ext uri="{BB962C8B-B14F-4D97-AF65-F5344CB8AC3E}">
        <p14:creationId xmlns:p14="http://schemas.microsoft.com/office/powerpoint/2010/main" xmlns=""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zh-CN" altLang="zh-CN" dirty="0"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a:xfrm>
            <a:off x="654050" y="95706"/>
            <a:ext cx="359073" cy="215444"/>
          </a:xfrm>
        </p:spPr>
        <p:txBody>
          <a:bodyPr/>
          <a:lstStyle/>
          <a:p>
            <a:pPr>
              <a:defRPr/>
            </a:pPr>
            <a:r>
              <a:rPr lang="en-US" dirty="0" err="1" smtClean="0"/>
              <a:t>xxxx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29702"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p14="http://schemas.microsoft.com/office/powerpoint/2010/main" xmlns="" val="1907370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10</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a:xfrm>
            <a:off x="4085880" y="95706"/>
            <a:ext cx="2195858" cy="215444"/>
          </a:xfrm>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11</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dirty="0"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2</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3</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4</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a:xfrm>
            <a:off x="654050" y="95706"/>
            <a:ext cx="269304"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dirty="0" smtClean="0"/>
              <a:t>xxx</a:t>
            </a:r>
            <a:endParaRPr lang="en-GB" sz="1400" dirty="0"/>
          </a:p>
        </p:txBody>
      </p:sp>
      <p:sp>
        <p:nvSpPr>
          <p:cNvPr id="25603" name="Rectangle 2"/>
          <p:cNvSpPr>
            <a:spLocks noGrp="1" noChangeArrowheads="1"/>
          </p:cNvSpPr>
          <p:nvPr>
            <p:ph type="hdr" sz="quarter"/>
          </p:nvPr>
        </p:nvSpPr>
        <p:spPr>
          <a:xfrm>
            <a:off x="4085426" y="96083"/>
            <a:ext cx="2195858"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dirty="0"/>
              <a:t>doc.: IEEE </a:t>
            </a:r>
            <a:r>
              <a:rPr lang="en-GB" sz="1400" dirty="0" smtClean="0"/>
              <a:t>802.11-12/</a:t>
            </a:r>
            <a:r>
              <a:rPr lang="en-GB" sz="1400" dirty="0" err="1" smtClean="0"/>
              <a:t>0xxxr0</a:t>
            </a:r>
            <a:endParaRPr lang="en-GB" sz="1400" dirty="0"/>
          </a:p>
        </p:txBody>
      </p:sp>
      <p:sp>
        <p:nvSpPr>
          <p:cNvPr id="25605" name="Rectangle 6"/>
          <p:cNvSpPr>
            <a:spLocks noGrp="1" noChangeArrowheads="1"/>
          </p:cNvSpPr>
          <p:nvPr>
            <p:ph type="ftr" sz="quarter" idx="4"/>
          </p:nvPr>
        </p:nvSpPr>
        <p:spPr>
          <a:xfrm>
            <a:off x="4835252" y="8985317"/>
            <a:ext cx="1336904"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a:defRPr/>
            </a:pPr>
            <a:r>
              <a:rPr lang="en-US" altLang="zh-CN" dirty="0" smtClean="0"/>
              <a:t>Jiamin Chen /Huawei</a:t>
            </a:r>
            <a:endParaRPr lang="en-US" altLang="zh-CN" dirty="0"/>
          </a:p>
        </p:txBody>
      </p:sp>
      <p:sp>
        <p:nvSpPr>
          <p:cNvPr id="25606" name="Rectangle 7"/>
          <p:cNvSpPr>
            <a:spLocks noGrp="1" noChangeArrowheads="1"/>
          </p:cNvSpPr>
          <p:nvPr>
            <p:ph type="sldNum" sz="quarter" idx="5"/>
          </p:nvPr>
        </p:nvSpPr>
        <p:spPr>
          <a:xfrm>
            <a:off x="3320836" y="898525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C1F39C57-B009-1842-A6FA-26BC443BF742}" type="slidenum">
              <a:rPr lang="en-GB"/>
              <a:pPr/>
              <a:t>5</a:t>
            </a:fld>
            <a:endParaRPr lang="en-GB"/>
          </a:p>
        </p:txBody>
      </p:sp>
      <p:sp>
        <p:nvSpPr>
          <p:cNvPr id="25607" name="Rectangle 7"/>
          <p:cNvSpPr txBox="1">
            <a:spLocks noGrp="1" noChangeArrowheads="1"/>
          </p:cNvSpPr>
          <p:nvPr/>
        </p:nvSpPr>
        <p:spPr bwMode="auto">
          <a:xfrm>
            <a:off x="3928840" y="8816203"/>
            <a:ext cx="3005360" cy="4643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charset="0"/>
                <a:ea typeface="ＭＳ Ｐゴシック" charset="0"/>
              </a:defRPr>
            </a:lvl1pPr>
            <a:lvl2pPr marL="742950" indent="-285750" defTabSz="966788">
              <a:defRPr sz="1200">
                <a:solidFill>
                  <a:schemeClr val="tx1"/>
                </a:solidFill>
                <a:latin typeface="Times New Roman" charset="0"/>
                <a:ea typeface="ＭＳ Ｐゴシック" charset="0"/>
              </a:defRPr>
            </a:lvl2pPr>
            <a:lvl3pPr marL="1143000" indent="-228600" defTabSz="966788">
              <a:defRPr sz="1200">
                <a:solidFill>
                  <a:schemeClr val="tx1"/>
                </a:solidFill>
                <a:latin typeface="Times New Roman" charset="0"/>
                <a:ea typeface="ＭＳ Ｐゴシック" charset="0"/>
              </a:defRPr>
            </a:lvl3pPr>
            <a:lvl4pPr marL="1600200" indent="-228600" defTabSz="966788">
              <a:defRPr sz="1200">
                <a:solidFill>
                  <a:schemeClr val="tx1"/>
                </a:solidFill>
                <a:latin typeface="Times New Roman" charset="0"/>
                <a:ea typeface="ＭＳ Ｐゴシック" charset="0"/>
              </a:defRPr>
            </a:lvl4pPr>
            <a:lvl5pPr marL="2057400" indent="-228600" defTabSz="966788">
              <a:defRPr sz="12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F4925547-1B54-F744-AB2E-42C42F886ECC}" type="slidenum">
              <a:rPr lang="en-US" sz="1300"/>
              <a:pPr algn="r"/>
              <a:t>5</a:t>
            </a:fld>
            <a:endParaRPr lang="en-US" sz="1300"/>
          </a:p>
        </p:txBody>
      </p:sp>
      <p:sp>
        <p:nvSpPr>
          <p:cNvPr id="25608" name="Rectangle 2"/>
          <p:cNvSpPr>
            <a:spLocks noGrp="1" noRot="1" noChangeAspect="1" noChangeArrowheads="1" noTextEdit="1"/>
          </p:cNvSpPr>
          <p:nvPr>
            <p:ph type="sldImg"/>
          </p:nvPr>
        </p:nvSpPr>
        <p:spPr>
          <a:xfrm>
            <a:off x="1147763" y="696913"/>
            <a:ext cx="4640262" cy="3479800"/>
          </a:xfrm>
          <a:ln/>
        </p:spPr>
      </p:sp>
      <p:sp>
        <p:nvSpPr>
          <p:cNvPr id="25609" name="Rectangle 3"/>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6654" tIns="48327" rIns="96654" bIns="48327"/>
          <a:lstStyle/>
          <a:p>
            <a:pPr defTabSz="914400"/>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4478360" y="95706"/>
            <a:ext cx="1803378" cy="215444"/>
          </a:xfrm>
          <a:ln/>
        </p:spPr>
        <p:txBody>
          <a:bodyPr/>
          <a:lstStyle/>
          <a:p>
            <a:r>
              <a:rPr lang="en-US" dirty="0" smtClean="0"/>
              <a:t>doc.: 17-0000-00-00EC</a:t>
            </a:r>
            <a:endParaRPr lang="en-US" dirty="0"/>
          </a:p>
        </p:txBody>
      </p:sp>
      <p:sp>
        <p:nvSpPr>
          <p:cNvPr id="5" name="Rectangle 3"/>
          <p:cNvSpPr>
            <a:spLocks noGrp="1" noChangeArrowheads="1"/>
          </p:cNvSpPr>
          <p:nvPr>
            <p:ph type="dt"/>
          </p:nvPr>
        </p:nvSpPr>
        <p:spPr>
          <a:xfrm>
            <a:off x="654050" y="95706"/>
            <a:ext cx="359073" cy="215444"/>
          </a:xfrm>
          <a:ln/>
        </p:spPr>
        <p:txBody>
          <a:bodyPr/>
          <a:lstStyle/>
          <a:p>
            <a:r>
              <a:rPr lang="en-US" dirty="0" smtClean="0"/>
              <a:t>2017</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hdr" sz="quarter"/>
          </p:nvPr>
        </p:nvSpPr>
        <p:spPr>
          <a:xfrm>
            <a:off x="4085426" y="96083"/>
            <a:ext cx="2195858"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dirty="0"/>
              <a:t>doc.: IEEE </a:t>
            </a:r>
            <a:r>
              <a:rPr lang="en-GB" sz="1400" dirty="0" smtClean="0"/>
              <a:t>802.11-12/</a:t>
            </a:r>
            <a:r>
              <a:rPr lang="en-GB" sz="1400" dirty="0" err="1" smtClean="0"/>
              <a:t>0xxxr0</a:t>
            </a:r>
            <a:endParaRPr lang="en-GB" sz="1400" dirty="0"/>
          </a:p>
        </p:txBody>
      </p:sp>
      <p:sp>
        <p:nvSpPr>
          <p:cNvPr id="26628" name="Rectangle 3"/>
          <p:cNvSpPr txBox="1">
            <a:spLocks noGrp="1" noChangeArrowheads="1"/>
          </p:cNvSpPr>
          <p:nvPr/>
        </p:nvSpPr>
        <p:spPr bwMode="auto">
          <a:xfrm>
            <a:off x="654536" y="96083"/>
            <a:ext cx="269304"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dirty="0" smtClean="0"/>
              <a:t>xxx</a:t>
            </a:r>
            <a:endParaRPr lang="en-GB" sz="1400" b="1" dirty="0"/>
          </a:p>
        </p:txBody>
      </p:sp>
      <p:sp>
        <p:nvSpPr>
          <p:cNvPr id="26629" name="Rectangle 6"/>
          <p:cNvSpPr>
            <a:spLocks noGrp="1" noChangeArrowheads="1"/>
          </p:cNvSpPr>
          <p:nvPr>
            <p:ph type="ftr" sz="quarter" idx="4"/>
          </p:nvPr>
        </p:nvSpPr>
        <p:spPr>
          <a:xfrm>
            <a:off x="5817697" y="8985317"/>
            <a:ext cx="46358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endParaRPr lang="en-GB" dirty="0"/>
          </a:p>
        </p:txBody>
      </p:sp>
      <p:sp>
        <p:nvSpPr>
          <p:cNvPr id="26630" name="Rectangle 7"/>
          <p:cNvSpPr>
            <a:spLocks noGrp="1" noChangeArrowheads="1"/>
          </p:cNvSpPr>
          <p:nvPr>
            <p:ph type="sldNum" sz="quarter" idx="5"/>
          </p:nvPr>
        </p:nvSpPr>
        <p:spPr>
          <a:xfrm>
            <a:off x="3320836" y="898525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001C9BAB-ABFB-B74E-9262-F5A8C9788914}" type="slidenum">
              <a:rPr lang="en-GB"/>
              <a:pPr/>
              <a:t>7</a:t>
            </a:fld>
            <a:endParaRPr lang="en-GB"/>
          </a:p>
        </p:txBody>
      </p:sp>
      <p:sp>
        <p:nvSpPr>
          <p:cNvPr id="26631" name="Rectangle 2"/>
          <p:cNvSpPr>
            <a:spLocks noGrp="1" noRot="1" noChangeAspect="1" noChangeArrowheads="1" noTextEdit="1"/>
          </p:cNvSpPr>
          <p:nvPr>
            <p:ph type="sldImg"/>
          </p:nvPr>
        </p:nvSpPr>
        <p:spPr>
          <a:xfrm>
            <a:off x="1146175" y="695325"/>
            <a:ext cx="4643438" cy="3481388"/>
          </a:xfrm>
          <a:ln/>
        </p:spPr>
      </p:sp>
      <p:sp>
        <p:nvSpPr>
          <p:cNvPr id="26632"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a:xfrm>
            <a:off x="4085880" y="95706"/>
            <a:ext cx="2195858" cy="215444"/>
          </a:xfrm>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8</a:t>
            </a:fld>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9</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May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May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May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May 2017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May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May 2017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May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xfrm>
            <a:off x="696913" y="333375"/>
            <a:ext cx="968214" cy="276999"/>
          </a:xfrm>
        </p:spPr>
        <p:txBody>
          <a:bodyPr/>
          <a:lstStyle>
            <a:lvl1pPr>
              <a:defRPr smtClean="0"/>
            </a:lvl1pPr>
          </a:lstStyle>
          <a:p>
            <a:pPr>
              <a:defRPr/>
            </a:pPr>
            <a:r>
              <a:rPr lang="en-US" altLang="zh-CN" dirty="0" smtClean="0"/>
              <a:t>May 2017</a:t>
            </a:r>
            <a:endParaRPr lang="en-US" altLang="zh-CN" dirty="0"/>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3375"/>
            <a:ext cx="968214" cy="276999"/>
          </a:xfrm>
        </p:spPr>
        <p:txBody>
          <a:bodyPr/>
          <a:lstStyle>
            <a:lvl1pPr>
              <a:defRPr smtClean="0"/>
            </a:lvl1pPr>
          </a:lstStyle>
          <a:p>
            <a:pPr>
              <a:defRPr/>
            </a:pPr>
            <a:r>
              <a:rPr lang="en-US" altLang="zh-CN" dirty="0" smtClean="0"/>
              <a:t>May 2017</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3375"/>
            <a:ext cx="968214" cy="276999"/>
          </a:xfrm>
        </p:spPr>
        <p:txBody>
          <a:bodyPr/>
          <a:lstStyle>
            <a:lvl1pPr>
              <a:defRPr smtClean="0"/>
            </a:lvl1pPr>
          </a:lstStyle>
          <a:p>
            <a:pPr>
              <a:defRPr/>
            </a:pPr>
            <a:r>
              <a:rPr lang="en-US" altLang="zh-CN" dirty="0" smtClean="0"/>
              <a:t>May 2017</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3008313" cy="742404"/>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92696"/>
            <a:ext cx="5111750" cy="54334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May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xfrm>
            <a:off x="696913" y="333375"/>
            <a:ext cx="968214" cy="276999"/>
          </a:xfrm>
        </p:spPr>
        <p:txBody>
          <a:bodyPr/>
          <a:lstStyle>
            <a:lvl1pPr>
              <a:defRPr smtClean="0"/>
            </a:lvl1pPr>
          </a:lstStyle>
          <a:p>
            <a:pPr>
              <a:defRPr/>
            </a:pPr>
            <a:r>
              <a:rPr lang="en-US" altLang="zh-CN" dirty="0" smtClean="0"/>
              <a:t>May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70291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Rectangle 4"/>
          <p:cNvSpPr>
            <a:spLocks noGrp="1" noChangeArrowheads="1"/>
          </p:cNvSpPr>
          <p:nvPr>
            <p:ph type="dt" sz="half" idx="2"/>
          </p:nvPr>
        </p:nvSpPr>
        <p:spPr bwMode="auto">
          <a:xfrm>
            <a:off x="696913" y="333375"/>
            <a:ext cx="9938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dirty="0" smtClean="0"/>
              <a:t>June 2017</a:t>
            </a:r>
            <a:endParaRPr lang="en-US" altLang="zh-CN" dirty="0"/>
          </a:p>
        </p:txBody>
      </p:sp>
      <p:sp>
        <p:nvSpPr>
          <p:cNvPr id="1029" name="Rectangle 5"/>
          <p:cNvSpPr>
            <a:spLocks noGrp="1" noChangeArrowheads="1"/>
          </p:cNvSpPr>
          <p:nvPr>
            <p:ph type="ftr" sz="quarter" idx="3"/>
          </p:nvPr>
        </p:nvSpPr>
        <p:spPr bwMode="auto">
          <a:xfrm>
            <a:off x="5572132" y="6477000"/>
            <a:ext cx="296226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Jiamin Chen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162488" y="332601"/>
            <a:ext cx="3283015"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802.11-17/0894r1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7/11-17-0613-05-00aj-comments-from-tgaj-initial-sponsor-ballot.xlsx"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xfrm>
            <a:off x="696913" y="333375"/>
            <a:ext cx="99386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June 2017</a:t>
            </a:r>
            <a:endParaRPr lang="en-US" altLang="zh-CN" sz="1800" dirty="0"/>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2017-06-08</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dirty="0" smtClean="0"/>
              <a:t>Author(s):</a:t>
            </a:r>
            <a:endParaRPr lang="en-US" altLang="zh-CN" sz="2000" dirty="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err="1" smtClean="0">
                <a:solidFill>
                  <a:schemeClr val="tx2"/>
                </a:solidFill>
              </a:rPr>
              <a:t>TGaj</a:t>
            </a:r>
            <a:r>
              <a:rPr lang="en-US" altLang="zh-CN" sz="3200" b="1" dirty="0" smtClean="0">
                <a:solidFill>
                  <a:schemeClr val="tx2"/>
                </a:solidFill>
              </a:rPr>
              <a:t> June 8, 2017 </a:t>
            </a:r>
          </a:p>
          <a:p>
            <a:pPr algn="ctr"/>
            <a:r>
              <a:rPr lang="en-US" altLang="zh-CN" sz="3200" b="1" dirty="0" smtClean="0">
                <a:solidFill>
                  <a:schemeClr val="tx2"/>
                </a:solidFill>
              </a:rPr>
              <a:t>Teleconference Call Agenda</a:t>
            </a:r>
            <a:endParaRPr lang="en-US" altLang="zh-CN" sz="3200" b="1" dirty="0">
              <a:solidFill>
                <a:schemeClr val="tx2"/>
              </a:solidFill>
            </a:endParaRPr>
          </a:p>
        </p:txBody>
      </p:sp>
      <p:graphicFrame>
        <p:nvGraphicFramePr>
          <p:cNvPr id="10" name="Object 11"/>
          <p:cNvGraphicFramePr>
            <a:graphicFrameLocks noChangeAspect="1"/>
          </p:cNvGraphicFramePr>
          <p:nvPr>
            <p:extLst>
              <p:ext uri="{D42A27DB-BD31-4B8C-83A1-F6EECF244321}">
                <p14:modId xmlns:p14="http://schemas.microsoft.com/office/powerpoint/2010/main" xmlns="" val="4050908867"/>
              </p:ext>
            </p:extLst>
          </p:nvPr>
        </p:nvGraphicFramePr>
        <p:xfrm>
          <a:off x="854075" y="3071813"/>
          <a:ext cx="7226300" cy="1450975"/>
        </p:xfrm>
        <a:graphic>
          <a:graphicData uri="http://schemas.openxmlformats.org/presentationml/2006/ole">
            <p:oleObj spid="_x0000_s28767" name="Document" r:id="rId4" imgW="9104835" imgH="1823276" progId="Word.Document.8">
              <p:embed/>
            </p:oleObj>
          </a:graphicData>
        </a:graphic>
      </p:graphicFrame>
      <p:sp>
        <p:nvSpPr>
          <p:cNvPr id="11"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ja-JP" dirty="0" smtClean="0"/>
              <a:t>Motion 2  </a:t>
            </a:r>
            <a:endParaRPr lang="en-US" altLang="zh-CN" sz="2800" dirty="0" smtClean="0"/>
          </a:p>
        </p:txBody>
      </p:sp>
      <p:sp>
        <p:nvSpPr>
          <p:cNvPr id="39939" name="Content Placeholder 6"/>
          <p:cNvSpPr>
            <a:spLocks noGrp="1"/>
          </p:cNvSpPr>
          <p:nvPr>
            <p:ph sz="half" idx="2"/>
          </p:nvPr>
        </p:nvSpPr>
        <p:spPr>
          <a:xfrm>
            <a:off x="611560" y="1844824"/>
            <a:ext cx="8352928" cy="4536504"/>
          </a:xfrm>
        </p:spPr>
        <p:txBody>
          <a:bodyPr/>
          <a:lstStyle/>
          <a:p>
            <a:pPr lvl="0"/>
            <a:r>
              <a:rPr lang="en-US" altLang="zh-CN" sz="2000" dirty="0" smtClean="0"/>
              <a:t>Having approved the comment resolutions for all of the comments received from the initial Sponsor Ballot on P802.11aj D5.0 as contained in document </a:t>
            </a:r>
            <a:r>
              <a:rPr lang="en-US" altLang="zh-CN" sz="2000" dirty="0" smtClean="0">
                <a:hlinkClick r:id="rId3"/>
              </a:rPr>
              <a:t>https://mentor.ieee.org/802.11/dcn/17/11-17-0613-05-00aj-comments-from-tgaj-initial-sponsor-ballot.xlsx</a:t>
            </a:r>
            <a:r>
              <a:rPr lang="en-US" altLang="zh-CN" sz="2000" dirty="0" smtClean="0"/>
              <a:t>, granting the editor editorial license and</a:t>
            </a:r>
          </a:p>
          <a:p>
            <a:pPr lvl="0"/>
            <a:r>
              <a:rPr lang="en-US" altLang="zh-CN" sz="2000" dirty="0" smtClean="0"/>
              <a:t>Instruct the editor to prepare Draft 6.0 incorporating these resolutions and</a:t>
            </a:r>
            <a:endParaRPr lang="zh-CN" altLang="zh-CN" sz="2000" dirty="0" smtClean="0"/>
          </a:p>
          <a:p>
            <a:pPr lvl="0"/>
            <a:r>
              <a:rPr lang="en-US" altLang="zh-CN" sz="2000" dirty="0" smtClean="0"/>
              <a:t>Approve a 10-day Sponsor Recirculation Ballot asking the question “Should P802.11aj D6.0 be forwarded to </a:t>
            </a:r>
            <a:r>
              <a:rPr lang="en-US" altLang="zh-CN" sz="2000" dirty="0" err="1" smtClean="0"/>
              <a:t>RevCom</a:t>
            </a:r>
            <a:r>
              <a:rPr lang="en-US" altLang="zh-CN" sz="2000" dirty="0" smtClean="0"/>
              <a:t>?”</a:t>
            </a:r>
            <a:endParaRPr lang="zh-CN" altLang="zh-CN" sz="2000" dirty="0" smtClean="0"/>
          </a:p>
          <a:p>
            <a:pPr>
              <a:buNone/>
            </a:pPr>
            <a:endParaRPr lang="ja-JP" altLang="en-US" sz="1200" dirty="0" smtClean="0"/>
          </a:p>
          <a:p>
            <a:pPr lvl="1"/>
            <a:r>
              <a:rPr lang="en-GB" altLang="zh-CN" sz="2000" dirty="0" smtClean="0"/>
              <a:t>Moved: </a:t>
            </a:r>
          </a:p>
          <a:p>
            <a:pPr lvl="1"/>
            <a:r>
              <a:rPr lang="en-GB" altLang="zh-CN" sz="2000" dirty="0" smtClean="0"/>
              <a:t>Seconded: </a:t>
            </a:r>
          </a:p>
          <a:p>
            <a:pPr lvl="1"/>
            <a:r>
              <a:rPr lang="en-GB" altLang="zh-CN" sz="2000" dirty="0" smtClean="0"/>
              <a:t>Result: </a:t>
            </a:r>
            <a:r>
              <a:rPr lang="en-US" altLang="zh-CN" sz="2000" dirty="0" smtClean="0"/>
              <a:t>Y- , N-, A- </a:t>
            </a:r>
          </a:p>
          <a:p>
            <a:pPr lvl="1">
              <a:lnSpc>
                <a:spcPct val="90000"/>
              </a:lnSpc>
            </a:pPr>
            <a:endParaRPr lang="en-GB" altLang="en-US" sz="1800" b="1" dirty="0" smtClean="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10</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9762762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buNone/>
            </a:pPr>
            <a:endParaRPr lang="en-US" altLang="zh-CN" dirty="0" smtClean="0"/>
          </a:p>
          <a:p>
            <a:pPr>
              <a:buNone/>
            </a:pPr>
            <a:endParaRPr lang="en-US" altLang="zh-CN" dirty="0" smtClean="0"/>
          </a:p>
          <a:p>
            <a:pPr algn="ctr">
              <a:buNone/>
            </a:pPr>
            <a:r>
              <a:rPr lang="en-US" altLang="zh-CN" sz="4400" dirty="0" smtClean="0"/>
              <a:t>Thank you</a:t>
            </a:r>
            <a:r>
              <a:rPr lang="zh-CN" altLang="en-US" sz="4400" dirty="0" smtClean="0"/>
              <a:t>！</a:t>
            </a:r>
            <a:endParaRPr lang="en-US" sz="4400" dirty="0"/>
          </a:p>
        </p:txBody>
      </p:sp>
      <p:sp>
        <p:nvSpPr>
          <p:cNvPr id="4" name="Date Placeholder 3"/>
          <p:cNvSpPr>
            <a:spLocks noGrp="1"/>
          </p:cNvSpPr>
          <p:nvPr>
            <p:ph type="dt" sz="half" idx="10"/>
          </p:nvPr>
        </p:nvSpPr>
        <p:spPr>
          <a:xfrm>
            <a:off x="696913" y="333375"/>
            <a:ext cx="993862" cy="276999"/>
          </a:xfrm>
        </p:spPr>
        <p:txBody>
          <a:bodyPr/>
          <a:lstStyle/>
          <a:p>
            <a:pPr>
              <a:defRPr/>
            </a:pPr>
            <a:r>
              <a:rPr lang="en-US" altLang="zh-CN" dirty="0" smtClean="0"/>
              <a:t>June 2017</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11</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995573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dirty="0" smtClean="0">
                <a:solidFill>
                  <a:schemeClr val="tx2"/>
                </a:solidFill>
                <a:latin typeface="+mj-lt"/>
                <a:ea typeface="+mj-ea"/>
                <a:cs typeface="+mj-cs"/>
              </a:rPr>
              <a:t>Abstract</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2490192"/>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GB" sz="2800" dirty="0">
                <a:latin typeface="Times New Roman" charset="0"/>
              </a:rPr>
              <a:t> </a:t>
            </a:r>
            <a:r>
              <a:rPr lang="en-GB" sz="2800" dirty="0" smtClean="0">
                <a:latin typeface="Times New Roman" charset="0"/>
              </a:rPr>
              <a:t>This presentation contains the agenda </a:t>
            </a:r>
            <a:r>
              <a:rPr lang="en-GB" sz="2800" dirty="0">
                <a:latin typeface="Times New Roman" charset="0"/>
              </a:rPr>
              <a:t>for </a:t>
            </a:r>
            <a:r>
              <a:rPr lang="en-US" sz="2800" dirty="0" err="1" smtClean="0">
                <a:latin typeface="Times New Roman" charset="0"/>
              </a:rPr>
              <a:t>TGaj</a:t>
            </a:r>
            <a:r>
              <a:rPr lang="en-US" sz="2800" dirty="0" smtClean="0">
                <a:latin typeface="Times New Roman" charset="0"/>
              </a:rPr>
              <a:t> June 8, 2017 teleconference call</a:t>
            </a:r>
          </a:p>
          <a:p>
            <a:pPr marL="742950" lvl="1" indent="-285750" algn="just" eaLnBrk="0" hangingPunct="0">
              <a:spcBef>
                <a:spcPct val="20000"/>
              </a:spcBef>
              <a:buChar char="–"/>
              <a:defRPr/>
            </a:pPr>
            <a:r>
              <a:rPr lang="en-US" altLang="en-US" sz="2400" dirty="0" smtClean="0">
                <a:latin typeface="+mn-lt"/>
                <a:cs typeface="MS PGothic" charset="0"/>
              </a:rPr>
              <a:t>East time: June 8, 5:00 am – 7:00 am</a:t>
            </a:r>
          </a:p>
          <a:p>
            <a:pPr marL="742950" lvl="1" indent="-285750" algn="just" eaLnBrk="0" hangingPunct="0">
              <a:spcBef>
                <a:spcPct val="20000"/>
              </a:spcBef>
              <a:defRPr/>
            </a:pPr>
            <a:r>
              <a:rPr lang="en-US" altLang="en-US" sz="2400" dirty="0" smtClean="0">
                <a:latin typeface="+mn-lt"/>
                <a:cs typeface="MS PGothic" charset="0"/>
              </a:rPr>
              <a:t>    Beijing time: </a:t>
            </a:r>
            <a:r>
              <a:rPr lang="en-US" altLang="en-US" sz="2400" dirty="0" smtClean="0">
                <a:cs typeface="MS PGothic" charset="0"/>
              </a:rPr>
              <a:t>June 8, 17:00 pm – 19:00 pm</a:t>
            </a:r>
            <a:endParaRPr lang="en-US" altLang="en-US" sz="2400" dirty="0" smtClean="0">
              <a:latin typeface="+mn-lt"/>
              <a:cs typeface="MS PGothic" charset="0"/>
            </a:endParaRPr>
          </a:p>
          <a:p>
            <a:pPr marL="342900" indent="-342900" eaLnBrk="0" hangingPunct="0">
              <a:spcBef>
                <a:spcPct val="20000"/>
              </a:spcBef>
              <a:defRPr/>
            </a:pPr>
            <a:endParaRPr lang="en-US" sz="2800" b="1" kern="0" dirty="0">
              <a:latin typeface="+mn-lt"/>
              <a:ea typeface="+mn-ea"/>
            </a:endParaRPr>
          </a:p>
        </p:txBody>
      </p:sp>
      <p:sp>
        <p:nvSpPr>
          <p:cNvPr id="7" name="Footer Placeholder 4"/>
          <p:cNvSpPr>
            <a:spLocks noGrp="1"/>
          </p:cNvSpPr>
          <p:nvPr>
            <p:ph type="ftr" sz="quarter" idx="3"/>
          </p:nvPr>
        </p:nvSpPr>
        <p:spPr>
          <a:xfrm>
            <a:off x="2928926" y="6475413"/>
            <a:ext cx="561499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30725" name="Date Placeholder 3"/>
          <p:cNvSpPr>
            <a:spLocks noGrp="1"/>
          </p:cNvSpPr>
          <p:nvPr>
            <p:ph type="dt" sz="quarter" idx="10"/>
          </p:nvPr>
        </p:nvSpPr>
        <p:spPr>
          <a:xfrm>
            <a:off x="696913" y="333375"/>
            <a:ext cx="99386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June 2017</a:t>
            </a:r>
            <a:endParaRPr lang="en-US" altLang="zh-CN"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Participants, Patents, and Duty to Inform</a:t>
            </a:r>
            <a:endParaRPr lang="en-US" altLang="en-US" dirty="0"/>
          </a:p>
        </p:txBody>
      </p:sp>
      <p:sp>
        <p:nvSpPr>
          <p:cNvPr id="39938" name="Content Placeholder 2"/>
          <p:cNvSpPr>
            <a:spLocks noGrp="1"/>
          </p:cNvSpPr>
          <p:nvPr>
            <p:ph sz="half" idx="1"/>
          </p:nvPr>
        </p:nvSpPr>
        <p:spPr>
          <a:xfrm>
            <a:off x="755576" y="1637286"/>
            <a:ext cx="7776864" cy="4672034"/>
          </a:xfrm>
        </p:spPr>
        <p:txBody>
          <a:bodyPr/>
          <a:lstStyle/>
          <a:p>
            <a:pPr marL="230188" indent="-230188">
              <a:lnSpc>
                <a:spcPct val="80000"/>
              </a:lnSpc>
            </a:pPr>
            <a:endParaRPr lang="en-US" altLang="en-US" sz="400" u="sng" dirty="0" smtClean="0">
              <a:solidFill>
                <a:srgbClr val="FF0000"/>
              </a:solidFill>
            </a:endParaRPr>
          </a:p>
          <a:p>
            <a:pPr marL="230188" indent="-230188" algn="just"/>
            <a:r>
              <a:rPr lang="en-US" altLang="en-US" sz="1600" dirty="0" smtClean="0"/>
              <a:t>All participants in this meeting have certain obligations under the IEEE-SA Patent Policy.  Participants: </a:t>
            </a:r>
          </a:p>
          <a:p>
            <a:pPr marL="630238" lvl="1" algn="just"/>
            <a:r>
              <a:rPr lang="en-US" altLang="en-US" sz="14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087438" lvl="2" indent="-285750" algn="just"/>
            <a:r>
              <a:rPr lang="en-US" altLang="en-US" sz="1400" dirty="0" smtClean="0"/>
              <a:t>“Personal awareness” means that the participant “is personally aware that the holder may have a potential Essential Patent Claim,” even if the participant is not personally aware of the specific patents or</a:t>
            </a:r>
            <a:r>
              <a:rPr lang="en-US" altLang="en-US" sz="1400" dirty="0" smtClean="0">
                <a:solidFill>
                  <a:srgbClr val="FF3300"/>
                </a:solidFill>
              </a:rPr>
              <a:t> </a:t>
            </a:r>
            <a:r>
              <a:rPr lang="en-US" altLang="en-US" sz="1400" dirty="0" smtClean="0"/>
              <a:t>patent claims</a:t>
            </a:r>
          </a:p>
          <a:p>
            <a:pPr marL="630238" lvl="1" algn="just"/>
            <a:r>
              <a:rPr lang="en-US" altLang="en-US" sz="14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lgn="just"/>
            <a:r>
              <a:rPr lang="en-US" altLang="en-US" sz="1400" dirty="0" smtClean="0"/>
              <a:t>The above does not apply if the patent</a:t>
            </a:r>
            <a:r>
              <a:rPr lang="en-US" altLang="en-US" sz="1400" dirty="0" smtClean="0">
                <a:solidFill>
                  <a:srgbClr val="FF3300"/>
                </a:solidFill>
              </a:rPr>
              <a:t> </a:t>
            </a:r>
            <a:r>
              <a:rPr lang="en-US" altLang="en-US" sz="1400" dirty="0" smtClean="0"/>
              <a:t>claim is already the subject of an Accepted Letter of Assurance that applies to the proposed standard(s) under consideration by this group</a:t>
            </a:r>
          </a:p>
          <a:p>
            <a:pPr marL="1087438" lvl="2" indent="-285750" algn="just"/>
            <a:r>
              <a:rPr lang="en-GB" altLang="en-US" sz="1400" dirty="0" smtClean="0"/>
              <a:t>Quoted text excerpted from IEEE-SA Standards Board Bylaws </a:t>
            </a:r>
            <a:r>
              <a:rPr lang="en-GB" altLang="en-US" sz="1400" dirty="0" err="1" smtClean="0"/>
              <a:t>subclause</a:t>
            </a:r>
            <a:r>
              <a:rPr lang="en-GB" altLang="en-US" sz="1400" dirty="0" smtClean="0"/>
              <a:t> 6.2</a:t>
            </a:r>
            <a:endParaRPr lang="en-US" altLang="en-US" sz="1400" dirty="0" smtClean="0"/>
          </a:p>
          <a:p>
            <a:pPr marL="230188" indent="-230188" algn="just"/>
            <a:r>
              <a:rPr lang="en-US" altLang="en-US" sz="1600" dirty="0" smtClean="0"/>
              <a:t>Early identification of holders of potential Essential Patent Claims is strongly encouraged</a:t>
            </a:r>
          </a:p>
          <a:p>
            <a:pPr marL="230188" indent="-230188" algn="just"/>
            <a:r>
              <a:rPr lang="en-US" altLang="en-US" sz="1600" dirty="0" smtClean="0"/>
              <a:t>No duty to perform a patent search</a:t>
            </a:r>
            <a:endParaRPr lang="en-GB" altLang="en-US" sz="16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3</a:t>
            </a:fld>
            <a:endParaRPr lang="en-US" altLang="zh-CN"/>
          </a:p>
        </p:txBody>
      </p:sp>
      <p:sp>
        <p:nvSpPr>
          <p:cNvPr id="39942" name="Date Placeholder 3"/>
          <p:cNvSpPr>
            <a:spLocks noGrp="1"/>
          </p:cNvSpPr>
          <p:nvPr>
            <p:ph type="dt" sz="quarter" idx="10"/>
          </p:nvPr>
        </p:nvSpPr>
        <p:spPr>
          <a:xfrm>
            <a:off x="696913" y="333375"/>
            <a:ext cx="99386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June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Call for potentially essential patents </a:t>
            </a:r>
            <a:endParaRPr lang="en-US" altLang="en-US" dirty="0"/>
          </a:p>
        </p:txBody>
      </p:sp>
      <p:sp>
        <p:nvSpPr>
          <p:cNvPr id="39938" name="Content Placeholder 2"/>
          <p:cNvSpPr>
            <a:spLocks noGrp="1"/>
          </p:cNvSpPr>
          <p:nvPr>
            <p:ph sz="half" idx="1"/>
          </p:nvPr>
        </p:nvSpPr>
        <p:spPr>
          <a:xfrm>
            <a:off x="755576" y="1828800"/>
            <a:ext cx="7776864" cy="4572000"/>
          </a:xfrm>
        </p:spPr>
        <p:txBody>
          <a:bodyPr/>
          <a:lstStyle/>
          <a:p>
            <a:pPr marL="230188" indent="-230188">
              <a:lnSpc>
                <a:spcPct val="80000"/>
              </a:lnSpc>
              <a:buSzPct val="50000"/>
              <a:buFont typeface="Monotype Sorts" charset="2"/>
              <a:buChar char="l"/>
            </a:pPr>
            <a:endParaRPr lang="en-US" altLang="en-US" sz="2000" u="sng" dirty="0" smtClean="0">
              <a:latin typeface="Arial" pitchFamily="34" charset="0"/>
            </a:endParaRPr>
          </a:p>
          <a:p>
            <a:pPr marL="230188" indent="-230188" algn="just">
              <a:spcAft>
                <a:spcPts val="550"/>
              </a:spcAft>
              <a:buSzPct val="50000"/>
              <a:buFont typeface="Monotype Sorts" charset="2"/>
              <a:buChar char="l"/>
            </a:pPr>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687388" lvl="1" indent="-230188" algn="just">
              <a:spcAft>
                <a:spcPts val="550"/>
              </a:spcAft>
              <a:buSzPct val="50000"/>
              <a:buFont typeface="Times New Roman" pitchFamily="18" charset="0"/>
              <a:buChar char="‒"/>
            </a:pPr>
            <a:r>
              <a:rPr lang="en-US" altLang="en-US" sz="1800" dirty="0" smtClean="0"/>
              <a:t>Either speak up now or</a:t>
            </a:r>
          </a:p>
          <a:p>
            <a:pPr marL="687388" lvl="1" indent="-230188" algn="just">
              <a:spcAft>
                <a:spcPts val="550"/>
              </a:spcAft>
              <a:buSzPct val="50000"/>
              <a:buFont typeface="Times New Roman" pitchFamily="18" charset="0"/>
              <a:buChar char="‒"/>
            </a:pPr>
            <a:r>
              <a:rPr lang="en-US" altLang="en-US" sz="1800" dirty="0" smtClean="0"/>
              <a:t>Provide the chair of this group with the identity of the holder(s) of any and all such claims as soon as possible or</a:t>
            </a:r>
          </a:p>
          <a:p>
            <a:pPr marL="687388" lvl="1" indent="-230188" algn="just">
              <a:spcAft>
                <a:spcPts val="550"/>
              </a:spcAft>
              <a:buSzPct val="50000"/>
              <a:buFont typeface="Times New Roman" pitchFamily="18" charset="0"/>
              <a:buChar char="‒"/>
            </a:pPr>
            <a:r>
              <a:rPr lang="en-US" altLang="en-US" sz="1800" dirty="0" smtClean="0"/>
              <a:t>Cause an LOA to be submitted</a:t>
            </a:r>
            <a:endParaRPr lang="en-US" altLang="en-US" sz="18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4</a:t>
            </a:fld>
            <a:endParaRPr lang="en-US" altLang="zh-CN"/>
          </a:p>
        </p:txBody>
      </p:sp>
      <p:sp>
        <p:nvSpPr>
          <p:cNvPr id="39942" name="Date Placeholder 3"/>
          <p:cNvSpPr>
            <a:spLocks noGrp="1"/>
          </p:cNvSpPr>
          <p:nvPr>
            <p:ph type="dt" sz="quarter" idx="10"/>
          </p:nvPr>
        </p:nvSpPr>
        <p:spPr>
          <a:xfrm>
            <a:off x="696913" y="333375"/>
            <a:ext cx="99386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June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3375"/>
            <a:ext cx="99386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June 2017</a:t>
            </a:r>
            <a:endParaRPr lang="en-GB" sz="1800" dirty="0"/>
          </a:p>
        </p:txBody>
      </p:sp>
      <p:sp>
        <p:nvSpPr>
          <p:cNvPr id="16387" name="Footer Placeholder 2"/>
          <p:cNvSpPr>
            <a:spLocks noGrp="1"/>
          </p:cNvSpPr>
          <p:nvPr>
            <p:ph type="ftr" sz="quarter" idx="4294967295"/>
          </p:nvPr>
        </p:nvSpPr>
        <p:spPr>
          <a:xfrm>
            <a:off x="6137275" y="6475413"/>
            <a:ext cx="2406650"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err="1" smtClean="0"/>
              <a:t>Jiamin</a:t>
            </a:r>
            <a:r>
              <a:rPr lang="en-US" sz="1200" b="0" dirty="0" smtClean="0"/>
              <a:t> Chen (</a:t>
            </a:r>
            <a:r>
              <a:rPr lang="en-US" sz="1200" b="0" dirty="0" err="1" smtClean="0"/>
              <a:t>Huawei</a:t>
            </a:r>
            <a:r>
              <a:rPr lang="en-US" sz="1200" b="0" dirty="0" smtClean="0"/>
              <a:t>)</a:t>
            </a:r>
            <a:endParaRPr lang="en-US" sz="1200" b="0" dirty="0"/>
          </a:p>
        </p:txBody>
      </p:sp>
      <p:sp>
        <p:nvSpPr>
          <p:cNvPr id="16388"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7E04B423-A7B1-2E4C-97E7-381809E21CF0}" type="slidenum">
              <a:rPr lang="en-GB" sz="1200" b="0"/>
              <a:pPr/>
              <a:t>5</a:t>
            </a:fld>
            <a:endParaRPr lang="en-GB" sz="1200" b="0"/>
          </a:p>
        </p:txBody>
      </p:sp>
      <p:sp>
        <p:nvSpPr>
          <p:cNvPr id="16389" name="Rectangle 2"/>
          <p:cNvSpPr>
            <a:spLocks noGrp="1" noChangeArrowheads="1"/>
          </p:cNvSpPr>
          <p:nvPr>
            <p:ph type="title" idx="4294967295"/>
          </p:nvPr>
        </p:nvSpPr>
        <p:spPr>
          <a:xfrm>
            <a:off x="395288" y="620713"/>
            <a:ext cx="8458200" cy="431800"/>
          </a:xfrm>
        </p:spPr>
        <p:txBody>
          <a:bodyPr lIns="91440" tIns="45720" rIns="91440" bIns="45720"/>
          <a:lstStyle/>
          <a:p>
            <a:r>
              <a:rPr lang="en-US" sz="2800" u="sng">
                <a:latin typeface="Times New Roman" charset="0"/>
              </a:rPr>
              <a:t>Guidelines for IEEE-SA Meetings</a:t>
            </a:r>
          </a:p>
        </p:txBody>
      </p:sp>
      <p:sp>
        <p:nvSpPr>
          <p:cNvPr id="16390" name="Rectangle 4"/>
          <p:cNvSpPr>
            <a:spLocks noChangeArrowheads="1"/>
          </p:cNvSpPr>
          <p:nvPr/>
        </p:nvSpPr>
        <p:spPr bwMode="auto">
          <a:xfrm>
            <a:off x="611188" y="1052513"/>
            <a:ext cx="8229600" cy="53292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All IEEE-SA standards meetings shall be conducted in compliance with all applicable laws, including antitrust and competition laws.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interpretation, validity, or essentiality of patents/patent claims. </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specific license rates, terms, or conditions.</a:t>
            </a:r>
          </a:p>
          <a:p>
            <a:pPr marL="630238" lvl="1" indent="-285750">
              <a:lnSpc>
                <a:spcPct val="80000"/>
              </a:lnSpc>
              <a:spcBef>
                <a:spcPct val="20000"/>
              </a:spcBef>
              <a:spcAft>
                <a:spcPct val="40000"/>
              </a:spcAft>
              <a:buClr>
                <a:srgbClr val="CC3300"/>
              </a:buClr>
              <a:buSzPct val="50000"/>
              <a:buFont typeface="Monotype Sorts" charset="0"/>
              <a:buChar char="l"/>
            </a:pPr>
            <a:r>
              <a:rPr lang="en-US" sz="1600" dirty="0">
                <a:latin typeface="Arial" charset="0"/>
              </a:rPr>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Clr>
                <a:srgbClr val="CC3300"/>
              </a:buClr>
              <a:buSzPct val="50000"/>
              <a:buFont typeface="Monotype Sorts" charset="0"/>
              <a:buChar char="l"/>
            </a:pPr>
            <a:r>
              <a:rPr lang="en-GB" sz="1600" dirty="0">
                <a:latin typeface="Arial" charset="0"/>
              </a:rPr>
              <a:t>Technical considerations remain primary focus</a:t>
            </a:r>
            <a:endParaRPr lang="en-US" sz="1600"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or engage in the fixing of product prices, allocation of customers, or division of sales markets.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status or substance of ongoing or threatened litigation.</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be silent if inappropriate topics are discussed… do formally object.</a:t>
            </a:r>
          </a:p>
          <a:p>
            <a:pPr marL="230188" indent="-230188" algn="ctr">
              <a:lnSpc>
                <a:spcPct val="80000"/>
              </a:lnSpc>
              <a:spcBef>
                <a:spcPct val="20000"/>
              </a:spcBef>
              <a:buClr>
                <a:srgbClr val="CC3300"/>
              </a:buClr>
              <a:buSzPct val="50000"/>
              <a:buFont typeface="Monotype Sorts" charset="0"/>
              <a:buNone/>
            </a:pPr>
            <a:r>
              <a:rPr lang="en-US" b="1" dirty="0">
                <a:latin typeface="Arial" charset="0"/>
              </a:rPr>
              <a:t>---------------------------------------------------------------   </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If you have questions, contact the IEEE-SA Standards Board Patent Committee Administrator at patcom@ieee.org or visit http://standards.ieee.org/about/sasb/patcom/index.html </a:t>
            </a:r>
            <a:br>
              <a:rPr lang="en-US" sz="1400" b="1" dirty="0">
                <a:latin typeface="Arial" charset="0"/>
              </a:rPr>
            </a:br>
            <a:endParaRPr lang="en-US" sz="1400" b="1" dirty="0">
              <a:latin typeface="Arial" charset="0"/>
            </a:endParaRP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See </a:t>
            </a:r>
            <a:r>
              <a:rPr lang="en-US" sz="1400" b="1" i="1" dirty="0">
                <a:latin typeface="Arial" charset="0"/>
              </a:rPr>
              <a:t>IEEE-SA Standards Board Operations Manual</a:t>
            </a:r>
            <a:r>
              <a:rPr lang="en-US" sz="1400" b="1" dirty="0">
                <a:latin typeface="Arial" charset="0"/>
              </a:rPr>
              <a:t>, clause 5.3.10 and </a:t>
            </a:r>
            <a:r>
              <a:rPr lang="en-GB" sz="1400" b="1" dirty="0">
                <a:latin typeface="Arial" charset="0"/>
              </a:rPr>
              <a:t>“Promoting Competition and Innovation: What You Need to Know about the IEEE Standards Association's Antitrust and Competition Policy”</a:t>
            </a:r>
            <a:r>
              <a:rPr lang="en-US" sz="1400" b="1" dirty="0">
                <a:latin typeface="Arial" charset="0"/>
              </a:rPr>
              <a:t> for more details.</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This slide set is available </a:t>
            </a:r>
            <a:br>
              <a:rPr lang="en-US" sz="1400" b="1" dirty="0">
                <a:latin typeface="Arial" charset="0"/>
              </a:rPr>
            </a:br>
            <a:r>
              <a:rPr lang="en-US" sz="1400" b="1" dirty="0">
                <a:latin typeface="Arial" charset="0"/>
              </a:rPr>
              <a:t>at https://development.standards.ieee.org/myproject/Public/mytools/mob/slideset.ppt</a:t>
            </a:r>
          </a:p>
        </p:txBody>
      </p:sp>
    </p:spTree>
    <p:extLst>
      <p:ext uri="{BB962C8B-B14F-4D97-AF65-F5344CB8AC3E}">
        <p14:creationId xmlns:p14="http://schemas.microsoft.com/office/powerpoint/2010/main" xmlns="" val="179309730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4294967295"/>
          </p:nvPr>
        </p:nvSpPr>
        <p:spPr>
          <a:xfrm>
            <a:off x="6143636" y="6475413"/>
            <a:ext cx="2398702" cy="184666"/>
          </a:xfrm>
          <a:prstGeom prst="rect">
            <a:avLst/>
          </a:prstGeom>
        </p:spPr>
        <p:txBody>
          <a:bodyPr/>
          <a:lstStyle/>
          <a:p>
            <a:pPr>
              <a:defRPr/>
            </a:pPr>
            <a:r>
              <a:rPr lang="en-US" altLang="zh-CN" dirty="0" smtClean="0"/>
              <a:t>Jiamin Chen (Huawei)</a:t>
            </a:r>
            <a:endParaRPr lang="en-US" altLang="zh-CN"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
        <p:nvSpPr>
          <p:cNvPr id="10242" name="Rectangle 2"/>
          <p:cNvSpPr>
            <a:spLocks noGrp="1" noChangeArrowheads="1"/>
          </p:cNvSpPr>
          <p:nvPr>
            <p:ph type="body" idx="1"/>
          </p:nvPr>
        </p:nvSpPr>
        <p:spPr>
          <a:xfrm>
            <a:off x="685800" y="1676400"/>
            <a:ext cx="7848600" cy="4495800"/>
          </a:xfrm>
          <a:ln/>
        </p:spPr>
        <p:txBody>
          <a:bodyPr/>
          <a:lstStyle/>
          <a:p>
            <a:pPr>
              <a:buNone/>
            </a:pPr>
            <a:r>
              <a:rPr lang="en-US" sz="1600" dirty="0"/>
              <a:t>All participation in IEEE 802 Working Group meetings is on an individual basis</a:t>
            </a:r>
          </a:p>
          <a:p>
            <a:pPr>
              <a:buNone/>
            </a:pPr>
            <a:r>
              <a:rPr lang="en-GB" sz="1400" i="1" dirty="0"/>
              <a:t>•     </a:t>
            </a:r>
            <a:r>
              <a:rPr lang="en-GB" sz="1400" i="1" dirty="0" smtClean="0"/>
              <a:t>Participants </a:t>
            </a:r>
            <a:r>
              <a:rPr lang="en-GB" sz="1400" i="1" dirty="0"/>
              <a:t>in the IEEE standards development individual process shall act based on their qualifications and experience</a:t>
            </a:r>
            <a:r>
              <a:rPr lang="en-GB" sz="1400" i="1" dirty="0" smtClean="0"/>
              <a:t>. (</a:t>
            </a:r>
            <a:r>
              <a:rPr lang="en-GB" sz="1400" i="1" dirty="0" smtClean="0">
                <a:hlinkClick r:id="rId3"/>
              </a:rPr>
              <a:t>https</a:t>
            </a:r>
            <a:r>
              <a:rPr lang="en-GB" sz="1400" i="1" dirty="0">
                <a:hlinkClick r:id="rId3"/>
              </a:rPr>
              <a:t>://</a:t>
            </a:r>
            <a:r>
              <a:rPr lang="en-GB" sz="1400" i="1" dirty="0" smtClean="0">
                <a:hlinkClick r:id="rId3"/>
              </a:rPr>
              <a:t>standards.ieee.org/develop/policies/bylaws/sb_bylaws.pdf</a:t>
            </a:r>
            <a:r>
              <a:rPr lang="en-GB" sz="1400" i="1" dirty="0" smtClean="0"/>
              <a:t>  section </a:t>
            </a:r>
            <a:r>
              <a:rPr lang="en-GB" sz="1400" i="1" dirty="0"/>
              <a:t>5.2.1)</a:t>
            </a:r>
            <a:endParaRPr lang="en-US" sz="1400" dirty="0"/>
          </a:p>
          <a:p>
            <a:pPr>
              <a:buNone/>
            </a:pPr>
            <a:r>
              <a:rPr lang="en-US" sz="1400" dirty="0" smtClean="0"/>
              <a:t>•</a:t>
            </a:r>
            <a:r>
              <a:rPr lang="en-US" sz="1400" dirty="0"/>
              <a:t>    </a:t>
            </a:r>
            <a:r>
              <a:rPr lang="en-US" sz="1400" i="1" dirty="0" smtClean="0"/>
              <a:t>IEEE 802 </a:t>
            </a:r>
            <a:r>
              <a:rPr lang="en-GB" sz="1400" i="1" dirty="0" smtClean="0"/>
              <a:t>Working </a:t>
            </a:r>
            <a:r>
              <a:rPr lang="en-GB" sz="1400" i="1" dirty="0"/>
              <a:t>Group membership is by </a:t>
            </a:r>
            <a:r>
              <a:rPr lang="en-GB" sz="1400" i="1" dirty="0" smtClean="0"/>
              <a:t>individual; </a:t>
            </a:r>
            <a:r>
              <a:rPr lang="en-GB" sz="1400" i="1" dirty="0"/>
              <a:t>“Working Group members shall participate in the consensus process in a manner consistent with their professional expert opinion as individuals, and not as organizational representatives”. </a:t>
            </a:r>
            <a:r>
              <a:rPr lang="en-GB" sz="1400" i="1" dirty="0" smtClean="0"/>
              <a:t>(</a:t>
            </a:r>
            <a:r>
              <a:rPr lang="en-GB" sz="1400" i="1" u="sng" dirty="0" smtClean="0">
                <a:hlinkClick r:id="rId4"/>
              </a:rPr>
              <a:t>http</a:t>
            </a:r>
            <a:r>
              <a:rPr lang="en-GB" sz="1400" i="1" u="sng" dirty="0">
                <a:hlinkClick r:id="rId4"/>
              </a:rPr>
              <a:t>://</a:t>
            </a:r>
            <a:r>
              <a:rPr lang="en-GB" sz="1400" i="1" u="sng" dirty="0" smtClean="0">
                <a:hlinkClick r:id="rId4"/>
              </a:rPr>
              <a:t>ieee802.org/PNP/approved/IEEE_802_WG_PandP_v19.pdf</a:t>
            </a:r>
            <a:r>
              <a:rPr lang="en-GB" sz="1400" i="1" dirty="0" smtClean="0"/>
              <a:t> section 4.2.1)</a:t>
            </a:r>
            <a:endParaRPr lang="en-US" sz="1400" dirty="0"/>
          </a:p>
          <a:p>
            <a:pPr>
              <a:buFont typeface="Arial" panose="020B0604020202020204" pitchFamily="34" charset="0"/>
              <a:buChar char="•"/>
            </a:pPr>
            <a:r>
              <a:rPr lang="en-US" sz="1400" dirty="0" smtClean="0"/>
              <a:t>You </a:t>
            </a:r>
            <a:r>
              <a:rPr lang="en-US" sz="1400" dirty="0"/>
              <a:t>have an obligation to act and vote as an individual and not under the direction of any other individual or group. Your obligation to act and vote as an individual applies in all cases, </a:t>
            </a:r>
            <a:r>
              <a:rPr lang="en-US" sz="1400" dirty="0" smtClean="0"/>
              <a:t>regardless </a:t>
            </a:r>
            <a:r>
              <a:rPr lang="en-US" sz="1400" dirty="0"/>
              <a:t>of any external commitments, agreements, contracts, or orders</a:t>
            </a:r>
            <a:r>
              <a:rPr lang="en-US" sz="1400" dirty="0" smtClean="0"/>
              <a:t>. </a:t>
            </a:r>
          </a:p>
          <a:p>
            <a:pPr>
              <a:buFont typeface="Arial" panose="020B0604020202020204" pitchFamily="34" charset="0"/>
              <a:buChar char="•"/>
            </a:pPr>
            <a:r>
              <a:rPr lang="en-US" sz="1400" dirty="0" smtClean="0"/>
              <a:t>You </a:t>
            </a:r>
            <a:r>
              <a:rPr lang="en-US" sz="1400" dirty="0"/>
              <a:t>shall not direct the actions or votes of any other member of an IEEE 802 Working Group or retaliate against any other member for their actions or votes within IEEE 802 Working Group meetings</a:t>
            </a:r>
            <a:r>
              <a:rPr lang="en-US" sz="1400" dirty="0" smtClean="0"/>
              <a:t>, see </a:t>
            </a:r>
            <a:r>
              <a:rPr lang="en-US" sz="1400" u="sng" dirty="0">
                <a:hlinkClick r:id="rId5"/>
              </a:rPr>
              <a:t>https://standards.ieee.org/develop/policies/bylaws/sb_bylaws.pdf </a:t>
            </a:r>
            <a:r>
              <a:rPr lang="en-US" sz="1400" dirty="0" smtClean="0"/>
              <a:t> section 5.2.1.3 and </a:t>
            </a:r>
            <a:r>
              <a:rPr lang="en-GB" sz="1400" u="sng" dirty="0" smtClean="0">
                <a:hlinkClick r:id="rId4"/>
              </a:rPr>
              <a:t>http</a:t>
            </a:r>
            <a:r>
              <a:rPr lang="en-GB" sz="1400" u="sng" dirty="0">
                <a:hlinkClick r:id="rId4"/>
              </a:rPr>
              <a:t>://ieee802.org/PNP/approved/IEEE_802_WG_PandP_v19.pdf</a:t>
            </a:r>
            <a:r>
              <a:rPr lang="en-GB" sz="1400" dirty="0"/>
              <a:t>  section </a:t>
            </a:r>
            <a:r>
              <a:rPr lang="en-GB" sz="1400" dirty="0" smtClean="0"/>
              <a:t>3.4.1, list item x</a:t>
            </a:r>
            <a:endParaRPr lang="en-US" sz="1400" dirty="0"/>
          </a:p>
          <a:p>
            <a:pPr>
              <a:buNone/>
            </a:pPr>
            <a:r>
              <a:rPr lang="en-US" sz="1600" dirty="0" smtClean="0"/>
              <a:t>By </a:t>
            </a:r>
            <a:r>
              <a:rPr lang="en-US" sz="1600" dirty="0"/>
              <a:t>participating in IEEE 802 meetings, you accept these requirements. </a:t>
            </a:r>
            <a:r>
              <a:rPr lang="en-US" sz="1600" dirty="0" smtClean="0"/>
              <a:t> If </a:t>
            </a:r>
            <a:r>
              <a:rPr lang="en-US" sz="1600" dirty="0"/>
              <a:t>you do not agree to these policies then you shall not participate.</a:t>
            </a:r>
          </a:p>
          <a:p>
            <a:endParaRPr lang="en-US" dirty="0"/>
          </a:p>
        </p:txBody>
      </p:sp>
      <p:sp>
        <p:nvSpPr>
          <p:cNvPr id="7" name="Date Placeholder 3"/>
          <p:cNvSpPr>
            <a:spLocks noGrp="1"/>
          </p:cNvSpPr>
          <p:nvPr>
            <p:ph type="dt" sz="quarter" idx="10"/>
          </p:nvPr>
        </p:nvSpPr>
        <p:spPr>
          <a:xfrm>
            <a:off x="696913" y="333375"/>
            <a:ext cx="99386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June 2017</a:t>
            </a:r>
            <a:endParaRPr lang="en-US" altLang="zh-CN" sz="18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xfrm>
            <a:off x="696913" y="333375"/>
            <a:ext cx="99386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June 2017</a:t>
            </a:r>
            <a:endParaRPr lang="en-GB" sz="1800" dirty="0"/>
          </a:p>
        </p:txBody>
      </p:sp>
      <p:sp>
        <p:nvSpPr>
          <p:cNvPr id="17411" name="Footer Placeholder 4"/>
          <p:cNvSpPr>
            <a:spLocks noGrp="1"/>
          </p:cNvSpPr>
          <p:nvPr>
            <p:ph type="ftr" sz="quarter" idx="4294967295"/>
          </p:nvPr>
        </p:nvSpPr>
        <p:spPr>
          <a:xfrm>
            <a:off x="6137275" y="6475413"/>
            <a:ext cx="2406650"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smtClean="0"/>
              <a:t>Jiamin Chen (Huawei)</a:t>
            </a:r>
            <a:endParaRPr lang="en-US" sz="1200" b="0" dirty="0"/>
          </a:p>
        </p:txBody>
      </p:sp>
      <p:sp>
        <p:nvSpPr>
          <p:cNvPr id="1741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15C2185B-84FC-784A-A02A-96EC8D19F0CE}" type="slidenum">
              <a:rPr lang="en-GB" sz="1200" b="0"/>
              <a:pPr/>
              <a:t>7</a:t>
            </a:fld>
            <a:endParaRPr lang="en-GB" sz="1200" b="0"/>
          </a:p>
        </p:txBody>
      </p:sp>
      <p:sp>
        <p:nvSpPr>
          <p:cNvPr id="17413" name="Rectangle 2"/>
          <p:cNvSpPr>
            <a:spLocks noGrp="1" noChangeArrowheads="1"/>
          </p:cNvSpPr>
          <p:nvPr>
            <p:ph type="title"/>
          </p:nvPr>
        </p:nvSpPr>
        <p:spPr>
          <a:xfrm>
            <a:off x="684213" y="549275"/>
            <a:ext cx="7772400" cy="922338"/>
          </a:xfrm>
        </p:spPr>
        <p:txBody>
          <a:bodyPr/>
          <a:lstStyle/>
          <a:p>
            <a:r>
              <a:rPr lang="en-US" sz="2800" u="sng">
                <a:solidFill>
                  <a:schemeClr val="tx1"/>
                </a:solidFill>
                <a:latin typeface="Times New Roman" charset="0"/>
              </a:rPr>
              <a:t>Resources – URLs</a:t>
            </a:r>
          </a:p>
        </p:txBody>
      </p:sp>
      <p:sp>
        <p:nvSpPr>
          <p:cNvPr id="17414" name="Rectangle 3"/>
          <p:cNvSpPr>
            <a:spLocks noGrp="1" noChangeArrowheads="1"/>
          </p:cNvSpPr>
          <p:nvPr>
            <p:ph type="body" idx="1"/>
          </p:nvPr>
        </p:nvSpPr>
        <p:spPr>
          <a:xfrm>
            <a:off x="685800" y="1447800"/>
            <a:ext cx="7772400" cy="3671888"/>
          </a:xfrm>
        </p:spPr>
        <p:txBody>
          <a:bodyPr/>
          <a:lstStyle/>
          <a:p>
            <a:pPr>
              <a:lnSpc>
                <a:spcPct val="90000"/>
              </a:lnSpc>
            </a:pPr>
            <a:r>
              <a:rPr lang="en-US" sz="2800" dirty="0">
                <a:latin typeface="Times New Roman" charset="0"/>
              </a:rPr>
              <a:t>Link to IEEE Disclosure of Affiliation </a:t>
            </a:r>
          </a:p>
          <a:p>
            <a:pPr lvl="1">
              <a:lnSpc>
                <a:spcPct val="90000"/>
              </a:lnSpc>
            </a:pPr>
            <a:r>
              <a:rPr lang="en-US" sz="2400" dirty="0">
                <a:latin typeface="Times New Roman" charset="0"/>
                <a:hlinkClick r:id="rId3"/>
              </a:rPr>
              <a:t>http://standards.ieee.org/faqs/affiliationFAQ.html</a:t>
            </a:r>
            <a:endParaRPr lang="en-US" sz="2400" dirty="0">
              <a:latin typeface="Times New Roman" charset="0"/>
            </a:endParaRPr>
          </a:p>
          <a:p>
            <a:pPr>
              <a:lnSpc>
                <a:spcPct val="90000"/>
              </a:lnSpc>
            </a:pPr>
            <a:r>
              <a:rPr lang="en-US" sz="2800" dirty="0">
                <a:latin typeface="Times New Roman" charset="0"/>
              </a:rPr>
              <a:t>Links to IEEE Antitrust Guidelines</a:t>
            </a:r>
          </a:p>
          <a:p>
            <a:pPr lvl="1">
              <a:lnSpc>
                <a:spcPct val="90000"/>
              </a:lnSpc>
            </a:pPr>
            <a:r>
              <a:rPr lang="en-US" sz="2400" dirty="0">
                <a:latin typeface="Times New Roman" charset="0"/>
                <a:hlinkClick r:id="rId4"/>
              </a:rPr>
              <a:t>http://standards.ieee.org/resources/antitrust-guidelines.pdf</a:t>
            </a:r>
            <a:endParaRPr lang="en-US" sz="2400" dirty="0">
              <a:latin typeface="Times New Roman" charset="0"/>
            </a:endParaRPr>
          </a:p>
          <a:p>
            <a:pPr>
              <a:lnSpc>
                <a:spcPct val="90000"/>
              </a:lnSpc>
            </a:pPr>
            <a:r>
              <a:rPr lang="en-US" sz="2800" dirty="0">
                <a:latin typeface="Times New Roman" charset="0"/>
              </a:rPr>
              <a:t>Link to IEEE Code of Ethics</a:t>
            </a:r>
          </a:p>
          <a:p>
            <a:pPr lvl="1">
              <a:lnSpc>
                <a:spcPct val="90000"/>
              </a:lnSpc>
            </a:pPr>
            <a:r>
              <a:rPr lang="en-US" sz="2400" dirty="0">
                <a:latin typeface="Times New Roman" charset="0"/>
                <a:hlinkClick r:id="rId5"/>
              </a:rPr>
              <a:t>http://www.ieee.org/web/membership/ethics/code_ethics.html</a:t>
            </a:r>
            <a:r>
              <a:rPr lang="en-US" sz="2400" dirty="0">
                <a:latin typeface="Times New Roman" charset="0"/>
              </a:rPr>
              <a:t> </a:t>
            </a:r>
          </a:p>
          <a:p>
            <a:pPr>
              <a:lnSpc>
                <a:spcPct val="90000"/>
              </a:lnSpc>
            </a:pPr>
            <a:r>
              <a:rPr lang="en-US" sz="2800" dirty="0">
                <a:latin typeface="Times New Roman" charset="0"/>
              </a:rPr>
              <a:t>Link to IEEE Patent Policy</a:t>
            </a:r>
          </a:p>
          <a:p>
            <a:pPr lvl="1">
              <a:lnSpc>
                <a:spcPct val="90000"/>
              </a:lnSpc>
            </a:pPr>
            <a:r>
              <a:rPr lang="en-US" sz="2400" dirty="0">
                <a:latin typeface="Times New Roman" charset="0"/>
                <a:hlinkClick r:id="rId6"/>
              </a:rPr>
              <a:t>http://standards.ieee.org/board/pat/pat-slideset.ppt</a:t>
            </a:r>
            <a:endParaRPr lang="en-US" sz="2400" dirty="0">
              <a:latin typeface="Times New Roman" charset="0"/>
            </a:endParaRPr>
          </a:p>
        </p:txBody>
      </p:sp>
    </p:spTree>
    <p:extLst>
      <p:ext uri="{BB962C8B-B14F-4D97-AF65-F5344CB8AC3E}">
        <p14:creationId xmlns:p14="http://schemas.microsoft.com/office/powerpoint/2010/main" xmlns="" val="79498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dirty="0" smtClean="0"/>
              <a:t>Agenda Items</a:t>
            </a:r>
          </a:p>
        </p:txBody>
      </p:sp>
      <p:sp>
        <p:nvSpPr>
          <p:cNvPr id="38914" name="Content Placeholder 2"/>
          <p:cNvSpPr>
            <a:spLocks noGrp="1"/>
          </p:cNvSpPr>
          <p:nvPr>
            <p:ph idx="1"/>
          </p:nvPr>
        </p:nvSpPr>
        <p:spPr>
          <a:xfrm>
            <a:off x="533400" y="1340768"/>
            <a:ext cx="8305800" cy="5136232"/>
          </a:xfrm>
        </p:spPr>
        <p:txBody>
          <a:bodyPr/>
          <a:lstStyle/>
          <a:p>
            <a:pPr algn="just"/>
            <a:r>
              <a:rPr lang="en-US" altLang="en-US" sz="2000" dirty="0" smtClean="0"/>
              <a:t>Call the meeting to order</a:t>
            </a:r>
          </a:p>
          <a:p>
            <a:pPr algn="just"/>
            <a:r>
              <a:rPr lang="en-US" altLang="en-US" sz="2000" dirty="0" smtClean="0"/>
              <a:t>Patent policy and logistics</a:t>
            </a:r>
          </a:p>
          <a:p>
            <a:pPr algn="just"/>
            <a:r>
              <a:rPr lang="en-US" altLang="en-US" sz="2000" dirty="0" smtClean="0"/>
              <a:t>Presentation</a:t>
            </a:r>
          </a:p>
          <a:p>
            <a:pPr lvl="1" algn="just"/>
            <a:r>
              <a:rPr lang="en-US" altLang="en-US" sz="1400" b="1" dirty="0" smtClean="0"/>
              <a:t>11-17/0622r4: </a:t>
            </a:r>
            <a:r>
              <a:rPr lang="en-US" altLang="zh-CN" sz="1400" dirty="0" smtClean="0"/>
              <a:t>Proposed Resolution to CID </a:t>
            </a:r>
            <a:r>
              <a:rPr lang="en-GB" altLang="zh-CN" sz="1400" dirty="0" smtClean="0"/>
              <a:t>801, 802, 804, 805, 808, 812, 815-817, 820-825, 827, 829-832, 837, and 851 </a:t>
            </a:r>
            <a:r>
              <a:rPr lang="en-US" altLang="zh-CN" sz="1400" dirty="0" smtClean="0"/>
              <a:t>on </a:t>
            </a:r>
            <a:r>
              <a:rPr lang="en-US" altLang="zh-CN" sz="1400" dirty="0" err="1" smtClean="0"/>
              <a:t>TGaj</a:t>
            </a:r>
            <a:r>
              <a:rPr lang="en-US" altLang="zh-CN" sz="1400" dirty="0" smtClean="0"/>
              <a:t> D5.0 from the initial sponsor ballot</a:t>
            </a:r>
          </a:p>
          <a:p>
            <a:pPr lvl="1" algn="just"/>
            <a:r>
              <a:rPr lang="en-US" altLang="en-US" sz="1400" b="1" dirty="0" smtClean="0"/>
              <a:t>11-17/0635r3: </a:t>
            </a:r>
            <a:r>
              <a:rPr lang="en-US" altLang="zh-CN" sz="1400" dirty="0" smtClean="0"/>
              <a:t>Proposed Resolution to CID </a:t>
            </a:r>
            <a:r>
              <a:rPr lang="en-GB" altLang="zh-CN" sz="1400" dirty="0" smtClean="0"/>
              <a:t>856-858 and 860 </a:t>
            </a:r>
            <a:r>
              <a:rPr lang="en-US" altLang="zh-CN" sz="1400" dirty="0" smtClean="0"/>
              <a:t>on </a:t>
            </a:r>
            <a:r>
              <a:rPr lang="en-US" altLang="zh-CN" sz="1400" dirty="0" err="1" smtClean="0"/>
              <a:t>TGaj</a:t>
            </a:r>
            <a:r>
              <a:rPr lang="en-US" altLang="zh-CN" sz="1400" dirty="0" smtClean="0"/>
              <a:t> D5.0 from the initial sponsor ballot</a:t>
            </a:r>
          </a:p>
          <a:p>
            <a:pPr lvl="1" algn="just"/>
            <a:r>
              <a:rPr lang="en-US" altLang="en-US" sz="1400" b="1" dirty="0" smtClean="0"/>
              <a:t>11-17/0639r3: </a:t>
            </a:r>
            <a:r>
              <a:rPr lang="en-US" altLang="zh-CN" sz="1400" dirty="0" smtClean="0"/>
              <a:t>Proposed Resolution to CID </a:t>
            </a:r>
            <a:r>
              <a:rPr lang="en-GB" altLang="zh-CN" sz="1400" dirty="0" smtClean="0"/>
              <a:t>852-855, 865, and 869 </a:t>
            </a:r>
            <a:r>
              <a:rPr lang="en-US" altLang="zh-CN" sz="1400" dirty="0" smtClean="0"/>
              <a:t>on </a:t>
            </a:r>
            <a:r>
              <a:rPr lang="en-US" altLang="zh-CN" sz="1400" dirty="0" err="1" smtClean="0"/>
              <a:t>TGaj</a:t>
            </a:r>
            <a:r>
              <a:rPr lang="en-US" altLang="zh-CN" sz="1400" dirty="0" smtClean="0"/>
              <a:t> D5.0 from the initial sponsor ballot</a:t>
            </a:r>
          </a:p>
          <a:p>
            <a:pPr lvl="1" algn="just"/>
            <a:r>
              <a:rPr lang="en-US" altLang="en-US" sz="1400" b="1" dirty="0" smtClean="0"/>
              <a:t>11-17/0791r2: </a:t>
            </a:r>
            <a:r>
              <a:rPr lang="en-US" altLang="zh-CN" sz="1400" dirty="0" smtClean="0"/>
              <a:t>Proposed resolutions to CID 848-850, 859</a:t>
            </a:r>
          </a:p>
          <a:p>
            <a:pPr lvl="1" algn="just"/>
            <a:r>
              <a:rPr lang="en-US" altLang="en-US" sz="1400" b="1" dirty="0" smtClean="0"/>
              <a:t>11-17/0792r2: </a:t>
            </a:r>
            <a:r>
              <a:rPr lang="en-US" altLang="zh-CN" sz="1400" dirty="0" smtClean="0"/>
              <a:t>Proposed resolutions to CID 838-845</a:t>
            </a:r>
          </a:p>
          <a:p>
            <a:pPr lvl="1" algn="just"/>
            <a:r>
              <a:rPr lang="en-US" altLang="en-US" sz="1400" b="1" dirty="0" smtClean="0"/>
              <a:t>11-17/0789r3: </a:t>
            </a:r>
            <a:r>
              <a:rPr lang="en-US" altLang="zh-CN" sz="1400" dirty="0" smtClean="0"/>
              <a:t>Proposed resolution to CID 803, 806-807, 809-810, 811, 813-814, 818-819, 826, 828, 833-836, 846-847, 861-864, 866-868 and 870-875 from Initial Sponsor Ballot</a:t>
            </a:r>
          </a:p>
          <a:p>
            <a:pPr lvl="1" algn="just"/>
            <a:r>
              <a:rPr lang="en-US" altLang="en-US" sz="1400" b="1" dirty="0" smtClean="0"/>
              <a:t>11-17/0613r5: </a:t>
            </a:r>
            <a:r>
              <a:rPr lang="en-US" altLang="en-US" sz="1400" dirty="0" smtClean="0"/>
              <a:t>Comments from </a:t>
            </a:r>
            <a:r>
              <a:rPr lang="en-US" altLang="en-US" sz="1400" dirty="0" err="1" smtClean="0"/>
              <a:t>TGaj</a:t>
            </a:r>
            <a:r>
              <a:rPr lang="en-US" altLang="en-US" sz="1400" dirty="0" smtClean="0"/>
              <a:t> Initial Sponsor Ballot</a:t>
            </a:r>
          </a:p>
          <a:p>
            <a:pPr algn="just"/>
            <a:r>
              <a:rPr lang="en-US" altLang="en-US" sz="2000" dirty="0" smtClean="0"/>
              <a:t>Motions</a:t>
            </a:r>
            <a:endParaRPr lang="en-US" altLang="en-US" sz="1400" dirty="0" smtClean="0"/>
          </a:p>
          <a:p>
            <a:pPr lvl="1" algn="just"/>
            <a:r>
              <a:rPr lang="en-US" altLang="en-US" sz="1400" dirty="0" smtClean="0"/>
              <a:t>To approve the improved comment resolution for CIDs from Initial Sponsor Ballot  </a:t>
            </a:r>
          </a:p>
          <a:p>
            <a:pPr lvl="1" algn="just"/>
            <a:r>
              <a:rPr lang="en-US" altLang="en-US" sz="1400" dirty="0" smtClean="0"/>
              <a:t>To approve to create </a:t>
            </a:r>
            <a:r>
              <a:rPr lang="en-US" altLang="en-US" sz="1400" dirty="0" err="1" smtClean="0"/>
              <a:t>TGaj</a:t>
            </a:r>
            <a:r>
              <a:rPr lang="en-US" altLang="en-US" sz="1400" dirty="0" smtClean="0"/>
              <a:t> D6.0 for Recirculation Sponsor Ballot</a:t>
            </a:r>
          </a:p>
          <a:p>
            <a:pPr lvl="1" algn="just"/>
            <a:endParaRPr lang="en-US" altLang="zh-CN" sz="2400" b="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8</a:t>
            </a:fld>
            <a:endParaRPr lang="en-US" altLang="zh-CN"/>
          </a:p>
        </p:txBody>
      </p:sp>
      <p:sp>
        <p:nvSpPr>
          <p:cNvPr id="38917" name="Date Placeholder 3"/>
          <p:cNvSpPr>
            <a:spLocks noGrp="1"/>
          </p:cNvSpPr>
          <p:nvPr>
            <p:ph type="dt" sz="quarter" idx="10"/>
          </p:nvPr>
        </p:nvSpPr>
        <p:spPr>
          <a:xfrm>
            <a:off x="696913" y="333375"/>
            <a:ext cx="99386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June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Motion 1</a:t>
            </a:r>
          </a:p>
        </p:txBody>
      </p:sp>
      <p:sp>
        <p:nvSpPr>
          <p:cNvPr id="39939" name="Content Placeholder 6"/>
          <p:cNvSpPr>
            <a:spLocks noGrp="1"/>
          </p:cNvSpPr>
          <p:nvPr>
            <p:ph sz="half" idx="2"/>
          </p:nvPr>
        </p:nvSpPr>
        <p:spPr>
          <a:xfrm>
            <a:off x="611560" y="1844824"/>
            <a:ext cx="8352928" cy="4536504"/>
          </a:xfrm>
        </p:spPr>
        <p:txBody>
          <a:bodyPr/>
          <a:lstStyle/>
          <a:p>
            <a:r>
              <a:rPr lang="en-US" altLang="zh-CN" sz="2400" dirty="0" smtClean="0"/>
              <a:t>To approve the following comment resolution for Initial Sponsor Ballot on P802.11 D5.0.</a:t>
            </a:r>
          </a:p>
          <a:p>
            <a:pPr lvl="1"/>
            <a:r>
              <a:rPr lang="en-US" altLang="zh-CN" sz="1600" dirty="0" smtClean="0"/>
              <a:t>CID 801, 802, 804, 805, 808, 812, 815-817, 820-825, 827, 829-832, 837, and 851 (from 11-17/0622r4) </a:t>
            </a:r>
          </a:p>
          <a:p>
            <a:pPr lvl="1"/>
            <a:r>
              <a:rPr lang="en-US" altLang="zh-CN" sz="1600" dirty="0" smtClean="0"/>
              <a:t>CID </a:t>
            </a:r>
            <a:r>
              <a:rPr lang="en-US" altLang="zh-CN" sz="1600" dirty="0" smtClean="0">
                <a:solidFill>
                  <a:srgbClr val="000000"/>
                </a:solidFill>
              </a:rPr>
              <a:t>856-858 and 860 </a:t>
            </a:r>
            <a:r>
              <a:rPr lang="en-US" altLang="zh-CN" sz="1600" dirty="0" smtClean="0"/>
              <a:t>(from 11-17/0635r3) </a:t>
            </a:r>
          </a:p>
          <a:p>
            <a:pPr lvl="1"/>
            <a:r>
              <a:rPr lang="en-US" altLang="zh-CN" sz="1600" dirty="0" smtClean="0">
                <a:solidFill>
                  <a:srgbClr val="000000"/>
                </a:solidFill>
              </a:rPr>
              <a:t>CID 854-855, 865 and 869</a:t>
            </a:r>
            <a:r>
              <a:rPr lang="en-US" altLang="zh-CN" sz="1600" dirty="0" smtClean="0"/>
              <a:t> (from 11-17/0639r3) </a:t>
            </a:r>
          </a:p>
          <a:p>
            <a:pPr lvl="1"/>
            <a:r>
              <a:rPr lang="en-US" altLang="zh-CN" sz="1600" dirty="0" smtClean="0"/>
              <a:t>CID </a:t>
            </a:r>
            <a:r>
              <a:rPr lang="en-US" altLang="zh-CN" sz="1600" dirty="0" smtClean="0">
                <a:solidFill>
                  <a:srgbClr val="000000"/>
                </a:solidFill>
              </a:rPr>
              <a:t>848-850, 859 </a:t>
            </a:r>
            <a:r>
              <a:rPr lang="en-US" altLang="zh-CN" sz="1600" dirty="0" smtClean="0"/>
              <a:t>(from 11-17/0791r2) </a:t>
            </a:r>
          </a:p>
          <a:p>
            <a:pPr lvl="1"/>
            <a:r>
              <a:rPr lang="en-US" altLang="zh-CN" sz="1600" dirty="0" smtClean="0"/>
              <a:t>CID </a:t>
            </a:r>
            <a:r>
              <a:rPr lang="en-US" altLang="zh-CN" sz="1600" dirty="0" smtClean="0">
                <a:solidFill>
                  <a:srgbClr val="000000"/>
                </a:solidFill>
              </a:rPr>
              <a:t>838-845 </a:t>
            </a:r>
            <a:r>
              <a:rPr lang="en-US" altLang="zh-CN" sz="1600" dirty="0" smtClean="0"/>
              <a:t>(from 11-17/0792r2) </a:t>
            </a:r>
          </a:p>
          <a:p>
            <a:pPr lvl="1"/>
            <a:r>
              <a:rPr lang="en-US" sz="1600" dirty="0" smtClean="0"/>
              <a:t>CID 803, 806-807, 809-810, 811, 813-814, 818-819, 826, 828, 833-836, 846-847, 861-864, 866-868 and 870-875 </a:t>
            </a:r>
            <a:r>
              <a:rPr lang="en-US" altLang="zh-CN" sz="1600" dirty="0" smtClean="0"/>
              <a:t>(from 11-17/0789r3)</a:t>
            </a:r>
          </a:p>
          <a:p>
            <a:pPr lvl="1"/>
            <a:endParaRPr lang="en-US" sz="1600" dirty="0" smtClean="0">
              <a:solidFill>
                <a:srgbClr val="000000"/>
              </a:solidFill>
            </a:endParaRPr>
          </a:p>
          <a:p>
            <a:pPr lvl="1">
              <a:lnSpc>
                <a:spcPct val="90000"/>
              </a:lnSpc>
            </a:pPr>
            <a:r>
              <a:rPr lang="en-US" altLang="zh-CN" sz="2000" dirty="0" smtClean="0"/>
              <a:t>Move:</a:t>
            </a:r>
          </a:p>
          <a:p>
            <a:pPr lvl="1">
              <a:lnSpc>
                <a:spcPct val="90000"/>
              </a:lnSpc>
            </a:pPr>
            <a:r>
              <a:rPr lang="en-US" altLang="zh-CN" sz="2000" dirty="0" smtClean="0"/>
              <a:t>Second: </a:t>
            </a:r>
          </a:p>
          <a:p>
            <a:pPr lvl="1">
              <a:lnSpc>
                <a:spcPct val="90000"/>
              </a:lnSpc>
            </a:pPr>
            <a:r>
              <a:rPr lang="en-GB" altLang="en-US" sz="2000" dirty="0" smtClean="0"/>
              <a:t>Result: Y- , N-,  A- </a:t>
            </a:r>
          </a:p>
          <a:p>
            <a:pPr lvl="1">
              <a:lnSpc>
                <a:spcPct val="90000"/>
              </a:lnSpc>
            </a:pPr>
            <a:endParaRPr lang="en-GB" altLang="en-US" sz="2000" dirty="0" smtClean="0"/>
          </a:p>
          <a:p>
            <a:pPr lvl="1">
              <a:lnSpc>
                <a:spcPct val="90000"/>
              </a:lnSpc>
            </a:pPr>
            <a:endParaRPr lang="en-US" altLang="zh-CN" sz="2000" b="1" dirty="0" smtClean="0"/>
          </a:p>
          <a:p>
            <a:pPr lvl="1">
              <a:lnSpc>
                <a:spcPct val="90000"/>
              </a:lnSpc>
            </a:pPr>
            <a:endParaRPr lang="en-GB" altLang="en-US" sz="1800" b="1" dirty="0" smtClean="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9</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7627621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124400</TotalTime>
  <Words>1108</Words>
  <Application>Microsoft Office PowerPoint</Application>
  <PresentationFormat>全屏显示(4:3)</PresentationFormat>
  <Paragraphs>170</Paragraphs>
  <Slides>11</Slides>
  <Notes>11</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11</vt:i4>
      </vt:variant>
    </vt:vector>
  </HeadingPairs>
  <TitlesOfParts>
    <vt:vector size="13" baseType="lpstr">
      <vt:lpstr>802-11-Submission</vt:lpstr>
      <vt:lpstr>Document</vt:lpstr>
      <vt:lpstr>幻灯片 1</vt:lpstr>
      <vt:lpstr>幻灯片 2</vt:lpstr>
      <vt:lpstr>Participants, Patents, and Duty to Inform</vt:lpstr>
      <vt:lpstr>Call for potentially essential patents </vt:lpstr>
      <vt:lpstr>Guidelines for IEEE-SA Meetings</vt:lpstr>
      <vt:lpstr>Participation in IEEE 802 Meetings</vt:lpstr>
      <vt:lpstr>Resources – URLs</vt:lpstr>
      <vt:lpstr>Agenda Items</vt:lpstr>
      <vt:lpstr>Motion 1</vt:lpstr>
      <vt:lpstr>Motion 2  </vt:lpstr>
      <vt:lpstr> </vt:lpstr>
    </vt:vector>
  </TitlesOfParts>
  <Company>Huawei</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Jiamin CHEN</dc:creator>
  <cp:lastModifiedBy>Jiamin Chen</cp:lastModifiedBy>
  <cp:revision>3743</cp:revision>
  <cp:lastPrinted>1998-02-10T13:28:06Z</cp:lastPrinted>
  <dcterms:created xsi:type="dcterms:W3CDTF">2007-04-17T18:10:23Z</dcterms:created>
  <dcterms:modified xsi:type="dcterms:W3CDTF">2017-06-08T07:36:49Z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1481025696</vt:lpwstr>
  </property>
  <property fmtid="{D5CDD505-2E9C-101B-9397-08002B2CF9AE}" pid="6" name="_2015_ms_pID_725343">
    <vt:lpwstr>(2)fieB04ioZOWdLat2C5JmENoQGEgOiOnV+Qb0ZMnwY9DBTDKWOIRa6VvEUrNI5IMxA6/ZptOY
6oukI4Kl/YpRqpfH0pqafE3NLEFN2KxXtnrB+N6ToIA2cKjNkRcadvZgzb0OcUvIqwdauVRf
m0jxoQGt7kPPe8xNUWZhLNLpKylN2dNwakE5snYnGmkTSqZxlYcmr0e4O0MAHEYd4yVCjiwc
6dRuyKMqTDGZU6+eH/</vt:lpwstr>
  </property>
  <property fmtid="{D5CDD505-2E9C-101B-9397-08002B2CF9AE}" pid="7" name="_2015_ms_pID_7253431">
    <vt:lpwstr>9WeQHtzkHnYF/lNClzjMeLHU5eXWSHpEqC+LeZpZyaQbNwWn5+lwmv
y28gx29Bf4tQbRXAmwrlPOpjo74TmLaBuSUN6dMJZwqLNVNoUKFpGwUSC/jSj4t2QBruUYK5
IYYWiI8YKLFfwN+qdAaIPI4aARwR8e/iLuLaJygwUZAckg==</vt:lpwstr>
  </property>
</Properties>
</file>