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5" r:id="rId4"/>
    <p:sldId id="266" r:id="rId5"/>
    <p:sldId id="267" r:id="rId6"/>
    <p:sldId id="268" r:id="rId7"/>
    <p:sldId id="269" r:id="rId8"/>
    <p:sldId id="270" r:id="rId9"/>
    <p:sldId id="271" r:id="rId10"/>
    <p:sldId id="272" r:id="rId11"/>
    <p:sldId id="275" r:id="rId12"/>
    <p:sldId id="276" r:id="rId13"/>
    <p:sldId id="277" r:id="rId14"/>
    <p:sldId id="278" r:id="rId15"/>
    <p:sldId id="273" r:id="rId16"/>
    <p:sldId id="274" r:id="rId17"/>
    <p:sldId id="264"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78" d="100"/>
          <a:sy n="78" d="100"/>
        </p:scale>
        <p:origin x="84" y="60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6/2/2017</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17</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1154113" y="701675"/>
            <a:ext cx="4625975"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4</a:t>
            </a:fld>
            <a:endParaRPr lang="en-US" altLang="en-US" dirty="0"/>
          </a:p>
        </p:txBody>
      </p:sp>
      <p:sp>
        <p:nvSpPr>
          <p:cNvPr id="13317" name="Rectangle 2"/>
          <p:cNvSpPr>
            <a:spLocks noGrp="1" noRot="1" noChangeAspect="1" noChangeArrowheads="1" noTextEdit="1"/>
          </p:cNvSpPr>
          <p:nvPr>
            <p:ph type="sldImg"/>
          </p:nvPr>
        </p:nvSpPr>
        <p:spPr>
          <a:xfrm>
            <a:off x="1154113" y="700088"/>
            <a:ext cx="462915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6</a:t>
            </a:fld>
            <a:endParaRPr lang="en-GB" altLang="en-US" dirty="0"/>
          </a:p>
        </p:txBody>
      </p:sp>
      <p:sp>
        <p:nvSpPr>
          <p:cNvPr id="16391" name="Rectangle 2"/>
          <p:cNvSpPr>
            <a:spLocks noGrp="1" noRot="1" noChangeAspect="1" noChangeArrowheads="1" noTextEdit="1"/>
          </p:cNvSpPr>
          <p:nvPr>
            <p:ph type="sldImg"/>
          </p:nvPr>
        </p:nvSpPr>
        <p:spPr>
          <a:xfrm>
            <a:off x="914400" y="744538"/>
            <a:ext cx="4967288"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58CD6C8C-AD46-4C40-88BA-2704DDE8887A}" type="slidenum">
              <a:rPr lang="en-US" altLang="en-US"/>
              <a:pPr/>
              <a:t>7</a:t>
            </a:fld>
            <a:endParaRPr lang="en-US" altLang="en-US" dirty="0"/>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dirty="0">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dirty="0">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dirty="0">
                <a:ea typeface="MS Gothic" panose="020B0609070205080204" pitchFamily="49" charset="-128"/>
              </a:rPr>
              <a:t>Page </a:t>
            </a:r>
            <a:fld id="{3B954205-0002-4784-9F3D-D44C575511B3}" type="slidenum">
              <a:rPr lang="en-US" altLang="en-US">
                <a:ea typeface="MS Gothic" panose="020B0609070205080204" pitchFamily="49" charset="-128"/>
              </a:rPr>
              <a:pPr algn="r" hangingPunct="0">
                <a:buClrTx/>
                <a:buFontTx/>
                <a:buNone/>
              </a:pPr>
              <a:t>7</a:t>
            </a:fld>
            <a:endParaRPr lang="en-US" altLang="en-US" dirty="0">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1522053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154113" y="701675"/>
            <a:ext cx="4625975" cy="3468688"/>
          </a:xfrm>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150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2150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2151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2151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AAC3C24F-F4EA-494B-80DD-7660B11FC234}" type="slidenum">
              <a:rPr lang="en-US" altLang="en-US" smtClean="0"/>
              <a:pPr>
                <a:spcBef>
                  <a:spcPct val="0"/>
                </a:spcBef>
              </a:pPr>
              <a:t>10</a:t>
            </a:fld>
            <a:endParaRPr lang="en-US" altLang="en-US" dirty="0"/>
          </a:p>
        </p:txBody>
      </p:sp>
    </p:spTree>
    <p:extLst>
      <p:ext uri="{BB962C8B-B14F-4D97-AF65-F5344CB8AC3E}">
        <p14:creationId xmlns:p14="http://schemas.microsoft.com/office/powerpoint/2010/main" val="4131133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97C1C4D-82E4-42F7-92B4-CE4E9CCC0BC5}" type="slidenum">
              <a:rPr lang="en-US" altLang="en-US" smtClean="0"/>
              <a:pPr>
                <a:spcBef>
                  <a:spcPct val="0"/>
                </a:spcBef>
              </a:pPr>
              <a:t>15</a:t>
            </a:fld>
            <a:endParaRPr lang="en-US" altLang="en-US" dirty="0"/>
          </a:p>
        </p:txBody>
      </p:sp>
    </p:spTree>
    <p:extLst>
      <p:ext uri="{BB962C8B-B14F-4D97-AF65-F5344CB8AC3E}">
        <p14:creationId xmlns:p14="http://schemas.microsoft.com/office/powerpoint/2010/main" val="39581295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16</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2017</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2017</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2017</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2017</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2017</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2017</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802.11-17/0889r0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sldNum="0"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6/11-16-1574-03-AANI-draft-ls-from-802-11-to-3gpp-sa-requesting-status-and-information-on-wlan-integration-in-3gpp-nextgen-system.docx" TargetMode="External"/><Relationship Id="rId3" Type="http://schemas.openxmlformats.org/officeDocument/2006/relationships/hyperlink" Target="https://mentor.ieee.org/802.11/dcn/16/11-16-1057-01-0000-802-11-imt-2020-5g-sc-proposal.pptx" TargetMode="External"/><Relationship Id="rId7" Type="http://schemas.openxmlformats.org/officeDocument/2006/relationships/hyperlink" Target="https://mentor.ieee.org/802.11/dcn/17/11-17-0378-02-AANI-reply-ls-to-reply-ls-from-3gpp-ran2-on-estimated-throughput-11-17-315r0.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16/11-16-1573-03-AANI-draft-ls-from-802-11-to-3gpp-ran-requesting-status-and-information-on-radio-level-integration.docx" TargetMode="External"/><Relationship Id="rId5" Type="http://schemas.openxmlformats.org/officeDocument/2006/relationships/hyperlink" Target="https://mentor.ieee.org/802.11/dcn/16/11-16-1510-02-AANI-reply-to-liaison-from-3gpp-ran2-on-estimated-throughput-11-16-1384.docx" TargetMode="External"/><Relationship Id="rId10" Type="http://schemas.openxmlformats.org/officeDocument/2006/relationships/hyperlink" Target="https://mentor.ieee.org/802.11/dcn/17/11-17-0444-00-0000-liaison-from-3gpp-ran-on-radio-level-integration.doc" TargetMode="External"/><Relationship Id="rId4" Type="http://schemas.openxmlformats.org/officeDocument/2006/relationships/hyperlink" Target="https://mentor.ieee.org/802.11/dcn/16/11-16-1101-10-0000-draft-ls-from-802-11-to-3gpp-ran-and-sa-on-imt-2020.docx" TargetMode="External"/><Relationship Id="rId9" Type="http://schemas.openxmlformats.org/officeDocument/2006/relationships/hyperlink" Target="https://mentor.ieee.org/802.11/dcn/17/11-17-0315-00-0000-liaison-statement-from-3gpp-ran2-on-estimated-wlan-throughput.doc"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7/11-17-0796-01-AANI-minutes-aani-sc-may-2017.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July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Joseph Levy (InterDigital)</a:t>
            </a:r>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AANI SC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2017-07-05</a:t>
            </a:r>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169484853"/>
              </p:ext>
            </p:extLst>
          </p:nvPr>
        </p:nvGraphicFramePr>
        <p:xfrm>
          <a:off x="519113" y="2279650"/>
          <a:ext cx="8105775" cy="2789238"/>
        </p:xfrm>
        <a:graphic>
          <a:graphicData uri="http://schemas.openxmlformats.org/presentationml/2006/ole">
            <mc:AlternateContent xmlns:mc="http://schemas.openxmlformats.org/markup-compatibility/2006">
              <mc:Choice xmlns:v="urn:schemas-microsoft-com:vml" Requires="v">
                <p:oleObj spid="_x0000_s3083" name="Document" r:id="rId4" imgW="8245941" imgH="2842309" progId="Word.Document.8">
                  <p:embed/>
                </p:oleObj>
              </mc:Choice>
              <mc:Fallback>
                <p:oleObj name="Document" r:id="rId4" imgW="8245941" imgH="2842309" progId="Word.Document.8">
                  <p:embed/>
                  <p:pic>
                    <p:nvPicPr>
                      <p:cNvPr id="3075" name="Object 3"/>
                      <p:cNvPicPr>
                        <a:picLocks noChangeAspect="1" noChangeArrowheads="1"/>
                      </p:cNvPicPr>
                      <p:nvPr/>
                    </p:nvPicPr>
                    <p:blipFill>
                      <a:blip r:embed="rId5"/>
                      <a:srcRect/>
                      <a:stretch>
                        <a:fillRect/>
                      </a:stretch>
                    </p:blipFill>
                    <p:spPr bwMode="auto">
                      <a:xfrm>
                        <a:off x="519113" y="2279650"/>
                        <a:ext cx="8105775" cy="278923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en-US" dirty="0"/>
              <a:t>AANI SC Background</a:t>
            </a:r>
          </a:p>
        </p:txBody>
      </p:sp>
      <p:sp>
        <p:nvSpPr>
          <p:cNvPr id="20483" name="Content Placeholder 2"/>
          <p:cNvSpPr>
            <a:spLocks noGrp="1"/>
          </p:cNvSpPr>
          <p:nvPr>
            <p:ph idx="1"/>
          </p:nvPr>
        </p:nvSpPr>
        <p:spPr>
          <a:xfrm>
            <a:off x="552450" y="1267422"/>
            <a:ext cx="8039100" cy="5222278"/>
          </a:xfrm>
        </p:spPr>
        <p:txBody>
          <a:bodyPr/>
          <a:lstStyle/>
          <a:p>
            <a:r>
              <a:rPr lang="en-US" altLang="en-US" sz="2000" dirty="0"/>
              <a:t>At the July 802 Plenary meeting in San Diego 802.11 passed a motion to form this standing committee [</a:t>
            </a:r>
            <a:r>
              <a:rPr lang="en-US" sz="2000" dirty="0">
                <a:hlinkClick r:id="rId3"/>
              </a:rPr>
              <a:t>11-16/1057r1</a:t>
            </a:r>
            <a:r>
              <a:rPr lang="en-US" altLang="en-US" sz="2000" dirty="0"/>
              <a:t>]</a:t>
            </a:r>
          </a:p>
          <a:p>
            <a:r>
              <a:rPr lang="en-US" altLang="en-US" sz="2000" dirty="0"/>
              <a:t>Liaison Statements Sent:</a:t>
            </a:r>
          </a:p>
          <a:p>
            <a:pPr>
              <a:buFont typeface="Arial" panose="020B0604020202020204" pitchFamily="34" charset="0"/>
              <a:buChar char="•"/>
            </a:pPr>
            <a:r>
              <a:rPr lang="en-US" altLang="en-US" sz="2000" dirty="0"/>
              <a:t>802.11 sent an LS (</a:t>
            </a:r>
            <a:r>
              <a:rPr lang="en-US" altLang="en-US" sz="2000" dirty="0">
                <a:hlinkClick r:id="rId4"/>
              </a:rPr>
              <a:t>11-16/1101r10</a:t>
            </a:r>
            <a:r>
              <a:rPr lang="en-US" altLang="en-US" sz="2000" dirty="0"/>
              <a:t>) to 3GPP RAN and SA (9/16)</a:t>
            </a:r>
          </a:p>
          <a:p>
            <a:pPr>
              <a:buFont typeface="Arial" panose="020B0604020202020204" pitchFamily="34" charset="0"/>
              <a:buChar char="•"/>
            </a:pPr>
            <a:r>
              <a:rPr lang="en-US" altLang="en-US" sz="2000" dirty="0"/>
              <a:t>802.11 sent an LS (</a:t>
            </a:r>
            <a:r>
              <a:rPr lang="en-US" altLang="en-US" sz="2000" dirty="0">
                <a:hlinkClick r:id="rId5"/>
              </a:rPr>
              <a:t>11-16-/510r2</a:t>
            </a:r>
            <a:r>
              <a:rPr lang="en-US" altLang="en-US" sz="2000" dirty="0"/>
              <a:t>) to 3GPP RAN2 (1/17)</a:t>
            </a:r>
          </a:p>
          <a:p>
            <a:pPr>
              <a:buFont typeface="Arial" panose="020B0604020202020204" pitchFamily="34" charset="0"/>
              <a:buChar char="•"/>
            </a:pPr>
            <a:r>
              <a:rPr lang="en-US" altLang="en-US" sz="2000" dirty="0"/>
              <a:t>802.11 sent an LS (</a:t>
            </a:r>
            <a:r>
              <a:rPr lang="en-US" altLang="en-US" sz="2000" dirty="0">
                <a:hlinkClick r:id="rId6"/>
              </a:rPr>
              <a:t>11-16/1573r3</a:t>
            </a:r>
            <a:r>
              <a:rPr lang="en-US" altLang="en-US" sz="2000" dirty="0"/>
              <a:t>) to 3GPP RAN (1/17)</a:t>
            </a:r>
          </a:p>
          <a:p>
            <a:pPr>
              <a:buFont typeface="Arial" panose="020B0604020202020204" pitchFamily="34" charset="0"/>
              <a:buChar char="•"/>
            </a:pPr>
            <a:r>
              <a:rPr lang="en-US" altLang="en-US" sz="2000" dirty="0"/>
              <a:t>802.11 sent an LS (</a:t>
            </a:r>
            <a:r>
              <a:rPr lang="en-US" altLang="en-US" sz="2000" dirty="0">
                <a:hlinkClick r:id="rId7"/>
              </a:rPr>
              <a:t>11-17-0378r2</a:t>
            </a:r>
            <a:r>
              <a:rPr lang="en-US" altLang="en-US" sz="2000" dirty="0"/>
              <a:t>) to 3GPP RAN2 (5/17)</a:t>
            </a:r>
          </a:p>
          <a:p>
            <a:pPr>
              <a:buFont typeface="Arial" panose="020B0604020202020204" pitchFamily="34" charset="0"/>
              <a:buChar char="•"/>
            </a:pPr>
            <a:r>
              <a:rPr lang="en-US" altLang="en-US" sz="2000" dirty="0"/>
              <a:t>802.11 sent an LS (</a:t>
            </a:r>
            <a:r>
              <a:rPr lang="en-US" altLang="en-US" sz="2000" dirty="0">
                <a:hlinkClick r:id="rId8"/>
              </a:rPr>
              <a:t>11-16/1574r3</a:t>
            </a:r>
            <a:r>
              <a:rPr lang="en-US" altLang="en-US" sz="2000" dirty="0"/>
              <a:t>) to 3GPP SA (5/17)</a:t>
            </a:r>
          </a:p>
          <a:p>
            <a:pPr marL="0" indent="0"/>
            <a:r>
              <a:rPr lang="en-US" altLang="en-US" sz="2000" dirty="0"/>
              <a:t>Liaison Statements Received:</a:t>
            </a:r>
          </a:p>
          <a:p>
            <a:pPr>
              <a:buFont typeface="Arial" panose="020B0604020202020204" pitchFamily="34" charset="0"/>
              <a:buChar char="•"/>
            </a:pPr>
            <a:r>
              <a:rPr lang="en-US" altLang="en-US" sz="2000" dirty="0"/>
              <a:t>3GPP RAN2 WG sent an LS (</a:t>
            </a:r>
            <a:r>
              <a:rPr lang="en-US" altLang="en-US" sz="2000" dirty="0">
                <a:hlinkClick r:id="rId9"/>
              </a:rPr>
              <a:t>11-17/0315r0</a:t>
            </a:r>
            <a:r>
              <a:rPr lang="en-US" altLang="en-US" sz="2000" dirty="0"/>
              <a:t>) (3/17)</a:t>
            </a:r>
          </a:p>
          <a:p>
            <a:pPr>
              <a:buFont typeface="Arial" panose="020B0604020202020204" pitchFamily="34" charset="0"/>
              <a:buChar char="•"/>
            </a:pPr>
            <a:r>
              <a:rPr lang="en-US" altLang="en-US" sz="2000" dirty="0"/>
              <a:t>3GPP RAN TSG sent an LS (</a:t>
            </a:r>
            <a:r>
              <a:rPr lang="en-US" altLang="en-US" sz="2000" dirty="0">
                <a:hlinkClick r:id="rId10"/>
              </a:rPr>
              <a:t>11-17/0444r0</a:t>
            </a:r>
            <a:r>
              <a:rPr lang="en-US" altLang="en-US" sz="2000" dirty="0"/>
              <a:t>) (3/17)</a:t>
            </a:r>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006817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AANI Status</a:t>
            </a:r>
          </a:p>
        </p:txBody>
      </p:sp>
      <p:sp>
        <p:nvSpPr>
          <p:cNvPr id="3" name="Content Placeholder 2"/>
          <p:cNvSpPr>
            <a:spLocks noGrp="1"/>
          </p:cNvSpPr>
          <p:nvPr>
            <p:ph idx="1"/>
          </p:nvPr>
        </p:nvSpPr>
        <p:spPr/>
        <p:txBody>
          <a:bodyPr/>
          <a:lstStyle/>
          <a:p>
            <a:r>
              <a:rPr lang="en-US" dirty="0"/>
              <a:t>Incoming LS </a:t>
            </a:r>
          </a:p>
          <a:p>
            <a:r>
              <a:rPr lang="en-US" dirty="0"/>
              <a:t>Contributions</a:t>
            </a:r>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July 2017</a:t>
            </a:r>
            <a:endParaRPr lang="en-GB" dirty="0"/>
          </a:p>
        </p:txBody>
      </p:sp>
    </p:spTree>
    <p:extLst>
      <p:ext uri="{BB962C8B-B14F-4D97-AF65-F5344CB8AC3E}">
        <p14:creationId xmlns:p14="http://schemas.microsoft.com/office/powerpoint/2010/main" val="2772516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Status: IEEE 802 network enhancements for the next decade Industry Connections Activity</a:t>
            </a:r>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July 2017</a:t>
            </a:r>
            <a:endParaRPr lang="en-GB" dirty="0"/>
          </a:p>
        </p:txBody>
      </p:sp>
    </p:spTree>
    <p:extLst>
      <p:ext uri="{BB962C8B-B14F-4D97-AF65-F5344CB8AC3E}">
        <p14:creationId xmlns:p14="http://schemas.microsoft.com/office/powerpoint/2010/main" val="789887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Incoming LS </a:t>
            </a:r>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July 2017</a:t>
            </a:r>
            <a:endParaRPr lang="en-GB" dirty="0"/>
          </a:p>
        </p:txBody>
      </p:sp>
    </p:spTree>
    <p:extLst>
      <p:ext uri="{BB962C8B-B14F-4D97-AF65-F5344CB8AC3E}">
        <p14:creationId xmlns:p14="http://schemas.microsoft.com/office/powerpoint/2010/main" val="3435855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Contributions</a:t>
            </a:r>
          </a:p>
        </p:txBody>
      </p:sp>
      <p:sp>
        <p:nvSpPr>
          <p:cNvPr id="3" name="Content Placeholder 2"/>
          <p:cNvSpPr>
            <a:spLocks noGrp="1"/>
          </p:cNvSpPr>
          <p:nvPr>
            <p:ph idx="1"/>
          </p:nvPr>
        </p:nvSpPr>
        <p:spPr/>
        <p:txBody>
          <a:bodyPr/>
          <a:lstStyle/>
          <a:p>
            <a:endParaRPr lang="en-US"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July 2017</a:t>
            </a:r>
            <a:endParaRPr lang="en-GB" dirty="0"/>
          </a:p>
        </p:txBody>
      </p:sp>
    </p:spTree>
    <p:extLst>
      <p:ext uri="{BB962C8B-B14F-4D97-AF65-F5344CB8AC3E}">
        <p14:creationId xmlns:p14="http://schemas.microsoft.com/office/powerpoint/2010/main" val="7747153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85800" y="685800"/>
            <a:ext cx="7772400" cy="609600"/>
          </a:xfrm>
        </p:spPr>
        <p:txBody>
          <a:bodyPr/>
          <a:lstStyle/>
          <a:p>
            <a:r>
              <a:rPr lang="en-US" altLang="en-US" dirty="0"/>
              <a:t>New Business</a:t>
            </a:r>
          </a:p>
        </p:txBody>
      </p:sp>
      <p:sp>
        <p:nvSpPr>
          <p:cNvPr id="35843" name="Content Placeholder 2"/>
          <p:cNvSpPr>
            <a:spLocks noGrp="1"/>
          </p:cNvSpPr>
          <p:nvPr>
            <p:ph idx="1"/>
          </p:nvPr>
        </p:nvSpPr>
        <p:spPr>
          <a:xfrm>
            <a:off x="685800" y="1447800"/>
            <a:ext cx="7772400" cy="4648200"/>
          </a:xfrm>
        </p:spPr>
        <p:txBody>
          <a:bodyPr/>
          <a:lstStyle/>
          <a:p>
            <a:r>
              <a:rPr lang="en-US" altLang="en-US" dirty="0"/>
              <a:t>Any other business?</a:t>
            </a:r>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858039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609600"/>
          </a:xfrm>
        </p:spPr>
        <p:txBody>
          <a:bodyPr/>
          <a:lstStyle/>
          <a:p>
            <a:r>
              <a:rPr lang="en-US" altLang="en-US" dirty="0"/>
              <a:t>Future Sessions Planning</a:t>
            </a:r>
          </a:p>
        </p:txBody>
      </p:sp>
      <p:sp>
        <p:nvSpPr>
          <p:cNvPr id="37891" name="Content Placeholder 2"/>
          <p:cNvSpPr>
            <a:spLocks noGrp="1"/>
          </p:cNvSpPr>
          <p:nvPr>
            <p:ph idx="1"/>
          </p:nvPr>
        </p:nvSpPr>
        <p:spPr>
          <a:xfrm>
            <a:off x="419100" y="1295400"/>
            <a:ext cx="8305800" cy="5105400"/>
          </a:xfrm>
        </p:spPr>
        <p:txBody>
          <a:bodyPr/>
          <a:lstStyle/>
          <a:p>
            <a:r>
              <a:rPr lang="en-US" altLang="en-US" dirty="0"/>
              <a:t>Teleconference: </a:t>
            </a:r>
          </a:p>
          <a:p>
            <a:pPr lvl="1"/>
            <a:r>
              <a:rPr lang="en-US" altLang="en-US" dirty="0"/>
              <a:t>None Planned</a:t>
            </a:r>
          </a:p>
          <a:p>
            <a:r>
              <a:rPr lang="en-US" altLang="en-US" dirty="0"/>
              <a:t>10-15 September 2017 F2F, Waikoloa Village, Kona, HI, USA:</a:t>
            </a:r>
          </a:p>
          <a:p>
            <a:pPr lvl="1"/>
            <a:r>
              <a:rPr lang="en-US" altLang="en-US" dirty="0"/>
              <a:t>Goals: </a:t>
            </a:r>
          </a:p>
          <a:p>
            <a:pPr lvl="2"/>
            <a:r>
              <a:rPr lang="en-US" altLang="en-US" dirty="0"/>
              <a:t>Continue discussion on current SA/802.11 interworking: 2G/3G/4G</a:t>
            </a:r>
          </a:p>
          <a:p>
            <a:pPr lvl="2"/>
            <a:r>
              <a:rPr lang="en-US" altLang="en-US" dirty="0"/>
              <a:t>Discuss any other contributions (5G/nextGen topics)</a:t>
            </a:r>
          </a:p>
          <a:p>
            <a:pPr lvl="2"/>
            <a:r>
              <a:rPr lang="en-US" altLang="en-US" dirty="0"/>
              <a:t>Discuss and address any LSs received</a:t>
            </a:r>
          </a:p>
          <a:p>
            <a:pPr lvl="2"/>
            <a:r>
              <a:rPr lang="en-US" altLang="en-US" dirty="0"/>
              <a:t>Review: </a:t>
            </a:r>
            <a:r>
              <a:rPr lang="en-US" dirty="0"/>
              <a:t>IEEE 802 network enhancements for the next decade Industry Connections Activity</a:t>
            </a:r>
            <a:endParaRPr lang="en-US" altLang="en-US" dirty="0"/>
          </a:p>
          <a:p>
            <a:pPr lvl="1"/>
            <a:r>
              <a:rPr lang="en-US" altLang="en-US" dirty="0"/>
              <a:t>Monday:</a:t>
            </a:r>
          </a:p>
          <a:p>
            <a:pPr lvl="2"/>
            <a:r>
              <a:rPr lang="en-US" altLang="en-US" dirty="0"/>
              <a:t>TBD</a:t>
            </a:r>
          </a:p>
          <a:p>
            <a:pPr lvl="1"/>
            <a:r>
              <a:rPr lang="en-US" altLang="en-US" dirty="0"/>
              <a:t>Thursday:</a:t>
            </a:r>
          </a:p>
          <a:p>
            <a:pPr lvl="2"/>
            <a:r>
              <a:rPr lang="en-US" altLang="en-US" dirty="0"/>
              <a:t>TBD</a:t>
            </a:r>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884494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July 2017</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Joseph Levy (InterDigital)</a:t>
            </a:r>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July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Joseph Levy (InterDigital)</a:t>
            </a:r>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lgn="ctr"/>
            <a:r>
              <a:rPr lang="en-US" altLang="en-US" dirty="0"/>
              <a:t>Agenda for:</a:t>
            </a:r>
          </a:p>
          <a:p>
            <a:pPr algn="ctr"/>
            <a:r>
              <a:rPr lang="en-US" altLang="en-US" dirty="0"/>
              <a:t> 802.11 AANI SC </a:t>
            </a:r>
            <a:br>
              <a:rPr lang="en-US" altLang="en-US" dirty="0"/>
            </a:br>
            <a:r>
              <a:rPr lang="en-US" altLang="en-US" sz="2000" dirty="0"/>
              <a:t>(Advanced Access Network Interface Standing Committee)</a:t>
            </a:r>
          </a:p>
          <a:p>
            <a:pPr algn="ctr"/>
            <a:r>
              <a:rPr lang="en-US" altLang="en-US" dirty="0"/>
              <a:t>July 2017</a:t>
            </a:r>
          </a:p>
          <a:p>
            <a:pPr algn="ctr"/>
            <a:r>
              <a:rPr lang="en-US" altLang="en-US" dirty="0"/>
              <a:t>Berlin, Germany</a:t>
            </a:r>
          </a:p>
          <a:p>
            <a:pPr algn="ctr"/>
            <a:endParaRPr lang="en-US" altLang="en-US" dirty="0"/>
          </a:p>
          <a:p>
            <a:pPr algn="ctr"/>
            <a:r>
              <a:rPr lang="en-US" altLang="en-US" dirty="0"/>
              <a:t>Chair: Joseph Levy (InterDigital)</a:t>
            </a:r>
          </a:p>
          <a:p>
            <a:pPr algn="ctr"/>
            <a:r>
              <a:rPr lang="en-US" altLang="en-US" dirty="0"/>
              <a:t>Vice Chair: Roger Marks (EthAirNet Associates)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685800" y="1600200"/>
            <a:ext cx="7772400" cy="4724400"/>
          </a:xfrm>
        </p:spPr>
        <p:txBody>
          <a:bodyPr/>
          <a:lstStyle/>
          <a:p>
            <a:r>
              <a:rPr lang="en-US" altLang="en-US" sz="2800" dirty="0"/>
              <a:t>Call for Secretary</a:t>
            </a:r>
          </a:p>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present, and make motions</a:t>
            </a:r>
          </a:p>
          <a:p>
            <a:pPr lvl="1" eaLnBrk="1" hangingPunct="1"/>
            <a:r>
              <a:rPr lang="en-US" altLang="en-US" sz="2400" dirty="0"/>
              <a:t>Participation in the AANI SC during a 802.11 F2F meeting counts towards 802.11 voting rights</a:t>
            </a:r>
          </a:p>
          <a:p>
            <a:pPr lvl="1" eaLnBrk="1" hangingPunct="1"/>
            <a:r>
              <a:rPr lang="en-US" altLang="en-US" sz="2400" dirty="0"/>
              <a:t>All technical motions must pass by a 75% majority</a:t>
            </a:r>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609600"/>
            <a:ext cx="7772400" cy="533400"/>
          </a:xfrm>
        </p:spPr>
        <p:txBody>
          <a:bodyPr/>
          <a:lstStyle/>
          <a:p>
            <a:pPr eaLnBrk="1" hangingPunct="1"/>
            <a:r>
              <a:rPr lang="en-US" altLang="en-US" dirty="0"/>
              <a:t>Agenda</a:t>
            </a:r>
          </a:p>
        </p:txBody>
      </p:sp>
      <p:sp>
        <p:nvSpPr>
          <p:cNvPr id="20483" name="Rectangle 3"/>
          <p:cNvSpPr>
            <a:spLocks noGrp="1" noChangeArrowheads="1"/>
          </p:cNvSpPr>
          <p:nvPr>
            <p:ph idx="1"/>
          </p:nvPr>
        </p:nvSpPr>
        <p:spPr>
          <a:xfrm>
            <a:off x="405384" y="1158239"/>
            <a:ext cx="8077200" cy="5317173"/>
          </a:xfrm>
        </p:spPr>
        <p:txBody>
          <a:bodyPr/>
          <a:lstStyle/>
          <a:p>
            <a:pPr marL="0" indent="0">
              <a:buFontTx/>
              <a:buNone/>
              <a:defRPr/>
            </a:pPr>
            <a:r>
              <a:rPr lang="en-US" altLang="en-US" sz="1800" dirty="0"/>
              <a:t>Monday – PM1 </a:t>
            </a:r>
          </a:p>
          <a:p>
            <a:pPr marL="457200" indent="-457200">
              <a:buFont typeface="Times New Roman" panose="02020603050405020304" pitchFamily="18" charset="0"/>
              <a:buAutoNum type="arabicPeriod"/>
              <a:defRPr/>
            </a:pPr>
            <a:r>
              <a:rPr lang="en-US" altLang="en-US" sz="1600" dirty="0"/>
              <a:t>Call for Secretary</a:t>
            </a:r>
          </a:p>
          <a:p>
            <a:pPr marL="457200" indent="-457200">
              <a:buFont typeface="Times New Roman" panose="02020603050405020304" pitchFamily="18" charset="0"/>
              <a:buAutoNum type="arabicPeriod"/>
              <a:defRPr/>
            </a:pPr>
            <a:r>
              <a:rPr lang="en-US" altLang="en-US" sz="1600" dirty="0"/>
              <a:t>Administrative: Reminders, Rules, Agenda, Guidelines, Resources,  Participation, Approval of Minutes, Announcements</a:t>
            </a:r>
          </a:p>
          <a:p>
            <a:pPr marL="457200" indent="-457200">
              <a:buFont typeface="Times New Roman" panose="02020603050405020304" pitchFamily="18" charset="0"/>
              <a:buAutoNum type="arabicPeriod"/>
              <a:defRPr/>
            </a:pPr>
            <a:r>
              <a:rPr lang="en-US" altLang="en-US" sz="1600" dirty="0"/>
              <a:t>Background/Status</a:t>
            </a:r>
          </a:p>
          <a:p>
            <a:pPr marL="457200" indent="-457200">
              <a:buFont typeface="Times New Roman" panose="02020603050405020304" pitchFamily="18" charset="0"/>
              <a:buAutoNum type="arabicPeriod"/>
              <a:defRPr/>
            </a:pPr>
            <a:r>
              <a:rPr lang="en-US" sz="1600" dirty="0"/>
              <a:t>Status of: IEEE 802 network enhancements for the next decade Industry Connections Activity (New 802.1 group to support the “IEEE “5G” Specification” activity) </a:t>
            </a:r>
          </a:p>
          <a:p>
            <a:pPr marL="457200" indent="-457200">
              <a:buFont typeface="Times New Roman" panose="02020603050405020304" pitchFamily="18" charset="0"/>
              <a:buAutoNum type="arabicPeriod"/>
              <a:defRPr/>
            </a:pPr>
            <a:r>
              <a:rPr lang="en-US" altLang="en-US" sz="1600" dirty="0"/>
              <a:t>Incoming Liaison Statements (if any)</a:t>
            </a:r>
          </a:p>
          <a:p>
            <a:pPr marL="457200" indent="-457200">
              <a:buFont typeface="Times New Roman" panose="02020603050405020304" pitchFamily="18" charset="0"/>
              <a:buAutoNum type="arabicPeriod"/>
              <a:defRPr/>
            </a:pPr>
            <a:r>
              <a:rPr lang="en-US" altLang="en-US" sz="1600" dirty="0"/>
              <a:t>Contributions</a:t>
            </a:r>
          </a:p>
          <a:p>
            <a:pPr marL="457200" indent="-457200">
              <a:buFont typeface="Times New Roman" panose="02020603050405020304" pitchFamily="18" charset="0"/>
              <a:buAutoNum type="arabicPeriod"/>
              <a:defRPr/>
            </a:pPr>
            <a:endParaRPr lang="en-US" altLang="en-US" sz="1800" dirty="0"/>
          </a:p>
          <a:p>
            <a:pPr marL="0" indent="0">
              <a:defRPr/>
            </a:pPr>
            <a:r>
              <a:rPr lang="en-US" altLang="en-US" sz="1800" dirty="0"/>
              <a:t>Thursday – AM2</a:t>
            </a:r>
          </a:p>
          <a:p>
            <a:pPr marL="457200" indent="-457200">
              <a:buFont typeface="Times New Roman" panose="02020603050405020304" pitchFamily="18" charset="0"/>
              <a:buAutoNum type="arabicPeriod"/>
              <a:defRPr/>
            </a:pPr>
            <a:r>
              <a:rPr lang="en-US" altLang="en-US" sz="1600" dirty="0"/>
              <a:t>Contributions </a:t>
            </a:r>
          </a:p>
          <a:p>
            <a:pPr marL="457200" indent="-457200">
              <a:buFont typeface="Times New Roman" panose="02020603050405020304" pitchFamily="18" charset="0"/>
              <a:buAutoNum type="arabicPeriod"/>
              <a:defRPr/>
            </a:pPr>
            <a:r>
              <a:rPr lang="en-US" sz="1600" dirty="0"/>
              <a:t>Discussion on: IEEE 802 network enhancements for the next decade Industry Connections Activity (New 802.1 group to support the “IEEE “5G” Specification” activity)</a:t>
            </a:r>
          </a:p>
          <a:p>
            <a:pPr marL="457200" indent="-457200">
              <a:buFont typeface="Times New Roman" panose="02020603050405020304" pitchFamily="18" charset="0"/>
              <a:buAutoNum type="arabicPeriod"/>
              <a:defRPr/>
            </a:pPr>
            <a:r>
              <a:rPr lang="en-US" altLang="en-US" sz="1600" dirty="0"/>
              <a:t>Future Sessions Planning</a:t>
            </a:r>
          </a:p>
          <a:p>
            <a:pPr marL="457200" indent="-457200">
              <a:buFont typeface="Times New Roman" panose="02020603050405020304" pitchFamily="18" charset="0"/>
              <a:buAutoNum type="arabicPeriod"/>
              <a:defRPr/>
            </a:pPr>
            <a:endParaRPr lang="en-US" altLang="en-US" sz="1600" dirty="0"/>
          </a:p>
          <a:p>
            <a:pPr marL="457200" indent="-457200">
              <a:buFont typeface="Times New Roman" panose="02020603050405020304" pitchFamily="18" charset="0"/>
              <a:buAutoNum type="arabicPeriod"/>
              <a:defRPr/>
            </a:pPr>
            <a:endParaRPr lang="en-US" altLang="en-US" sz="1800" dirty="0"/>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555810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685800"/>
            <a:ext cx="7772400" cy="304800"/>
          </a:xfrm>
        </p:spPr>
        <p:txBody>
          <a:bodyPr/>
          <a:lstStyle/>
          <a:p>
            <a:r>
              <a:rPr lang="en-US" altLang="en-US" u="sng" dirty="0"/>
              <a:t>Guidelines for IEEE-SA Meetings</a:t>
            </a:r>
            <a:endParaRPr lang="en-US" altLang="en-US" dirty="0"/>
          </a:p>
        </p:txBody>
      </p:sp>
      <p:sp>
        <p:nvSpPr>
          <p:cNvPr id="14339" name="Rectangle 4"/>
          <p:cNvSpPr>
            <a:spLocks noGrp="1" noChangeArrowheads="1"/>
          </p:cNvSpPr>
          <p:nvPr>
            <p:ph idx="1"/>
          </p:nvPr>
        </p:nvSpPr>
        <p:spPr>
          <a:xfrm>
            <a:off x="381000" y="990599"/>
            <a:ext cx="8382000" cy="5484813"/>
          </a:xfrm>
        </p:spPr>
        <p:txBody>
          <a:bodyPr/>
          <a:lstStyle/>
          <a:p>
            <a:pPr marL="230188" indent="-230188">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interpretation, validity, or essentiality of patents/patent claims. </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specific license rates, terms, or conditions.</a:t>
            </a:r>
          </a:p>
          <a:p>
            <a:pPr marL="630238" lvl="1">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2"/>
              <a:buChar char="l"/>
            </a:pPr>
            <a:r>
              <a:rPr lang="en-GB" altLang="en-US" sz="1600" dirty="0">
                <a:solidFill>
                  <a:srgbClr val="000099"/>
                </a:solidFill>
                <a:latin typeface="Arial" panose="020B0604020202020204" pitchFamily="34" charset="0"/>
              </a:rPr>
              <a:t>Technical considerations remain primary focus</a:t>
            </a:r>
            <a:endParaRPr lang="en-US" altLang="en-US" sz="1600" dirty="0">
              <a:solidFill>
                <a:srgbClr val="000099"/>
              </a:solidFill>
              <a:latin typeface="Arial" panose="020B0604020202020204" pitchFamily="34" charset="0"/>
            </a:endParaRP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discuss the status or substance of ongoing or threatened litigation.</a:t>
            </a:r>
          </a:p>
          <a:p>
            <a:pPr marL="230188" indent="-230188">
              <a:lnSpc>
                <a:spcPct val="80000"/>
              </a:lnSpc>
              <a:spcAft>
                <a:spcPct val="40000"/>
              </a:spcAft>
              <a:buClr>
                <a:srgbClr val="CC3300"/>
              </a:buClr>
              <a:buSzPct val="50000"/>
              <a:buFont typeface="Monotype Sorts" charset="2"/>
              <a:buChar char="l"/>
            </a:pPr>
            <a:r>
              <a:rPr lang="en-US" altLang="en-US" sz="1600" dirty="0">
                <a:solidFill>
                  <a:srgbClr val="000099"/>
                </a:solidFill>
                <a:latin typeface="Arial" panose="020B0604020202020204" pitchFamily="34" charset="0"/>
              </a:rPr>
              <a:t>Don’t be silent if inappropriate topics are discussed… do formally object.</a:t>
            </a:r>
          </a:p>
          <a:p>
            <a:pPr marL="230188" indent="-230188"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   </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 </a:t>
            </a:r>
            <a:br>
              <a:rPr lang="en-US" altLang="en-US" sz="1400" dirty="0">
                <a:solidFill>
                  <a:srgbClr val="000099"/>
                </a:solidFill>
                <a:latin typeface="Arial" panose="020B0604020202020204" pitchFamily="34" charset="0"/>
              </a:rPr>
            </a:br>
            <a:endParaRPr lang="en-US" altLang="en-US" sz="1400" dirty="0">
              <a:solidFill>
                <a:srgbClr val="000099"/>
              </a:solidFill>
              <a:latin typeface="Arial" panose="020B0604020202020204" pitchFamily="34" charset="0"/>
            </a:endParaRP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See </a:t>
            </a:r>
            <a:r>
              <a:rPr lang="en-US" altLang="en-US" sz="1400" i="1" dirty="0">
                <a:solidFill>
                  <a:srgbClr val="000099"/>
                </a:solidFill>
                <a:latin typeface="Arial" panose="020B0604020202020204" pitchFamily="34" charset="0"/>
              </a:rPr>
              <a:t>IEEE-SA Standards Board Operations Manual</a:t>
            </a:r>
            <a:r>
              <a:rPr lang="en-US" altLang="en-US" sz="1400" dirty="0">
                <a:solidFill>
                  <a:srgbClr val="000099"/>
                </a:solidFill>
                <a:latin typeface="Arial" panose="020B0604020202020204" pitchFamily="34" charset="0"/>
              </a:rPr>
              <a:t>, clause 5.3.10 and </a:t>
            </a:r>
            <a:r>
              <a:rPr lang="en-GB" altLang="en-US" sz="14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400" dirty="0">
                <a:solidFill>
                  <a:srgbClr val="000099"/>
                </a:solidFill>
                <a:latin typeface="Arial" panose="020B0604020202020204" pitchFamily="34" charset="0"/>
              </a:rPr>
              <a:t> for more details.</a:t>
            </a:r>
          </a:p>
          <a:p>
            <a:pPr marL="230188" indent="-230188" algn="ctr">
              <a:lnSpc>
                <a:spcPct val="80000"/>
              </a:lnSpc>
              <a:buClr>
                <a:srgbClr val="CC3300"/>
              </a:buClr>
              <a:buSzPct val="50000"/>
              <a:buFont typeface="Monotype Sorts" charset="2"/>
              <a:buNone/>
            </a:pPr>
            <a:r>
              <a:rPr lang="en-US" altLang="en-US" sz="1400" dirty="0">
                <a:solidFill>
                  <a:srgbClr val="000099"/>
                </a:solidFill>
                <a:latin typeface="Arial" panose="020B0604020202020204" pitchFamily="34" charset="0"/>
              </a:rPr>
              <a:t>This slide set is available </a:t>
            </a:r>
            <a:br>
              <a:rPr lang="en-US" altLang="en-US" sz="1400" dirty="0">
                <a:solidFill>
                  <a:srgbClr val="000099"/>
                </a:solidFill>
                <a:latin typeface="Arial" panose="020B0604020202020204" pitchFamily="34" charset="0"/>
              </a:rPr>
            </a:br>
            <a:r>
              <a:rPr lang="en-US" altLang="en-US" sz="1400" dirty="0">
                <a:solidFill>
                  <a:srgbClr val="000099"/>
                </a:solidFill>
                <a:latin typeface="Arial" panose="020B0604020202020204" pitchFamily="34" charset="0"/>
              </a:rPr>
              <a:t>at https://development.standards.ieee.org/myproject/Public/mytools/mob/slideset.ppt</a:t>
            </a:r>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2401037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922338"/>
          </a:xfrm>
        </p:spPr>
        <p:txBody>
          <a:bodyPr/>
          <a:lstStyle/>
          <a:p>
            <a:r>
              <a:rPr lang="en-US" altLang="en-US" sz="2800" u="sng" dirty="0">
                <a:solidFill>
                  <a:schemeClr val="tx1"/>
                </a:solidFill>
              </a:rPr>
              <a:t>Resources – URLs</a:t>
            </a:r>
          </a:p>
        </p:txBody>
      </p:sp>
      <p:sp>
        <p:nvSpPr>
          <p:cNvPr id="15363" name="Rectangle 3"/>
          <p:cNvSpPr>
            <a:spLocks noGrp="1" noChangeArrowheads="1"/>
          </p:cNvSpPr>
          <p:nvPr>
            <p:ph type="body" idx="1"/>
          </p:nvPr>
        </p:nvSpPr>
        <p:spPr>
          <a:xfrm>
            <a:off x="685800" y="1447800"/>
            <a:ext cx="7772400" cy="3671888"/>
          </a:xfrm>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268977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4344988" y="6475413"/>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dirty="0">
                <a:ea typeface="MS Gothic" panose="020B0609070205080204" pitchFamily="49" charset="-128"/>
              </a:rPr>
              <a:t>Slide </a:t>
            </a:r>
            <a:fld id="{28F80C57-ED2F-413C-A6F0-E507D369344E}" type="slidenum">
              <a:rPr lang="en-US" altLang="en-US">
                <a:ea typeface="MS Gothic" panose="020B0609070205080204" pitchFamily="49" charset="-128"/>
              </a:rPr>
              <a:pPr hangingPunct="0">
                <a:buClrTx/>
                <a:buFontTx/>
                <a:buNone/>
              </a:pPr>
              <a:t>7</a:t>
            </a:fld>
            <a:endParaRPr lang="en-US" altLang="en-US" dirty="0">
              <a:ea typeface="MS Gothic" panose="020B0609070205080204" pitchFamily="49" charset="-128"/>
            </a:endParaRPr>
          </a:p>
        </p:txBody>
      </p:sp>
      <p:sp>
        <p:nvSpPr>
          <p:cNvPr id="4100" name="Rectangle 4"/>
          <p:cNvSpPr>
            <a:spLocks noGrp="1" noChangeArrowheads="1"/>
          </p:cNvSpPr>
          <p:nvPr>
            <p:ph type="title"/>
          </p:nvPr>
        </p:nvSpPr>
        <p:spPr>
          <a:xfrm>
            <a:off x="685800" y="609600"/>
            <a:ext cx="8001000" cy="1160463"/>
          </a:xfrm>
          <a:ln/>
        </p:spPr>
        <p:txBody>
          <a:bodyPr lIns="90000" tIns="46800" rIns="90000" bIns="46800"/>
          <a:lstStyle/>
          <a:p>
            <a:pPr algn="ctr"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sz="3200" b="1" dirty="0">
                <a:solidFill>
                  <a:srgbClr val="000000"/>
                </a:solidFill>
              </a:rPr>
              <a:t>Participation in IEEE 802 Meetings</a:t>
            </a:r>
          </a:p>
        </p:txBody>
      </p:sp>
      <p:sp>
        <p:nvSpPr>
          <p:cNvPr id="4101" name="Text Box 5"/>
          <p:cNvSpPr txBox="1">
            <a:spLocks noChangeArrowheads="1"/>
          </p:cNvSpPr>
          <p:nvPr/>
        </p:nvSpPr>
        <p:spPr bwMode="auto">
          <a:xfrm>
            <a:off x="685800" y="1676400"/>
            <a:ext cx="7848600"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GB" altLang="en-US" sz="1600" b="1" dirty="0">
                <a:ea typeface="MS Gothic" panose="020B0609070205080204" pitchFamily="49" charset="-128"/>
              </a:rPr>
              <a:t>All participation in IEEE 802 Working Group meetings 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solidFill>
                  <a:srgbClr val="CCCCFF"/>
                </a:solidFill>
                <a:ea typeface="MS Gothic" panose="020B0609070205080204" pitchFamily="49" charset="-128"/>
                <a:hlinkClick r:id="rId4"/>
              </a:rPr>
              <a:t>https://standards.ieee.org/develop/policies/bylaws/sb_bylaws.pdf </a:t>
            </a:r>
            <a:r>
              <a:rPr lang="en-GB" altLang="en-US" sz="1400" b="1" dirty="0">
                <a:ea typeface="MS Gothic" panose="020B0609070205080204" pitchFamily="49" charset="-128"/>
              </a:rPr>
              <a:t> 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
        <p:nvSpPr>
          <p:cNvPr id="2" name="Date Placeholder 1"/>
          <p:cNvSpPr>
            <a:spLocks noGrp="1"/>
          </p:cNvSpPr>
          <p:nvPr>
            <p:ph type="dt" idx="15"/>
          </p:nvPr>
        </p:nvSpPr>
        <p:spPr>
          <a:xfrm>
            <a:off x="685800" y="306387"/>
            <a:ext cx="1874823" cy="273050"/>
          </a:xfrm>
        </p:spPr>
        <p:txBody>
          <a:bodyPr/>
          <a:lstStyle/>
          <a:p>
            <a:r>
              <a:rPr lang="en-US" dirty="0"/>
              <a:t>July 2017</a:t>
            </a:r>
            <a:endParaRPr lang="en-GB" dirty="0"/>
          </a:p>
        </p:txBody>
      </p:sp>
      <p:sp>
        <p:nvSpPr>
          <p:cNvPr id="3" name="Footer Placeholder 2"/>
          <p:cNvSpPr>
            <a:spLocks noGrp="1"/>
          </p:cNvSpPr>
          <p:nvPr>
            <p:ph type="ftr" idx="14"/>
          </p:nvPr>
        </p:nvSpPr>
        <p:spPr>
          <a:xfrm>
            <a:off x="5380472" y="6475413"/>
            <a:ext cx="3184520" cy="180975"/>
          </a:xfrm>
        </p:spPr>
        <p:txBody>
          <a:bodyPr/>
          <a:lstStyle/>
          <a:p>
            <a:r>
              <a:rPr lang="en-GB" dirty="0"/>
              <a:t>Joseph Levy (InterDigital)</a:t>
            </a:r>
          </a:p>
        </p:txBody>
      </p:sp>
    </p:spTree>
    <p:extLst>
      <p:ext uri="{BB962C8B-B14F-4D97-AF65-F5344CB8AC3E}">
        <p14:creationId xmlns:p14="http://schemas.microsoft.com/office/powerpoint/2010/main" val="178756814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altLang="en-US" dirty="0"/>
              <a:t>Approval of Minutes</a:t>
            </a:r>
          </a:p>
        </p:txBody>
      </p:sp>
      <p:sp>
        <p:nvSpPr>
          <p:cNvPr id="18435" name="Content Placeholder 2"/>
          <p:cNvSpPr>
            <a:spLocks noGrp="1"/>
          </p:cNvSpPr>
          <p:nvPr>
            <p:ph idx="1"/>
          </p:nvPr>
        </p:nvSpPr>
        <p:spPr>
          <a:xfrm>
            <a:off x="685800" y="1600200"/>
            <a:ext cx="7772400" cy="4648200"/>
          </a:xfrm>
        </p:spPr>
        <p:txBody>
          <a:bodyPr/>
          <a:lstStyle/>
          <a:p>
            <a:r>
              <a:rPr lang="en-US" altLang="en-US" sz="2000" dirty="0"/>
              <a:t>Minutes from the May F2F Meeting in Daejeon, South Korea:</a:t>
            </a:r>
            <a:br>
              <a:rPr lang="en-US" altLang="en-US" sz="2000" dirty="0"/>
            </a:br>
            <a:r>
              <a:rPr lang="en-US" altLang="en-US" sz="2000" dirty="0">
                <a:hlinkClick r:id="rId2"/>
              </a:rPr>
              <a:t>11-17/0796r1</a:t>
            </a:r>
            <a:endParaRPr lang="en-US" altLang="en-US" sz="2000" dirty="0"/>
          </a:p>
          <a:p>
            <a:r>
              <a:rPr lang="en-US" altLang="en-US" sz="2000" dirty="0"/>
              <a:t>	</a:t>
            </a:r>
            <a:r>
              <a:rPr lang="en-US" altLang="en-US" sz="1800" dirty="0"/>
              <a:t>Objections to approving the minutes?</a:t>
            </a:r>
          </a:p>
          <a:p>
            <a:endParaRPr lang="en-US" altLang="en-US" sz="2000" dirty="0"/>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4087709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Announcements</a:t>
            </a:r>
          </a:p>
        </p:txBody>
      </p:sp>
      <p:sp>
        <p:nvSpPr>
          <p:cNvPr id="23555" name="Content Placeholder 2"/>
          <p:cNvSpPr>
            <a:spLocks noGrp="1"/>
          </p:cNvSpPr>
          <p:nvPr>
            <p:ph idx="1"/>
          </p:nvPr>
        </p:nvSpPr>
        <p:spPr>
          <a:xfrm>
            <a:off x="685800" y="1905000"/>
            <a:ext cx="8001794" cy="4113213"/>
          </a:xfrm>
        </p:spPr>
        <p:txBody>
          <a:bodyPr/>
          <a:lstStyle/>
          <a:p>
            <a:pPr marL="0" indent="0">
              <a:buFontTx/>
              <a:buNone/>
              <a:defRPr/>
            </a:pPr>
            <a:r>
              <a:rPr lang="en-US" altLang="en-US" sz="2800" dirty="0"/>
              <a:t>The 802.1 “</a:t>
            </a:r>
            <a:r>
              <a:rPr lang="en-US" sz="2800" dirty="0"/>
              <a:t>IEEE 802 network enhancements for the next decade” Industry Connections Activity</a:t>
            </a:r>
            <a:r>
              <a:rPr lang="en-US" altLang="en-US" sz="2800" dirty="0"/>
              <a:t> meeting will be happening ….</a:t>
            </a:r>
          </a:p>
          <a:p>
            <a:pPr marL="0" indent="0">
              <a:buFontTx/>
              <a:buNone/>
              <a:defRPr/>
            </a:pPr>
            <a:endParaRPr lang="en-US" altLang="en-US" sz="2800" dirty="0"/>
          </a:p>
          <a:p>
            <a:pPr marL="0" indent="0">
              <a:buFontTx/>
              <a:buNone/>
              <a:defRPr/>
            </a:pPr>
            <a:endParaRPr lang="en-US" altLang="en-US" sz="2800" dirty="0"/>
          </a:p>
        </p:txBody>
      </p:sp>
      <p:sp>
        <p:nvSpPr>
          <p:cNvPr id="2" name="Date Placeholder 1"/>
          <p:cNvSpPr>
            <a:spLocks noGrp="1"/>
          </p:cNvSpPr>
          <p:nvPr>
            <p:ph type="dt" idx="15"/>
          </p:nvPr>
        </p:nvSpPr>
        <p:spPr/>
        <p:txBody>
          <a:bodyPr/>
          <a:lstStyle/>
          <a:p>
            <a:r>
              <a:rPr lang="en-US"/>
              <a:t>July 2017</a:t>
            </a:r>
            <a:endParaRPr lang="en-GB" dirty="0"/>
          </a:p>
        </p:txBody>
      </p:sp>
      <p:sp>
        <p:nvSpPr>
          <p:cNvPr id="3" name="Footer Placeholder 2"/>
          <p:cNvSpPr>
            <a:spLocks noGrp="1"/>
          </p:cNvSpPr>
          <p:nvPr>
            <p:ph type="ftr" idx="14"/>
          </p:nvPr>
        </p:nvSpPr>
        <p:spPr/>
        <p:txBody>
          <a:bodyPr/>
          <a:lstStyle/>
          <a:p>
            <a:r>
              <a:rPr lang="en-GB" dirty="0"/>
              <a:t>Joseph Levy (InterDigital)</a:t>
            </a:r>
          </a:p>
        </p:txBody>
      </p:sp>
    </p:spTree>
    <p:extLst>
      <p:ext uri="{BB962C8B-B14F-4D97-AF65-F5344CB8AC3E}">
        <p14:creationId xmlns:p14="http://schemas.microsoft.com/office/powerpoint/2010/main" val="163299949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39</TotalTime>
  <Words>881</Words>
  <Application>Microsoft Office PowerPoint</Application>
  <PresentationFormat>On-screen Show (4:3)</PresentationFormat>
  <Paragraphs>178</Paragraphs>
  <Slides>17</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 Unicode MS</vt:lpstr>
      <vt:lpstr>MS Gothic</vt:lpstr>
      <vt:lpstr>Arial</vt:lpstr>
      <vt:lpstr>Monotype Sorts</vt:lpstr>
      <vt:lpstr>Times New Roman</vt:lpstr>
      <vt:lpstr>Office Theme</vt:lpstr>
      <vt:lpstr>Document</vt:lpstr>
      <vt:lpstr>AANI SC Agenda</vt:lpstr>
      <vt:lpstr>Abstract</vt:lpstr>
      <vt:lpstr>Reminders and Rules</vt:lpstr>
      <vt:lpstr>Agenda</vt:lpstr>
      <vt:lpstr>Guidelines for IEEE-SA Meetings</vt:lpstr>
      <vt:lpstr>Resources – URLs</vt:lpstr>
      <vt:lpstr>Participation in IEEE 802 Meetings</vt:lpstr>
      <vt:lpstr>Approval of Minutes</vt:lpstr>
      <vt:lpstr>Announcements</vt:lpstr>
      <vt:lpstr>AANI SC Background</vt:lpstr>
      <vt:lpstr>AANI Status</vt:lpstr>
      <vt:lpstr>Status: IEEE 802 network enhancements for the next decade Industry Connections Activity</vt:lpstr>
      <vt:lpstr>Incoming LS </vt:lpstr>
      <vt:lpstr>Contributions</vt:lpstr>
      <vt:lpstr>New Business</vt:lpstr>
      <vt:lpstr>Future Sessions Planning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Levy, Joseph</dc:creator>
  <cp:lastModifiedBy>Levy, Joseph</cp:lastModifiedBy>
  <cp:revision>8</cp:revision>
  <cp:lastPrinted>1601-01-01T00:00:00Z</cp:lastPrinted>
  <dcterms:created xsi:type="dcterms:W3CDTF">2017-06-02T20:57:23Z</dcterms:created>
  <dcterms:modified xsi:type="dcterms:W3CDTF">2017-06-02T21:48:30Z</dcterms:modified>
</cp:coreProperties>
</file>