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0" r:id="rId3"/>
    <p:sldId id="360" r:id="rId4"/>
    <p:sldId id="481" r:id="rId5"/>
    <p:sldId id="527" r:id="rId6"/>
    <p:sldId id="525" r:id="rId7"/>
    <p:sldId id="528" r:id="rId8"/>
    <p:sldId id="530" r:id="rId9"/>
    <p:sldId id="275" r:id="rId10"/>
    <p:sldId id="382" r:id="rId11"/>
    <p:sldId id="529" r:id="rId12"/>
    <p:sldId id="532" r:id="rId13"/>
    <p:sldId id="531" r:id="rId14"/>
    <p:sldId id="459" r:id="rId15"/>
    <p:sldId id="301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4" autoAdjust="0"/>
    <p:restoredTop sz="97869" autoAdjust="0"/>
  </p:normalViewPr>
  <p:slideViewPr>
    <p:cSldViewPr>
      <p:cViewPr varScale="1">
        <p:scale>
          <a:sx n="65" d="100"/>
          <a:sy n="65" d="100"/>
        </p:scale>
        <p:origin x="116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802.11-17/0875r3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July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83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20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0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802.11-17/0875r3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July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58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0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802.11-17/0875r3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96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802.11-17/0875r3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802.11-17/0875r3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913-02-00ax-par-modification-to-support-6-ghz-band.doc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July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2017-07-13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7510"/>
              </p:ext>
            </p:extLst>
          </p:nvPr>
        </p:nvGraphicFramePr>
        <p:xfrm>
          <a:off x="546100" y="2662238"/>
          <a:ext cx="7459663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" name="Document" r:id="rId4" imgW="8549861" imgH="2056894" progId="Word.Document.8">
                  <p:embed/>
                </p:oleObj>
              </mc:Choice>
              <mc:Fallback>
                <p:oleObj name="Document" r:id="rId4" imgW="8549861" imgH="2056894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662238"/>
                        <a:ext cx="7459663" cy="179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221714"/>
              </p:ext>
            </p:extLst>
          </p:nvPr>
        </p:nvGraphicFramePr>
        <p:xfrm>
          <a:off x="152400" y="856019"/>
          <a:ext cx="8839200" cy="4414454"/>
        </p:xfrm>
        <a:graphic>
          <a:graphicData uri="http://schemas.openxmlformats.org/drawingml/2006/table">
            <a:tbl>
              <a:tblPr/>
              <a:tblGrid>
                <a:gridCol w="1524000"/>
                <a:gridCol w="4343400"/>
                <a:gridCol w="1558227"/>
                <a:gridCol w="1413573"/>
              </a:tblGrid>
              <a:tr h="35265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3, 10, 24, 31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31, Aug 7, 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Aug 4, 11, 18, 25 Sept 8, 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058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July 27, Aug 10, 24, Sept 21</a:t>
                      </a:r>
                      <a:endParaRPr lang="en-CA" sz="1800" b="0" i="0" u="none" strike="noStrike" kern="1200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Aug 3, 17, 31, Sept 28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July 20</a:t>
                      </a:r>
                      <a:endParaRPr lang="en-CA" sz="1800" b="0" i="0" u="none" strike="noStrike" kern="1200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July 26, Aug 2, 9, 16, 23, 30, Sept 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Aug 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4039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14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Aug 28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66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July 28, Aug 4, 11, 18, 25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1, 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0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en-US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July 27, Aug 3, 10, 17, 24, 31, Sept 7</a:t>
                      </a:r>
                      <a:endParaRPr lang="en-GB" sz="1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3562" y="5955268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 Seconded:   Result: 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PAR Modification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GB" dirty="0" smtClean="0"/>
              <a:t>Believing </a:t>
            </a:r>
            <a:r>
              <a:rPr lang="en-GB" dirty="0"/>
              <a:t>that the PAR modification contained in the document referenced below meets IEEE-SA guidelines,</a:t>
            </a:r>
            <a:endParaRPr lang="en-US" dirty="0"/>
          </a:p>
          <a:p>
            <a:pPr lvl="0"/>
            <a:r>
              <a:rPr lang="en-GB" dirty="0"/>
              <a:t>Request that the PAR modification contained 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mentor.ieee.org/802.11/dcn/17/11-17-0913-02-00ax-par-modification-to-support-6-ghz-band.docx</a:t>
            </a:r>
            <a:r>
              <a:rPr lang="en-GB" dirty="0" smtClean="0"/>
              <a:t>  </a:t>
            </a:r>
            <a:r>
              <a:rPr lang="en-GB" dirty="0"/>
              <a:t>be posted to the IEEE 802 Executive Committee (EC) agenda for WG 802 preview and EC approval to submit to </a:t>
            </a:r>
            <a:r>
              <a:rPr lang="en-GB" dirty="0" err="1"/>
              <a:t>NesCom</a:t>
            </a:r>
            <a:r>
              <a:rPr lang="en-GB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Osama </a:t>
            </a:r>
            <a:r>
              <a:rPr lang="en-US" dirty="0" err="1"/>
              <a:t>Aboul-Magd</a:t>
            </a:r>
            <a:endParaRPr lang="en-GB" dirty="0"/>
          </a:p>
          <a:p>
            <a:pPr lvl="0"/>
            <a:r>
              <a:rPr lang="en-US" dirty="0"/>
              <a:t>Seconded: </a:t>
            </a:r>
          </a:p>
          <a:p>
            <a:pPr lvl="0"/>
            <a:r>
              <a:rPr lang="en-GB" sz="2000" dirty="0" err="1" smtClean="0"/>
              <a:t>TGax</a:t>
            </a:r>
            <a:r>
              <a:rPr lang="en-GB" sz="2000" dirty="0" smtClean="0"/>
              <a:t> result: Moved</a:t>
            </a:r>
            <a:r>
              <a:rPr lang="en-GB" sz="2000" dirty="0"/>
              <a:t>: Rich Kennedy,  Seconded: Stephen Palm, Result: </a:t>
            </a:r>
            <a:r>
              <a:rPr lang="en-GB" sz="2000" dirty="0" smtClean="0"/>
              <a:t>54-0-0</a:t>
            </a:r>
            <a:endParaRPr lang="en-GB" sz="2000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3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</a:t>
            </a:r>
            <a:r>
              <a:rPr lang="en-US" dirty="0" smtClean="0"/>
              <a:t>ad-hoc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52600"/>
            <a:ext cx="8305800" cy="4800600"/>
          </a:xfrm>
        </p:spPr>
        <p:txBody>
          <a:bodyPr/>
          <a:lstStyle/>
          <a:p>
            <a:pPr lvl="0"/>
            <a:r>
              <a:rPr lang="en-GB" sz="2800" dirty="0" smtClean="0"/>
              <a:t>Authorize </a:t>
            </a:r>
            <a:r>
              <a:rPr lang="en-GB" sz="2800" dirty="0" err="1"/>
              <a:t>TGax</a:t>
            </a:r>
            <a:r>
              <a:rPr lang="en-GB" sz="2800" dirty="0"/>
              <a:t> to hold an ad-hoc meeting on September 6-8, 2017 in the Bay area, for the purpose of comment resolution</a:t>
            </a:r>
            <a:endParaRPr lang="en-GB" sz="2800" dirty="0" smtClean="0"/>
          </a:p>
          <a:p>
            <a:pPr lvl="0"/>
            <a:endParaRPr lang="en-US" sz="2800" dirty="0"/>
          </a:p>
          <a:p>
            <a:pPr lvl="0"/>
            <a:r>
              <a:rPr lang="en-US" sz="2800" dirty="0" smtClean="0"/>
              <a:t>Moved: Osama </a:t>
            </a:r>
            <a:r>
              <a:rPr lang="en-US" sz="2800" dirty="0" err="1" smtClean="0"/>
              <a:t>Aboul-Magd</a:t>
            </a:r>
            <a:endParaRPr lang="en-GB" sz="2800" dirty="0"/>
          </a:p>
          <a:p>
            <a:pPr lvl="0"/>
            <a:r>
              <a:rPr lang="en-US" sz="2800" dirty="0" smtClean="0"/>
              <a:t>Seconded: </a:t>
            </a:r>
          </a:p>
          <a:p>
            <a:pPr lvl="0"/>
            <a:r>
              <a:rPr lang="en-US" sz="2800" dirty="0" smtClean="0"/>
              <a:t>Result:</a:t>
            </a:r>
          </a:p>
          <a:p>
            <a:pPr lvl="0"/>
            <a:endParaRPr lang="en-US" sz="2800" dirty="0"/>
          </a:p>
          <a:p>
            <a:r>
              <a:rPr lang="en-US" sz="2000" dirty="0" err="1" smtClean="0"/>
              <a:t>TGax</a:t>
            </a:r>
            <a:r>
              <a:rPr lang="en-US" sz="2000" dirty="0" smtClean="0"/>
              <a:t> </a:t>
            </a:r>
            <a:r>
              <a:rPr lang="en-US" sz="2000" dirty="0" smtClean="0"/>
              <a:t>result:</a:t>
            </a:r>
            <a:r>
              <a:rPr lang="en-GB" sz="2000" dirty="0"/>
              <a:t>Moved: </a:t>
            </a:r>
            <a:r>
              <a:rPr lang="en-GB" sz="2000" dirty="0" err="1"/>
              <a:t>Hongyuan</a:t>
            </a:r>
            <a:r>
              <a:rPr lang="en-GB" sz="2000" dirty="0"/>
              <a:t> Zhang,  Seconded: VK Jones, Result: </a:t>
            </a:r>
            <a:r>
              <a:rPr lang="en-GB" sz="2000" dirty="0" smtClean="0"/>
              <a:t>45-0-2</a:t>
            </a:r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Study Group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GB" sz="2800" dirty="0"/>
              <a:t>Request approval by IEEE 802 LMSC to form an 802.11 Study Group to </a:t>
            </a:r>
            <a:r>
              <a:rPr lang="en-GB" sz="2800" dirty="0" smtClean="0"/>
              <a:t>investigate the requirements and feasibility of light communications as </a:t>
            </a:r>
            <a:r>
              <a:rPr lang="en-GB" sz="2800" dirty="0"/>
              <a:t>described in doc </a:t>
            </a:r>
            <a:r>
              <a:rPr lang="en-GB" sz="2800" dirty="0" smtClean="0"/>
              <a:t>11-17/1048r4 </a:t>
            </a:r>
            <a:r>
              <a:rPr lang="en-GB" sz="2800" dirty="0"/>
              <a:t>with the intent of creating a PAR and CSD</a:t>
            </a:r>
            <a:r>
              <a:rPr lang="en-GB" sz="2800" dirty="0" smtClean="0"/>
              <a:t>.</a:t>
            </a:r>
          </a:p>
          <a:p>
            <a:pPr lvl="0"/>
            <a:endParaRPr lang="en-GB" sz="2800" dirty="0"/>
          </a:p>
          <a:p>
            <a:pPr lvl="0"/>
            <a:r>
              <a:rPr lang="en-US" sz="2800" dirty="0" smtClean="0"/>
              <a:t>Moved: Chris Hartman</a:t>
            </a:r>
            <a:endParaRPr lang="en-GB" sz="2800" dirty="0"/>
          </a:p>
          <a:p>
            <a:pPr lvl="0"/>
            <a:r>
              <a:rPr lang="en-US" sz="2800" dirty="0" smtClean="0"/>
              <a:t>Seconded: Andrew Myles</a:t>
            </a:r>
          </a:p>
          <a:p>
            <a:pPr lvl="0"/>
            <a:r>
              <a:rPr lang="en-US" sz="2800" dirty="0" smtClean="0"/>
              <a:t>Result: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Friday– EC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July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</a:t>
            </a:r>
            <a:r>
              <a:rPr lang="en-US" dirty="0" smtClean="0"/>
              <a:t>at the conclusion of the Monday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/>
              <a:t>R1: </a:t>
            </a:r>
            <a:r>
              <a:rPr lang="en-US" dirty="0" smtClean="0"/>
              <a:t>containing motions for </a:t>
            </a:r>
            <a:r>
              <a:rPr lang="en-US" dirty="0"/>
              <a:t>Wednesday WG11 plenary</a:t>
            </a:r>
          </a:p>
          <a:p>
            <a:pPr lvl="1"/>
            <a:r>
              <a:rPr lang="en-US" b="0" dirty="0" smtClean="0"/>
              <a:t>R2: at conclusion of </a:t>
            </a:r>
            <a:r>
              <a:rPr lang="en-US" dirty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R3: </a:t>
            </a:r>
            <a:r>
              <a:rPr lang="en-US" dirty="0"/>
              <a:t>containing motions for </a:t>
            </a:r>
            <a:r>
              <a:rPr lang="en-US" dirty="0" smtClean="0"/>
              <a:t>Friday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R4: </a:t>
            </a:r>
            <a:r>
              <a:rPr lang="en-US" dirty="0"/>
              <a:t>at conclusion of  Friday 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R5: Includes EC motions (Plenary only)</a:t>
            </a:r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TGai</a:t>
            </a:r>
            <a:r>
              <a:rPr lang="en-US" dirty="0" smtClean="0"/>
              <a:t> Final </a:t>
            </a:r>
            <a:r>
              <a:rPr lang="en-US" dirty="0"/>
              <a:t>M</a:t>
            </a:r>
            <a:r>
              <a:rPr lang="en-US" dirty="0" smtClean="0"/>
              <a:t>inutes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sz="2800" dirty="0" smtClean="0"/>
              <a:t>Approve the minutes in 11-16-1258r1</a:t>
            </a:r>
          </a:p>
          <a:p>
            <a:endParaRPr lang="en-US" sz="2800" dirty="0"/>
          </a:p>
          <a:p>
            <a:pPr lvl="0"/>
            <a:r>
              <a:rPr lang="en-GB" sz="2800" dirty="0" smtClean="0"/>
              <a:t>Moved</a:t>
            </a:r>
            <a:r>
              <a:rPr lang="en-GB" sz="2800" dirty="0"/>
              <a:t>: </a:t>
            </a:r>
            <a:r>
              <a:rPr lang="en-US" sz="2800" dirty="0" smtClean="0"/>
              <a:t>Hiroshi Mano</a:t>
            </a:r>
          </a:p>
          <a:p>
            <a:pPr lvl="0"/>
            <a:r>
              <a:rPr lang="en-GB" sz="2800" dirty="0" smtClean="0"/>
              <a:t>Seconded: Marc </a:t>
            </a:r>
            <a:r>
              <a:rPr lang="en-GB" sz="2800" dirty="0" err="1" smtClean="0"/>
              <a:t>Emmelman</a:t>
            </a:r>
            <a:endParaRPr lang="en-GB" sz="2800" dirty="0" smtClean="0"/>
          </a:p>
          <a:p>
            <a:pPr lvl="0"/>
            <a:r>
              <a:rPr lang="en-GB" sz="2800" dirty="0" smtClean="0"/>
              <a:t>Result</a:t>
            </a:r>
            <a:r>
              <a:rPr lang="en-GB" sz="2800" dirty="0"/>
              <a:t>: </a:t>
            </a:r>
            <a:r>
              <a:rPr lang="en-GB" sz="2800" dirty="0" smtClean="0"/>
              <a:t>Unanimous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TGah</a:t>
            </a:r>
            <a:r>
              <a:rPr lang="en-US" dirty="0" smtClean="0"/>
              <a:t> Final </a:t>
            </a:r>
            <a:r>
              <a:rPr lang="en-US" dirty="0"/>
              <a:t>M</a:t>
            </a:r>
            <a:r>
              <a:rPr lang="en-US" dirty="0" smtClean="0"/>
              <a:t>inutes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sz="2800" dirty="0" smtClean="0"/>
              <a:t>Approve the minutes in 11-16-1297r1</a:t>
            </a:r>
          </a:p>
          <a:p>
            <a:endParaRPr lang="en-US" sz="2800" dirty="0"/>
          </a:p>
          <a:p>
            <a:pPr lvl="0"/>
            <a:r>
              <a:rPr lang="en-GB" sz="2800" dirty="0" smtClean="0"/>
              <a:t>Moved</a:t>
            </a:r>
            <a:r>
              <a:rPr lang="en-GB" sz="2800" dirty="0"/>
              <a:t>: </a:t>
            </a:r>
            <a:r>
              <a:rPr lang="en-US" sz="2800" dirty="0" err="1" smtClean="0"/>
              <a:t>Yongho</a:t>
            </a:r>
            <a:r>
              <a:rPr lang="en-US" sz="2800" dirty="0" smtClean="0"/>
              <a:t> </a:t>
            </a:r>
            <a:r>
              <a:rPr lang="en-US" sz="2800" dirty="0" err="1" smtClean="0"/>
              <a:t>Seok</a:t>
            </a:r>
            <a:endParaRPr lang="en-US" sz="2800" dirty="0" smtClean="0"/>
          </a:p>
          <a:p>
            <a:pPr lvl="0"/>
            <a:r>
              <a:rPr lang="en-GB" sz="2800" dirty="0" smtClean="0"/>
              <a:t>Seconded: Alfred </a:t>
            </a:r>
            <a:r>
              <a:rPr lang="en-GB" sz="2800" dirty="0" err="1" smtClean="0"/>
              <a:t>Asterjadhi</a:t>
            </a:r>
            <a:endParaRPr lang="en-GB" sz="2800" dirty="0" smtClean="0"/>
          </a:p>
          <a:p>
            <a:pPr lvl="0"/>
            <a:r>
              <a:rPr lang="en-GB" sz="2800" dirty="0" smtClean="0"/>
              <a:t>Result</a:t>
            </a:r>
            <a:r>
              <a:rPr lang="en-GB" sz="2800" dirty="0"/>
              <a:t>: </a:t>
            </a:r>
            <a:r>
              <a:rPr lang="en-GB" sz="2800" dirty="0" smtClean="0"/>
              <a:t>Unanimous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4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session straw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GB" sz="2800" dirty="0" smtClean="0"/>
              <a:t>Do you support having an additional session for </a:t>
            </a:r>
            <a:r>
              <a:rPr lang="en-GB" sz="2800" dirty="0" err="1" smtClean="0"/>
              <a:t>TGay</a:t>
            </a:r>
            <a:r>
              <a:rPr lang="en-GB" sz="2800" dirty="0" smtClean="0"/>
              <a:t> Weds PM1 (6 parallel)?</a:t>
            </a:r>
          </a:p>
          <a:p>
            <a:pPr lvl="0"/>
            <a:endParaRPr lang="en-GB" sz="2800" dirty="0"/>
          </a:p>
          <a:p>
            <a:pPr lvl="0"/>
            <a:r>
              <a:rPr lang="en-US" sz="2800" dirty="0" smtClean="0"/>
              <a:t>Yes – nearly unanimous</a:t>
            </a:r>
          </a:p>
          <a:p>
            <a:pPr lvl="0"/>
            <a:r>
              <a:rPr lang="en-US" sz="2800" dirty="0" smtClean="0"/>
              <a:t>No</a:t>
            </a:r>
          </a:p>
          <a:p>
            <a:pPr lvl="0"/>
            <a:r>
              <a:rPr lang="en-US" sz="2800" dirty="0" smtClean="0"/>
              <a:t>Abstain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7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Straw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GB" sz="2800" dirty="0" smtClean="0"/>
              <a:t>Do you support formation of a Study Group for LC to evaluate and to develop a PAR proposal?</a:t>
            </a:r>
          </a:p>
          <a:p>
            <a:pPr lvl="0"/>
            <a:endParaRPr lang="en-GB" sz="2800" dirty="0"/>
          </a:p>
          <a:p>
            <a:pPr lvl="0"/>
            <a:r>
              <a:rPr lang="en-US" sz="2800" dirty="0" smtClean="0"/>
              <a:t>Yes 75</a:t>
            </a:r>
          </a:p>
          <a:p>
            <a:pPr lvl="0"/>
            <a:r>
              <a:rPr lang="en-US" sz="2800" dirty="0" smtClean="0"/>
              <a:t>No 31</a:t>
            </a:r>
          </a:p>
          <a:p>
            <a:pPr lvl="0"/>
            <a:r>
              <a:rPr lang="en-US" sz="2800" dirty="0" smtClean="0"/>
              <a:t>Abstain 49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4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123858</TotalTime>
  <Words>916</Words>
  <Application>Microsoft Office PowerPoint</Application>
  <PresentationFormat>On-screen Show (4:3)</PresentationFormat>
  <Paragraphs>236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Times New Roman</vt:lpstr>
      <vt:lpstr>Default Design</vt:lpstr>
      <vt:lpstr>Document</vt:lpstr>
      <vt:lpstr>802.11 July 2017 WG Motions</vt:lpstr>
      <vt:lpstr>Abstract</vt:lpstr>
      <vt:lpstr>Monday</vt:lpstr>
      <vt:lpstr>TGai Final Minutes Motion</vt:lpstr>
      <vt:lpstr>TGah Final Minutes Motion</vt:lpstr>
      <vt:lpstr>Wednesday</vt:lpstr>
      <vt:lpstr>Additional session straw poll</vt:lpstr>
      <vt:lpstr>LC Straw poll</vt:lpstr>
      <vt:lpstr>Friday</vt:lpstr>
      <vt:lpstr>PowerPoint Presentation</vt:lpstr>
      <vt:lpstr>TGax PAR Modification Motion</vt:lpstr>
      <vt:lpstr>TGax ad-hoc Motion</vt:lpstr>
      <vt:lpstr>LC Study Group Motion</vt:lpstr>
      <vt:lpstr>Friday– EC Motions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July 2017 IEEE 802.11 WG motions</cp:keywords>
  <cp:lastModifiedBy>Stanley, Dorothy</cp:lastModifiedBy>
  <cp:revision>2404</cp:revision>
  <cp:lastPrinted>1998-02-10T13:28:06Z</cp:lastPrinted>
  <dcterms:created xsi:type="dcterms:W3CDTF">1998-02-10T13:07:52Z</dcterms:created>
  <dcterms:modified xsi:type="dcterms:W3CDTF">2017-07-13T20:04:24Z</dcterms:modified>
</cp:coreProperties>
</file>