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0" r:id="rId3"/>
    <p:sldId id="313" r:id="rId4"/>
    <p:sldId id="322" r:id="rId5"/>
    <p:sldId id="317" r:id="rId6"/>
    <p:sldId id="320" r:id="rId7"/>
    <p:sldId id="321" r:id="rId8"/>
    <p:sldId id="314" r:id="rId9"/>
    <p:sldId id="315" r:id="rId10"/>
    <p:sldId id="316" r:id="rId11"/>
    <p:sldId id="319" r:id="rId12"/>
    <p:sldId id="302" r:id="rId13"/>
    <p:sldId id="311" r:id="rId14"/>
    <p:sldId id="323" r:id="rId15"/>
    <p:sldId id="312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31" autoAdjust="0"/>
    <p:restoredTop sz="94660"/>
  </p:normalViewPr>
  <p:slideViewPr>
    <p:cSldViewPr>
      <p:cViewPr>
        <p:scale>
          <a:sx n="100" d="100"/>
          <a:sy n="100" d="100"/>
        </p:scale>
        <p:origin x="-2376" y="-3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MAY 2017</a:t>
            </a:r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/>
              <a:t>Kyungtae</a:t>
            </a:r>
            <a:r>
              <a:rPr lang="en-US" dirty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JAN </a:t>
            </a:r>
            <a:r>
              <a:rPr lang="en-US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JAN 2017</a:t>
            </a:r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JAN 2017</a:t>
            </a:r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JAN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January 2016</a:t>
            </a:r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January 2016</a:t>
            </a:r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059770" y="332601"/>
            <a:ext cx="33984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802.11-17/0685r0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 smtClean="0"/>
              <a:t>Efficient WUR </a:t>
            </a:r>
            <a:r>
              <a:rPr lang="en-US" altLang="ko-KR" dirty="0"/>
              <a:t>Mode Signaling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2017-05-07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59249"/>
              </p:ext>
            </p:extLst>
          </p:nvPr>
        </p:nvGraphicFramePr>
        <p:xfrm>
          <a:off x="381001" y="253492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01000" cy="990600"/>
          </a:xfrm>
        </p:spPr>
        <p:txBody>
          <a:bodyPr/>
          <a:lstStyle/>
          <a:p>
            <a:r>
              <a:rPr lang="en-US" dirty="0"/>
              <a:t>Acknowledgement Frame with Piggybacked WUR Mode </a:t>
            </a:r>
            <a:r>
              <a:rPr lang="en-US" dirty="0" smtClean="0"/>
              <a:t>Signaling (Example 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7200" y="2057400"/>
            <a:ext cx="8229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The Acknowledgement frame with the piggybacked WUR mode response may be a </a:t>
            </a:r>
            <a:r>
              <a:rPr lang="en-US" altLang="ko-K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modified </a:t>
            </a:r>
            <a:r>
              <a:rPr lang="en-US" altLang="ko-K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BlockAck</a:t>
            </a:r>
            <a:r>
              <a:rPr lang="en-US" altLang="ko-K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ko-K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0700" lvl="1" indent="-215900"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reserved bit in BA Control field is used for WUR mode request/response.</a:t>
            </a:r>
            <a:endParaRPr lang="en-SG" altLang="ko-K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0700" lvl="1" indent="-215900"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en-SG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SG" altLang="ko-K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BlockAck</a:t>
            </a:r>
            <a:r>
              <a:rPr lang="en-SG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frame transmitted by the AP implies WUR mode response.</a:t>
            </a:r>
          </a:p>
          <a:p>
            <a:pPr marL="520700" lvl="1" indent="-215900"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en-SG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SG" altLang="ko-K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BlockAck</a:t>
            </a:r>
            <a:r>
              <a:rPr lang="en-SG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frame transmitted by the STA implies WUR mode request.</a:t>
            </a:r>
          </a:p>
          <a:p>
            <a:pPr marL="74295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endParaRPr lang="en-US" altLang="ko-KR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79479"/>
              </p:ext>
            </p:extLst>
          </p:nvPr>
        </p:nvGraphicFramePr>
        <p:xfrm>
          <a:off x="1219200" y="4191000"/>
          <a:ext cx="648433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3" name="Visio" r:id="rId3" imgW="3736522" imgH="838684" progId="Visio.Drawing.11">
                  <p:embed/>
                </p:oleObj>
              </mc:Choice>
              <mc:Fallback>
                <p:oleObj name="Visio" r:id="rId3" imgW="3736522" imgH="838684" progId="Visio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191000"/>
                        <a:ext cx="6484338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0474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09600" y="1828800"/>
            <a:ext cx="7848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The Data frame with the piggybacked WUR mode request may be a new </a:t>
            </a:r>
            <a:r>
              <a:rPr lang="en-US" altLang="ko-KR" sz="1800" dirty="0" err="1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 Data frame. For example,</a:t>
            </a:r>
            <a:endParaRPr lang="en-US" altLang="ko-KR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5000" lvl="1" indent="-25400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altLang="ko-K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Data frame is defined especially for data transmission with WUR mode request.</a:t>
            </a:r>
          </a:p>
          <a:p>
            <a:pPr marL="74295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endParaRPr lang="en-US" altLang="ko-KR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5" y="4648200"/>
            <a:ext cx="9144000" cy="1792754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1143000" y="3352800"/>
            <a:ext cx="3672408" cy="715485"/>
          </a:xfrm>
          <a:prstGeom prst="wedgeRoundRectCallout">
            <a:avLst>
              <a:gd name="adj1" fmla="val -63218"/>
              <a:gd name="adj2" fmla="val 205167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Type field indicates “Data” and the Subtype field indicates “</a:t>
            </a:r>
            <a:r>
              <a:rPr lang="en-US" sz="1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 + WUR Mode Request”</a:t>
            </a:r>
            <a:endParaRPr lang="en-SG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dirty="0" smtClean="0"/>
              <a:t>Data Frame </a:t>
            </a:r>
            <a:r>
              <a:rPr lang="en-US" dirty="0"/>
              <a:t>with Piggybacked WUR Mode </a:t>
            </a:r>
            <a:r>
              <a:rPr lang="en-US" dirty="0" smtClean="0"/>
              <a:t>Signaling (Example)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057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We </a:t>
            </a:r>
            <a:r>
              <a:rPr lang="en-US" b="0" dirty="0" smtClean="0"/>
              <a:t>suggested various methods for improving channel efficiency of WUR mode signaling.</a:t>
            </a:r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</a:p>
        </p:txBody>
      </p:sp>
    </p:spTree>
    <p:extLst>
      <p:ext uri="{BB962C8B-B14F-4D97-AF65-F5344CB8AC3E}">
        <p14:creationId xmlns:p14="http://schemas.microsoft.com/office/powerpoint/2010/main" val="467711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00200"/>
          </a:xfrm>
        </p:spPr>
        <p:txBody>
          <a:bodyPr>
            <a:normAutofit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 you support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adding 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following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11ba SFD?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SG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 acknowledgement </a:t>
            </a: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frame </a:t>
            </a:r>
            <a:r>
              <a:rPr lang="en-SG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may be piggybacked with WUR </a:t>
            </a: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mode </a:t>
            </a:r>
            <a:r>
              <a:rPr lang="en-SG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signaling. </a:t>
            </a:r>
            <a:endParaRPr lang="en-SG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SG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</a:p>
        </p:txBody>
      </p:sp>
    </p:spTree>
    <p:extLst>
      <p:ext uri="{BB962C8B-B14F-4D97-AF65-F5344CB8AC3E}">
        <p14:creationId xmlns:p14="http://schemas.microsoft.com/office/powerpoint/2010/main" val="1895039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886200"/>
          </a:xfrm>
        </p:spPr>
        <p:txBody>
          <a:bodyPr>
            <a:normAutofit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 you support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adding 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following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11ba SFD?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  <a:tabLst>
                <a:tab pos="361950" algn="l"/>
              </a:tabLst>
            </a:pP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data frame may be piggybacked with WUR </a:t>
            </a:r>
            <a:r>
              <a:rPr lang="en-US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mode </a:t>
            </a: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signaling.</a:t>
            </a:r>
            <a:endParaRPr lang="en-US" altLang="ko-K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</a:p>
        </p:txBody>
      </p:sp>
    </p:spTree>
    <p:extLst>
      <p:ext uri="{BB962C8B-B14F-4D97-AF65-F5344CB8AC3E}">
        <p14:creationId xmlns:p14="http://schemas.microsoft.com/office/powerpoint/2010/main" val="1828109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b="0" dirty="0" smtClean="0"/>
              <a:t>11-17-0575-00-00ba-spec-framework</a:t>
            </a:r>
          </a:p>
          <a:p>
            <a:pPr marL="457200" indent="-457200">
              <a:buFont typeface="+mj-lt"/>
              <a:buAutoNum type="arabicParenR"/>
            </a:pPr>
            <a:r>
              <a:rPr lang="pt-BR" b="0" dirty="0" smtClean="0"/>
              <a:t>11-17-0379-00-00ba-sfd-mac-proposal</a:t>
            </a:r>
          </a:p>
          <a:p>
            <a:pPr marL="457200" indent="-457200">
              <a:buFont typeface="+mj-lt"/>
              <a:buAutoNum type="arabicParenR"/>
            </a:pPr>
            <a:r>
              <a:rPr lang="pt-BR" b="0" dirty="0" smtClean="0"/>
              <a:t>11-17-0342-04-00ba-wur-negotiation-and-acknowledgement-procedure-follow-up</a:t>
            </a:r>
          </a:p>
          <a:p>
            <a:pPr marL="457200" indent="-457200">
              <a:buFont typeface="+mj-lt"/>
              <a:buAutoNum type="arabicParenR"/>
            </a:pPr>
            <a:r>
              <a:rPr lang="pt-BR" b="0" dirty="0"/>
              <a:t>11-17-0071-00-00ba-high-level-mac-concept-for-wur</a:t>
            </a:r>
            <a:endParaRPr lang="en-US" b="0" dirty="0"/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3048000"/>
          </a:xfrm>
        </p:spPr>
        <p:txBody>
          <a:bodyPr/>
          <a:lstStyle/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SG" altLang="ko-K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WUR </a:t>
            </a:r>
            <a:r>
              <a:rPr lang="en-SG" altLang="ko-KR" sz="2000" b="0" dirty="0">
                <a:latin typeface="Arial" panose="020B0604020202020204" pitchFamily="34" charset="0"/>
                <a:cs typeface="Arial" panose="020B0604020202020204" pitchFamily="34" charset="0"/>
              </a:rPr>
              <a:t>Action </a:t>
            </a:r>
            <a:r>
              <a:rPr lang="en-SG" altLang="ko-K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frames need to be defined </a:t>
            </a:r>
            <a:r>
              <a:rPr lang="en-SG" altLang="ko-KR" sz="2000" b="0" dirty="0">
                <a:latin typeface="Arial" panose="020B0604020202020204" pitchFamily="34" charset="0"/>
                <a:cs typeface="Arial" panose="020B0604020202020204" pitchFamily="34" charset="0"/>
              </a:rPr>
              <a:t>to enable WUR negotiation [1-4], </a:t>
            </a:r>
            <a:r>
              <a:rPr lang="en-SG" altLang="ko-K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e.g.,</a:t>
            </a:r>
            <a:endParaRPr lang="en-SG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WUR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Mode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 frame</a:t>
            </a:r>
          </a:p>
          <a:p>
            <a:pPr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WUR Mode Response frame</a:t>
            </a:r>
          </a:p>
          <a:p>
            <a:pPr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endParaRPr lang="en-SG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SG" sz="2000" b="0" dirty="0">
                <a:latin typeface="Arial" panose="020B0604020202020204" pitchFamily="34" charset="0"/>
                <a:cs typeface="Arial" panose="020B0604020202020204" pitchFamily="34" charset="0"/>
              </a:rPr>
              <a:t>WUR operating parameters can be negotiated </a:t>
            </a:r>
            <a:r>
              <a:rPr lang="en-SG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using a WUR Mode element included in the WUR Action frame, e.g., </a:t>
            </a:r>
          </a:p>
          <a:p>
            <a:pPr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WUR Beacon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interval</a:t>
            </a:r>
          </a:p>
          <a:p>
            <a:pPr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Duty cycle mode of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WURx</a:t>
            </a:r>
            <a:endParaRPr lang="en-SG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</a:p>
        </p:txBody>
      </p: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Background (</a:t>
            </a:r>
            <a:r>
              <a:rPr lang="en-US" dirty="0"/>
              <a:t>cont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902917"/>
              </p:ext>
            </p:extLst>
          </p:nvPr>
        </p:nvGraphicFramePr>
        <p:xfrm>
          <a:off x="457200" y="3733800"/>
          <a:ext cx="8108950" cy="260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Visio" r:id="rId3" imgW="6220517" imgH="2026661" progId="Visio.Drawing.11">
                  <p:embed/>
                </p:oleObj>
              </mc:Choice>
              <mc:Fallback>
                <p:oleObj name="Visio" r:id="rId3" imgW="6220517" imgH="2026661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733800"/>
                        <a:ext cx="8108950" cy="260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249046"/>
              </p:ext>
            </p:extLst>
          </p:nvPr>
        </p:nvGraphicFramePr>
        <p:xfrm>
          <a:off x="0" y="1447800"/>
          <a:ext cx="8909050" cy="207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Visio" r:id="rId5" imgW="7030610" imgH="2008576" progId="Visio.Drawing.11">
                  <p:embed/>
                </p:oleObj>
              </mc:Choice>
              <mc:Fallback>
                <p:oleObj name="Visio" r:id="rId5" imgW="7030610" imgH="2008576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47800"/>
                        <a:ext cx="8909050" cy="207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>
            <a:off x="228600" y="3657600"/>
            <a:ext cx="8686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76200" y="1219199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WUR mode signaling after DL data transmission is completed</a:t>
            </a:r>
            <a:endParaRPr lang="en-SG" b="1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" y="59436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WUR mode signaling after UL data transmission is completed</a:t>
            </a:r>
            <a:endParaRPr lang="en-SG" b="1" u="sng" dirty="0"/>
          </a:p>
        </p:txBody>
      </p:sp>
    </p:spTree>
    <p:extLst>
      <p:ext uri="{BB962C8B-B14F-4D97-AF65-F5344CB8AC3E}">
        <p14:creationId xmlns:p14="http://schemas.microsoft.com/office/powerpoint/2010/main" val="3597186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Purpose</a:t>
            </a:r>
            <a:endParaRPr lang="en-S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BAA79A68-64D1-4CCC-816B-FF3FB7B89AE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2017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6764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anose="05000000000000000000" pitchFamily="2" charset="2"/>
              <a:buChar char="q"/>
            </a:pPr>
            <a:r>
              <a:rPr lang="en-US" sz="1800" dirty="0" smtClean="0"/>
              <a:t>The purpose of this contribution is to address various methods for improving channel efficiency of WUR mode signaling.</a:t>
            </a:r>
            <a:endParaRPr lang="en-SG" sz="1800" dirty="0"/>
          </a:p>
        </p:txBody>
      </p:sp>
    </p:spTree>
    <p:extLst>
      <p:ext uri="{BB962C8B-B14F-4D97-AF65-F5344CB8AC3E}">
        <p14:creationId xmlns:p14="http://schemas.microsoft.com/office/powerpoint/2010/main" val="4055804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914400"/>
          </a:xfrm>
        </p:spPr>
        <p:txBody>
          <a:bodyPr/>
          <a:lstStyle/>
          <a:p>
            <a:r>
              <a:rPr lang="en-US" dirty="0" smtClean="0"/>
              <a:t>Improved WUR Mode Signaling in case of No More DL Traffic Buffered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82000" cy="3648658"/>
          </a:xfrm>
        </p:spPr>
        <p:txBody>
          <a:bodyPr/>
          <a:lstStyle/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altLang="ko-KR" sz="1800" b="0" dirty="0">
                <a:latin typeface="Arial" panose="020B0604020202020204" pitchFamily="34" charset="0"/>
                <a:cs typeface="Arial" panose="020B0604020202020204" pitchFamily="34" charset="0"/>
              </a:rPr>
              <a:t>After receiving </a:t>
            </a:r>
            <a:r>
              <a:rPr lang="en-US" altLang="ko-KR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Data frame(s) </a:t>
            </a:r>
            <a:r>
              <a:rPr lang="en-US" altLang="ko-KR" sz="1800" b="0" dirty="0">
                <a:latin typeface="Arial" panose="020B0604020202020204" pitchFamily="34" charset="0"/>
                <a:cs typeface="Arial" panose="020B0604020202020204" pitchFamily="34" charset="0"/>
              </a:rPr>
              <a:t>that indicates no more buffered traffic for a STA, the STA may send </a:t>
            </a:r>
          </a:p>
          <a:p>
            <a:pPr marL="628650" lvl="1" indent="-22860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Option 1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ko-KR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b="0" dirty="0">
                <a:latin typeface="Arial" panose="020B0604020202020204" pitchFamily="34" charset="0"/>
                <a:cs typeface="Arial" panose="020B0604020202020204" pitchFamily="34" charset="0"/>
              </a:rPr>
              <a:t>an Acknowledgement frame </a:t>
            </a:r>
            <a:r>
              <a:rPr lang="en-US" altLang="ko-KR" sz="1600" b="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aggregated with a WUR Mode Request frame </a:t>
            </a:r>
            <a:r>
              <a:rPr lang="en-US" altLang="ko-KR" sz="1600" b="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an A-MPDU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ko-KR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0238" lvl="1" indent="-249238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Option </a:t>
            </a:r>
            <a:r>
              <a:rPr lang="en-US" altLang="ko-K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an Acknowledgement frame with </a:t>
            </a: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piggybacked WUR mode request </a:t>
            </a:r>
            <a:endParaRPr lang="en-US" altLang="ko-KR" sz="1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3138" lvl="2" indent="-249238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 this case, the </a:t>
            </a: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STA intends not to negotiate new WUR operating parameters.</a:t>
            </a:r>
          </a:p>
          <a:p>
            <a:pPr marL="630238" lvl="1" indent="-249238">
              <a:buFont typeface="Wingdings" panose="05000000000000000000" pitchFamily="2" charset="2"/>
              <a:buChar char="§"/>
              <a:tabLst>
                <a:tab pos="361950" algn="l"/>
              </a:tabLst>
            </a:pPr>
            <a:endParaRPr lang="en-US" altLang="ko-K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altLang="ko-KR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ko-KR" sz="1800" b="0" dirty="0">
                <a:latin typeface="Arial" panose="020B0604020202020204" pitchFamily="34" charset="0"/>
                <a:cs typeface="Arial" panose="020B0604020202020204" pitchFamily="34" charset="0"/>
              </a:rPr>
              <a:t>AP </a:t>
            </a:r>
            <a:r>
              <a:rPr lang="en-US" altLang="ko-KR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responds </a:t>
            </a:r>
            <a:r>
              <a:rPr lang="en-US" altLang="ko-KR" sz="1800" b="0" dirty="0">
                <a:latin typeface="Arial" panose="020B0604020202020204" pitchFamily="34" charset="0"/>
                <a:cs typeface="Arial" panose="020B0604020202020204" pitchFamily="34" charset="0"/>
              </a:rPr>
              <a:t>with a WUR Mode Response frame</a:t>
            </a:r>
            <a:r>
              <a:rPr lang="en-US" altLang="ko-KR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ko-KR" sz="1800" b="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972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dirty="0"/>
              <a:t>Improved WUR Mode Signaling in case of No More DL Traffic Buffered (cont.)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62965"/>
              </p:ext>
            </p:extLst>
          </p:nvPr>
        </p:nvGraphicFramePr>
        <p:xfrm>
          <a:off x="0" y="2401491"/>
          <a:ext cx="89916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" name="Visio" r:id="rId3" imgW="6562610" imgH="2044710" progId="Visio.Drawing.11">
                  <p:embed/>
                </p:oleObj>
              </mc:Choice>
              <mc:Fallback>
                <p:oleObj name="Visio" r:id="rId3" imgW="6562610" imgH="2044710" progId="Visio.Drawing.11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401491"/>
                        <a:ext cx="8991600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ounded Rectangular Callout 9"/>
          <p:cNvSpPr/>
          <p:nvPr/>
        </p:nvSpPr>
        <p:spPr>
          <a:xfrm>
            <a:off x="5638800" y="5811441"/>
            <a:ext cx="1828800" cy="513159"/>
          </a:xfrm>
          <a:prstGeom prst="wedgeRoundRectCallout">
            <a:avLst>
              <a:gd name="adj1" fmla="val 14643"/>
              <a:gd name="adj2" fmla="val -176719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Piggybacked WUR mode request</a:t>
            </a:r>
            <a:endParaRPr lang="en-SG" sz="1400" b="1" dirty="0">
              <a:solidFill>
                <a:srgbClr val="FF000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5919242" y="2065549"/>
            <a:ext cx="1395958" cy="455525"/>
          </a:xfrm>
          <a:prstGeom prst="wedgeRoundRectCallout">
            <a:avLst>
              <a:gd name="adj1" fmla="val -52355"/>
              <a:gd name="adj2" fmla="val 127510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No more buffered traffic</a:t>
            </a:r>
            <a:endParaRPr lang="en-SG" sz="1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9812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Example: Option 2 used by the STA</a:t>
            </a:r>
            <a:endParaRPr lang="en-SG" sz="1600" b="1" u="sng" dirty="0"/>
          </a:p>
        </p:txBody>
      </p:sp>
    </p:spTree>
    <p:extLst>
      <p:ext uri="{BB962C8B-B14F-4D97-AF65-F5344CB8AC3E}">
        <p14:creationId xmlns:p14="http://schemas.microsoft.com/office/powerpoint/2010/main" val="488864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772400" cy="914400"/>
          </a:xfrm>
        </p:spPr>
        <p:txBody>
          <a:bodyPr/>
          <a:lstStyle/>
          <a:p>
            <a:r>
              <a:rPr lang="en-US" dirty="0"/>
              <a:t>Improved WUR Mode Signaling in case of No More </a:t>
            </a:r>
            <a:r>
              <a:rPr lang="en-US" dirty="0" smtClean="0"/>
              <a:t>UL </a:t>
            </a:r>
            <a:r>
              <a:rPr lang="en-US" dirty="0"/>
              <a:t>Traffic Buffered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82000" cy="3962400"/>
          </a:xfrm>
        </p:spPr>
        <p:txBody>
          <a:bodyPr/>
          <a:lstStyle/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altLang="ko-KR" sz="1800" b="0" dirty="0">
                <a:latin typeface="Arial" panose="020B0604020202020204" pitchFamily="34" charset="0"/>
                <a:cs typeface="Arial" panose="020B0604020202020204" pitchFamily="34" charset="0"/>
              </a:rPr>
              <a:t>When no more UL buffered traffic, the STA may send </a:t>
            </a:r>
          </a:p>
          <a:p>
            <a:pPr marL="762000" lvl="1" indent="-4000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Option 1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1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Data frame(s) </a:t>
            </a:r>
            <a:r>
              <a:rPr lang="en-US" altLang="ko-KR" sz="1600" b="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aggregated with a WUR Mode Request </a:t>
            </a:r>
            <a:r>
              <a:rPr lang="en-US" altLang="ko-KR" sz="1600" b="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 in an A-MPDU</a:t>
            </a:r>
            <a:r>
              <a:rPr lang="en-US" altLang="ko-KR" sz="1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; or</a:t>
            </a:r>
            <a:endParaRPr lang="en-US" altLang="ko-KR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2000" lvl="1" indent="-4000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Option </a:t>
            </a:r>
            <a:r>
              <a:rPr lang="en-US" altLang="ko-K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Data frame(s) with </a:t>
            </a:r>
            <a:r>
              <a:rPr lang="en-US" altLang="ko-K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piggybacked WUR mode </a:t>
            </a:r>
            <a:r>
              <a:rPr lang="en-US" altLang="ko-KR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73138" lvl="2" indent="-249238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In this case, the STA intends not to negotiate new WUR operating parameters.</a:t>
            </a:r>
          </a:p>
          <a:p>
            <a:pPr marL="76200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endParaRPr lang="en-US" altLang="ko-K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altLang="ko-KR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In this case, the </a:t>
            </a:r>
            <a:r>
              <a:rPr lang="en-US" altLang="ko-KR" sz="1800" b="0" dirty="0">
                <a:latin typeface="Arial" panose="020B0604020202020204" pitchFamily="34" charset="0"/>
                <a:cs typeface="Arial" panose="020B0604020202020204" pitchFamily="34" charset="0"/>
              </a:rPr>
              <a:t>AP </a:t>
            </a:r>
            <a:r>
              <a:rPr lang="en-US" altLang="ko-KR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responds with </a:t>
            </a:r>
            <a:endParaRPr lang="en-US" altLang="ko-KR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2000" lvl="1" indent="-4000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Option 1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an Acknowledgement frame </a:t>
            </a:r>
            <a:r>
              <a:rPr lang="en-US" altLang="ko-KR" sz="16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aggregated with a WUR Mode Response </a:t>
            </a:r>
            <a:r>
              <a:rPr lang="en-US" altLang="ko-KR" sz="16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 in an A-MPDU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 or</a:t>
            </a: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2000" lvl="2" indent="-4000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Option 2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an Acknowledgement frame with </a:t>
            </a:r>
            <a:r>
              <a:rPr lang="en-US" altLang="ko-KR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piggybacked WUR mode response</a:t>
            </a:r>
            <a:r>
              <a:rPr lang="en-US" altLang="ko-K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73138" lvl="2" indent="-249238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In this case, the AP intends not to negotiate new WUR operating parameters.</a:t>
            </a:r>
          </a:p>
          <a:p>
            <a:pPr marL="762000" lvl="2" indent="-4000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endParaRPr lang="en-US" altLang="ko-KR" sz="1800" b="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950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38770"/>
          </a:xfrm>
        </p:spPr>
        <p:txBody>
          <a:bodyPr/>
          <a:lstStyle/>
          <a:p>
            <a:r>
              <a:rPr lang="en-US" dirty="0"/>
              <a:t>Improved WUR Mode Signaling in case of No More UL Traffic Buffered(cont.)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19812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Example: Option 2 used by the STA and Option 2 used by the AP</a:t>
            </a:r>
            <a:endParaRPr lang="en-SG" sz="1600" b="1" u="sng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279004"/>
              </p:ext>
            </p:extLst>
          </p:nvPr>
        </p:nvGraphicFramePr>
        <p:xfrm>
          <a:off x="467544" y="3022848"/>
          <a:ext cx="7704856" cy="263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Visio" r:id="rId3" imgW="5032577" imgH="2026620" progId="Visio.Drawing.11">
                  <p:embed/>
                </p:oleObj>
              </mc:Choice>
              <mc:Fallback>
                <p:oleObj name="Visio" r:id="rId3" imgW="5032577" imgH="20266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022848"/>
                        <a:ext cx="7704856" cy="263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ounded Rectangular Callout 9"/>
          <p:cNvSpPr/>
          <p:nvPr/>
        </p:nvSpPr>
        <p:spPr>
          <a:xfrm>
            <a:off x="5580112" y="5687145"/>
            <a:ext cx="1735088" cy="485056"/>
          </a:xfrm>
          <a:prstGeom prst="wedgeRoundRectCallout">
            <a:avLst>
              <a:gd name="adj1" fmla="val -29886"/>
              <a:gd name="adj2" fmla="val -180341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piggybacked WUR mode request</a:t>
            </a:r>
            <a:endParaRPr lang="en-SG" sz="1400" b="1" dirty="0">
              <a:solidFill>
                <a:srgbClr val="FF000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6705600" y="2438400"/>
            <a:ext cx="1676400" cy="433875"/>
          </a:xfrm>
          <a:prstGeom prst="wedgeRoundRectCallout">
            <a:avLst>
              <a:gd name="adj1" fmla="val -49191"/>
              <a:gd name="adj2" fmla="val 135447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piggybacked WUR mode response</a:t>
            </a:r>
            <a:endParaRPr lang="en-SG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305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153400" cy="914400"/>
          </a:xfrm>
        </p:spPr>
        <p:txBody>
          <a:bodyPr/>
          <a:lstStyle/>
          <a:p>
            <a:r>
              <a:rPr lang="en-US" dirty="0" smtClean="0"/>
              <a:t>Acknowledgement Frame with Piggybacked WUR Mode Signaling (Example 1)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09600" y="1905000"/>
            <a:ext cx="7848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acknowledgement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frame with the piggybacked WUR mode request or response may be a </a:t>
            </a:r>
            <a:r>
              <a:rPr lang="en-US" altLang="ko-K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Control frame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similar to </a:t>
            </a:r>
            <a:r>
              <a:rPr lang="en-US" altLang="ko-KR" sz="2000" dirty="0" err="1">
                <a:latin typeface="Arial" panose="020B0604020202020204" pitchFamily="34" charset="0"/>
                <a:cs typeface="Arial" panose="020B0604020202020204" pitchFamily="34" charset="0"/>
              </a:rPr>
              <a:t>Ack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 frame.</a:t>
            </a:r>
          </a:p>
          <a:p>
            <a:pPr marL="520700" lvl="1" indent="-215900"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en-US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The new Control frame </a:t>
            </a: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addressed to STA </a:t>
            </a:r>
            <a:r>
              <a:rPr lang="en-US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implies WUR mode response.</a:t>
            </a:r>
          </a:p>
          <a:p>
            <a:pPr marL="520700" lvl="1" indent="-215900"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en-US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The new Control frame </a:t>
            </a: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addressed to AP implies </a:t>
            </a:r>
            <a:r>
              <a:rPr lang="en-US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WUR mode request.</a:t>
            </a:r>
          </a:p>
          <a:p>
            <a:pPr marL="74295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endParaRPr lang="en-US" altLang="ko-KR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6067" y="4837754"/>
            <a:ext cx="3600333" cy="1182046"/>
          </a:xfrm>
          <a:prstGeom prst="rect">
            <a:avLst/>
          </a:prstGeom>
        </p:spPr>
      </p:pic>
      <p:sp>
        <p:nvSpPr>
          <p:cNvPr id="20" name="Rounded Rectangular Callout 8"/>
          <p:cNvSpPr/>
          <p:nvPr/>
        </p:nvSpPr>
        <p:spPr>
          <a:xfrm>
            <a:off x="2843808" y="3861884"/>
            <a:ext cx="4032448" cy="902354"/>
          </a:xfrm>
          <a:prstGeom prst="wedgeRoundRectCallout">
            <a:avLst>
              <a:gd name="adj1" fmla="val -47623"/>
              <a:gd name="adj2" fmla="val 89474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Type field indicates “Control” and the Subtype field indicates “Ack + WUR Mode Request/Response”</a:t>
            </a:r>
            <a:endParaRPr lang="en-SG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90301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37413</TotalTime>
  <Words>817</Words>
  <Application>Microsoft Office PowerPoint</Application>
  <PresentationFormat>On-screen Show (4:3)</PresentationFormat>
  <Paragraphs>130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Visio</vt:lpstr>
      <vt:lpstr>Efficient WUR Mode Signaling</vt:lpstr>
      <vt:lpstr>Background</vt:lpstr>
      <vt:lpstr>Background (cont.)</vt:lpstr>
      <vt:lpstr>Purpose</vt:lpstr>
      <vt:lpstr>Improved WUR Mode Signaling in case of No More DL Traffic Buffered</vt:lpstr>
      <vt:lpstr>Improved WUR Mode Signaling in case of No More DL Traffic Buffered (cont.) </vt:lpstr>
      <vt:lpstr>Improved WUR Mode Signaling in case of No More UL Traffic Buffered</vt:lpstr>
      <vt:lpstr>Improved WUR Mode Signaling in case of No More UL Traffic Buffered(cont.)</vt:lpstr>
      <vt:lpstr>Acknowledgement Frame with Piggybacked WUR Mode Signaling (Example 1)</vt:lpstr>
      <vt:lpstr>Acknowledgement Frame with Piggybacked WUR Mode Signaling (Example 2)</vt:lpstr>
      <vt:lpstr>Data Frame with Piggybacked WUR Mode Signaling (Example)</vt:lpstr>
      <vt:lpstr>Summary</vt:lpstr>
      <vt:lpstr>Straw Poll 1</vt:lpstr>
      <vt:lpstr>Straw Poll 2</vt:lpstr>
      <vt:lpstr>Reference</vt:lpstr>
    </vt:vector>
  </TitlesOfParts>
  <Company>Marvell Semiconductor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Lei Huang</cp:lastModifiedBy>
  <cp:revision>2274</cp:revision>
  <cp:lastPrinted>2014-11-04T15:04:57Z</cp:lastPrinted>
  <dcterms:created xsi:type="dcterms:W3CDTF">2007-04-17T18:10:23Z</dcterms:created>
  <dcterms:modified xsi:type="dcterms:W3CDTF">2017-05-03T05:15:25Z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