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6" r:id="rId3"/>
    <p:sldId id="347" r:id="rId4"/>
    <p:sldId id="340" r:id="rId5"/>
    <p:sldId id="348" r:id="rId6"/>
    <p:sldId id="349" r:id="rId7"/>
    <p:sldId id="350" r:id="rId8"/>
    <p:sldId id="312" r:id="rId9"/>
    <p:sldId id="344" r:id="rId10"/>
    <p:sldId id="34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802.11-17/0684r0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January 2018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sz="2800" dirty="0" smtClean="0"/>
              <a:t>WUR Action Frame Format</a:t>
            </a:r>
            <a:endParaRPr lang="en-US" altLang="en-US" sz="2800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</a:t>
            </a:r>
            <a:r>
              <a:rPr lang="en-US" altLang="en-US" sz="2000" b="0" smtClean="0"/>
              <a:t>2018-1-11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576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b="1" dirty="0"/>
              <a:t>Do you support </a:t>
            </a:r>
            <a:r>
              <a:rPr lang="en-US" b="1" dirty="0" smtClean="0"/>
              <a:t>to modify R.4.2.C in 11ba SFD as follows?</a:t>
            </a:r>
            <a:endParaRPr lang="en-US" b="1" dirty="0"/>
          </a:p>
          <a:p>
            <a:pPr marL="685800" lvl="2" indent="-342900"/>
            <a:r>
              <a:rPr lang="en-US" sz="1600" dirty="0" smtClean="0"/>
              <a:t>R.4.2.C: The </a:t>
            </a:r>
            <a:r>
              <a:rPr lang="en-US" sz="1600" dirty="0"/>
              <a:t>WUR Mode element can include the following:</a:t>
            </a:r>
          </a:p>
          <a:p>
            <a:pPr marL="1028700" lvl="3" indent="-342900"/>
            <a:r>
              <a:rPr lang="en-US" sz="1400" dirty="0" smtClean="0"/>
              <a:t>Action </a:t>
            </a:r>
            <a:r>
              <a:rPr lang="en-US" sz="1400" dirty="0"/>
              <a:t>Type field that includes the following indications: 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 smtClean="0"/>
              <a:t>Enter </a:t>
            </a:r>
            <a:r>
              <a:rPr lang="en-US" sz="1400" dirty="0"/>
              <a:t>WUR Mode Request 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 smtClean="0"/>
              <a:t>Enter </a:t>
            </a:r>
            <a:r>
              <a:rPr lang="en-US" sz="1400" dirty="0"/>
              <a:t>WUR Mode Response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 smtClean="0"/>
              <a:t>Enter </a:t>
            </a:r>
            <a:r>
              <a:rPr lang="en-US" sz="1400" dirty="0"/>
              <a:t>WUR Mode Suspend Request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 smtClean="0"/>
              <a:t>Enter </a:t>
            </a:r>
            <a:r>
              <a:rPr lang="en-US" sz="1400" dirty="0"/>
              <a:t>WUR Mode Suspend Response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 smtClean="0"/>
              <a:t>Enter </a:t>
            </a:r>
            <a:r>
              <a:rPr lang="en-US" sz="1400" dirty="0"/>
              <a:t>WUR Mode Suspend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 smtClean="0"/>
              <a:t>Enter </a:t>
            </a:r>
            <a:r>
              <a:rPr lang="en-US" sz="1400" dirty="0"/>
              <a:t>WUR </a:t>
            </a:r>
            <a:r>
              <a:rPr lang="en-US" sz="1400" dirty="0" smtClean="0"/>
              <a:t>Mode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b="1" u="sng" dirty="0" smtClean="0"/>
              <a:t>Update WUR Parameter Request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b="1" u="sng" dirty="0"/>
              <a:t>Update WUR </a:t>
            </a:r>
            <a:r>
              <a:rPr lang="en-US" sz="1400" b="1" u="sng" dirty="0" smtClean="0"/>
              <a:t>Parameter Response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b="1" u="sng" dirty="0"/>
              <a:t>Update WUR </a:t>
            </a:r>
            <a:r>
              <a:rPr lang="en-US" sz="1400" b="1" u="sng" dirty="0" smtClean="0"/>
              <a:t>Parameter</a:t>
            </a:r>
          </a:p>
          <a:p>
            <a:pPr marL="800100" lvl="2" indent="0">
              <a:buNone/>
            </a:pP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800" b="1" dirty="0" smtClean="0"/>
              <a:t>Y/N/A</a:t>
            </a:r>
            <a:r>
              <a:rPr lang="en-US" sz="1800" b="1" dirty="0"/>
              <a:t>:</a:t>
            </a:r>
            <a:r>
              <a:rPr lang="en-US" sz="1800" dirty="0"/>
              <a:t> 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13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91200" y="6481158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81158"/>
            <a:ext cx="530225" cy="182562"/>
          </a:xfrm>
        </p:spPr>
        <p:txBody>
          <a:bodyPr/>
          <a:lstStyle/>
          <a:p>
            <a:r>
              <a:rPr lang="en-US" altLang="en-US" smtClean="0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55576" y="13716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376" y="1746855"/>
            <a:ext cx="6348413" cy="1165651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3498776" y="2505313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7232576" y="2505313"/>
            <a:ext cx="279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996603"/>
              </p:ext>
            </p:extLst>
          </p:nvPr>
        </p:nvGraphicFramePr>
        <p:xfrm>
          <a:off x="2431976" y="3124488"/>
          <a:ext cx="5080000" cy="79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Category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WUR Action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Dialog Token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WUR Mode Element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Octets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TBD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43582" y="707528"/>
            <a:ext cx="9024218" cy="54029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 smtClean="0"/>
              <a:t>Background (1/2)</a:t>
            </a:r>
            <a:endParaRPr lang="en-SG" sz="2800" b="1" kern="0" dirty="0"/>
          </a:p>
        </p:txBody>
      </p:sp>
      <p:sp>
        <p:nvSpPr>
          <p:cNvPr id="12" name="TextBox 11"/>
          <p:cNvSpPr txBox="1"/>
          <p:nvPr/>
        </p:nvSpPr>
        <p:spPr>
          <a:xfrm>
            <a:off x="223094" y="1287149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WUR Action frame is used to enable WUR negotiation and WUR mode signaling [1].</a:t>
            </a:r>
            <a:endParaRPr lang="en-SG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240654" y="3072246"/>
            <a:ext cx="2203376" cy="6771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lvl="1">
              <a:tabLst>
                <a:tab pos="180975" algn="l"/>
              </a:tabLst>
            </a:pPr>
            <a:r>
              <a:rPr lang="en-SG" sz="1400" kern="0" dirty="0" smtClean="0"/>
              <a:t>WUR </a:t>
            </a:r>
            <a:r>
              <a:rPr lang="en-SG" sz="1400" kern="0" dirty="0"/>
              <a:t>Action </a:t>
            </a:r>
            <a:r>
              <a:rPr lang="en-SG" sz="1400" kern="0" dirty="0" smtClean="0"/>
              <a:t>field: </a:t>
            </a:r>
          </a:p>
          <a:p>
            <a:pPr marL="534988" lvl="2" indent="-211138">
              <a:buFont typeface="Arial" panose="020B0604020202020204" pitchFamily="34" charset="0"/>
              <a:buChar char="•"/>
            </a:pPr>
            <a:r>
              <a:rPr lang="en-SG" kern="0" dirty="0" smtClean="0"/>
              <a:t>WUR </a:t>
            </a:r>
            <a:r>
              <a:rPr lang="en-SG" kern="0" dirty="0"/>
              <a:t>Mode </a:t>
            </a:r>
            <a:r>
              <a:rPr lang="en-SG" kern="0" dirty="0" smtClean="0"/>
              <a:t>Setup</a:t>
            </a:r>
          </a:p>
          <a:p>
            <a:pPr marL="534988" lvl="2" indent="-211138">
              <a:buFont typeface="Arial" panose="020B0604020202020204" pitchFamily="34" charset="0"/>
              <a:buChar char="•"/>
            </a:pPr>
            <a:r>
              <a:rPr lang="en-SG" kern="0" dirty="0" smtClean="0"/>
              <a:t>WUR </a:t>
            </a:r>
            <a:r>
              <a:rPr lang="en-SG" kern="0" dirty="0"/>
              <a:t>Mode </a:t>
            </a:r>
            <a:r>
              <a:rPr lang="en-SG" kern="0" dirty="0" smtClean="0"/>
              <a:t>Teardown</a:t>
            </a:r>
            <a:endParaRPr lang="en-SG" sz="11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9952"/>
              </p:ext>
            </p:extLst>
          </p:nvPr>
        </p:nvGraphicFramePr>
        <p:xfrm>
          <a:off x="1366272" y="4114800"/>
          <a:ext cx="7091928" cy="826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4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0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148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Element ID Extension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Action Type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Mode Response Status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Parameters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Octets: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TBD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 bwMode="auto">
          <a:xfrm flipH="1">
            <a:off x="2133600" y="3558740"/>
            <a:ext cx="4360789" cy="55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7510389" y="3558740"/>
            <a:ext cx="947811" cy="55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4469606" y="3124200"/>
            <a:ext cx="1016794" cy="43454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800600" y="4117460"/>
            <a:ext cx="1143000" cy="481301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027784"/>
            <a:ext cx="3200400" cy="1449216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SG" sz="1400" kern="0" dirty="0"/>
              <a:t>Action Type </a:t>
            </a:r>
            <a:r>
              <a:rPr lang="en-SG" sz="1400" kern="0" dirty="0" smtClean="0"/>
              <a:t>field:  </a:t>
            </a:r>
            <a:endParaRPr lang="en-SG" sz="1400" kern="0" dirty="0"/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Request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Response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 Request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 Response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</a:t>
            </a:r>
            <a:endParaRPr lang="en-SG" kern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954723" y="5103985"/>
            <a:ext cx="3198678" cy="915815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SG" sz="1400" kern="0" dirty="0"/>
              <a:t>WUR Mode Response </a:t>
            </a:r>
            <a:r>
              <a:rPr lang="en-SG" sz="1400" kern="0" dirty="0" smtClean="0"/>
              <a:t>Status field</a:t>
            </a:r>
            <a:r>
              <a:rPr lang="en-SG" sz="1600" kern="0" dirty="0" smtClean="0"/>
              <a:t>:  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Accept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 Accept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Denied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943599" y="4115649"/>
            <a:ext cx="1318117" cy="481301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01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31462"/>
            <a:ext cx="9144000" cy="53400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 smtClean="0"/>
              <a:t>Background (2/2)</a:t>
            </a:r>
            <a:endParaRPr lang="en-SG" sz="2800" b="1" kern="0" dirty="0"/>
          </a:p>
        </p:txBody>
      </p:sp>
      <p:grpSp>
        <p:nvGrpSpPr>
          <p:cNvPr id="6" name="Group 5"/>
          <p:cNvGrpSpPr/>
          <p:nvPr/>
        </p:nvGrpSpPr>
        <p:grpSpPr>
          <a:xfrm>
            <a:off x="609600" y="2590800"/>
            <a:ext cx="4876800" cy="2971800"/>
            <a:chOff x="4864984" y="2590800"/>
            <a:chExt cx="3590168" cy="2743200"/>
          </a:xfrm>
        </p:grpSpPr>
        <p:sp>
          <p:nvSpPr>
            <p:cNvPr id="7" name="Oval 6"/>
            <p:cNvSpPr/>
            <p:nvPr/>
          </p:nvSpPr>
          <p:spPr bwMode="auto">
            <a:xfrm>
              <a:off x="5330952" y="2590800"/>
              <a:ext cx="914400" cy="838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9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WUR Mode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464552" y="3905693"/>
              <a:ext cx="990600" cy="838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WUR Mode Suspend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254752" y="4495800"/>
              <a:ext cx="990600" cy="838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No WUR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V="1">
              <a:off x="5635752" y="3429000"/>
              <a:ext cx="0" cy="1066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6243764" y="2906233"/>
              <a:ext cx="1525588" cy="9994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6243763" y="3176356"/>
              <a:ext cx="1275712" cy="83220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>
              <a:endCxn id="9" idx="6"/>
            </p:cNvCxnSpPr>
            <p:nvPr/>
          </p:nvCxnSpPr>
          <p:spPr bwMode="auto">
            <a:xfrm flipH="1">
              <a:off x="6245352" y="4513706"/>
              <a:ext cx="1219201" cy="4011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>
              <a:off x="5838100" y="3434408"/>
              <a:ext cx="13665" cy="10949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5806625" y="3874752"/>
              <a:ext cx="1198736" cy="277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One-way Teardown</a:t>
              </a:r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78457" y="4764740"/>
              <a:ext cx="879153" cy="213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One-way Teardown</a:t>
              </a:r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64984" y="3825673"/>
              <a:ext cx="838201" cy="277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Two-way Setup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 rot="1744342">
              <a:off x="6175878" y="3581358"/>
              <a:ext cx="1217612" cy="213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One-way or </a:t>
              </a:r>
              <a:r>
                <a:rPr lang="en-US" sz="9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two-way </a:t>
              </a:r>
              <a:r>
                <a:rPr lang="en-US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Setup</a:t>
              </a:r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89819" y="3008730"/>
              <a:ext cx="1285044" cy="277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One-way Setup</a:t>
              </a:r>
            </a:p>
          </p:txBody>
        </p:sp>
        <p:cxnSp>
          <p:nvCxnSpPr>
            <p:cNvPr id="20" name="Straight Arrow Connector 19"/>
            <p:cNvCxnSpPr>
              <a:endCxn id="8" idx="2"/>
            </p:cNvCxnSpPr>
            <p:nvPr/>
          </p:nvCxnSpPr>
          <p:spPr bwMode="auto">
            <a:xfrm flipV="1">
              <a:off x="6199633" y="4324793"/>
              <a:ext cx="1264919" cy="4295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6170498" y="4238910"/>
              <a:ext cx="1182731" cy="277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Two-way Setup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17789" y="1446388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The WUR action frame containing WUR mode element supports the following state machine for WUR mode operation [1][2] </a:t>
            </a:r>
            <a:endParaRPr lang="en-SG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5981090" y="3075379"/>
            <a:ext cx="2858110" cy="15696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Note</a:t>
            </a:r>
            <a:r>
              <a:rPr lang="en-US" sz="1600" u="sng" dirty="0" smtClean="0"/>
              <a:t>:</a:t>
            </a:r>
            <a:r>
              <a:rPr lang="en-US" sz="1600" dirty="0" smtClean="0"/>
              <a:t> unlike the state machine in [2], here a STA in WUR Mode Suspend is allowed to transit to WUR Mode via two-way Setup if it intends to negotiate new WUR parameters.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218460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992" y="1447800"/>
            <a:ext cx="8228013" cy="2057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0" dirty="0" smtClean="0"/>
              <a:t>The existing WUR Action frame does not support updating WUR parameters (e.g., WID or duty cycle schedule of </a:t>
            </a:r>
            <a:r>
              <a:rPr lang="en-US" sz="1800" b="0" dirty="0" err="1" smtClean="0"/>
              <a:t>WURx</a:t>
            </a:r>
            <a:r>
              <a:rPr lang="en-US" sz="1800" b="0" dirty="0" smtClean="0"/>
              <a:t>) for a non-AP </a:t>
            </a:r>
            <a:r>
              <a:rPr lang="en-US" sz="1800" b="0" dirty="0"/>
              <a:t>STA in WUR </a:t>
            </a:r>
            <a:r>
              <a:rPr lang="en-US" sz="1800" b="0" dirty="0" smtClean="0"/>
              <a:t>Mode.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 smtClean="0"/>
              <a:t>In order to change WUR parameters, the non-AP </a:t>
            </a:r>
            <a:r>
              <a:rPr lang="en-US" sz="1800" b="0" dirty="0"/>
              <a:t>STA in WUR </a:t>
            </a:r>
            <a:r>
              <a:rPr lang="en-US" sz="1800" b="0" dirty="0" smtClean="0"/>
              <a:t>Mode needs to enter No WUR via one-way Teardown or enter WUR Mode Suspend via one-way Setup and then re-enter WUR Mode via two-way Setup.</a:t>
            </a:r>
          </a:p>
          <a:p>
            <a:pPr marL="630238" lvl="1" indent="-230188">
              <a:buFont typeface="Arial" panose="020B0604020202020204" pitchFamily="34" charset="0"/>
              <a:buChar char="•"/>
            </a:pPr>
            <a:r>
              <a:rPr lang="en-US" sz="1600" b="0" dirty="0" smtClean="0"/>
              <a:t>Such kind of MAC operation is </a:t>
            </a:r>
            <a:r>
              <a:rPr lang="en-US" sz="1600" b="0" dirty="0" smtClean="0">
                <a:solidFill>
                  <a:srgbClr val="FF0000"/>
                </a:solidFill>
              </a:rPr>
              <a:t>not so efficient</a:t>
            </a:r>
            <a:r>
              <a:rPr lang="en-US" sz="1600" b="0" dirty="0" smtClean="0"/>
              <a:t>.</a:t>
            </a:r>
            <a:endParaRPr lang="en-US" sz="1600" b="0" dirty="0"/>
          </a:p>
          <a:p>
            <a:pPr marL="457200" indent="-457200">
              <a:buFont typeface="+mj-lt"/>
              <a:buAutoNum type="arabicParenR"/>
            </a:pP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745117"/>
              </p:ext>
            </p:extLst>
          </p:nvPr>
        </p:nvGraphicFramePr>
        <p:xfrm>
          <a:off x="1219200" y="3505200"/>
          <a:ext cx="5559425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4" name="Visio" r:id="rId3" imgW="6274648" imgH="2890620" progId="Visio.Drawing.11">
                  <p:embed/>
                </p:oleObj>
              </mc:Choice>
              <mc:Fallback>
                <p:oleObj name="Visio" r:id="rId3" imgW="6274648" imgH="2890620" progId="Visio.Drawing.11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3505200"/>
                        <a:ext cx="5559425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941483" y="4380706"/>
            <a:ext cx="1782802" cy="609600"/>
          </a:xfrm>
          <a:prstGeom prst="wedgeRectCallout">
            <a:avLst>
              <a:gd name="adj1" fmla="val -77188"/>
              <a:gd name="adj2" fmla="val 90112"/>
            </a:avLst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SG" sz="1400" dirty="0" smtClean="0"/>
              <a:t>Negotiate new WUR parameters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13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31462"/>
            <a:ext cx="9144000" cy="53400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 smtClean="0"/>
              <a:t>Proposal</a:t>
            </a:r>
            <a:endParaRPr lang="en-SG" sz="2800" b="1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455337" y="1384827"/>
            <a:ext cx="80885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 smtClean="0"/>
              <a:t>The WUR action frame shall support updating WUR parameters for a non-AP STA in WUR Mode via one-way or two-way Update.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If AP initiates to change WUR parameters (e.g., WID), one-way Update is applied;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If non-AP STA initiates </a:t>
            </a:r>
            <a:r>
              <a:rPr lang="en-US" sz="1800" dirty="0"/>
              <a:t>to </a:t>
            </a:r>
            <a:r>
              <a:rPr lang="en-US" sz="1800" dirty="0" smtClean="0"/>
              <a:t>negotiate new WUR parameters (e.g., duty cycle schedule of </a:t>
            </a:r>
            <a:r>
              <a:rPr lang="en-US" sz="1800" dirty="0" err="1" smtClean="0"/>
              <a:t>WURx</a:t>
            </a:r>
            <a:r>
              <a:rPr lang="en-US" sz="1800" dirty="0" smtClean="0"/>
              <a:t>), two-way </a:t>
            </a:r>
            <a:r>
              <a:rPr lang="en-US" sz="1800" dirty="0"/>
              <a:t>Update is </a:t>
            </a:r>
            <a:r>
              <a:rPr lang="en-US" sz="1800" dirty="0" smtClean="0"/>
              <a:t>applied</a:t>
            </a:r>
            <a:endParaRPr lang="en-SG" sz="1800" dirty="0"/>
          </a:p>
        </p:txBody>
      </p:sp>
      <p:grpSp>
        <p:nvGrpSpPr>
          <p:cNvPr id="8" name="Group 7"/>
          <p:cNvGrpSpPr/>
          <p:nvPr/>
        </p:nvGrpSpPr>
        <p:grpSpPr>
          <a:xfrm>
            <a:off x="4500724" y="3582986"/>
            <a:ext cx="4338476" cy="2485645"/>
            <a:chOff x="1995018" y="852782"/>
            <a:chExt cx="5160564" cy="3188584"/>
          </a:xfrm>
        </p:grpSpPr>
        <p:grpSp>
          <p:nvGrpSpPr>
            <p:cNvPr id="9" name="Group 8"/>
            <p:cNvGrpSpPr/>
            <p:nvPr/>
          </p:nvGrpSpPr>
          <p:grpSpPr>
            <a:xfrm>
              <a:off x="1995018" y="1377070"/>
              <a:ext cx="5160564" cy="2664296"/>
              <a:chOff x="4825099" y="2590800"/>
              <a:chExt cx="3630053" cy="2743200"/>
            </a:xfrm>
          </p:grpSpPr>
          <p:sp>
            <p:nvSpPr>
              <p:cNvPr id="14" name="Oval 13"/>
              <p:cNvSpPr/>
              <p:nvPr/>
            </p:nvSpPr>
            <p:spPr bwMode="auto">
              <a:xfrm>
                <a:off x="5330952" y="2590800"/>
                <a:ext cx="914400" cy="8382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9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9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WUR mode</a:t>
                </a: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7464552" y="3905693"/>
                <a:ext cx="990600" cy="8382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WUR Mode Suspend</a:t>
                </a: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5254752" y="4495800"/>
                <a:ext cx="990600" cy="8382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No WUR</a:t>
                </a:r>
              </a:p>
            </p:txBody>
          </p:sp>
          <p:cxnSp>
            <p:nvCxnSpPr>
              <p:cNvPr id="17" name="Straight Arrow Connector 16"/>
              <p:cNvCxnSpPr/>
              <p:nvPr/>
            </p:nvCxnSpPr>
            <p:spPr bwMode="auto">
              <a:xfrm flipV="1">
                <a:off x="5635752" y="3429000"/>
                <a:ext cx="0" cy="1066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8" name="Straight Arrow Connector 17"/>
              <p:cNvCxnSpPr/>
              <p:nvPr/>
            </p:nvCxnSpPr>
            <p:spPr bwMode="auto">
              <a:xfrm>
                <a:off x="6242568" y="2928469"/>
                <a:ext cx="1525588" cy="99946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9" name="Straight Arrow Connector 18"/>
              <p:cNvCxnSpPr/>
              <p:nvPr/>
            </p:nvCxnSpPr>
            <p:spPr bwMode="auto">
              <a:xfrm flipH="1" flipV="1">
                <a:off x="6243763" y="3176356"/>
                <a:ext cx="1275712" cy="83220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0" name="Straight Arrow Connector 19"/>
              <p:cNvCxnSpPr>
                <a:endCxn id="16" idx="6"/>
              </p:cNvCxnSpPr>
              <p:nvPr/>
            </p:nvCxnSpPr>
            <p:spPr bwMode="auto">
              <a:xfrm flipH="1">
                <a:off x="6245352" y="4513706"/>
                <a:ext cx="1219201" cy="40119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1" name="Straight Arrow Connector 20"/>
              <p:cNvCxnSpPr/>
              <p:nvPr/>
            </p:nvCxnSpPr>
            <p:spPr bwMode="auto">
              <a:xfrm flipH="1">
                <a:off x="5838100" y="3434408"/>
                <a:ext cx="13665" cy="10949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22" name="TextBox 21"/>
              <p:cNvSpPr txBox="1"/>
              <p:nvPr/>
            </p:nvSpPr>
            <p:spPr>
              <a:xfrm>
                <a:off x="5806625" y="3902851"/>
                <a:ext cx="1198736" cy="329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One-way Teardown</a:t>
                </a:r>
                <a:endParaRPr lang="en-US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78457" y="4764740"/>
                <a:ext cx="1121360" cy="329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One-way Teardown</a:t>
                </a:r>
                <a:endParaRPr lang="en-US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825099" y="3825672"/>
                <a:ext cx="907830" cy="329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Two-way Setup</a:t>
                </a:r>
                <a:endParaRPr lang="en-US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 rot="1248853">
                <a:off x="6036490" y="3623049"/>
                <a:ext cx="1312459" cy="304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One-way or two-way Setup</a:t>
                </a:r>
                <a:endParaRPr lang="en-US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778752" y="3035644"/>
                <a:ext cx="1484313" cy="329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One-way Setup</a:t>
                </a: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 bwMode="auto">
              <a:xfrm flipV="1">
                <a:off x="6169152" y="4299863"/>
                <a:ext cx="1310639" cy="44403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28" name="TextBox 27"/>
              <p:cNvSpPr txBox="1"/>
              <p:nvPr/>
            </p:nvSpPr>
            <p:spPr>
              <a:xfrm>
                <a:off x="6234354" y="4220543"/>
                <a:ext cx="1023673" cy="329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Two-way Setup</a:t>
                </a:r>
                <a:endParaRPr lang="en-US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" name="Freeform 11"/>
            <p:cNvSpPr/>
            <p:nvPr/>
          </p:nvSpPr>
          <p:spPr>
            <a:xfrm rot="20810758">
              <a:off x="3106781" y="1211069"/>
              <a:ext cx="448893" cy="267145"/>
            </a:xfrm>
            <a:custGeom>
              <a:avLst/>
              <a:gdLst>
                <a:gd name="connsiteX0" fmla="*/ 0 w 569805"/>
                <a:gd name="connsiteY0" fmla="*/ 258570 h 403236"/>
                <a:gd name="connsiteX1" fmla="*/ 227106 w 569805"/>
                <a:gd name="connsiteY1" fmla="*/ 1582 h 403236"/>
                <a:gd name="connsiteX2" fmla="*/ 537882 w 569805"/>
                <a:gd name="connsiteY2" fmla="*/ 366147 h 403236"/>
                <a:gd name="connsiteX3" fmla="*/ 543859 w 569805"/>
                <a:gd name="connsiteY3" fmla="*/ 372123 h 403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9805" h="403236">
                  <a:moveTo>
                    <a:pt x="0" y="258570"/>
                  </a:moveTo>
                  <a:cubicBezTo>
                    <a:pt x="68729" y="121111"/>
                    <a:pt x="137459" y="-16348"/>
                    <a:pt x="227106" y="1582"/>
                  </a:cubicBezTo>
                  <a:cubicBezTo>
                    <a:pt x="316753" y="19512"/>
                    <a:pt x="485090" y="304390"/>
                    <a:pt x="537882" y="366147"/>
                  </a:cubicBezTo>
                  <a:cubicBezTo>
                    <a:pt x="590674" y="427904"/>
                    <a:pt x="567266" y="400013"/>
                    <a:pt x="543859" y="372123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9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58863" y="852782"/>
              <a:ext cx="2198703" cy="3158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One-way or two-way Update</a:t>
              </a:r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779942"/>
              </p:ext>
            </p:extLst>
          </p:nvPr>
        </p:nvGraphicFramePr>
        <p:xfrm>
          <a:off x="152401" y="3733800"/>
          <a:ext cx="3978644" cy="1803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Visio" r:id="rId3" imgW="6274648" imgH="1738530" progId="Visio.Drawing.11">
                  <p:embed/>
                </p:oleObj>
              </mc:Choice>
              <mc:Fallback>
                <p:oleObj name="Visio" r:id="rId3" imgW="6274648" imgH="1738530" progId="Visio.Drawing.11">
                  <p:embed/>
                  <p:pic>
                    <p:nvPicPr>
                      <p:cNvPr id="60" name="Object 5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1" y="3733800"/>
                        <a:ext cx="3978644" cy="1803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 flipV="1">
            <a:off x="4267200" y="3582986"/>
            <a:ext cx="0" cy="25892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46927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Lei Huang (Panasonic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55576" y="10668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endParaRPr lang="en-US" kern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376" y="1365855"/>
            <a:ext cx="6348413" cy="116565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 flipH="1">
            <a:off x="3498776" y="2124313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7232576" y="2124313"/>
            <a:ext cx="279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105264"/>
              </p:ext>
            </p:extLst>
          </p:nvPr>
        </p:nvGraphicFramePr>
        <p:xfrm>
          <a:off x="2431976" y="2743488"/>
          <a:ext cx="5080000" cy="79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Category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WUR Action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Dialog Token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WUR Mode Element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Octets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TBD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43582" y="707528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 smtClean="0"/>
              <a:t>Proposed WUR Action Frame</a:t>
            </a:r>
            <a:endParaRPr lang="en-SG" sz="2800" b="1" kern="0" dirty="0"/>
          </a:p>
        </p:txBody>
      </p:sp>
      <p:sp>
        <p:nvSpPr>
          <p:cNvPr id="11" name="TextBox 10"/>
          <p:cNvSpPr txBox="1"/>
          <p:nvPr/>
        </p:nvSpPr>
        <p:spPr>
          <a:xfrm>
            <a:off x="240654" y="2691246"/>
            <a:ext cx="2203376" cy="8463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lvl="1">
              <a:tabLst>
                <a:tab pos="180975" algn="l"/>
              </a:tabLst>
            </a:pPr>
            <a:r>
              <a:rPr lang="en-SG" sz="1400" kern="0" dirty="0" smtClean="0"/>
              <a:t>WUR </a:t>
            </a:r>
            <a:r>
              <a:rPr lang="en-SG" sz="1400" kern="0" dirty="0"/>
              <a:t>Action </a:t>
            </a:r>
            <a:r>
              <a:rPr lang="en-SG" sz="1400" kern="0" dirty="0" smtClean="0"/>
              <a:t>field: </a:t>
            </a:r>
          </a:p>
          <a:p>
            <a:pPr marL="534988" lvl="2" indent="-211138">
              <a:buFont typeface="Arial" panose="020B0604020202020204" pitchFamily="34" charset="0"/>
              <a:buChar char="•"/>
            </a:pPr>
            <a:r>
              <a:rPr lang="en-SG" kern="0" dirty="0" smtClean="0"/>
              <a:t>WUR </a:t>
            </a:r>
            <a:r>
              <a:rPr lang="en-SG" kern="0" dirty="0"/>
              <a:t>Mode </a:t>
            </a:r>
            <a:r>
              <a:rPr lang="en-SG" kern="0" dirty="0" smtClean="0"/>
              <a:t>Setup</a:t>
            </a:r>
          </a:p>
          <a:p>
            <a:pPr marL="534988" lvl="2" indent="-211138">
              <a:buFont typeface="Arial" panose="020B0604020202020204" pitchFamily="34" charset="0"/>
              <a:buChar char="•"/>
            </a:pPr>
            <a:r>
              <a:rPr lang="en-SG" kern="0" dirty="0" smtClean="0"/>
              <a:t>WUR </a:t>
            </a:r>
            <a:r>
              <a:rPr lang="en-SG" kern="0" dirty="0"/>
              <a:t>Mode </a:t>
            </a:r>
            <a:r>
              <a:rPr lang="en-SG" kern="0" dirty="0" smtClean="0"/>
              <a:t>Teardown</a:t>
            </a:r>
          </a:p>
          <a:p>
            <a:pPr marL="534988" lvl="2" indent="-211138">
              <a:buFont typeface="Arial" panose="020B0604020202020204" pitchFamily="34" charset="0"/>
              <a:buChar char="•"/>
            </a:pPr>
            <a:r>
              <a:rPr lang="en-SG" sz="1100" kern="0" dirty="0">
                <a:solidFill>
                  <a:srgbClr val="FF0000"/>
                </a:solidFill>
              </a:rPr>
              <a:t>WUR Mode Update </a:t>
            </a:r>
            <a:endParaRPr lang="en-SG" sz="11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046733"/>
              </p:ext>
            </p:extLst>
          </p:nvPr>
        </p:nvGraphicFramePr>
        <p:xfrm>
          <a:off x="1366272" y="3733800"/>
          <a:ext cx="7091928" cy="826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4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0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148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Element ID Extension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Action Type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Mode Response Status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Parameters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Octets: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TBD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 bwMode="auto">
          <a:xfrm flipH="1">
            <a:off x="2133600" y="3177740"/>
            <a:ext cx="4360789" cy="55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510389" y="3177740"/>
            <a:ext cx="947811" cy="55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4469606" y="2743200"/>
            <a:ext cx="1016794" cy="43454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00600" y="3736460"/>
            <a:ext cx="1143000" cy="481301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4588029"/>
            <a:ext cx="3651176" cy="1887383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SG" sz="1400" kern="0" dirty="0"/>
              <a:t>Action Type </a:t>
            </a:r>
            <a:r>
              <a:rPr lang="en-SG" sz="1400" kern="0" dirty="0" smtClean="0"/>
              <a:t>field:  </a:t>
            </a:r>
            <a:endParaRPr lang="en-SG" sz="1400" kern="0" dirty="0"/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Request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Response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 Request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 Response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</a:t>
            </a:r>
            <a:r>
              <a:rPr lang="en-US" kern="0" dirty="0" smtClean="0"/>
              <a:t>Mode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>
                <a:solidFill>
                  <a:srgbClr val="FF0000"/>
                </a:solidFill>
              </a:rPr>
              <a:t>Update WUR </a:t>
            </a:r>
            <a:r>
              <a:rPr lang="en-SG" kern="0" dirty="0" smtClean="0">
                <a:solidFill>
                  <a:srgbClr val="FF0000"/>
                </a:solidFill>
              </a:rPr>
              <a:t>Parameter </a:t>
            </a:r>
            <a:r>
              <a:rPr lang="en-SG" kern="0" dirty="0">
                <a:solidFill>
                  <a:srgbClr val="FF0000"/>
                </a:solidFill>
              </a:rPr>
              <a:t>Request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>
                <a:solidFill>
                  <a:srgbClr val="FF0000"/>
                </a:solidFill>
              </a:rPr>
              <a:t>Update WUR </a:t>
            </a:r>
            <a:r>
              <a:rPr lang="en-SG" kern="0" dirty="0" smtClean="0">
                <a:solidFill>
                  <a:srgbClr val="FF0000"/>
                </a:solidFill>
              </a:rPr>
              <a:t>Parameter Response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>
                <a:solidFill>
                  <a:srgbClr val="FF0000"/>
                </a:solidFill>
              </a:rPr>
              <a:t>Update WUR </a:t>
            </a:r>
            <a:r>
              <a:rPr lang="en-SG" kern="0" dirty="0" smtClean="0">
                <a:solidFill>
                  <a:srgbClr val="FF0000"/>
                </a:solidFill>
              </a:rPr>
              <a:t>Parameter</a:t>
            </a:r>
            <a:endParaRPr lang="en-SG" kern="0" dirty="0">
              <a:solidFill>
                <a:srgbClr val="FF0000"/>
              </a:solidFill>
            </a:endParaRPr>
          </a:p>
          <a:p>
            <a:pPr marL="534988" lvl="2" indent="-192088">
              <a:buFont typeface="Arial" panose="020B0604020202020204" pitchFamily="34" charset="0"/>
              <a:buChar char="•"/>
            </a:pPr>
            <a:endParaRPr lang="en-SG" kern="0" dirty="0" smtClean="0">
              <a:solidFill>
                <a:srgbClr val="FF0000"/>
              </a:solidFill>
            </a:endParaRPr>
          </a:p>
          <a:p>
            <a:pPr marL="534988" lvl="2" indent="-192088">
              <a:buFont typeface="Arial" panose="020B0604020202020204" pitchFamily="34" charset="0"/>
              <a:buChar char="•"/>
            </a:pPr>
            <a:endParaRPr lang="en-SG" kern="0" dirty="0">
              <a:solidFill>
                <a:srgbClr val="FF0000"/>
              </a:solidFill>
            </a:endParaRPr>
          </a:p>
          <a:p>
            <a:pPr marL="534988" lvl="2" indent="-192088">
              <a:buFont typeface="Arial" panose="020B0604020202020204" pitchFamily="34" charset="0"/>
              <a:buChar char="•"/>
            </a:pPr>
            <a:endParaRPr lang="en-SG" kern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08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31462"/>
            <a:ext cx="9144000" cy="53400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 smtClean="0"/>
              <a:t>Examples</a:t>
            </a:r>
            <a:endParaRPr lang="en-SG" sz="2800" b="1" kern="0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989127"/>
              </p:ext>
            </p:extLst>
          </p:nvPr>
        </p:nvGraphicFramePr>
        <p:xfrm>
          <a:off x="2663825" y="1754188"/>
          <a:ext cx="4955759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Visio" r:id="rId3" imgW="6274648" imgH="1558710" progId="Visio.Drawing.11">
                  <p:embed/>
                </p:oleObj>
              </mc:Choice>
              <mc:Fallback>
                <p:oleObj name="Visio" r:id="rId3" imgW="6274648" imgH="1558710" progId="Visio.Drawing.11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3825" y="1754188"/>
                        <a:ext cx="4955759" cy="1617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832728"/>
              </p:ext>
            </p:extLst>
          </p:nvPr>
        </p:nvGraphicFramePr>
        <p:xfrm>
          <a:off x="2657475" y="3981450"/>
          <a:ext cx="4962525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Visio" r:id="rId5" imgW="6274648" imgH="1918620" progId="Visio.Drawing.11">
                  <p:embed/>
                </p:oleObj>
              </mc:Choice>
              <mc:Fallback>
                <p:oleObj name="Visio" r:id="rId5" imgW="6274648" imgH="1918620" progId="Visio.Drawing.11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57475" y="3981450"/>
                        <a:ext cx="4962525" cy="199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2346459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One-way update</a:t>
            </a:r>
            <a:endParaRPr lang="en-SG" sz="1400" b="1" u="sng" dirty="0"/>
          </a:p>
        </p:txBody>
      </p:sp>
      <p:sp>
        <p:nvSpPr>
          <p:cNvPr id="32" name="TextBox 31"/>
          <p:cNvSpPr txBox="1"/>
          <p:nvPr/>
        </p:nvSpPr>
        <p:spPr>
          <a:xfrm>
            <a:off x="768350" y="4461966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Two-way update</a:t>
            </a:r>
            <a:endParaRPr lang="en-SG" sz="1400" b="1" u="sng" dirty="0"/>
          </a:p>
        </p:txBody>
      </p:sp>
    </p:spTree>
    <p:extLst>
      <p:ext uri="{BB962C8B-B14F-4D97-AF65-F5344CB8AC3E}">
        <p14:creationId xmlns:p14="http://schemas.microsoft.com/office/powerpoint/2010/main" val="233829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838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 smtClean="0"/>
              <a:t>11-17-0575-08-00ba-spec-framework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b="0" dirty="0" smtClean="0"/>
              <a:t>11-17-1627-02-00ba-WUR-action-frame-format-follow-up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b="1" dirty="0"/>
              <a:t>Do you support </a:t>
            </a:r>
            <a:r>
              <a:rPr lang="en-US" b="1" dirty="0" smtClean="0"/>
              <a:t>to modify R.4.2.B in 11ba SFD as follows?</a:t>
            </a:r>
            <a:endParaRPr lang="en-US" b="1" dirty="0"/>
          </a:p>
          <a:p>
            <a:pPr marL="685800" lvl="2" indent="-342900"/>
            <a:r>
              <a:rPr lang="en-US" dirty="0" smtClean="0"/>
              <a:t>R.4.2.B: The </a:t>
            </a:r>
            <a:r>
              <a:rPr lang="en-US" dirty="0"/>
              <a:t>frame body of WUR Action frame can include the following:</a:t>
            </a:r>
          </a:p>
          <a:p>
            <a:pPr marL="1028700" lvl="3" indent="-342900"/>
            <a:r>
              <a:rPr lang="en-US" dirty="0" smtClean="0"/>
              <a:t>WUR </a:t>
            </a:r>
            <a:r>
              <a:rPr lang="en-US" dirty="0"/>
              <a:t>Action field that includes the following indications: WUR Mode </a:t>
            </a:r>
            <a:r>
              <a:rPr lang="en-US" dirty="0" smtClean="0"/>
              <a:t>Setup</a:t>
            </a:r>
            <a:r>
              <a:rPr lang="en-US" b="1" u="sng" dirty="0" smtClean="0"/>
              <a:t>,</a:t>
            </a:r>
            <a:r>
              <a:rPr lang="en-US" dirty="0" smtClean="0"/>
              <a:t> </a:t>
            </a:r>
            <a:r>
              <a:rPr lang="en-US" b="1" u="sng" dirty="0" smtClean="0"/>
              <a:t>WUR Mode Update </a:t>
            </a:r>
            <a:r>
              <a:rPr lang="en-US" dirty="0"/>
              <a:t>and WUR Mode Teardown </a:t>
            </a:r>
          </a:p>
          <a:p>
            <a:pPr marL="800100" lvl="2" indent="0">
              <a:buNone/>
            </a:pP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800" b="1" dirty="0" smtClean="0"/>
              <a:t>Y/N/A</a:t>
            </a:r>
            <a:r>
              <a:rPr lang="en-US" sz="1800" b="1" dirty="0"/>
              <a:t>:</a:t>
            </a:r>
            <a:r>
              <a:rPr lang="en-US" sz="1800" dirty="0"/>
              <a:t> 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454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39015</TotalTime>
  <Words>694</Words>
  <Application>Microsoft Office PowerPoint</Application>
  <PresentationFormat>On-screen Show (4:3)</PresentationFormat>
  <Paragraphs>189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맑은 고딕</vt:lpstr>
      <vt:lpstr>MS PGothic</vt:lpstr>
      <vt:lpstr>Arial</vt:lpstr>
      <vt:lpstr>Courier New</vt:lpstr>
      <vt:lpstr>Times New Roman</vt:lpstr>
      <vt:lpstr>Wingdings</vt:lpstr>
      <vt:lpstr>802-11-Submission</vt:lpstr>
      <vt:lpstr>Visio</vt:lpstr>
      <vt:lpstr>WUR Action Frame Format</vt:lpstr>
      <vt:lpstr>PowerPoint Presentation</vt:lpstr>
      <vt:lpstr>PowerPoint Presentation</vt:lpstr>
      <vt:lpstr>Problem Statement</vt:lpstr>
      <vt:lpstr>PowerPoint Presentation</vt:lpstr>
      <vt:lpstr>PowerPoint Presentation</vt:lpstr>
      <vt:lpstr>PowerPoint Presentation</vt:lpstr>
      <vt:lpstr>Reference</vt:lpstr>
      <vt:lpstr>SP1</vt:lpstr>
      <vt:lpstr>SP2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2441</cp:revision>
  <cp:lastPrinted>2014-11-04T15:04:57Z</cp:lastPrinted>
  <dcterms:created xsi:type="dcterms:W3CDTF">2007-04-17T18:10:23Z</dcterms:created>
  <dcterms:modified xsi:type="dcterms:W3CDTF">2018-01-11T00:00:39Z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