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72" r:id="rId2"/>
    <p:sldId id="270" r:id="rId3"/>
    <p:sldId id="267" r:id="rId4"/>
    <p:sldId id="268" r:id="rId5"/>
    <p:sldId id="271" r:id="rId6"/>
    <p:sldId id="273" r:id="rId7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4768" autoAdjust="0"/>
    <p:restoredTop sz="94660"/>
  </p:normalViewPr>
  <p:slideViewPr>
    <p:cSldViewPr>
      <p:cViewPr varScale="1">
        <p:scale>
          <a:sx n="67" d="100"/>
          <a:sy n="67" d="100"/>
        </p:scale>
        <p:origin x="1742" y="67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5/10/2017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Month Year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2017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Bin Tian, Qualcomm Inc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771525" y="1443038"/>
            <a:ext cx="7770813" cy="1065213"/>
          </a:xfrm>
        </p:spPr>
        <p:txBody>
          <a:bodyPr/>
          <a:lstStyle>
            <a:lvl1pPr>
              <a:defRPr sz="34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2745786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Somebody, Some Company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Month Year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Month Year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Month Year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John Doe, Some Company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Month Year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John Doe, Some Company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Month Year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John Doe, Some Company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Month Year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Month Year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Calibri" panose="020F0502020204030204" pitchFamily="34" charset="0"/>
                <a:cs typeface="Arial Unicode MS" charset="0"/>
              </a:defRPr>
            </a:lvl1pPr>
          </a:lstStyle>
          <a:p>
            <a:r>
              <a:rPr lang="en-GB" dirty="0"/>
              <a:t>John Doe, Some Company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838371" cy="21544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MS Gothic" charset="-128"/>
                <a:cs typeface="Arial Unicode MS" charset="0"/>
              </a:rPr>
              <a:t>doc.: IEEE 802.11-17/0671r2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  <p:sldLayoutId id="2147483660" r:id="rId10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0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May 2017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Steve Shellhammer, Qualcomm Inc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D09C756B-EB39-4236-ADBB-73052B179AE4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771525" y="1219200"/>
            <a:ext cx="7770813" cy="1065213"/>
          </a:xfrm>
        </p:spPr>
        <p:txBody>
          <a:bodyPr/>
          <a:lstStyle/>
          <a:p>
            <a:r>
              <a:rPr lang="en-US" sz="3200" dirty="0"/>
              <a:t>Considerations on WUR Synchronization</a:t>
            </a:r>
          </a:p>
        </p:txBody>
      </p:sp>
      <p:sp>
        <p:nvSpPr>
          <p:cNvPr id="9" name="Rectangle 6"/>
          <p:cNvSpPr txBox="1">
            <a:spLocks noChangeArrowheads="1"/>
          </p:cNvSpPr>
          <p:nvPr/>
        </p:nvSpPr>
        <p:spPr bwMode="auto">
          <a:xfrm>
            <a:off x="533400" y="2436712"/>
            <a:ext cx="7772400" cy="411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0" indent="0" algn="ctr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914400" indent="0" algn="ctr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371600" indent="0" algn="ctr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1828800" indent="0" algn="ctr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286000" indent="0" algn="ctr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743200" indent="0" algn="ctr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200400" indent="0" algn="ctr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657600" indent="0" algn="ctr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Tx/>
              <a:buNone/>
            </a:pPr>
            <a:r>
              <a:rPr lang="en-US" sz="2000" kern="0" dirty="0"/>
              <a:t>Date: 2017-05-10</a:t>
            </a:r>
            <a:endParaRPr lang="en-US" sz="2000" b="0" kern="0" dirty="0"/>
          </a:p>
        </p:txBody>
      </p:sp>
      <p:graphicFrame>
        <p:nvGraphicFramePr>
          <p:cNvPr id="11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35858914"/>
              </p:ext>
            </p:extLst>
          </p:nvPr>
        </p:nvGraphicFramePr>
        <p:xfrm>
          <a:off x="1114425" y="3870325"/>
          <a:ext cx="7391400" cy="2117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4" name="Document" r:id="rId3" imgW="9982293" imgH="2864909" progId="Word.Document.8">
                  <p:embed/>
                </p:oleObj>
              </mc:Choice>
              <mc:Fallback>
                <p:oleObj name="Document" r:id="rId3" imgW="9982293" imgH="2864909" progId="Word.Document.8">
                  <p:embed/>
                  <p:pic>
                    <p:nvPicPr>
                      <p:cNvPr id="11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4425" y="3870325"/>
                        <a:ext cx="7391400" cy="211772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Rectangle 12"/>
          <p:cNvSpPr>
            <a:spLocks noChangeArrowheads="1"/>
          </p:cNvSpPr>
          <p:nvPr/>
        </p:nvSpPr>
        <p:spPr bwMode="auto">
          <a:xfrm>
            <a:off x="1143000" y="3019827"/>
            <a:ext cx="1368339" cy="7616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15" name="TextBox 14"/>
          <p:cNvSpPr txBox="1"/>
          <p:nvPr/>
        </p:nvSpPr>
        <p:spPr>
          <a:xfrm>
            <a:off x="1114023" y="3446785"/>
            <a:ext cx="1069524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800" b="1" dirty="0">
                <a:solidFill>
                  <a:schemeClr val="accent4">
                    <a:lumMod val="95000"/>
                    <a:lumOff val="5000"/>
                  </a:schemeClr>
                </a:solidFill>
              </a:rPr>
              <a:t>Authors:</a:t>
            </a:r>
          </a:p>
        </p:txBody>
      </p:sp>
    </p:spTree>
    <p:extLst>
      <p:ext uri="{BB962C8B-B14F-4D97-AF65-F5344CB8AC3E}">
        <p14:creationId xmlns:p14="http://schemas.microsoft.com/office/powerpoint/2010/main" val="42347652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762000"/>
          </a:xfrm>
        </p:spPr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0813" cy="35052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Prior presentations [1] [2] have discussed how to provide synchronization for WUR via WUR beacons</a:t>
            </a:r>
          </a:p>
          <a:p>
            <a:pPr marL="457200" lvl="1" indent="0"/>
            <a:r>
              <a:rPr lang="en-US" dirty="0"/>
              <a:t>[1] suggests carrying partial TSF information (e.g. 3 octets)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Pros: able to handle contention delay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Cons: overhead to carry the partial TSF </a:t>
            </a:r>
          </a:p>
          <a:p>
            <a:pPr marL="457200" lvl="1" indent="0"/>
            <a:r>
              <a:rPr lang="en-US" dirty="0"/>
              <a:t>[2] suggested to use the arrival time of WUR beacon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Pros: 0 octet timing info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Cons: susceptible to contention delay  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Objective: get the best of both approaches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Shellhammer, Qualcomm Inc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2017</a:t>
            </a:r>
            <a:endParaRPr lang="en-GB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922338" y="5408613"/>
            <a:ext cx="7620000" cy="1066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lang="en-US" sz="1800" kern="0" dirty="0"/>
              <a:t>[1] Po-Kai Huang, “WUR Beacon,” 802.11-17/0343r2, March 2017</a:t>
            </a:r>
          </a:p>
          <a:p>
            <a:r>
              <a:rPr lang="en-US" sz="1800" kern="0" dirty="0"/>
              <a:t>[2] Tianyu Wu, “WUR duty cycle mode and timing synchronization,” 802.11-17/0371r4, March 2017</a:t>
            </a:r>
          </a:p>
          <a:p>
            <a:endParaRPr lang="en-US" sz="1800" kern="0" dirty="0"/>
          </a:p>
        </p:txBody>
      </p:sp>
    </p:spTree>
    <p:extLst>
      <p:ext uri="{BB962C8B-B14F-4D97-AF65-F5344CB8AC3E}">
        <p14:creationId xmlns:p14="http://schemas.microsoft.com/office/powerpoint/2010/main" val="37972394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6426"/>
            <a:ext cx="7770813" cy="688974"/>
          </a:xfrm>
        </p:spPr>
        <p:txBody>
          <a:bodyPr/>
          <a:lstStyle/>
          <a:p>
            <a:r>
              <a:rPr lang="en-US" dirty="0"/>
              <a:t>Feasibility Study: Use 1 Octet for SYNC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Shellhammer, Qualcomm Inc</a:t>
            </a:r>
          </a:p>
          <a:p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2017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4267199"/>
            <a:ext cx="8458200" cy="2209801"/>
          </a:xfrm>
        </p:spPr>
        <p:txBody>
          <a:bodyPr/>
          <a:lstStyle/>
          <a:p>
            <a:r>
              <a:rPr lang="en-US" sz="1600" dirty="0"/>
              <a:t>STA operations with SYNC message transmitted at TSF1</a:t>
            </a:r>
          </a:p>
          <a:p>
            <a:pPr>
              <a:buFont typeface="+mj-lt"/>
              <a:buAutoNum type="arabicPeriod"/>
            </a:pPr>
            <a:r>
              <a:rPr lang="en-US" sz="1600" dirty="0"/>
              <a:t>Replace TSF1'[7,14] with received PTSF and get a new value BASE</a:t>
            </a:r>
          </a:p>
          <a:p>
            <a:pPr>
              <a:buFont typeface="+mj-lt"/>
              <a:buAutoNum type="arabicPeriod"/>
            </a:pPr>
            <a:r>
              <a:rPr lang="en-US" sz="1600" dirty="0"/>
              <a:t>Handle the carry-over bit: choose a value from set [BASE +/- n * 16384 us] that is closest to TSF1' and set local clock to the value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chemeClr val="tx1"/>
                </a:solidFill>
              </a:rPr>
              <a:t>Range of time covered by the 1 octet should be greater than 2 * maximum_clock_drift</a:t>
            </a:r>
            <a:endParaRPr lang="en-US" b="1" dirty="0">
              <a:solidFill>
                <a:schemeClr val="tx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b="1" dirty="0"/>
              <a:t>Assume a 200ppm clock drift and 10 seconds beacon interval, difference between TSF1 and TSF1' is less than 2000 us. 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39855295"/>
              </p:ext>
            </p:extLst>
          </p:nvPr>
        </p:nvGraphicFramePr>
        <p:xfrm>
          <a:off x="762000" y="1219200"/>
          <a:ext cx="7597775" cy="27998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51" name="Visio" r:id="rId3" imgW="8104318" imgH="3253620" progId="Visio.Drawing.11">
                  <p:embed/>
                </p:oleObj>
              </mc:Choice>
              <mc:Fallback>
                <p:oleObj name="Visio" r:id="rId3" imgW="8104318" imgH="3253620" progId="Visio.Drawing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62000" y="1219200"/>
                        <a:ext cx="7597775" cy="279984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215522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2"/>
            <a:ext cx="7770814" cy="742947"/>
          </a:xfrm>
        </p:spPr>
        <p:txBody>
          <a:bodyPr/>
          <a:lstStyle/>
          <a:p>
            <a:r>
              <a:rPr lang="en-US" dirty="0"/>
              <a:t>Tradeoff for Different Time Resolutions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81001" y="1571625"/>
                <a:ext cx="8610600" cy="1857375"/>
              </a:xfrm>
            </p:spPr>
            <p:txBody>
              <a:bodyPr/>
              <a:lstStyle/>
              <a:p>
                <a:pPr>
                  <a:buFont typeface="Arial" panose="020B0604020202020204" pitchFamily="34" charset="0"/>
                  <a:buChar char="•"/>
                </a:pPr>
                <a:r>
                  <a:rPr lang="en-US" sz="2063" dirty="0"/>
                  <a:t>Let us say the time resolution is </a:t>
                </a:r>
                <a:r>
                  <a:rPr lang="en-US" sz="2063" i="1" dirty="0"/>
                  <a:t>R</a:t>
                </a:r>
                <a:r>
                  <a:rPr lang="en-US" sz="2063" dirty="0"/>
                  <a:t> µs and a STA has a RX duty cycle of 100 ms, which will lead to a small, but acceptable increase in overall WUR power consumption</a:t>
                </a:r>
              </a:p>
              <a:p>
                <a14:m>
                  <m:oMath xmlns:m="http://schemas.openxmlformats.org/officeDocument/2006/math">
                    <m:d>
                      <m:dPr>
                        <m:ctrlPr>
                          <a:rPr lang="en-US" sz="2063" b="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063" b="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063" b="0" i="1" smtClean="0">
                                <a:latin typeface="Cambria Math" panose="02040503050406030204" pitchFamily="18" charset="0"/>
                              </a:rPr>
                              <m:t>𝑅</m:t>
                            </m:r>
                            <m:r>
                              <a:rPr lang="en-US" sz="2063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sz="2063" b="0" i="1" smtClean="0">
                                <a:latin typeface="Cambria Math" panose="02040503050406030204" pitchFamily="18" charset="0"/>
                              </a:rPr>
                              <m:t>𝑢𝑠</m:t>
                            </m:r>
                          </m:num>
                          <m:den>
                            <m:r>
                              <a:rPr lang="en-US" sz="2063" b="0" i="1">
                                <a:latin typeface="Cambria Math" panose="02040503050406030204" pitchFamily="18" charset="0"/>
                              </a:rPr>
                              <m:t>100</m:t>
                            </m:r>
                            <m:r>
                              <a:rPr lang="en-US" sz="2063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sz="2063" b="0" i="1">
                                <a:latin typeface="Cambria Math" panose="02040503050406030204" pitchFamily="18" charset="0"/>
                              </a:rPr>
                              <m:t>𝑚𝑠</m:t>
                            </m:r>
                          </m:den>
                        </m:f>
                      </m:e>
                    </m:d>
                    <m:r>
                      <a:rPr lang="en-US" sz="2063" b="0" i="1">
                        <a:latin typeface="Cambria Math" panose="02040503050406030204" pitchFamily="18" charset="0"/>
                      </a:rPr>
                      <m:t>×1 </m:t>
                    </m:r>
                    <m:r>
                      <a:rPr lang="en-US" sz="2063" b="0" i="1">
                        <a:latin typeface="Cambria Math" panose="02040503050406030204" pitchFamily="18" charset="0"/>
                      </a:rPr>
                      <m:t>𝑚𝑊</m:t>
                    </m:r>
                    <m:r>
                      <a:rPr lang="en-US" sz="2063" b="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063" b="0" i="1" smtClean="0">
                        <a:latin typeface="Cambria Math" panose="02040503050406030204" pitchFamily="18" charset="0"/>
                      </a:rPr>
                      <m:t>𝑅</m:t>
                    </m:r>
                    <m:r>
                      <a:rPr lang="en-US" sz="2063" b="0" i="1" smtClean="0">
                        <a:latin typeface="Cambria Math" panose="02040503050406030204" pitchFamily="18" charset="0"/>
                      </a:rPr>
                      <m:t>∗</m:t>
                    </m:r>
                    <m:sSup>
                      <m:sSupPr>
                        <m:ctrlPr>
                          <a:rPr lang="en-US" sz="2063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63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US" sz="2063" b="0" i="1" smtClean="0">
                            <a:latin typeface="Cambria Math" panose="02040503050406030204" pitchFamily="18" charset="0"/>
                          </a:rPr>
                          <m:t>−2</m:t>
                        </m:r>
                      </m:sup>
                    </m:sSup>
                    <m:r>
                      <a:rPr lang="en-US" sz="2063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063" b="0" i="1">
                        <a:latin typeface="Cambria Math" panose="02040503050406030204" pitchFamily="18" charset="0"/>
                      </a:rPr>
                      <m:t>𝜇</m:t>
                    </m:r>
                    <m:r>
                      <a:rPr lang="en-US" sz="2063" b="0" i="1">
                        <a:latin typeface="Cambria Math" panose="02040503050406030204" pitchFamily="18" charset="0"/>
                      </a:rPr>
                      <m:t>𝑊</m:t>
                    </m:r>
                  </m:oMath>
                </a14:m>
                <a:r>
                  <a:rPr lang="en-US" sz="2063" dirty="0"/>
                  <a:t>, for the worst case of 1 mW active receive power consumption</a:t>
                </a:r>
              </a:p>
              <a:p>
                <a:endParaRPr lang="en-US" sz="2063" dirty="0"/>
              </a:p>
              <a:p>
                <a:endParaRPr lang="en-US" sz="2063" dirty="0"/>
              </a:p>
              <a:p>
                <a:endParaRPr lang="en-US" sz="2063" dirty="0"/>
              </a:p>
              <a:p>
                <a:endParaRPr lang="en-US" sz="2063" dirty="0"/>
              </a:p>
              <a:p>
                <a:endParaRPr lang="en-US" sz="2063" dirty="0"/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US" sz="2063" dirty="0"/>
                  <a:t>Numbers for the range and tolerable beacon losses are multiplied by 256 if the partial TSF has two octets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US" sz="2063" dirty="0"/>
                  <a:t>A one octet partial TSF seems sufficient</a:t>
                </a:r>
              </a:p>
              <a:p>
                <a:endParaRPr lang="en-US" sz="2063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81001" y="1571625"/>
                <a:ext cx="8610600" cy="1857375"/>
              </a:xfrm>
              <a:blipFill>
                <a:blip r:embed="rId2"/>
                <a:stretch>
                  <a:fillRect l="-708" t="-1967" r="-779" b="-17213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Shellhammer, Qualcomm Inc</a:t>
            </a:r>
          </a:p>
          <a:p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2017</a:t>
            </a:r>
            <a:endParaRPr lang="en-GB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9869443"/>
              </p:ext>
            </p:extLst>
          </p:nvPr>
        </p:nvGraphicFramePr>
        <p:xfrm>
          <a:off x="304800" y="3544059"/>
          <a:ext cx="8254714" cy="1748508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1351218">
                  <a:extLst>
                    <a:ext uri="{9D8B030D-6E8A-4147-A177-3AD203B41FA5}">
                      <a16:colId xmlns:a16="http://schemas.microsoft.com/office/drawing/2014/main" val="2746374587"/>
                    </a:ext>
                  </a:extLst>
                </a:gridCol>
                <a:gridCol w="1928556">
                  <a:extLst>
                    <a:ext uri="{9D8B030D-6E8A-4147-A177-3AD203B41FA5}">
                      <a16:colId xmlns:a16="http://schemas.microsoft.com/office/drawing/2014/main" val="1877258235"/>
                    </a:ext>
                  </a:extLst>
                </a:gridCol>
                <a:gridCol w="1879422">
                  <a:extLst>
                    <a:ext uri="{9D8B030D-6E8A-4147-A177-3AD203B41FA5}">
                      <a16:colId xmlns:a16="http://schemas.microsoft.com/office/drawing/2014/main" val="1759679510"/>
                    </a:ext>
                  </a:extLst>
                </a:gridCol>
                <a:gridCol w="3095518">
                  <a:extLst>
                    <a:ext uri="{9D8B030D-6E8A-4147-A177-3AD203B41FA5}">
                      <a16:colId xmlns:a16="http://schemas.microsoft.com/office/drawing/2014/main" val="1918393135"/>
                    </a:ext>
                  </a:extLst>
                </a:gridCol>
              </a:tblGrid>
              <a:tr h="471799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>
                          <a:effectLst/>
                          <a:latin typeface="Calibri" panose="020F0502020204030204" pitchFamily="34" charset="0"/>
                        </a:rPr>
                        <a:t>Time resolution (µs)</a:t>
                      </a:r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38" marR="6938" marT="6938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>
                          <a:effectLst/>
                          <a:latin typeface="Calibri" panose="020F0502020204030204" pitchFamily="34" charset="0"/>
                        </a:rPr>
                        <a:t>Delay range covered by 1 octet (ms)</a:t>
                      </a:r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38" marR="6938" marT="6938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>
                          <a:effectLst/>
                          <a:latin typeface="Calibri" panose="020F0502020204030204" pitchFamily="34" charset="0"/>
                        </a:rPr>
                        <a:t>Extra power consumption (µW)</a:t>
                      </a:r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38" marR="6938" marT="6938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>
                          <a:effectLst/>
                          <a:latin typeface="Calibri" panose="020F0502020204030204" pitchFamily="34" charset="0"/>
                        </a:rPr>
                        <a:t>Tolerable beacon losses (assuming 10s interval, 200ppm drift)</a:t>
                      </a:r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38" marR="6938" marT="6938" marB="0" anchor="b"/>
                </a:tc>
                <a:extLst>
                  <a:ext uri="{0D108BD9-81ED-4DB2-BD59-A6C34878D82A}">
                    <a16:rowId xmlns:a16="http://schemas.microsoft.com/office/drawing/2014/main" val="661600824"/>
                  </a:ext>
                </a:extLst>
              </a:tr>
              <a:tr h="249776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u="none" strike="noStrike" dirty="0">
                          <a:effectLst/>
                          <a:latin typeface="Calibri" panose="020F0502020204030204" pitchFamily="34" charset="0"/>
                        </a:rPr>
                        <a:t>32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38" marR="6938" marT="6938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u="none" strike="noStrike" dirty="0">
                          <a:effectLst/>
                          <a:latin typeface="Calibri" panose="020F0502020204030204" pitchFamily="34" charset="0"/>
                        </a:rPr>
                        <a:t>8.192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38" marR="6938" marT="6938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u="none" strike="noStrike" dirty="0">
                          <a:effectLst/>
                          <a:latin typeface="Calibri" panose="020F0502020204030204" pitchFamily="34" charset="0"/>
                        </a:rPr>
                        <a:t>0.32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38" marR="6938" marT="6938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u="none" strike="noStrike" dirty="0"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38" marR="6938" marT="6938" marB="0" anchor="b"/>
                </a:tc>
                <a:extLst>
                  <a:ext uri="{0D108BD9-81ED-4DB2-BD59-A6C34878D82A}">
                    <a16:rowId xmlns:a16="http://schemas.microsoft.com/office/drawing/2014/main" val="2986176974"/>
                  </a:ext>
                </a:extLst>
              </a:tr>
              <a:tr h="249776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u="none" strike="noStrike" dirty="0">
                          <a:effectLst/>
                          <a:latin typeface="Calibri" panose="020F0502020204030204" pitchFamily="34" charset="0"/>
                        </a:rPr>
                        <a:t>64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38" marR="6938" marT="6938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u="none" strike="noStrike" dirty="0">
                          <a:effectLst/>
                          <a:latin typeface="Calibri" panose="020F0502020204030204" pitchFamily="34" charset="0"/>
                        </a:rPr>
                        <a:t>16.384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38" marR="6938" marT="6938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u="none" strike="noStrike" dirty="0">
                          <a:effectLst/>
                          <a:latin typeface="Calibri" panose="020F0502020204030204" pitchFamily="34" charset="0"/>
                        </a:rPr>
                        <a:t>0.64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38" marR="6938" marT="6938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u="none" strike="noStrike" dirty="0">
                          <a:effectLst/>
                          <a:latin typeface="Calibri" panose="020F0502020204030204" pitchFamily="34" charset="0"/>
                        </a:rPr>
                        <a:t>4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38" marR="6938" marT="6938" marB="0" anchor="b"/>
                </a:tc>
                <a:extLst>
                  <a:ext uri="{0D108BD9-81ED-4DB2-BD59-A6C34878D82A}">
                    <a16:rowId xmlns:a16="http://schemas.microsoft.com/office/drawing/2014/main" val="3118764411"/>
                  </a:ext>
                </a:extLst>
              </a:tr>
              <a:tr h="249776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u="none" strike="noStrike" dirty="0">
                          <a:effectLst/>
                          <a:latin typeface="Calibri" panose="020F0502020204030204" pitchFamily="34" charset="0"/>
                        </a:rPr>
                        <a:t>128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38" marR="6938" marT="6938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u="none" strike="noStrike" dirty="0">
                          <a:effectLst/>
                          <a:latin typeface="Calibri" panose="020F0502020204030204" pitchFamily="34" charset="0"/>
                        </a:rPr>
                        <a:t>32.768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38" marR="6938" marT="6938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u="none" strike="noStrike" dirty="0">
                          <a:effectLst/>
                          <a:latin typeface="Calibri" panose="020F0502020204030204" pitchFamily="34" charset="0"/>
                        </a:rPr>
                        <a:t>1.28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38" marR="6938" marT="6938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u="none" strike="noStrike" dirty="0">
                          <a:effectLst/>
                          <a:latin typeface="Calibri" panose="020F0502020204030204" pitchFamily="34" charset="0"/>
                        </a:rPr>
                        <a:t>8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38" marR="6938" marT="6938" marB="0" anchor="b"/>
                </a:tc>
                <a:extLst>
                  <a:ext uri="{0D108BD9-81ED-4DB2-BD59-A6C34878D82A}">
                    <a16:rowId xmlns:a16="http://schemas.microsoft.com/office/drawing/2014/main" val="1090197037"/>
                  </a:ext>
                </a:extLst>
              </a:tr>
              <a:tr h="249776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u="none" strike="noStrike" dirty="0">
                          <a:effectLst/>
                          <a:latin typeface="Calibri" panose="020F0502020204030204" pitchFamily="34" charset="0"/>
                        </a:rPr>
                        <a:t>256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38" marR="6938" marT="6938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u="none" strike="noStrike" dirty="0">
                          <a:effectLst/>
                          <a:latin typeface="Calibri" panose="020F0502020204030204" pitchFamily="34" charset="0"/>
                        </a:rPr>
                        <a:t>65.536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38" marR="6938" marT="6938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u="none" strike="noStrike" dirty="0">
                          <a:effectLst/>
                          <a:latin typeface="Calibri" panose="020F0502020204030204" pitchFamily="34" charset="0"/>
                        </a:rPr>
                        <a:t>2.56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38" marR="6938" marT="6938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u="none" strike="noStrike" dirty="0">
                          <a:effectLst/>
                          <a:latin typeface="Calibri" panose="020F0502020204030204" pitchFamily="34" charset="0"/>
                        </a:rPr>
                        <a:t>16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38" marR="6938" marT="6938" marB="0" anchor="b"/>
                </a:tc>
                <a:extLst>
                  <a:ext uri="{0D108BD9-81ED-4DB2-BD59-A6C34878D82A}">
                    <a16:rowId xmlns:a16="http://schemas.microsoft.com/office/drawing/2014/main" val="3404975488"/>
                  </a:ext>
                </a:extLst>
              </a:tr>
              <a:tr h="242838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u="none" strike="noStrike" dirty="0">
                          <a:effectLst/>
                          <a:latin typeface="Calibri" panose="020F0502020204030204" pitchFamily="34" charset="0"/>
                        </a:rPr>
                        <a:t>512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38" marR="6938" marT="6938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u="none" strike="noStrike" dirty="0">
                          <a:effectLst/>
                          <a:latin typeface="Calibri" panose="020F0502020204030204" pitchFamily="34" charset="0"/>
                        </a:rPr>
                        <a:t>131.072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38" marR="6938" marT="6938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u="none" strike="noStrike" dirty="0">
                          <a:effectLst/>
                          <a:latin typeface="Calibri" panose="020F0502020204030204" pitchFamily="34" charset="0"/>
                        </a:rPr>
                        <a:t>5.12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38" marR="6938" marT="6938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u="none" strike="noStrike" dirty="0">
                          <a:effectLst/>
                          <a:latin typeface="Calibri" panose="020F0502020204030204" pitchFamily="34" charset="0"/>
                        </a:rPr>
                        <a:t>32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38" marR="6938" marT="6938" marB="0" anchor="b"/>
                </a:tc>
                <a:extLst>
                  <a:ext uri="{0D108BD9-81ED-4DB2-BD59-A6C34878D82A}">
                    <a16:rowId xmlns:a16="http://schemas.microsoft.com/office/drawing/2014/main" val="34912820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87920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001000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 you support the following?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/>
              <a:t>WUR beacon frame can carry partial TSF for synchronization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24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Yes:		23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No:			0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Abstain:	17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Shellhammer, Qualcomm Inc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32814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001000" cy="4113213"/>
          </a:xfrm>
        </p:spPr>
        <p:txBody>
          <a:bodyPr/>
          <a:lstStyle/>
          <a:p>
            <a:pPr marL="57150" indent="0"/>
            <a:r>
              <a:rPr lang="en-US" dirty="0"/>
              <a:t>Move to add the following sentence to 802.11ba SFD</a:t>
            </a:r>
          </a:p>
          <a:p>
            <a:pPr marL="57150" indent="0"/>
            <a:r>
              <a:rPr lang="en-US" dirty="0"/>
              <a:t>“The WUR beacon frame may carry partial TSF for synchronization.  The number of bits of the partial TSF is TBD.”</a:t>
            </a:r>
          </a:p>
          <a:p>
            <a:pPr marL="57150" indent="0"/>
            <a:endParaRPr lang="en-US" dirty="0"/>
          </a:p>
          <a:p>
            <a:pPr marL="57150" indent="0"/>
            <a:r>
              <a:rPr lang="en-US" dirty="0"/>
              <a:t>Move:		Steve Shellhammer</a:t>
            </a:r>
          </a:p>
          <a:p>
            <a:pPr marL="57150" indent="0"/>
            <a:r>
              <a:rPr lang="en-US" dirty="0"/>
              <a:t>Second:	</a:t>
            </a:r>
          </a:p>
          <a:p>
            <a:pPr marL="0" indent="0"/>
            <a:r>
              <a:rPr lang="en-US" dirty="0"/>
              <a:t>Yes:		</a:t>
            </a:r>
          </a:p>
          <a:p>
            <a:pPr marL="0" indent="0"/>
            <a:r>
              <a:rPr lang="en-US" dirty="0"/>
              <a:t>No:			</a:t>
            </a:r>
          </a:p>
          <a:p>
            <a:pPr marL="0" indent="0"/>
            <a:r>
              <a:rPr lang="en-US" dirty="0"/>
              <a:t>Abstain: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Shellhammer, Qualcomm Inc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008646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802-11-Submission-template</Template>
  <TotalTime>4885</TotalTime>
  <Words>481</Words>
  <Application>Microsoft Office PowerPoint</Application>
  <PresentationFormat>On-screen Show (4:3)</PresentationFormat>
  <Paragraphs>89</Paragraphs>
  <Slides>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5" baseType="lpstr">
      <vt:lpstr>Arial Unicode MS</vt:lpstr>
      <vt:lpstr>MS Gothic</vt:lpstr>
      <vt:lpstr>Arial</vt:lpstr>
      <vt:lpstr>Calibri</vt:lpstr>
      <vt:lpstr>Cambria Math</vt:lpstr>
      <vt:lpstr>Times New Roman</vt:lpstr>
      <vt:lpstr>Office Theme</vt:lpstr>
      <vt:lpstr>Document</vt:lpstr>
      <vt:lpstr>Visio</vt:lpstr>
      <vt:lpstr>Considerations on WUR Synchronization</vt:lpstr>
      <vt:lpstr>Background</vt:lpstr>
      <vt:lpstr>Feasibility Study: Use 1 Octet for SYNC</vt:lpstr>
      <vt:lpstr>Tradeoff for Different Time Resolutions</vt:lpstr>
      <vt:lpstr>Straw Poll</vt:lpstr>
      <vt:lpstr>Motion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Sun, Yanjun</dc:creator>
  <cp:lastModifiedBy>Steve Shellhammer</cp:lastModifiedBy>
  <cp:revision>115</cp:revision>
  <cp:lastPrinted>1601-01-01T00:00:00Z</cp:lastPrinted>
  <dcterms:created xsi:type="dcterms:W3CDTF">2017-01-24T18:47:07Z</dcterms:created>
  <dcterms:modified xsi:type="dcterms:W3CDTF">2017-05-11T00:46:39Z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2045528492</vt:i4>
  </property>
  <property fmtid="{D5CDD505-2E9C-101B-9397-08002B2CF9AE}" pid="3" name="_NewReviewCycle">
    <vt:lpwstr/>
  </property>
  <property fmtid="{D5CDD505-2E9C-101B-9397-08002B2CF9AE}" pid="4" name="_EmailSubject">
    <vt:lpwstr>11ba contribution draft</vt:lpwstr>
  </property>
  <property fmtid="{D5CDD505-2E9C-101B-9397-08002B2CF9AE}" pid="5" name="_AuthorEmail">
    <vt:lpwstr>yanjuns@qti.qualcomm.com</vt:lpwstr>
  </property>
  <property fmtid="{D5CDD505-2E9C-101B-9397-08002B2CF9AE}" pid="6" name="_AuthorEmailDisplayName">
    <vt:lpwstr>Yanjun Sun</vt:lpwstr>
  </property>
</Properties>
</file>