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7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89" r:id="rId4"/>
    <p:sldId id="300" r:id="rId5"/>
    <p:sldId id="272" r:id="rId6"/>
    <p:sldId id="310" r:id="rId7"/>
    <p:sldId id="273" r:id="rId8"/>
    <p:sldId id="274" r:id="rId9"/>
    <p:sldId id="275" r:id="rId10"/>
    <p:sldId id="290" r:id="rId11"/>
    <p:sldId id="313" r:id="rId12"/>
    <p:sldId id="306" r:id="rId13"/>
    <p:sldId id="312" r:id="rId14"/>
    <p:sldId id="281" r:id="rId15"/>
    <p:sldId id="280" r:id="rId16"/>
    <p:sldId id="283" r:id="rId17"/>
    <p:sldId id="284" r:id="rId18"/>
    <p:sldId id="291" r:id="rId19"/>
    <p:sldId id="292" r:id="rId20"/>
    <p:sldId id="264" r:id="rId2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4148" autoAdjust="0"/>
  </p:normalViewPr>
  <p:slideViewPr>
    <p:cSldViewPr>
      <p:cViewPr varScale="1">
        <p:scale>
          <a:sx n="65" d="100"/>
          <a:sy n="65" d="100"/>
        </p:scale>
        <p:origin x="1122" y="66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69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802-11-17/0566r0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May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802-11-17/0566r0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2017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5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6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67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Report</a:t>
            </a:r>
            <a:r>
              <a:rPr lang="en-US" baseline="0" dirty="0"/>
              <a:t> version </a:t>
            </a:r>
            <a:r>
              <a:rPr lang="en-US" dirty="0"/>
              <a:t>R0 and R1  had</a:t>
            </a:r>
            <a:r>
              <a:rPr lang="en-US" baseline="0" dirty="0"/>
              <a:t> an error on the date of Early-Bird Registration Deadline – 19 May is correct.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2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9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95755" y="95706"/>
            <a:ext cx="2185983" cy="215444"/>
          </a:xfrm>
          <a:noFill/>
        </p:spPr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743537" cy="215444"/>
          </a:xfrm>
          <a:noFill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2813" y="8985250"/>
            <a:ext cx="2628925" cy="184666"/>
          </a:xfrm>
          <a:noFill/>
        </p:spPr>
        <p:txBody>
          <a:bodyPr/>
          <a:lstStyle/>
          <a:p>
            <a:pPr lvl="4"/>
            <a:r>
              <a:rPr lang="en-US"/>
              <a:t>Jon Rosdahl, Qualcomm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</p:spPr>
        <p:txBody>
          <a:bodyPr/>
          <a:lstStyle/>
          <a:p>
            <a:r>
              <a:rPr lang="en-US"/>
              <a:t>Page </a:t>
            </a:r>
            <a:fld id="{C5F07510-7C93-4BC9-94B9-BB2AFDC6E14F}" type="slidenum">
              <a:rPr lang="en-US"/>
              <a:pPr/>
              <a:t>10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496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6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89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25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11-17/0566r0</a:t>
            </a:r>
          </a:p>
        </p:txBody>
      </p:sp>
    </p:spTree>
    <p:extLst>
      <p:ext uri="{BB962C8B-B14F-4D97-AF65-F5344CB8AC3E}">
        <p14:creationId xmlns:p14="http://schemas.microsoft.com/office/powerpoint/2010/main" val="211492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ocuments" TargetMode="External"/><Relationship Id="rId4" Type="http://schemas.openxmlformats.org/officeDocument/2006/relationships/hyperlink" Target="ftp://griffin.events.ieee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177-01-00EC-executive-secretary-agenda-items-november-2016-plenary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7/ec-17-0036-00-00EC-executive-secretary-agenda-items-march-2017-plenary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21/" TargetMode="External"/><Relationship Id="rId13" Type="http://schemas.openxmlformats.org/officeDocument/2006/relationships/hyperlink" Target="http://standards.ieee.org/resources/antitrust-guidelines.pdf" TargetMode="External"/><Relationship Id="rId3" Type="http://schemas.openxmlformats.org/officeDocument/2006/relationships/hyperlink" Target="https://mentor.ieee.org/802.11/dcn/17/11-17-0536-01-0000-may-2017-wg-agenda.xlsx" TargetMode="External"/><Relationship Id="rId7" Type="http://schemas.openxmlformats.org/officeDocument/2006/relationships/hyperlink" Target="http://www.ieee802.org/19/" TargetMode="External"/><Relationship Id="rId12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rouper.ieee.org/groups/802/18/" TargetMode="External"/><Relationship Id="rId11" Type="http://schemas.openxmlformats.org/officeDocument/2006/relationships/hyperlink" Target="http://standards.ieee.org/guides/bylaws/sect6-7.html#6" TargetMode="External"/><Relationship Id="rId5" Type="http://schemas.openxmlformats.org/officeDocument/2006/relationships/hyperlink" Target="http://www.ieee802.org/16/" TargetMode="External"/><Relationship Id="rId10" Type="http://schemas.openxmlformats.org/officeDocument/2006/relationships/hyperlink" Target="https://mentor.ieee.org/802.11/dcn/17/11-17-0565-00-0000-treasurer-report-may-2017-Deajeon.pptx" TargetMode="External"/><Relationship Id="rId4" Type="http://schemas.openxmlformats.org/officeDocument/2006/relationships/hyperlink" Target="https://mentor.ieee.org/802.15/documents?is_dcn=agenda&amp;is_group=0000" TargetMode="External"/><Relationship Id="rId9" Type="http://schemas.openxmlformats.org/officeDocument/2006/relationships/hyperlink" Target="http://www.ieee802.org/24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inex.com.au/ieee2017/schedul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ookings.ihotelier.com/Estrel-Hotel-Berlin/bookings.jsp?groupID=1607301&amp;hotelID=1741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Vice Chair Report – </a:t>
            </a:r>
            <a:br>
              <a:rPr lang="en-US" dirty="0"/>
            </a:br>
            <a:r>
              <a:rPr lang="en-US" dirty="0"/>
              <a:t>May 2017 – </a:t>
            </a:r>
            <a:r>
              <a:rPr lang="en-US" dirty="0" err="1"/>
              <a:t>Deajeon</a:t>
            </a:r>
            <a:r>
              <a:rPr lang="en-US" dirty="0"/>
              <a:t>, S. Korea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728201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2017-05-08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99399"/>
              </p:ext>
            </p:extLst>
          </p:nvPr>
        </p:nvGraphicFramePr>
        <p:xfrm>
          <a:off x="546100" y="2711450"/>
          <a:ext cx="7764463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Document" r:id="rId4" imgW="8253180" imgH="2529696" progId="Word.Document.8">
                  <p:embed/>
                </p:oleObj>
              </mc:Choice>
              <mc:Fallback>
                <p:oleObj name="Document" r:id="rId4" imgW="8253180" imgH="25296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711450"/>
                        <a:ext cx="7764463" cy="237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1900" y="1052736"/>
            <a:ext cx="6480175" cy="438921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M3.8 Local File Document Server information</a:t>
            </a:r>
          </a:p>
        </p:txBody>
      </p:sp>
      <p:sp>
        <p:nvSpPr>
          <p:cNvPr id="19459" name="Date Placeholder 3"/>
          <p:cNvSpPr>
            <a:spLocks noGrp="1"/>
          </p:cNvSpPr>
          <p:nvPr>
            <p:ph type="dt" idx="10"/>
          </p:nvPr>
        </p:nvSpPr>
        <p:spPr>
          <a:xfrm>
            <a:off x="685800" y="381000"/>
            <a:ext cx="1752600" cy="276999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19460" name="Footer Placeholder 4"/>
          <p:cNvSpPr>
            <a:spLocks noGrp="1"/>
          </p:cNvSpPr>
          <p:nvPr>
            <p:ph type="ftr" idx="11"/>
          </p:nvPr>
        </p:nvSpPr>
        <p:spPr>
          <a:xfrm>
            <a:off x="6096000" y="6475412"/>
            <a:ext cx="2447925" cy="230188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D64B625E-504A-4C58-A39B-C8B7B94C9285}" type="slidenum">
              <a:rPr lang="en-US"/>
              <a:pPr/>
              <a:t>10</a:t>
            </a:fld>
            <a:endParaRPr lang="en-US"/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804863" y="5438775"/>
            <a:ext cx="7032625" cy="9223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Local FTP server: </a:t>
            </a:r>
            <a:r>
              <a:rPr lang="en-GB" sz="1800">
                <a:hlinkClick r:id="rId4"/>
              </a:rPr>
              <a:t>ftp://griffin.events.ieee.org </a:t>
            </a:r>
            <a:r>
              <a:rPr lang="en-US" sz="1800"/>
              <a:t>(anonymous)</a:t>
            </a:r>
          </a:p>
          <a:p>
            <a:pPr algn="ctr"/>
            <a:r>
              <a:rPr lang="en-US" sz="1800"/>
              <a:t>External Document Server   </a:t>
            </a:r>
            <a:r>
              <a:rPr lang="en-US" sz="1800">
                <a:hlinkClick r:id="rId5"/>
              </a:rPr>
              <a:t>https://mentor.ieee.org/802.11/documents</a:t>
            </a:r>
            <a:endParaRPr lang="en-US" sz="1800" b="0"/>
          </a:p>
          <a:p>
            <a:pPr algn="ctr"/>
            <a:r>
              <a:rPr lang="en-US" sz="1800" b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92494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661424"/>
            <a:ext cx="8568952" cy="486392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dirty="0"/>
            </a:br>
            <a:r>
              <a:rPr lang="en-GB" sz="6000" b="1" dirty="0"/>
              <a:t>Meals</a:t>
            </a:r>
            <a:br>
              <a:rPr lang="en-GB" sz="6000" b="1" dirty="0"/>
            </a:br>
            <a:br>
              <a:rPr lang="en-GB" sz="1600" b="1" dirty="0"/>
            </a:br>
            <a:r>
              <a:rPr lang="en-GB" sz="3200" dirty="0"/>
              <a:t> - Breakfast is included in your room rate 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 - Morning and Afternoon tea will be served in the foyer areas on level 1 and 2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 - Lunch will be available from </a:t>
            </a:r>
            <a:r>
              <a:rPr lang="en-GB" sz="3200" b="1" dirty="0"/>
              <a:t>1200 – 1330 </a:t>
            </a:r>
            <a:r>
              <a:rPr lang="en-GB" sz="3200" dirty="0"/>
              <a:t>and</a:t>
            </a:r>
            <a:r>
              <a:rPr lang="en-GB" sz="3200" b="1" dirty="0"/>
              <a:t> </a:t>
            </a:r>
            <a:r>
              <a:rPr lang="en-GB" sz="3200" dirty="0"/>
              <a:t>will be served on Level 2, in Room 202</a:t>
            </a:r>
            <a:br>
              <a:rPr lang="en-AU" sz="2800" dirty="0"/>
            </a:br>
            <a:br>
              <a:rPr lang="en-GB" sz="3200" dirty="0"/>
            </a:br>
            <a:r>
              <a:rPr lang="en-GB" sz="3200" dirty="0"/>
              <a:t> </a:t>
            </a:r>
            <a:br>
              <a:rPr lang="en-GB" b="1" dirty="0"/>
            </a:b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9656" b="9255"/>
          <a:stretch/>
        </p:blipFill>
        <p:spPr>
          <a:xfrm>
            <a:off x="128034" y="-27384"/>
            <a:ext cx="8980470" cy="99616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85801" y="968783"/>
            <a:ext cx="7702624" cy="4439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MS Gothic"/>
              </a:defRPr>
            </a:lvl1pPr>
            <a:lvl2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2pPr>
            <a:lvl3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3pPr>
            <a:lvl4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4pPr>
            <a:lvl5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M3.09 FOOD &amp; BEVERAGE</a:t>
            </a:r>
          </a:p>
        </p:txBody>
      </p:sp>
    </p:spTree>
    <p:extLst>
      <p:ext uri="{BB962C8B-B14F-4D97-AF65-F5344CB8AC3E}">
        <p14:creationId xmlns:p14="http://schemas.microsoft.com/office/powerpoint/2010/main" val="2359211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26976"/>
          </a:xfrm>
        </p:spPr>
        <p:txBody>
          <a:bodyPr/>
          <a:lstStyle/>
          <a:p>
            <a:r>
              <a:rPr lang="en-US" dirty="0"/>
              <a:t>Network 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0813" cy="4465613"/>
          </a:xfrm>
        </p:spPr>
        <p:txBody>
          <a:bodyPr/>
          <a:lstStyle/>
          <a:p>
            <a:r>
              <a:rPr lang="en-US" dirty="0"/>
              <a:t>WIRED CAFÉ</a:t>
            </a:r>
          </a:p>
          <a:p>
            <a:pPr lvl="2"/>
            <a:r>
              <a:rPr lang="en-US" dirty="0"/>
              <a:t>Level 1:</a:t>
            </a:r>
          </a:p>
          <a:p>
            <a:pPr lvl="2"/>
            <a:r>
              <a:rPr lang="en-US" dirty="0"/>
              <a:t>Please report any disruption of service in the café to </a:t>
            </a:r>
            <a:r>
              <a:rPr lang="en-US" dirty="0" err="1"/>
              <a:t>Linespeed</a:t>
            </a:r>
            <a:r>
              <a:rPr lang="en-US" dirty="0"/>
              <a:t> Events staff.</a:t>
            </a:r>
          </a:p>
          <a:p>
            <a:endParaRPr lang="en-US" dirty="0"/>
          </a:p>
          <a:p>
            <a:r>
              <a:rPr lang="en-US" dirty="0"/>
              <a:t>NETWORK HELP DESK</a:t>
            </a:r>
          </a:p>
          <a:p>
            <a:pPr lvl="2"/>
            <a:r>
              <a:rPr lang="en-US" dirty="0"/>
              <a:t>For attendees experiencing difficulties accessing the meeting network a Help Desk NETWORK HELP DESK</a:t>
            </a:r>
          </a:p>
          <a:p>
            <a:pPr lvl="2"/>
            <a:r>
              <a:rPr lang="en-US" dirty="0"/>
              <a:t>Network Help is available in near the Registration Desk.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682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07" y="1412776"/>
            <a:ext cx="7108262" cy="5035482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r>
              <a:rPr lang="en-GB" sz="4900" b="1" dirty="0"/>
              <a:t>Wednesday Evening Social </a:t>
            </a:r>
            <a:br>
              <a:rPr lang="en-GB" sz="2700" dirty="0"/>
            </a:br>
            <a:br>
              <a:rPr lang="en-GB" sz="2000" dirty="0"/>
            </a:br>
            <a:r>
              <a:rPr lang="en-GB" sz="2700" dirty="0"/>
              <a:t>The Wednesday Social is included in your meeting fee for all attendees, below are the details.  We look forward to you joining us.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 </a:t>
            </a:r>
            <a:r>
              <a:rPr lang="en-GB" sz="2700" b="1" dirty="0"/>
              <a:t>Venue</a:t>
            </a:r>
            <a:r>
              <a:rPr lang="en-GB" sz="2700" dirty="0"/>
              <a:t>:  Crystal Ballroom, Level 1, The Lotte City Hotel Daejeon</a:t>
            </a:r>
            <a:br>
              <a:rPr lang="en-GB" sz="2700" dirty="0"/>
            </a:br>
            <a:r>
              <a:rPr lang="en-GB" sz="2700" dirty="0"/>
              <a:t> </a:t>
            </a:r>
            <a:r>
              <a:rPr lang="en-GB" sz="2700" b="1" dirty="0"/>
              <a:t>Timings</a:t>
            </a:r>
            <a:r>
              <a:rPr lang="en-GB" sz="2700" dirty="0"/>
              <a:t>: 630pm – 930pm</a:t>
            </a:r>
            <a:br>
              <a:rPr lang="en-GB" sz="2700" dirty="0"/>
            </a:br>
            <a:r>
              <a:rPr lang="en-GB" sz="2700" b="1" dirty="0"/>
              <a:t>Cultural performance</a:t>
            </a:r>
            <a:r>
              <a:rPr lang="en-GB" sz="2700" dirty="0"/>
              <a:t>: 715pm</a:t>
            </a:r>
            <a:br>
              <a:rPr lang="en-GB" sz="2700" dirty="0"/>
            </a:br>
            <a:r>
              <a:rPr lang="en-GB" sz="2700" b="1" dirty="0"/>
              <a:t>Dinner</a:t>
            </a:r>
            <a:r>
              <a:rPr lang="en-GB" sz="2700" dirty="0"/>
              <a:t>: Buffet sit down, </a:t>
            </a:r>
            <a:br>
              <a:rPr lang="en-GB" sz="2700" dirty="0"/>
            </a:br>
            <a:r>
              <a:rPr lang="en-GB" sz="2700" dirty="0"/>
              <a:t>Soft drink, wine, beer and</a:t>
            </a:r>
            <a:br>
              <a:rPr lang="en-GB" sz="2700" dirty="0"/>
            </a:br>
            <a:r>
              <a:rPr lang="en-GB" sz="2700" dirty="0"/>
              <a:t> local Korean beverage included</a:t>
            </a: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9656" b="9255"/>
          <a:stretch/>
        </p:blipFill>
        <p:spPr>
          <a:xfrm>
            <a:off x="128034" y="128577"/>
            <a:ext cx="8980470" cy="99616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363" y="1484784"/>
            <a:ext cx="1835785" cy="2823845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35" y="4584466"/>
            <a:ext cx="2952328" cy="177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93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>
            <a:normAutofit/>
          </a:bodyPr>
          <a:lstStyle/>
          <a:p>
            <a:r>
              <a:rPr lang="en-US" cap="none" dirty="0"/>
              <a:t>802.11 Mid-Week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3568" y="4293096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2.5 –  Announcements</a:t>
            </a:r>
          </a:p>
          <a:p>
            <a:r>
              <a:rPr lang="en-US" dirty="0"/>
              <a:t>5.1 – Room Change Reports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W5.1 Room Change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Cancel: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Add: </a:t>
            </a:r>
          </a:p>
          <a:p>
            <a:r>
              <a:rPr lang="en-US" dirty="0"/>
              <a:t>     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362075"/>
          </a:xfrm>
        </p:spPr>
        <p:txBody>
          <a:bodyPr/>
          <a:lstStyle/>
          <a:p>
            <a:r>
              <a:rPr lang="en-US" sz="3600" dirty="0"/>
              <a:t>802.11 WG Closing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3.1.1 – Straw Poll</a:t>
            </a:r>
          </a:p>
          <a:p>
            <a:r>
              <a:rPr lang="en-US" dirty="0"/>
              <a:t>3.1.2 -- Future venues status and discussion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54968"/>
          </a:xfrm>
        </p:spPr>
        <p:txBody>
          <a:bodyPr/>
          <a:lstStyle/>
          <a:p>
            <a:r>
              <a:rPr lang="en-US" sz="2800" dirty="0"/>
              <a:t>F3.1.1 -Straw Poll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 Poll:  </a:t>
            </a:r>
          </a:p>
          <a:p>
            <a:r>
              <a:rPr lang="en-US" dirty="0"/>
              <a:t>How many people would like to come back to this venue? </a:t>
            </a:r>
          </a:p>
          <a:p>
            <a:r>
              <a:rPr lang="en-US" dirty="0"/>
              <a:t>Yes  -</a:t>
            </a:r>
          </a:p>
          <a:p>
            <a:r>
              <a:rPr lang="en-US" dirty="0"/>
              <a:t>No – </a:t>
            </a:r>
          </a:p>
          <a:p>
            <a:r>
              <a:rPr lang="en-US" dirty="0"/>
              <a:t>Like the Social –  </a:t>
            </a:r>
          </a:p>
          <a:p>
            <a:r>
              <a:rPr lang="en-US" dirty="0"/>
              <a:t>Disliked the Social – 0  </a:t>
            </a:r>
          </a:p>
          <a:p>
            <a:r>
              <a:rPr lang="en-US" dirty="0"/>
              <a:t>Did not go to Social –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844008"/>
          </a:xfrm>
        </p:spPr>
        <p:txBody>
          <a:bodyPr/>
          <a:lstStyle/>
          <a:p>
            <a:r>
              <a:rPr lang="en-US" dirty="0"/>
              <a:t>Future 802 Wireless Interims:</a:t>
            </a:r>
          </a:p>
          <a:p>
            <a:r>
              <a:rPr lang="en-US" dirty="0"/>
              <a:t>	Sept 2017 Hilton Waikoloa</a:t>
            </a:r>
          </a:p>
          <a:p>
            <a:br>
              <a:rPr lang="en-US" dirty="0"/>
            </a:br>
            <a:r>
              <a:rPr lang="en-US" dirty="0"/>
              <a:t>Jan 2018 Hotel Irvine</a:t>
            </a:r>
          </a:p>
          <a:p>
            <a:r>
              <a:rPr lang="en-US" dirty="0"/>
              <a:t>    May 2018 Marriott Warsaw, Poland</a:t>
            </a:r>
            <a:br>
              <a:rPr lang="en-US" dirty="0"/>
            </a:br>
            <a:r>
              <a:rPr lang="en-US" dirty="0"/>
              <a:t>Sept 2018  Hilton Waikoloa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86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457201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844008"/>
          </a:xfrm>
        </p:spPr>
        <p:txBody>
          <a:bodyPr>
            <a:normAutofit/>
          </a:bodyPr>
          <a:lstStyle/>
          <a:p>
            <a:r>
              <a:rPr lang="en-US" sz="2800" dirty="0"/>
              <a:t>Future 802 Plenary Sessions:</a:t>
            </a:r>
          </a:p>
          <a:p>
            <a:pPr lvl="1"/>
            <a:r>
              <a:rPr lang="en-US" dirty="0"/>
              <a:t>July 2017	  </a:t>
            </a:r>
            <a:r>
              <a:rPr lang="en-US" dirty="0" err="1"/>
              <a:t>Estrel</a:t>
            </a:r>
            <a:r>
              <a:rPr lang="en-US" dirty="0"/>
              <a:t> Hotel – Berlin</a:t>
            </a:r>
          </a:p>
          <a:p>
            <a:pPr lvl="1"/>
            <a:r>
              <a:rPr lang="en-US" dirty="0"/>
              <a:t>Nov 2017       Caribe Hotel and Convention Center – Orlando, FL</a:t>
            </a:r>
          </a:p>
          <a:p>
            <a:pPr lvl="1"/>
            <a:endParaRPr lang="en-US" sz="2400" dirty="0"/>
          </a:p>
          <a:p>
            <a:pPr lvl="1"/>
            <a:r>
              <a:rPr lang="en-US" dirty="0"/>
              <a:t>March 2018   Hyatt Regency O’Hare – Rosemont, IL</a:t>
            </a:r>
          </a:p>
          <a:p>
            <a:pPr lvl="1"/>
            <a:r>
              <a:rPr lang="en-US" dirty="0"/>
              <a:t>July 2018   	 Manchester Grand Hyatt – San Diego, CA</a:t>
            </a:r>
          </a:p>
          <a:p>
            <a:pPr lvl="1"/>
            <a:r>
              <a:rPr lang="en-US" dirty="0"/>
              <a:t>Nov 2018	Suzhou, China - TBC</a:t>
            </a:r>
          </a:p>
          <a:p>
            <a:pPr lvl="2"/>
            <a:r>
              <a:rPr lang="en-US" sz="2000" dirty="0"/>
              <a:t>(New facility, pricing model being negotiated, Sponsor capability investigation)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4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26976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24936" cy="4683224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   Agenda Items for 1</a:t>
            </a:r>
            <a:r>
              <a:rPr lang="en-GB" sz="2000" baseline="30000" dirty="0"/>
              <a:t>st</a:t>
            </a:r>
            <a:r>
              <a:rPr lang="en-GB" sz="2000" dirty="0"/>
              <a:t> Vice Chair -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M3.3	II	Other WG meeting plans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M3.4	II	Meeting room locations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M3.5	II	Next meeting reminder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M3.6	II	Meeting registration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M3.7	II	Recording attendance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M3.8	II	File server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M3.9	II	Breakfast, breaks, Social logistics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Friday:</a:t>
            </a:r>
          </a:p>
          <a:p>
            <a:pPr lvl="1">
              <a:buFontTx/>
              <a:buNone/>
            </a:pPr>
            <a:r>
              <a:rPr lang="en-US" dirty="0"/>
              <a:t>F3.1.1  II      Straw Poll of membership regarding this meeting location </a:t>
            </a:r>
          </a:p>
          <a:p>
            <a:pPr lvl="1">
              <a:buFontTx/>
              <a:buNone/>
            </a:pPr>
            <a:r>
              <a:rPr lang="en-US" dirty="0"/>
              <a:t>F3.1.2  DT	Future venues status and discussion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/>
              <a:t>Plenary Meeting Status File: EC-16/66r0</a:t>
            </a:r>
          </a:p>
          <a:p>
            <a:r>
              <a:rPr lang="en-US" dirty="0">
                <a:hlinkClick r:id="rId3"/>
              </a:rPr>
              <a:t>https://mentor.ieee.org/802-ec/dcn/16/ec-16-0066-00-00EC-802-plenary-future-venue-contract-status.xlsx</a:t>
            </a:r>
          </a:p>
          <a:p>
            <a:endParaRPr lang="en-US" dirty="0">
              <a:hlinkClick r:id="rId3"/>
            </a:endParaRPr>
          </a:p>
          <a:p>
            <a:r>
              <a:rPr lang="en-US" dirty="0"/>
              <a:t>802 Executive Secretary Report: EC-17/36r0</a:t>
            </a:r>
            <a:endParaRPr lang="en-US" dirty="0">
              <a:hlinkClick r:id="rId3"/>
            </a:endParaRPr>
          </a:p>
          <a:p>
            <a:r>
              <a:rPr lang="en-US" dirty="0">
                <a:hlinkClick r:id="rId4"/>
              </a:rPr>
              <a:t>https://mentor.ieee.org/802-ec/dcn/17/ec-17-0036-00-00EC-executive-secretary-agenda-items-march-2017-plenary.pptx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20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2400" cy="1362075"/>
          </a:xfrm>
        </p:spPr>
        <p:txBody>
          <a:bodyPr/>
          <a:lstStyle/>
          <a:p>
            <a:r>
              <a:rPr lang="en-US" sz="3200" dirty="0"/>
              <a:t>Monday– </a:t>
            </a:r>
            <a:br>
              <a:rPr lang="en-US" sz="3200" dirty="0"/>
            </a:br>
            <a:r>
              <a:rPr lang="en-US" sz="3200" dirty="0"/>
              <a:t>802.11 Opening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7772400" cy="1500187"/>
          </a:xfrm>
        </p:spPr>
        <p:txBody>
          <a:bodyPr/>
          <a:lstStyle/>
          <a:p>
            <a:r>
              <a:rPr lang="en-US" dirty="0"/>
              <a:t>802.11 First Vice Chair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3" y="332601"/>
            <a:ext cx="1893887" cy="276999"/>
          </a:xfrm>
        </p:spPr>
        <p:txBody>
          <a:bodyPr/>
          <a:lstStyle/>
          <a:p>
            <a:pPr>
              <a:defRPr/>
            </a:pPr>
            <a:r>
              <a:rPr lang="en-US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634B414-E725-475F-8EFC-03D12F3C5E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5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3" y="725487"/>
            <a:ext cx="7770813" cy="1065213"/>
          </a:xfrm>
        </p:spPr>
        <p:txBody>
          <a:bodyPr/>
          <a:lstStyle/>
          <a:p>
            <a:r>
              <a:rPr lang="en-GB" dirty="0"/>
              <a:t>M3.3	 Other WG meeting plans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12776"/>
            <a:ext cx="7770813" cy="41132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hlinkClick r:id="rId3"/>
              </a:rPr>
              <a:t>802.11</a:t>
            </a:r>
            <a:r>
              <a:rPr lang="en-US" dirty="0"/>
              <a:t>   </a:t>
            </a:r>
            <a:r>
              <a:rPr lang="en-US" dirty="0">
                <a:hlinkClick r:id="rId4"/>
              </a:rPr>
              <a:t>802.15</a:t>
            </a:r>
            <a:r>
              <a:rPr lang="en-US" dirty="0"/>
              <a:t>   </a:t>
            </a:r>
            <a:r>
              <a:rPr lang="en-US" dirty="0">
                <a:hlinkClick r:id="rId5"/>
              </a:rPr>
              <a:t>802.16</a:t>
            </a:r>
            <a:r>
              <a:rPr lang="en-US" dirty="0"/>
              <a:t>   </a:t>
            </a:r>
            <a:r>
              <a:rPr lang="en-US" dirty="0">
                <a:hlinkClick r:id="rId6"/>
              </a:rPr>
              <a:t>802.18</a:t>
            </a:r>
            <a:r>
              <a:rPr lang="en-US" dirty="0"/>
              <a:t>   </a:t>
            </a:r>
            <a:r>
              <a:rPr lang="en-US" dirty="0">
                <a:hlinkClick r:id="rId7"/>
              </a:rPr>
              <a:t>802.19</a:t>
            </a:r>
            <a:r>
              <a:rPr lang="en-US" dirty="0"/>
              <a:t>   </a:t>
            </a:r>
            <a:r>
              <a:rPr lang="en-US" dirty="0">
                <a:hlinkClick r:id="rId8"/>
              </a:rPr>
              <a:t>802.21</a:t>
            </a:r>
            <a:r>
              <a:rPr lang="en-US" dirty="0"/>
              <a:t>   </a:t>
            </a:r>
            <a:r>
              <a:rPr lang="en-US" dirty="0">
                <a:hlinkClick r:id="rId9"/>
              </a:rPr>
              <a:t>802.24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10"/>
              </a:rPr>
              <a:t>Treasurer Report</a:t>
            </a:r>
            <a:r>
              <a:rPr lang="en-US" dirty="0"/>
              <a:t>: 11-17/0565r1</a:t>
            </a:r>
          </a:p>
          <a:p>
            <a:endParaRPr lang="en-US" dirty="0">
              <a:hlinkClick r:id="rId11"/>
            </a:endParaRPr>
          </a:p>
          <a:p>
            <a:r>
              <a:rPr lang="en-US" dirty="0">
                <a:hlinkClick r:id="rId11"/>
              </a:rPr>
              <a:t>Patent policy</a:t>
            </a:r>
            <a:r>
              <a:rPr lang="en-US" dirty="0"/>
              <a:t> (in IEEE-SA bylaws), </a:t>
            </a:r>
            <a:r>
              <a:rPr lang="en-US" dirty="0">
                <a:hlinkClick r:id="rId12"/>
              </a:rPr>
              <a:t>patent policy</a:t>
            </a:r>
            <a:r>
              <a:rPr lang="en-US" dirty="0"/>
              <a:t> (slide set), and </a:t>
            </a:r>
            <a:r>
              <a:rPr lang="en-US" dirty="0">
                <a:hlinkClick r:id="rId13"/>
              </a:rPr>
              <a:t>antitrust guidelines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8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M3.4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Meeting room locations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Download the </a:t>
            </a:r>
            <a:r>
              <a:rPr lang="en-US" dirty="0">
                <a:hlinkClick r:id="rId3"/>
              </a:rPr>
              <a:t>Combined Meeting Schedule</a:t>
            </a:r>
            <a:endParaRPr lang="en-US" dirty="0"/>
          </a:p>
          <a:p>
            <a:endParaRPr lang="en-US" dirty="0"/>
          </a:p>
          <a:p>
            <a:r>
              <a:rPr lang="en-US" dirty="0"/>
              <a:t>MEETING MAP (FLOOR PLAN)  next slide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91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" t="35635" r="36" b="16140"/>
          <a:stretch/>
        </p:blipFill>
        <p:spPr>
          <a:xfrm>
            <a:off x="1043609" y="719571"/>
            <a:ext cx="7710158" cy="530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7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Calendar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>
            <a:normAutofit/>
          </a:bodyPr>
          <a:lstStyle/>
          <a:p>
            <a:r>
              <a:rPr lang="en-GB" dirty="0"/>
              <a:t>This session’s meetings are also shown on the 802.11 calendar on the 802.11 home page (</a:t>
            </a:r>
            <a:r>
              <a:rPr lang="en-GB" dirty="0">
                <a:hlinkClick r:id="rId2"/>
              </a:rPr>
              <a:t>http://www.ieee802.org/11</a:t>
            </a:r>
            <a:r>
              <a:rPr lang="en-GB" dirty="0"/>
              <a:t>).</a:t>
            </a:r>
          </a:p>
          <a:p>
            <a:endParaRPr lang="en-GB" dirty="0"/>
          </a:p>
          <a:p>
            <a:r>
              <a:rPr lang="en-GB" dirty="0"/>
              <a:t>This is a Google calendar “802_11_calendar@ieee.org”</a:t>
            </a:r>
          </a:p>
          <a:p>
            <a:r>
              <a:rPr lang="en-GB" dirty="0"/>
              <a:t>There are multiple ways of accessing this information, for example from a cell-phone, or as a remote calendar.</a:t>
            </a:r>
          </a:p>
          <a:p>
            <a:endParaRPr lang="en-GB" dirty="0"/>
          </a:p>
          <a:p>
            <a:r>
              <a:rPr lang="en-GB" sz="2000" dirty="0"/>
              <a:t>Note: the schedule on this calendar will be updated as will IMAT.</a:t>
            </a:r>
            <a:endParaRPr lang="en-US" sz="2000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M3.5 Next meeting reminder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990656" cy="48245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/>
              <a:t>802 Plenary: 9-14 July 2017 – </a:t>
            </a:r>
          </a:p>
          <a:p>
            <a:pPr lvl="1">
              <a:spcBef>
                <a:spcPts val="0"/>
              </a:spcBef>
            </a:pPr>
            <a:r>
              <a:rPr lang="en-GB" b="1" dirty="0" err="1"/>
              <a:t>Estrel</a:t>
            </a:r>
            <a:r>
              <a:rPr lang="en-GB" b="1" dirty="0"/>
              <a:t> Hotel and Convention </a:t>
            </a:r>
            <a:r>
              <a:rPr lang="en-GB" b="1" dirty="0" err="1"/>
              <a:t>Center</a:t>
            </a:r>
            <a:r>
              <a:rPr lang="en-GB" b="1" dirty="0"/>
              <a:t>, Berlin, Germany</a:t>
            </a:r>
          </a:p>
          <a:p>
            <a:pPr lvl="1"/>
            <a:r>
              <a:rPr lang="en-US" dirty="0">
                <a:hlinkClick r:id="rId3"/>
              </a:rPr>
              <a:t>Event Information and Registration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Hotel Reservation</a:t>
            </a:r>
            <a:endParaRPr lang="en-US" dirty="0"/>
          </a:p>
          <a:p>
            <a:pPr lvl="1"/>
            <a:r>
              <a:rPr lang="en-US" dirty="0"/>
              <a:t>REGISTRATION FEES &amp; DEADLINES </a:t>
            </a:r>
            <a:br>
              <a:rPr lang="en-US" dirty="0"/>
            </a:br>
            <a:r>
              <a:rPr lang="en-US" dirty="0"/>
              <a:t>Early Registration</a:t>
            </a:r>
            <a:br>
              <a:rPr lang="en-US" dirty="0"/>
            </a:br>
            <a:r>
              <a:rPr lang="en-US" dirty="0"/>
              <a:t>* $US 450.00 for all attendees</a:t>
            </a:r>
            <a:br>
              <a:rPr lang="en-US" dirty="0"/>
            </a:br>
            <a:r>
              <a:rPr lang="en-US" dirty="0"/>
              <a:t>* Deadline: 6:00 PM Pacific Time, Friday, May 19, 2017 </a:t>
            </a:r>
            <a:endParaRPr lang="en-US" sz="500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		</a:t>
            </a:r>
          </a:p>
          <a:p>
            <a:r>
              <a:rPr lang="en-US" sz="2800" dirty="0"/>
              <a:t>802W Interim: 10-15 Sept 2017 –</a:t>
            </a:r>
          </a:p>
          <a:p>
            <a:pPr lvl="1"/>
            <a:r>
              <a:rPr lang="fi-FI" dirty="0"/>
              <a:t>Hilton Waikoloa Village, Kona, HI, USA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Registration targeted to Open 10 July 2017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Early-Bird Meeting Registration Deadline: 11 Aug 2017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M3.7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/>
              <a:t>It is a </a:t>
            </a:r>
            <a:r>
              <a:rPr lang="en-GB" sz="2000" dirty="0">
                <a:solidFill>
                  <a:srgbClr val="FF3300"/>
                </a:solidFill>
              </a:rPr>
              <a:t>requirement</a:t>
            </a:r>
            <a:r>
              <a:rPr lang="en-GB" sz="2000" dirty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If you wish to participate without recording attendance,  send an email per session to the WG 2</a:t>
            </a:r>
            <a:r>
              <a:rPr lang="en-GB" sz="1800" baseline="30000" dirty="0"/>
              <a:t>nd</a:t>
            </a:r>
            <a:r>
              <a:rPr lang="en-GB" sz="1800" dirty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You must record 75% attendance of required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Record attendance using this URL:</a:t>
            </a:r>
            <a:r>
              <a:rPr lang="en-US" dirty="0"/>
              <a:t>  </a:t>
            </a:r>
            <a:r>
              <a:rPr lang="en-US" b="1" dirty="0">
                <a:solidFill>
                  <a:schemeClr val="tx2"/>
                </a:solidFill>
              </a:rPr>
              <a:t>IMAT.IEEE.ORG/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31086</TotalTime>
  <Words>831</Words>
  <Application>Microsoft Office PowerPoint</Application>
  <PresentationFormat>On-screen Show (4:3)</PresentationFormat>
  <Paragraphs>214</Paragraphs>
  <Slides>20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 Unicode MS</vt:lpstr>
      <vt:lpstr>MS Gothic</vt:lpstr>
      <vt:lpstr>Times New Roman</vt:lpstr>
      <vt:lpstr>802-11 Theme</vt:lpstr>
      <vt:lpstr>Document</vt:lpstr>
      <vt:lpstr>1st Vice Chair Report –  May 2017 – Deajeon, S. Korea</vt:lpstr>
      <vt:lpstr>Abstract</vt:lpstr>
      <vt:lpstr>Monday–  802.11 Opening Plenary</vt:lpstr>
      <vt:lpstr>M3.3  Other WG meeting plans </vt:lpstr>
      <vt:lpstr>M3.4 Meeting room locations     </vt:lpstr>
      <vt:lpstr>PowerPoint Presentation</vt:lpstr>
      <vt:lpstr>Online Calendar</vt:lpstr>
      <vt:lpstr>M3.5 Next meeting reminder</vt:lpstr>
      <vt:lpstr>M3.7 Recording attendance</vt:lpstr>
      <vt:lpstr>M3.8 Local File Document Server information</vt:lpstr>
      <vt:lpstr>         Meals   - Breakfast is included in your room rate    - Morning and Afternoon tea will be served in the foyer areas on level 1 and 2   - Lunch will be available from 1200 – 1330 and will be served on Level 2, in Room 202         </vt:lpstr>
      <vt:lpstr>Network Assistance</vt:lpstr>
      <vt:lpstr>   Wednesday Evening Social   The Wednesday Social is included in your meeting fee for all attendees, below are the details.  We look forward to you joining us.   Venue:  Crystal Ballroom, Level 1, The Lotte City Hotel Daejeon  Timings: 630pm – 930pm Cultural performance: 715pm Dinner: Buffet sit down,  Soft drink, wine, beer and  local Korean beverage included    </vt:lpstr>
      <vt:lpstr>802.11 Mid-Week Plenary</vt:lpstr>
      <vt:lpstr>W5.1 Room Change Requests</vt:lpstr>
      <vt:lpstr>802.11 WG Closing Plenary</vt:lpstr>
      <vt:lpstr>F3.1.1 -Straw Poll regarding this meeting location</vt:lpstr>
      <vt:lpstr>F3.1.2: Future Venue Insight</vt:lpstr>
      <vt:lpstr>F3.1.2: Future Venue Insight</vt:lpstr>
      <vt:lpstr>References</vt:lpstr>
    </vt:vector>
  </TitlesOfParts>
  <Company>CSR Technologies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May 2017 - Deajeon</dc:title>
  <dc:subject>May 2017</dc:subject>
  <dc:creator>Jon Rosdahl</dc:creator>
  <dc:description>Jon Rosdahl (Qualcomm)</dc:description>
  <cp:lastModifiedBy>Jon Rosdahl</cp:lastModifiedBy>
  <cp:revision>172</cp:revision>
  <cp:lastPrinted>1601-01-01T00:00:00Z</cp:lastPrinted>
  <dcterms:created xsi:type="dcterms:W3CDTF">2014-04-14T10:59:07Z</dcterms:created>
  <dcterms:modified xsi:type="dcterms:W3CDTF">2017-05-07T23:02:02Z</dcterms:modified>
  <cp:category>Report</cp:category>
</cp:coreProperties>
</file>