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1" r:id="rId2"/>
    <p:sldId id="272" r:id="rId3"/>
    <p:sldId id="304" r:id="rId4"/>
    <p:sldId id="273" r:id="rId5"/>
    <p:sldId id="274" r:id="rId6"/>
    <p:sldId id="275" r:id="rId7"/>
    <p:sldId id="276" r:id="rId8"/>
    <p:sldId id="363" r:id="rId9"/>
    <p:sldId id="307" r:id="rId10"/>
    <p:sldId id="291" r:id="rId11"/>
    <p:sldId id="327" r:id="rId12"/>
    <p:sldId id="278" r:id="rId13"/>
    <p:sldId id="357" r:id="rId14"/>
    <p:sldId id="365" r:id="rId15"/>
    <p:sldId id="326" r:id="rId16"/>
    <p:sldId id="361" r:id="rId17"/>
    <p:sldId id="325" r:id="rId18"/>
    <p:sldId id="305" r:id="rId19"/>
    <p:sldId id="289" r:id="rId20"/>
    <p:sldId id="297" r:id="rId21"/>
    <p:sldId id="303" r:id="rId22"/>
    <p:sldId id="364" r:id="rId23"/>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22" autoAdjust="0"/>
    <p:restoredTop sz="95608" autoAdjust="0"/>
  </p:normalViewPr>
  <p:slideViewPr>
    <p:cSldViewPr>
      <p:cViewPr>
        <p:scale>
          <a:sx n="60" d="100"/>
          <a:sy n="60" d="100"/>
        </p:scale>
        <p:origin x="7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802.11-17/0561r0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2017</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802.11-17/0561r0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2017</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802.11-17/0561r0</a:t>
            </a:r>
            <a:endParaRPr lang="en-US"/>
          </a:p>
        </p:txBody>
      </p:sp>
      <p:sp>
        <p:nvSpPr>
          <p:cNvPr id="11267" name="Rectangle 3"/>
          <p:cNvSpPr>
            <a:spLocks noGrp="1" noChangeArrowheads="1"/>
          </p:cNvSpPr>
          <p:nvPr>
            <p:ph type="dt" sz="quarter" idx="1"/>
          </p:nvPr>
        </p:nvSpPr>
        <p:spPr>
          <a:noFill/>
        </p:spPr>
        <p:txBody>
          <a:bodyPr/>
          <a:lstStyle/>
          <a:p>
            <a:r>
              <a:rPr lang="en-US" smtClean="0"/>
              <a:t>May 2017</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1689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5415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802.11-17/0561r0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2017</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219381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802.11-17/0561r0</a:t>
            </a:r>
            <a:endParaRPr lang="en-US"/>
          </a:p>
        </p:txBody>
      </p:sp>
      <p:sp>
        <p:nvSpPr>
          <p:cNvPr id="12291" name="Rectangle 3"/>
          <p:cNvSpPr>
            <a:spLocks noGrp="1" noChangeArrowheads="1"/>
          </p:cNvSpPr>
          <p:nvPr>
            <p:ph type="dt" sz="quarter" idx="1"/>
          </p:nvPr>
        </p:nvSpPr>
        <p:spPr>
          <a:noFill/>
        </p:spPr>
        <p:txBody>
          <a:bodyPr/>
          <a:lstStyle/>
          <a:p>
            <a:r>
              <a:rPr lang="en-US" smtClean="0"/>
              <a:t>May 2017</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975094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802.11-17/0561r0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May 2017</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99779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402911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802.11-17/0561r0</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802.11-17/0561r0</a:t>
            </a:r>
            <a:endParaRPr lang="en-US"/>
          </a:p>
        </p:txBody>
      </p:sp>
      <p:sp>
        <p:nvSpPr>
          <p:cNvPr id="13315" name="Rectangle 3"/>
          <p:cNvSpPr>
            <a:spLocks noGrp="1" noChangeArrowheads="1"/>
          </p:cNvSpPr>
          <p:nvPr>
            <p:ph type="dt" sz="quarter" idx="1"/>
          </p:nvPr>
        </p:nvSpPr>
        <p:spPr>
          <a:noFill/>
        </p:spPr>
        <p:txBody>
          <a:bodyPr/>
          <a:lstStyle/>
          <a:p>
            <a:r>
              <a:rPr lang="en-US" smtClean="0"/>
              <a:t>May 2017</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149775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393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243732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802.11-17/0561r0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ec/dcn/16/ec-16-0201-00-00EC-ieee-802-lmsc-chairs-guidelines.pdf" TargetMode="External"/><Relationship Id="rId3" Type="http://schemas.openxmlformats.org/officeDocument/2006/relationships/hyperlink" Target="http://standards.ieee.org/board/aud/LMSC.pdf"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802.org/PNP/approved/IEEE_802_WG_PandP_v19.pdf" TargetMode="External"/><Relationship Id="rId11" Type="http://schemas.openxmlformats.org/officeDocument/2006/relationships/hyperlink" Target="http://www.ieee802.org/devdocs.shtml" TargetMode="External"/><Relationship Id="rId5" Type="http://schemas.openxmlformats.org/officeDocument/2006/relationships/hyperlink" Target="https://mentor.ieee.org/802-ec/dcn/17/ec-17-0016-06-00EC-march-2017-rule-changes.pdf" TargetMode="External"/><Relationship Id="rId10" Type="http://schemas.openxmlformats.org/officeDocument/2006/relationships/hyperlink" Target="http://www.ieee802.org/11/Rules/rule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s://mentor.ieee.org/802-ec/dcn/16/ec-16-0180-03-00EC-ieee-802-participation-slid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16/ec-16-0180-03-00EC-ieee-802-participation-slid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6/ec-16-0180-03-00EC-ieee-802-participation-slide.pp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May 2017</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May 2017</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2017-05-07</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13"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a:t>
            </a:r>
            <a:r>
              <a:rPr lang="en-US" dirty="0" smtClean="0"/>
              <a:t>802 rules </a:t>
            </a:r>
            <a:r>
              <a:rPr lang="en-US" dirty="0" smtClean="0"/>
              <a:t>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a:t>
            </a:r>
            <a:r>
              <a:rPr lang="en-US" sz="2000" dirty="0" smtClean="0"/>
              <a:t>Approved 17 Mar</a:t>
            </a:r>
            <a:r>
              <a:rPr lang="en-US" sz="2000" dirty="0" smtClean="0"/>
              <a:t> 2017)</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www.ieee802.org/PNP/approved/IEEE_802_OM_v19.pdf </a:t>
            </a:r>
            <a:r>
              <a:rPr lang="en-US" altLang="en-US" sz="1600" dirty="0" smtClean="0"/>
              <a:t>as </a:t>
            </a:r>
            <a:r>
              <a:rPr lang="en-US" altLang="en-US" sz="1600" dirty="0"/>
              <a:t>updated in </a:t>
            </a:r>
            <a:r>
              <a:rPr lang="en-US" altLang="en-US" sz="1600" dirty="0">
                <a:hlinkClick r:id="rId5"/>
              </a:rPr>
              <a:t>https://</a:t>
            </a:r>
            <a:r>
              <a:rPr lang="en-US" altLang="en-US" sz="1600" dirty="0" smtClean="0">
                <a:hlinkClick r:id="rId5"/>
              </a:rPr>
              <a:t>mentor.ieee.org/802-ec/dcn/17/ec-17-0016-06-00EC-march-2017-rule-changes.pdf</a:t>
            </a:r>
            <a:r>
              <a:rPr lang="en-US" altLang="en-US" sz="1600" dirty="0" smtClean="0"/>
              <a:t> </a:t>
            </a:r>
            <a:endParaRPr lang="en-US" altLang="en-US" sz="1600" dirty="0" smtClean="0"/>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6"/>
              </a:rPr>
              <a:t>http://</a:t>
            </a:r>
            <a:r>
              <a:rPr lang="en-US" altLang="en-US" sz="1600" dirty="0" smtClean="0">
                <a:hlinkClick r:id="rId6"/>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(Approved 17 Mar 2016</a:t>
            </a:r>
            <a:r>
              <a:rPr lang="en-US" sz="2000" dirty="0" smtClean="0"/>
              <a:t>)</a:t>
            </a:r>
            <a:endParaRPr lang="en-US" sz="2000" dirty="0">
              <a:hlinkClick r:id="rId7"/>
            </a:endParaRPr>
          </a:p>
          <a:p>
            <a:pPr lvl="1"/>
            <a:r>
              <a:rPr lang="en-US" sz="1600" dirty="0">
                <a:hlinkClick r:id="rId8"/>
              </a:rPr>
              <a:t>https://</a:t>
            </a:r>
            <a:r>
              <a:rPr lang="en-US" sz="1600" dirty="0" smtClean="0">
                <a:hlinkClick r:id="rId8"/>
              </a:rPr>
              <a:t>mentor.ieee.org/802-ec/dcn/16/ec-16-0201-00-00EC-ieee-802-lmsc-chairs-guidelines.pdf</a:t>
            </a:r>
            <a:r>
              <a:rPr lang="en-US" sz="1600" dirty="0" smtClean="0"/>
              <a:t> </a:t>
            </a:r>
          </a:p>
          <a:p>
            <a:r>
              <a:rPr lang="en-US" sz="2000" dirty="0" smtClean="0"/>
              <a:t>Participation </a:t>
            </a:r>
            <a:r>
              <a:rPr lang="en-US" sz="2000" dirty="0" smtClean="0"/>
              <a:t>in IEEE 802 </a:t>
            </a:r>
            <a:r>
              <a:rPr lang="en-US" sz="2000" dirty="0" smtClean="0"/>
              <a:t>Meetings</a:t>
            </a:r>
            <a:endParaRPr lang="en-US" sz="2000" dirty="0" smtClean="0"/>
          </a:p>
          <a:p>
            <a:pPr lvl="1"/>
            <a:r>
              <a:rPr lang="en-US" sz="1600" u="sng" dirty="0" smtClean="0">
                <a:hlinkClick r:id="rId9"/>
              </a:rPr>
              <a:t>https://mentor.ieee.org/802-ec/dcn/16/ec-16-0180-03-00EC-ieee-802-participation-slide.pptx</a:t>
            </a:r>
            <a:endParaRPr lang="en-US" sz="1600" u="sng" dirty="0" smtClean="0"/>
          </a:p>
          <a:p>
            <a:pPr lvl="1"/>
            <a:endParaRPr lang="en-US" sz="1600" dirty="0" smtClean="0"/>
          </a:p>
          <a:p>
            <a:r>
              <a:rPr lang="en-US" sz="1600" dirty="0" smtClean="0"/>
              <a:t>Policies and Procedures hierarchy: </a:t>
            </a:r>
            <a:r>
              <a:rPr lang="en-US" sz="1600" dirty="0" smtClean="0">
                <a:hlinkClick r:id="rId10"/>
              </a:rPr>
              <a:t>http://www.ieee802.org/11/Rules/rules.shtml</a:t>
            </a:r>
            <a:endParaRPr lang="en-US" sz="1600" dirty="0" smtClean="0"/>
          </a:p>
          <a:p>
            <a:pPr marL="342900" lvl="1" indent="-342900">
              <a:buFontTx/>
              <a:buChar char="•"/>
            </a:pPr>
            <a:r>
              <a:rPr lang="en-US" altLang="en-US" sz="1600" b="1" dirty="0" smtClean="0"/>
              <a:t>IEEE </a:t>
            </a:r>
            <a:r>
              <a:rPr lang="en-US" altLang="en-US" sz="1600" b="1" dirty="0"/>
              <a:t>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March 2017 802 Rules </a:t>
            </a:r>
            <a:r>
              <a:rPr lang="en-US" dirty="0" smtClean="0"/>
              <a:t>Changes</a:t>
            </a:r>
            <a:r>
              <a:rPr lang="en-US" dirty="0" smtClean="0"/>
              <a:t>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to LMSC P&amp;P, WG P&amp;P </a:t>
            </a:r>
          </a:p>
          <a:p>
            <a:r>
              <a:rPr lang="en-US" dirty="0" smtClean="0"/>
              <a:t>Proposed changes to OM</a:t>
            </a:r>
          </a:p>
          <a:p>
            <a:pPr lvl="1"/>
            <a:r>
              <a:rPr lang="en-US" dirty="0" smtClean="0"/>
              <a:t>Allow Industry Connections Activity as a subgroup of the Sponsor</a:t>
            </a:r>
          </a:p>
          <a:p>
            <a:r>
              <a:rPr lang="en-US" dirty="0" smtClean="0"/>
              <a:t>Proposed changes to Chair’s guidelines</a:t>
            </a:r>
          </a:p>
          <a:p>
            <a:pPr lvl="1"/>
            <a:r>
              <a:rPr lang="en-US" dirty="0" smtClean="0"/>
              <a:t>Minor changes to Participation slide (from “You” to “Participants”); consideration of moving Participation to WG P&amp;P or OM in July</a:t>
            </a:r>
          </a:p>
          <a:p>
            <a:pPr lvl="1"/>
            <a:r>
              <a:rPr lang="en-US" dirty="0" smtClean="0"/>
              <a:t>Changes to tutorial requirements – post abstract 15 days in advance of the meeting (was 7 days). Change tutorial document 7 days in advance (was 24 hours). Add posting deadline for recording </a:t>
            </a:r>
            <a:r>
              <a:rPr lang="en-US" b="0" dirty="0"/>
              <a:t>secretary. Change tutorial times to allow for transitions: "6:00 pm–7:20 pm, 7:30 pm– 8:50 pm, 9:00pm–10:30 </a:t>
            </a:r>
            <a:r>
              <a:rPr lang="en-US" b="0" dirty="0" smtClean="0"/>
              <a:t>pm”</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a:t>
            </a:r>
            <a:r>
              <a:rPr lang="en-US" dirty="0" smtClean="0"/>
              <a:t>802.11 </a:t>
            </a:r>
            <a:r>
              <a:rPr lang="en-US" dirty="0" smtClean="0"/>
              <a:t>rules documents </a:t>
            </a:r>
          </a:p>
        </p:txBody>
      </p:sp>
      <p:sp>
        <p:nvSpPr>
          <p:cNvPr id="8198" name="Rectangle 3"/>
          <p:cNvSpPr>
            <a:spLocks noGrp="1" noChangeArrowheads="1"/>
          </p:cNvSpPr>
          <p:nvPr>
            <p:ph type="body" idx="1"/>
          </p:nvPr>
        </p:nvSpPr>
        <p:spPr>
          <a:xfrm>
            <a:off x="685800" y="1676400"/>
            <a:ext cx="8382000" cy="3352800"/>
          </a:xfrm>
          <a:noFill/>
        </p:spPr>
        <p:txBody>
          <a:bodyPr/>
          <a:lstStyle/>
          <a:p>
            <a:r>
              <a:rPr lang="en-US" dirty="0" smtClean="0"/>
              <a:t>IEEE </a:t>
            </a:r>
            <a:r>
              <a:rPr lang="en-US" dirty="0" smtClean="0"/>
              <a:t>802.11 WG OM: </a:t>
            </a:r>
            <a:r>
              <a:rPr lang="en-US" dirty="0" smtClean="0"/>
              <a:t>(Approved </a:t>
            </a:r>
            <a:r>
              <a:rPr lang="en-US" dirty="0" smtClean="0"/>
              <a:t>17</a:t>
            </a:r>
            <a:r>
              <a:rPr lang="en-US" dirty="0" smtClean="0"/>
              <a:t> </a:t>
            </a:r>
            <a:r>
              <a:rPr lang="en-US" dirty="0" smtClean="0"/>
              <a:t>Mar</a:t>
            </a:r>
            <a:r>
              <a:rPr lang="en-US" dirty="0" smtClean="0"/>
              <a:t> 2017)</a:t>
            </a:r>
            <a:endParaRPr lang="en-US" dirty="0" smtClean="0"/>
          </a:p>
          <a:p>
            <a:pPr lvl="1"/>
            <a:r>
              <a:rPr lang="en-US" altLang="en-US" sz="1800" dirty="0" smtClean="0">
                <a:hlinkClick r:id="rId3"/>
              </a:rPr>
              <a:t>https://mentor.ieee.org/802.11/dcn/14/11-14-0629-19-0000-802-11-operations-manual.docx</a:t>
            </a:r>
            <a:r>
              <a:rPr lang="en-US" altLang="en-US" sz="1800" dirty="0" smtClean="0"/>
              <a:t> </a:t>
            </a:r>
          </a:p>
          <a:p>
            <a:r>
              <a:rPr lang="en-US" dirty="0" smtClean="0"/>
              <a:t>Use of </a:t>
            </a:r>
            <a:r>
              <a:rPr lang="en-US" dirty="0" smtClean="0"/>
              <a:t>Participation slide </a:t>
            </a:r>
            <a:r>
              <a:rPr lang="en-US" dirty="0" smtClean="0"/>
              <a:t>in IEEE 802 </a:t>
            </a:r>
            <a:r>
              <a:rPr lang="en-US" dirty="0" smtClean="0"/>
              <a:t>Meetings</a:t>
            </a:r>
            <a:endParaRPr lang="en-US" dirty="0" smtClean="0"/>
          </a:p>
          <a:p>
            <a:pPr lvl="1"/>
            <a:r>
              <a:rPr lang="en-US" sz="1800" u="sng" dirty="0" smtClean="0">
                <a:hlinkClick r:id="rId4"/>
              </a:rPr>
              <a:t>https://mentor.ieee.org/802-ec/dcn/16/ec-16-0180-03-00EC-ieee-802-participation-slide.pptx</a:t>
            </a:r>
            <a:endParaRPr lang="en-US" sz="1800" dirty="0" smtClean="0"/>
          </a:p>
          <a:p>
            <a:pPr marL="0" indent="0">
              <a:buNone/>
            </a:pPr>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001108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2017 IEEE </a:t>
            </a:r>
            <a:r>
              <a:rPr lang="en-US" dirty="0" smtClean="0"/>
              <a:t>802.11 </a:t>
            </a:r>
            <a:r>
              <a:rPr lang="en-US" dirty="0" smtClean="0"/>
              <a:t>OM </a:t>
            </a:r>
            <a:r>
              <a:rPr lang="en-US" dirty="0" smtClean="0"/>
              <a:t>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11-14-0629-19</a:t>
            </a:r>
            <a:r>
              <a:rPr lang="en-US" dirty="0" smtClean="0"/>
              <a:t> contains </a:t>
            </a:r>
            <a:r>
              <a:rPr lang="en-US" dirty="0"/>
              <a:t>the current IEEE </a:t>
            </a:r>
            <a:r>
              <a:rPr lang="en-US" dirty="0" smtClean="0"/>
              <a:t>802.11 </a:t>
            </a:r>
            <a:r>
              <a:rPr lang="en-US" dirty="0"/>
              <a:t>Operations Manual (approved </a:t>
            </a:r>
            <a:r>
              <a:rPr lang="en-US" dirty="0" smtClean="0"/>
              <a:t>March 2017). </a:t>
            </a:r>
            <a:endParaRPr lang="en-US" dirty="0" smtClean="0"/>
          </a:p>
          <a:p>
            <a:r>
              <a:rPr lang="en-US" dirty="0" smtClean="0"/>
              <a:t>Changes </a:t>
            </a:r>
            <a:r>
              <a:rPr lang="en-US" dirty="0" smtClean="0"/>
              <a:t>include:</a:t>
            </a:r>
            <a:endParaRPr lang="en-US" dirty="0"/>
          </a:p>
          <a:p>
            <a:pPr lvl="1"/>
            <a:r>
              <a:rPr lang="en-US" dirty="0" smtClean="0"/>
              <a:t>Appendix C figure re: attendance loss (from 4 of 6 to 2 of 3)</a:t>
            </a:r>
          </a:p>
          <a:p>
            <a:pPr lvl="1"/>
            <a:r>
              <a:rPr lang="en-US" dirty="0" smtClean="0"/>
              <a:t>Remove references to Regulatory SC</a:t>
            </a:r>
          </a:p>
          <a:p>
            <a:pPr lvl="1"/>
            <a:r>
              <a:rPr lang="en-US" dirty="0" smtClean="0"/>
              <a:t>Remove obsolete “other 2” (802 operation) reference</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a:hlinkClick r:id="rId3"/>
              </a:rPr>
              <a:t>11-14-0629-19</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2017</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2017</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a:hlinkClick r:id="rId3"/>
              </a:rPr>
              <a:t>https://</a:t>
            </a:r>
            <a:r>
              <a:rPr lang="en-US" dirty="0" smtClean="0">
                <a:hlinkClick r:id="rId3"/>
              </a:rPr>
              <a:t>mentor.ieee.org/802-ec/dcn/16/ec-16-0180-03-00EC-ieee-802-participation-slide.ppt</a:t>
            </a:r>
            <a:r>
              <a:rPr lang="en-US" dirty="0" smtClean="0"/>
              <a:t> </a:t>
            </a:r>
          </a:p>
        </p:txBody>
      </p:sp>
      <p:sp>
        <p:nvSpPr>
          <p:cNvPr id="4" name="Date Placeholder 3"/>
          <p:cNvSpPr>
            <a:spLocks noGrp="1"/>
          </p:cNvSpPr>
          <p:nvPr>
            <p:ph type="dt" sz="half"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211414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2017</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2017</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2017</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2017</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8</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r>
              <a:rPr lang="en-GB" altLang="en-US" dirty="0" smtClean="0">
                <a:ea typeface="MS Gothic" panose="020B0609070205080204" pitchFamily="49" charset="-128"/>
              </a:rPr>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0473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May 2017</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42942</TotalTime>
  <Words>1733</Words>
  <Application>Microsoft Office PowerPoint</Application>
  <PresentationFormat>On-screen Show (4:3)</PresentationFormat>
  <Paragraphs>311</Paragraphs>
  <Slides>22</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MS Gothic</vt:lpstr>
      <vt:lpstr>Arial</vt:lpstr>
      <vt:lpstr>DejaVu Sans</vt:lpstr>
      <vt:lpstr>Helvetica</vt:lpstr>
      <vt:lpstr>Monotype Sorts</vt:lpstr>
      <vt:lpstr>Times New Roman</vt:lpstr>
      <vt:lpstr>802-11-Submission</vt:lpstr>
      <vt:lpstr>Document</vt:lpstr>
      <vt:lpstr>2nd  Vice Chair Report May 2017</vt:lpstr>
      <vt:lpstr>Abstract</vt:lpstr>
      <vt:lpstr>Monday–  802.11 Opening Plenary</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IEEE-SA policy documents</vt:lpstr>
      <vt:lpstr>Current IEEE-SA Rule documents</vt:lpstr>
      <vt:lpstr>Current IEEE 802 rules documents </vt:lpstr>
      <vt:lpstr>March 2017 802 Rules Changes </vt:lpstr>
      <vt:lpstr>Current IEEE 802.11 rules documents </vt:lpstr>
      <vt:lpstr>March 2017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vt:lpstr>
    </vt:vector>
  </TitlesOfParts>
  <Company>Aruba Networks, an HP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May 2017</cp:keywords>
  <dc:description>Dorothy Stanley (Hewlett Packard Enterprise))</dc:description>
  <cp:lastModifiedBy>Stanley, Dorothy</cp:lastModifiedBy>
  <cp:revision>309</cp:revision>
  <cp:lastPrinted>2014-04-08T14:44:21Z</cp:lastPrinted>
  <dcterms:created xsi:type="dcterms:W3CDTF">2012-03-12T21:29:33Z</dcterms:created>
  <dcterms:modified xsi:type="dcterms:W3CDTF">2017-05-07T10:25:23Z</dcterms:modified>
</cp:coreProperties>
</file>