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69" r:id="rId2"/>
    <p:sldId id="278" r:id="rId3"/>
    <p:sldId id="613" r:id="rId4"/>
    <p:sldId id="589" r:id="rId5"/>
    <p:sldId id="621" r:id="rId6"/>
    <p:sldId id="622" r:id="rId7"/>
    <p:sldId id="623" r:id="rId8"/>
    <p:sldId id="624" r:id="rId9"/>
    <p:sldId id="625" r:id="rId10"/>
    <p:sldId id="620" r:id="rId11"/>
    <p:sldId id="557" r:id="rId12"/>
    <p:sldId id="616" r:id="rId13"/>
    <p:sldId id="619" r:id="rId14"/>
    <p:sldId id="617" r:id="rId15"/>
    <p:sldId id="618" r:id="rId16"/>
    <p:sldId id="626" r:id="rId17"/>
    <p:sldId id="590" r:id="rId18"/>
    <p:sldId id="516" r:id="rId19"/>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66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45" autoAdjust="0"/>
    <p:restoredTop sz="97436" autoAdjust="0"/>
  </p:normalViewPr>
  <p:slideViewPr>
    <p:cSldViewPr>
      <p:cViewPr>
        <p:scale>
          <a:sx n="140" d="100"/>
          <a:sy n="140" d="100"/>
        </p:scale>
        <p:origin x="1652" y="480"/>
      </p:cViewPr>
      <p:guideLst>
        <p:guide orient="horz" pos="2160"/>
        <p:guide pos="288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802.11-17/0xxxr0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2017</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802.11-17/0xxxr0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2017</a:t>
            </a:r>
            <a:endParaRPr lang="en-US"/>
          </a:p>
        </p:txBody>
      </p:sp>
      <p:sp>
        <p:nvSpPr>
          <p:cNvPr id="28676" name="Rectangle 4"/>
          <p:cNvSpPr>
            <a:spLocks noGrp="1" noRot="1" noChangeAspect="1" noChangeArrowheads="1" noTextEdit="1"/>
          </p:cNvSpPr>
          <p:nvPr>
            <p:ph type="sldImg" idx="2"/>
          </p:nvPr>
        </p:nvSpPr>
        <p:spPr bwMode="auto">
          <a:xfrm>
            <a:off x="1114425" y="703263"/>
            <a:ext cx="463073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13</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204398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14</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509823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15</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658851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16</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7928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17</a:t>
            </a:fld>
            <a:endParaRPr lang="en-US" smtClean="0"/>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18</a:t>
            </a:fld>
            <a:endParaRPr lang="en-US" smtClean="0"/>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ln/>
        </p:spPr>
      </p:sp>
      <p:sp>
        <p:nvSpPr>
          <p:cNvPr id="31751"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748487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802.11-17/0xxxr0</a:t>
            </a:r>
            <a:endParaRPr lang="en-US"/>
          </a:p>
        </p:txBody>
      </p:sp>
      <p:sp>
        <p:nvSpPr>
          <p:cNvPr id="5" name="Date Placeholder 4"/>
          <p:cNvSpPr>
            <a:spLocks noGrp="1"/>
          </p:cNvSpPr>
          <p:nvPr>
            <p:ph type="dt" idx="11"/>
          </p:nvPr>
        </p:nvSpPr>
        <p:spPr/>
        <p:txBody>
          <a:bodyPr/>
          <a:lstStyle/>
          <a:p>
            <a:pPr>
              <a:defRPr/>
            </a:pPr>
            <a:r>
              <a:rPr lang="en-US" smtClean="0"/>
              <a:t>May 2017</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2F4B55C-89CD-43B8-B40B-5F80CC9DCDFD}"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r>
              <a:rPr lang="en-US" altLang="en-US" dirty="0" smtClean="0"/>
              <a:t>From</a:t>
            </a:r>
            <a:r>
              <a:rPr lang="en-US" altLang="en-US" baseline="0" dirty="0" smtClean="0"/>
              <a:t> https://development.standards.ieee.org/myproject/Public/mytools/mob/slideset.ppt </a:t>
            </a:r>
            <a:endParaRPr lang="en-GB" altLang="en-US" dirty="0"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96940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E982728-0FDC-4F66-A908-C2CDAB14CF78}"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69644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98D0850A-3ACE-48B7-B581-33C4AB58FF99}"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752C0B67-D6B0-43A6-9069-88AEF567B9C0}"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 name="Notes Placeholder 1"/>
          <p:cNvSpPr>
            <a:spLocks noGrp="1"/>
          </p:cNvSpPr>
          <p:nvPr>
            <p:ph type="body" idx="1"/>
          </p:nvPr>
        </p:nvSpPr>
        <p:spPr/>
        <p:txBody>
          <a:bodyPr/>
          <a:lstStyle/>
          <a:p>
            <a:r>
              <a:rPr lang="en-US" dirty="0" smtClean="0"/>
              <a:t>From https://mentor.ieee.org/802-ec/dcn/16/ec-16-0180-03-00EC-ieee-802-participation-slide.ppt </a:t>
            </a:r>
            <a:endParaRPr lang="en-GB" dirty="0"/>
          </a:p>
        </p:txBody>
      </p:sp>
    </p:spTree>
    <p:extLst>
      <p:ext uri="{BB962C8B-B14F-4D97-AF65-F5344CB8AC3E}">
        <p14:creationId xmlns:p14="http://schemas.microsoft.com/office/powerpoint/2010/main" val="2826606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8963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802.11-17/0xxxr0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2017</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444763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4963"/>
            <a:ext cx="18938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802.11-17/0559r0</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479425"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Agenda</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ieee802.org/devdocs.shtml" TargetMode="External"/><Relationship Id="rId4" Type="http://schemas.openxmlformats.org/officeDocument/2006/relationships/hyperlink" Target="https://standards.ieee.org/develop/policies/bylaws/sb_bylaws.pdf%20section%205.2.1.3"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19-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standards.ieee.org/about/sba/index.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https://mentor.ieee.org/802.11/dcn/14/11-14-0629-19-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6/ec-16-0201-00-00EC-ieee-802-lmsc-chairs-guideline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www.ieee802.org/11/Rules/rules.s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dirty="0" smtClean="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685800" y="685800"/>
            <a:ext cx="7924800" cy="1066800"/>
          </a:xfrm>
        </p:spPr>
        <p:txBody>
          <a:bodyPr/>
          <a:lstStyle/>
          <a:p>
            <a:r>
              <a:rPr lang="en-US" altLang="en-US" dirty="0" smtClean="0"/>
              <a:t>IEEE 802.11 </a:t>
            </a:r>
            <a:r>
              <a:rPr lang="en-US" altLang="en-US" dirty="0" err="1" smtClean="0"/>
              <a:t>TGmd</a:t>
            </a:r>
            <a:r>
              <a:rPr lang="en-US" altLang="en-US" dirty="0" smtClean="0"/>
              <a:t> May 2017 Agenda</a:t>
            </a:r>
          </a:p>
        </p:txBody>
      </p:sp>
      <p:sp>
        <p:nvSpPr>
          <p:cNvPr id="2054" name="Rectangle 6"/>
          <p:cNvSpPr>
            <a:spLocks noGrp="1" noChangeArrowheads="1"/>
          </p:cNvSpPr>
          <p:nvPr>
            <p:ph type="body" idx="1"/>
          </p:nvPr>
        </p:nvSpPr>
        <p:spPr>
          <a:xfrm>
            <a:off x="685800" y="1524000"/>
            <a:ext cx="7772400" cy="381000"/>
          </a:xfrm>
        </p:spPr>
        <p:txBody>
          <a:bodyPr/>
          <a:lstStyle/>
          <a:p>
            <a:pPr algn="ctr">
              <a:lnSpc>
                <a:spcPct val="90000"/>
              </a:lnSpc>
              <a:buFontTx/>
              <a:buNone/>
            </a:pPr>
            <a:r>
              <a:rPr lang="en-US" altLang="en-US" sz="2000" dirty="0" smtClean="0"/>
              <a:t>Date:</a:t>
            </a:r>
            <a:r>
              <a:rPr lang="en-US" altLang="en-US" sz="2000" b="0" dirty="0" smtClean="0"/>
              <a:t> </a:t>
            </a:r>
            <a:r>
              <a:rPr lang="en-US" altLang="en-US" sz="2000" b="0" dirty="0" smtClean="0"/>
              <a:t>2017-04-03</a:t>
            </a:r>
            <a:endParaRPr lang="en-US" altLang="en-US" sz="2000" b="0" dirty="0" smtClean="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520700" y="2274888"/>
          <a:ext cx="8102600" cy="2498725"/>
        </p:xfrm>
        <a:graphic>
          <a:graphicData uri="http://schemas.openxmlformats.org/presentationml/2006/ole">
            <mc:AlternateContent xmlns:mc="http://schemas.openxmlformats.org/markup-compatibility/2006">
              <mc:Choice xmlns:v="urn:schemas-microsoft-com:vml" Requires="v">
                <p:oleObj spid="_x0000_s3197"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520700" y="2274888"/>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533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6143625" y="6475413"/>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IEEE 802 Executive Committee</a:t>
            </a:r>
          </a:p>
        </p:txBody>
      </p:sp>
      <p:sp>
        <p:nvSpPr>
          <p:cNvPr id="4099" name="Text Box 3"/>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21D73FE3-120F-408C-B303-7C3A7515F23A}"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685800" y="609600"/>
            <a:ext cx="8001000" cy="1160463"/>
          </a:xfrm>
          <a:ln/>
        </p:spPr>
        <p:txBody>
          <a:bodyPr lIns="90000" tIns="46800" rIns="90000" bIns="46800"/>
          <a:lstStyle/>
          <a:p>
            <a:pPr algn="ctr" hangingPunct="1">
              <a:lnSpc>
                <a:spcPct val="10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b="1" dirty="0">
                <a:solidFill>
                  <a:srgbClr val="000000"/>
                </a:solidFill>
              </a:rPr>
              <a:t>Participation in IEEE 802 Meetings</a:t>
            </a:r>
          </a:p>
        </p:txBody>
      </p:sp>
      <p:sp>
        <p:nvSpPr>
          <p:cNvPr id="4101" name="Text Box 5"/>
          <p:cNvSpPr txBox="1">
            <a:spLocks noChangeArrowheads="1"/>
          </p:cNvSpPr>
          <p:nvPr/>
        </p:nvSpPr>
        <p:spPr bwMode="auto">
          <a:xfrm>
            <a:off x="685800" y="1676400"/>
            <a:ext cx="7848600" cy="449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buClrTx/>
              <a:buFontTx/>
              <a:buNone/>
            </a:pPr>
            <a:r>
              <a:rPr lang="en-GB" altLang="en-US" sz="1600" b="1">
                <a:ea typeface="MS Gothic" panose="020B0609070205080204" pitchFamily="49" charset="-128"/>
              </a:rPr>
              <a:t>All participation in IEEE 802 Working Group meetings is on an individual basis</a:t>
            </a:r>
          </a:p>
          <a:p>
            <a:pPr>
              <a:spcBef>
                <a:spcPts val="600"/>
              </a:spcBef>
              <a:buClrTx/>
              <a:buFontTx/>
              <a:buNone/>
            </a:pPr>
            <a:r>
              <a:rPr lang="en-GB" altLang="en-US" sz="1400" b="1" i="1">
                <a:ea typeface="MS Gothic" panose="020B0609070205080204" pitchFamily="49" charset="-128"/>
              </a:rPr>
              <a:t>•     </a:t>
            </a:r>
            <a:r>
              <a:rPr lang="en-GB" altLang="en-US" sz="1400" b="1">
                <a:ea typeface="MS Gothic" panose="020B0609070205080204" pitchFamily="49" charset="-128"/>
              </a:rPr>
              <a:t>Participants in the IEEE standards development individual process shall act based on their qualifications and experience. (</a:t>
            </a:r>
            <a:r>
              <a:rPr lang="en-GB" altLang="en-US" sz="1400" b="1" u="sng">
                <a:solidFill>
                  <a:srgbClr val="CCCCFF"/>
                </a:solidFill>
                <a:ea typeface="MS Gothic" panose="020B0609070205080204" pitchFamily="49" charset="-128"/>
                <a:hlinkClick r:id="rId3"/>
              </a:rPr>
              <a:t>https://standards.ieee.org/develop/policies/bylaws/sb_bylaws.pdf</a:t>
            </a:r>
            <a:r>
              <a:rPr lang="en-GB" altLang="en-US" sz="1400" b="1">
                <a:ea typeface="MS Gothic" panose="020B0609070205080204" pitchFamily="49" charset="-128"/>
              </a:rPr>
              <a:t>section 5.2.1)</a:t>
            </a:r>
          </a:p>
          <a:p>
            <a:pPr>
              <a:spcBef>
                <a:spcPts val="600"/>
              </a:spcBef>
              <a:buClrTx/>
              <a:buFontTx/>
              <a:buNone/>
            </a:pPr>
            <a:r>
              <a:rPr lang="en-GB" altLang="en-US" sz="1400" b="1">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a:spcBef>
                <a:spcPts val="600"/>
              </a:spcBef>
              <a:buFont typeface="Arial" panose="020B0604020202020204" pitchFamily="34" charset="0"/>
              <a:buChar char="•"/>
            </a:pPr>
            <a:r>
              <a:rPr lang="en-GB" altLang="en-US" sz="1400" b="1">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spcBef>
                <a:spcPts val="600"/>
              </a:spcBef>
              <a:buFont typeface="Arial" panose="020B0604020202020204" pitchFamily="34" charset="0"/>
              <a:buChar char="•"/>
            </a:pPr>
            <a:r>
              <a:rPr lang="en-GB" altLang="en-US" sz="1400" b="1">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a:solidFill>
                  <a:srgbClr val="CCCCFF"/>
                </a:solidFill>
                <a:ea typeface="MS Gothic" panose="020B0609070205080204" pitchFamily="49" charset="-128"/>
                <a:hlinkClick r:id="rId4"/>
              </a:rPr>
              <a:t>https://standards.ieee.org/develop/policies/bylaws/sb_bylaws.pdf </a:t>
            </a:r>
            <a:r>
              <a:rPr lang="en-GB" altLang="en-US" sz="1400" b="1">
                <a:ea typeface="MS Gothic" panose="020B0609070205080204" pitchFamily="49" charset="-128"/>
              </a:rPr>
              <a:t> section 5.2.1.3 and the IEEE 802 LMSC Working Group Policies and Procedures, subclause 3.4.1 “Chair”, list item x.</a:t>
            </a:r>
          </a:p>
          <a:p>
            <a:pPr>
              <a:spcBef>
                <a:spcPts val="600"/>
              </a:spcBef>
              <a:buClrTx/>
              <a:buFontTx/>
              <a:buNone/>
            </a:pPr>
            <a:r>
              <a:rPr lang="en-GB" altLang="en-US" sz="1600" b="1">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a:ea typeface="MS Gothic" panose="020B0609070205080204" pitchFamily="49" charset="-128"/>
              </a:rPr>
              <a:t>(Latest revision of IEEE 802 LMSC Working Group Policies and Procedures: </a:t>
            </a:r>
            <a:r>
              <a:rPr lang="en-GB" altLang="en-US">
                <a:ea typeface="MS Gothic" panose="020B0609070205080204" pitchFamily="49" charset="-128"/>
                <a:hlinkClick r:id="rId5"/>
              </a:rPr>
              <a:t>http://www.ieee802.org/devdocs.shtml</a:t>
            </a:r>
            <a:r>
              <a:rPr lang="en-GB" altLang="en-US">
                <a:ea typeface="MS Gothic" panose="020B0609070205080204" pitchFamily="49" charset="-128"/>
              </a:rPr>
              <a:t>)</a:t>
            </a:r>
          </a:p>
          <a:p>
            <a:pPr>
              <a:spcBef>
                <a:spcPts val="600"/>
              </a:spcBef>
              <a:buClrTx/>
              <a:buFontTx/>
              <a:buNone/>
            </a:pPr>
            <a:endParaRPr lang="en-GB" altLang="en-US" sz="1600" b="1">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2426185282"/>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11</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Standard and </a:t>
            </a:r>
            <a:r>
              <a:rPr lang="en-US" altLang="en-US" dirty="0" smtClean="0"/>
              <a:t>Amendment Ratification</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802.11-2016 approved &amp; published December </a:t>
            </a:r>
            <a:r>
              <a:rPr lang="en-US" altLang="en-US" sz="2000" dirty="0" smtClean="0">
                <a:solidFill>
                  <a:srgbClr val="006600"/>
                </a:solidFill>
              </a:rPr>
              <a:t>2016</a:t>
            </a: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802.11ai-2016 approved &amp; published December 2016</a:t>
            </a:r>
          </a:p>
          <a:p>
            <a:pPr>
              <a:lnSpc>
                <a:spcPct val="80000"/>
              </a:lnSpc>
            </a:pPr>
            <a:r>
              <a:rPr lang="en-US" altLang="en-US" sz="2000" dirty="0" smtClean="0">
                <a:solidFill>
                  <a:srgbClr val="006600"/>
                </a:solidFill>
              </a:rPr>
              <a:t>IEEE </a:t>
            </a:r>
            <a:r>
              <a:rPr lang="en-US" altLang="en-US" sz="2000" dirty="0" err="1" smtClean="0">
                <a:solidFill>
                  <a:srgbClr val="006600"/>
                </a:solidFill>
              </a:rPr>
              <a:t>Std</a:t>
            </a:r>
            <a:r>
              <a:rPr lang="en-US" altLang="en-US" sz="2000" dirty="0" smtClean="0">
                <a:solidFill>
                  <a:srgbClr val="006600"/>
                </a:solidFill>
              </a:rPr>
              <a:t> 802.11ah-2016 approved December 2016; publication expected April 2016</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P802.11aq – Aug 2017</a:t>
            </a:r>
          </a:p>
          <a:p>
            <a:pPr>
              <a:lnSpc>
                <a:spcPct val="80000"/>
              </a:lnSpc>
            </a:pPr>
            <a:r>
              <a:rPr lang="en-US" altLang="en-US" sz="2000" dirty="0" smtClean="0">
                <a:solidFill>
                  <a:srgbClr val="006600"/>
                </a:solidFill>
              </a:rPr>
              <a:t>P802.11ak – Nov 2017</a:t>
            </a:r>
          </a:p>
          <a:p>
            <a:pPr>
              <a:lnSpc>
                <a:spcPct val="80000"/>
              </a:lnSpc>
            </a:pPr>
            <a:r>
              <a:rPr lang="en-US" altLang="en-US" sz="2000" dirty="0" smtClean="0">
                <a:solidFill>
                  <a:srgbClr val="006600"/>
                </a:solidFill>
              </a:rPr>
              <a:t>P802.11aj – Dec 2017</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P802.11ax – July 2019</a:t>
            </a:r>
          </a:p>
          <a:p>
            <a:pPr>
              <a:lnSpc>
                <a:spcPct val="80000"/>
              </a:lnSpc>
            </a:pPr>
            <a:r>
              <a:rPr lang="en-US" altLang="en-US" sz="2000" dirty="0" smtClean="0">
                <a:solidFill>
                  <a:srgbClr val="006600"/>
                </a:solidFill>
              </a:rPr>
              <a:t>P802.11ay – Nov 2019</a:t>
            </a:r>
          </a:p>
          <a:p>
            <a:pPr>
              <a:lnSpc>
                <a:spcPct val="80000"/>
              </a:lnSpc>
            </a:pPr>
            <a:endParaRPr lang="en-US" altLang="en-US" sz="2000" dirty="0" smtClean="0">
              <a:solidFill>
                <a:srgbClr val="006600"/>
              </a:solidFill>
            </a:endParaRPr>
          </a:p>
          <a:p>
            <a:pPr>
              <a:lnSpc>
                <a:spcPct val="80000"/>
              </a:lnSpc>
            </a:pPr>
            <a:r>
              <a:rPr lang="en-US" altLang="en-US" sz="2000" dirty="0" smtClean="0">
                <a:solidFill>
                  <a:srgbClr val="006600"/>
                </a:solidFill>
              </a:rPr>
              <a:t>P802.11ba – Jul 2020</a:t>
            </a:r>
          </a:p>
          <a:p>
            <a:pPr>
              <a:lnSpc>
                <a:spcPct val="80000"/>
              </a:lnSpc>
            </a:pPr>
            <a:r>
              <a:rPr lang="en-US" altLang="en-US" sz="2000" dirty="0" smtClean="0">
                <a:solidFill>
                  <a:srgbClr val="006600"/>
                </a:solidFill>
              </a:rPr>
              <a:t>P802.11az </a:t>
            </a:r>
            <a:r>
              <a:rPr lang="en-US" altLang="en-US" sz="2000" dirty="0">
                <a:solidFill>
                  <a:srgbClr val="006600"/>
                </a:solidFill>
              </a:rPr>
              <a:t>– Mar 2021</a:t>
            </a:r>
          </a:p>
          <a:p>
            <a:pPr>
              <a:lnSpc>
                <a:spcPct val="80000"/>
              </a:lnSpc>
            </a:pPr>
            <a:endParaRPr lang="en-US" alt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12</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smtClean="0"/>
              <a:t>In Progress - </a:t>
            </a:r>
            <a:r>
              <a:rPr lang="en-US" altLang="en-US" dirty="0" err="1" smtClean="0"/>
              <a:t>TGmd</a:t>
            </a:r>
            <a:r>
              <a:rPr lang="en-US" altLang="en-US" dirty="0" smtClean="0"/>
              <a:t> </a:t>
            </a:r>
            <a:r>
              <a:rPr lang="en-US" altLang="en-US" dirty="0" smtClean="0"/>
              <a:t>Plan of Record </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7772400" cy="5210175"/>
          </a:xfrm>
        </p:spPr>
        <p:txBody>
          <a:bodyPr/>
          <a:lstStyle/>
          <a:p>
            <a:pPr>
              <a:lnSpc>
                <a:spcPct val="80000"/>
              </a:lnSpc>
            </a:pPr>
            <a:r>
              <a:rPr lang="en-US" altLang="en-US" sz="2000" dirty="0" smtClean="0">
                <a:solidFill>
                  <a:srgbClr val="006600"/>
                </a:solidFill>
              </a:rPr>
              <a:t>March 2017 – PAR Approval</a:t>
            </a:r>
          </a:p>
          <a:p>
            <a:pPr>
              <a:lnSpc>
                <a:spcPct val="80000"/>
              </a:lnSpc>
            </a:pPr>
            <a:r>
              <a:rPr lang="en-US" altLang="en-US" sz="2000" dirty="0" smtClean="0"/>
              <a:t>May 2017 – Initial meeting, issue comment collection on IEEE </a:t>
            </a:r>
            <a:r>
              <a:rPr lang="en-US" altLang="en-US" sz="2000" dirty="0" err="1" smtClean="0"/>
              <a:t>Std</a:t>
            </a:r>
            <a:r>
              <a:rPr lang="en-US" altLang="en-US" sz="2000" dirty="0" smtClean="0"/>
              <a:t> 802.11-2016</a:t>
            </a:r>
          </a:p>
          <a:p>
            <a:pPr>
              <a:lnSpc>
                <a:spcPct val="80000"/>
              </a:lnSpc>
            </a:pPr>
            <a:r>
              <a:rPr lang="en-US" altLang="en-US" sz="2000" dirty="0" smtClean="0"/>
              <a:t>July 2017 – </a:t>
            </a:r>
            <a:r>
              <a:rPr lang="en-US" altLang="en-US" sz="2000" dirty="0" smtClean="0"/>
              <a:t>Begin p</a:t>
            </a:r>
            <a:r>
              <a:rPr lang="en-US" altLang="en-US" sz="2000" dirty="0" smtClean="0"/>
              <a:t>rocessing </a:t>
            </a:r>
            <a:r>
              <a:rPr lang="en-US" altLang="en-US" sz="2000" dirty="0" smtClean="0"/>
              <a:t>CC input, 11ai, 11ah integration</a:t>
            </a:r>
            <a:endParaRPr lang="en-US" altLang="en-US" sz="2000" dirty="0"/>
          </a:p>
          <a:p>
            <a:pPr>
              <a:lnSpc>
                <a:spcPct val="80000"/>
              </a:lnSpc>
            </a:pPr>
            <a:r>
              <a:rPr lang="en-US" altLang="en-US" sz="2000" dirty="0" smtClean="0"/>
              <a:t>March </a:t>
            </a:r>
            <a:r>
              <a:rPr lang="en-US" altLang="en-US" sz="2000" dirty="0" smtClean="0"/>
              <a:t>2018 </a:t>
            </a:r>
            <a:r>
              <a:rPr lang="en-US" altLang="en-US" sz="2000" dirty="0"/>
              <a:t>– </a:t>
            </a:r>
            <a:r>
              <a:rPr lang="en-US" altLang="en-US" sz="2000" dirty="0" smtClean="0"/>
              <a:t>Complete 11aq, </a:t>
            </a:r>
            <a:r>
              <a:rPr lang="en-US" altLang="en-US" sz="2000" dirty="0" smtClean="0"/>
              <a:t>11ak integration</a:t>
            </a:r>
            <a:endParaRPr lang="en-US" altLang="en-US" sz="2000" dirty="0"/>
          </a:p>
          <a:p>
            <a:pPr>
              <a:lnSpc>
                <a:spcPct val="80000"/>
              </a:lnSpc>
            </a:pPr>
            <a:r>
              <a:rPr lang="en-US" altLang="en-US" sz="2000" dirty="0" smtClean="0"/>
              <a:t>July </a:t>
            </a:r>
            <a:r>
              <a:rPr lang="en-US" altLang="en-US" sz="2000" dirty="0" smtClean="0"/>
              <a:t>2018 </a:t>
            </a:r>
            <a:r>
              <a:rPr lang="en-US" altLang="en-US" sz="2000" dirty="0"/>
              <a:t>– </a:t>
            </a:r>
            <a:r>
              <a:rPr lang="en-US" altLang="en-US" sz="2000" dirty="0" smtClean="0"/>
              <a:t>Initial D1.0 </a:t>
            </a:r>
            <a:r>
              <a:rPr lang="en-US" altLang="en-US" sz="2000" dirty="0"/>
              <a:t>WG Letter ballot </a:t>
            </a:r>
          </a:p>
          <a:p>
            <a:pPr>
              <a:lnSpc>
                <a:spcPct val="80000"/>
              </a:lnSpc>
            </a:pPr>
            <a:r>
              <a:rPr lang="en-US" altLang="en-US" sz="2000" dirty="0" smtClean="0"/>
              <a:t>Dec 2018 </a:t>
            </a:r>
            <a:r>
              <a:rPr lang="en-US" altLang="en-US" sz="2000" dirty="0"/>
              <a:t>–D2.0 Recirculation </a:t>
            </a:r>
            <a:r>
              <a:rPr lang="en-US" altLang="en-US" sz="2000" dirty="0" smtClean="0"/>
              <a:t>LB </a:t>
            </a:r>
            <a:r>
              <a:rPr lang="en-US" altLang="en-US" sz="2000" dirty="0" smtClean="0"/>
              <a:t>(11aj integration)</a:t>
            </a:r>
            <a:endParaRPr lang="en-US" altLang="en-US" sz="2000" dirty="0"/>
          </a:p>
          <a:p>
            <a:pPr>
              <a:lnSpc>
                <a:spcPct val="80000"/>
              </a:lnSpc>
            </a:pPr>
            <a:r>
              <a:rPr lang="en-US" altLang="en-US" sz="2000" dirty="0" smtClean="0"/>
              <a:t>March </a:t>
            </a:r>
            <a:r>
              <a:rPr lang="en-US" altLang="en-US" sz="2000" dirty="0" smtClean="0"/>
              <a:t>2019 – D3.0 Recirculation LB</a:t>
            </a:r>
          </a:p>
          <a:p>
            <a:pPr>
              <a:lnSpc>
                <a:spcPct val="80000"/>
              </a:lnSpc>
            </a:pPr>
            <a:r>
              <a:rPr lang="en-US" altLang="en-US" sz="2000" dirty="0" smtClean="0"/>
              <a:t>June 2019 – Initial SB</a:t>
            </a:r>
          </a:p>
          <a:p>
            <a:pPr>
              <a:lnSpc>
                <a:spcPct val="80000"/>
              </a:lnSpc>
            </a:pPr>
            <a:r>
              <a:rPr lang="en-US" altLang="en-US" sz="2000" dirty="0" smtClean="0">
                <a:solidFill>
                  <a:srgbClr val="0070C0"/>
                </a:solidFill>
              </a:rPr>
              <a:t>&lt;11ax &amp; more schedule dependency&gt;</a:t>
            </a:r>
            <a:endParaRPr lang="en-US" altLang="en-US" sz="2000" dirty="0" smtClean="0">
              <a:solidFill>
                <a:srgbClr val="0070C0"/>
              </a:solidFill>
            </a:endParaRPr>
          </a:p>
          <a:p>
            <a:pPr>
              <a:lnSpc>
                <a:spcPct val="80000"/>
              </a:lnSpc>
            </a:pPr>
            <a:r>
              <a:rPr lang="en-US" altLang="en-US" sz="2000" dirty="0" smtClean="0"/>
              <a:t>March 2020 - D4.0 </a:t>
            </a:r>
            <a:r>
              <a:rPr lang="en-US" altLang="en-US" sz="2000" dirty="0" smtClean="0"/>
              <a:t>Recirculation Sponsor </a:t>
            </a:r>
            <a:r>
              <a:rPr lang="en-US" altLang="en-US" sz="2000" dirty="0" smtClean="0"/>
              <a:t>Ballot </a:t>
            </a:r>
          </a:p>
          <a:p>
            <a:pPr>
              <a:lnSpc>
                <a:spcPct val="80000"/>
              </a:lnSpc>
            </a:pPr>
            <a:r>
              <a:rPr lang="en-US" altLang="en-US" sz="2000" dirty="0" smtClean="0"/>
              <a:t>May 2020 – </a:t>
            </a:r>
            <a:r>
              <a:rPr lang="en-US" altLang="en-US" sz="2000" dirty="0" smtClean="0"/>
              <a:t>Dec 2020 11ay, 11ba integration</a:t>
            </a:r>
          </a:p>
          <a:p>
            <a:pPr>
              <a:lnSpc>
                <a:spcPct val="80000"/>
              </a:lnSpc>
            </a:pPr>
            <a:r>
              <a:rPr lang="en-US" altLang="en-US" sz="2000" dirty="0" smtClean="0"/>
              <a:t>March </a:t>
            </a:r>
            <a:r>
              <a:rPr lang="en-US" altLang="en-US" sz="2000" dirty="0" smtClean="0"/>
              <a:t>2021 - D5.0 </a:t>
            </a:r>
            <a:r>
              <a:rPr lang="en-US" altLang="en-US" sz="2000" dirty="0" smtClean="0"/>
              <a:t>Recirculation </a:t>
            </a:r>
            <a:r>
              <a:rPr lang="en-US" altLang="en-US" sz="2000" dirty="0"/>
              <a:t>SB </a:t>
            </a:r>
            <a:r>
              <a:rPr lang="en-US" altLang="en-US" sz="2000" dirty="0" smtClean="0"/>
              <a:t>recirculation </a:t>
            </a:r>
          </a:p>
          <a:p>
            <a:pPr>
              <a:lnSpc>
                <a:spcPct val="80000"/>
              </a:lnSpc>
            </a:pPr>
            <a:r>
              <a:rPr lang="en-US" altLang="en-US" sz="2000" dirty="0" smtClean="0"/>
              <a:t>September 2021 - D6.0 Second Recirculation </a:t>
            </a:r>
          </a:p>
          <a:p>
            <a:pPr>
              <a:lnSpc>
                <a:spcPct val="80000"/>
              </a:lnSpc>
            </a:pPr>
            <a:r>
              <a:rPr lang="en-US" altLang="en-US" sz="2000" dirty="0" smtClean="0"/>
              <a:t>October 2021 – D7.0 Third Recirculation</a:t>
            </a:r>
            <a:endParaRPr lang="en-US" altLang="en-US" sz="2000" dirty="0"/>
          </a:p>
          <a:p>
            <a:pPr>
              <a:lnSpc>
                <a:spcPct val="80000"/>
              </a:lnSpc>
            </a:pPr>
            <a:r>
              <a:rPr lang="en-US" altLang="en-US" sz="2000" dirty="0" smtClean="0"/>
              <a:t>December  2021 – </a:t>
            </a:r>
            <a:r>
              <a:rPr lang="en-US" altLang="en-US" sz="2000" dirty="0" err="1" smtClean="0"/>
              <a:t>RevCom</a:t>
            </a:r>
            <a:r>
              <a:rPr lang="en-US" altLang="en-US" sz="2000" dirty="0" smtClean="0"/>
              <a:t>/SASB Approval</a:t>
            </a:r>
            <a:endParaRPr lang="en-US" altLang="en-US" sz="2000" dirty="0"/>
          </a:p>
        </p:txBody>
      </p:sp>
      <p:sp>
        <p:nvSpPr>
          <p:cNvPr id="2" name="Rectangle 1"/>
          <p:cNvSpPr/>
          <p:nvPr/>
        </p:nvSpPr>
        <p:spPr>
          <a:xfrm>
            <a:off x="5257800" y="1066800"/>
            <a:ext cx="3700854" cy="707886"/>
          </a:xfrm>
          <a:prstGeom prst="rect">
            <a:avLst/>
          </a:prstGeom>
          <a:noFill/>
        </p:spPr>
        <p:txBody>
          <a:bodyPr wrap="square" lIns="91440" tIns="45720" rIns="91440" bIns="45720">
            <a:spAutoFit/>
          </a:bodyPr>
          <a:lstStyle/>
          <a:p>
            <a:pPr algn="ctr"/>
            <a:r>
              <a:rPr lang="en-US" sz="4000" b="1" spc="50" dirty="0" smtClean="0">
                <a:ln w="9525" cmpd="sng">
                  <a:solidFill>
                    <a:schemeClr val="accent1"/>
                  </a:solidFill>
                  <a:prstDash val="solid"/>
                </a:ln>
                <a:solidFill>
                  <a:srgbClr val="70AD47">
                    <a:tint val="1000"/>
                  </a:srgbClr>
                </a:solidFill>
                <a:effectLst>
                  <a:glow rad="38100">
                    <a:schemeClr val="accent1">
                      <a:alpha val="40000"/>
                    </a:schemeClr>
                  </a:glow>
                </a:effectLst>
              </a:rPr>
              <a:t>For discussion</a:t>
            </a:r>
            <a:endParaRPr lang="en-US"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578292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13</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smtClean="0"/>
              <a:t>Chair confirmation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smtClean="0"/>
              <a:t>Confirm</a:t>
            </a:r>
            <a:r>
              <a:rPr lang="en-US" altLang="en-US" sz="2800" dirty="0" smtClean="0"/>
              <a:t> </a:t>
            </a:r>
            <a:r>
              <a:rPr lang="en-US" altLang="en-US" sz="2800" dirty="0" smtClean="0"/>
              <a:t>Dorothy Stanley as </a:t>
            </a:r>
            <a:r>
              <a:rPr lang="en-US" altLang="en-US" sz="2800" dirty="0" err="1" smtClean="0"/>
              <a:t>TGmd</a:t>
            </a:r>
            <a:r>
              <a:rPr lang="en-US" altLang="en-US" sz="2800" dirty="0" smtClean="0"/>
              <a:t> chair</a:t>
            </a:r>
          </a:p>
          <a:p>
            <a:pPr>
              <a:lnSpc>
                <a:spcPct val="80000"/>
              </a:lnSpc>
            </a:pPr>
            <a:endParaRPr lang="en-US" altLang="en-US" sz="2800" dirty="0" smtClean="0"/>
          </a:p>
          <a:p>
            <a:pPr>
              <a:lnSpc>
                <a:spcPct val="80000"/>
              </a:lnSpc>
            </a:pPr>
            <a:r>
              <a:rPr lang="en-US" altLang="en-US" sz="2800" dirty="0" smtClean="0"/>
              <a:t>Moved:</a:t>
            </a:r>
          </a:p>
          <a:p>
            <a:pPr>
              <a:lnSpc>
                <a:spcPct val="80000"/>
              </a:lnSpc>
            </a:pPr>
            <a:r>
              <a:rPr lang="en-US" altLang="en-US" sz="2800" dirty="0" smtClean="0"/>
              <a:t>Seconded:</a:t>
            </a:r>
          </a:p>
          <a:p>
            <a:pPr>
              <a:lnSpc>
                <a:spcPct val="80000"/>
              </a:lnSpc>
            </a:pPr>
            <a:r>
              <a:rPr lang="en-US" altLang="en-US" sz="2800" dirty="0" smtClean="0"/>
              <a:t>Result:</a:t>
            </a:r>
          </a:p>
          <a:p>
            <a:pPr>
              <a:lnSpc>
                <a:spcPct val="80000"/>
              </a:lnSpc>
            </a:pPr>
            <a:endParaRPr lang="en-US" altLang="en-US" sz="1800" dirty="0"/>
          </a:p>
        </p:txBody>
      </p:sp>
      <p:sp>
        <p:nvSpPr>
          <p:cNvPr id="2" name="Rectangle 1"/>
          <p:cNvSpPr/>
          <p:nvPr/>
        </p:nvSpPr>
        <p:spPr>
          <a:xfrm>
            <a:off x="274780" y="5181600"/>
            <a:ext cx="8488220" cy="535531"/>
          </a:xfrm>
          <a:prstGeom prst="rect">
            <a:avLst/>
          </a:prstGeom>
        </p:spPr>
        <p:txBody>
          <a:bodyPr wrap="square">
            <a:spAutoFit/>
          </a:bodyPr>
          <a:lstStyle/>
          <a:p>
            <a:pPr marL="0" indent="0">
              <a:lnSpc>
                <a:spcPct val="80000"/>
              </a:lnSpc>
              <a:buNone/>
            </a:pPr>
            <a:r>
              <a:rPr lang="en-US" altLang="en-US" i="1" dirty="0"/>
              <a:t>From </a:t>
            </a:r>
            <a:r>
              <a:rPr lang="en-US" altLang="en-US" i="1" dirty="0">
                <a:hlinkClick r:id="rId3"/>
              </a:rPr>
              <a:t>https://mentor.ieee.org/802.11/dcn/14/11-14-0629-19-0000-802-11-operations-manual.docx</a:t>
            </a:r>
            <a:r>
              <a:rPr lang="en-US" altLang="en-US" i="1" dirty="0"/>
              <a:t> Section </a:t>
            </a:r>
            <a:r>
              <a:rPr lang="en-US" altLang="en-US" i="1" dirty="0" smtClean="0"/>
              <a:t>4.2: </a:t>
            </a:r>
            <a:r>
              <a:rPr lang="en-US" i="1" dirty="0"/>
              <a:t>The TG Chair shall be appointed by the WG Chair and confirmed by a WG majority approval. The TG Chair is re-affirmed every 2 years: one session after the WG Chair is elected</a:t>
            </a:r>
            <a:r>
              <a:rPr lang="en-US" i="1" dirty="0" smtClean="0"/>
              <a:t>.”</a:t>
            </a:r>
            <a:endParaRPr lang="en-GB" i="1" dirty="0"/>
          </a:p>
        </p:txBody>
      </p:sp>
    </p:spTree>
    <p:extLst>
      <p:ext uri="{BB962C8B-B14F-4D97-AF65-F5344CB8AC3E}">
        <p14:creationId xmlns:p14="http://schemas.microsoft.com/office/powerpoint/2010/main" val="3225933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14</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smtClean="0"/>
              <a:t>Vice chair </a:t>
            </a:r>
            <a:r>
              <a:rPr lang="en-US" altLang="en-US" sz="3600" dirty="0" smtClean="0"/>
              <a:t>confirmation </a:t>
            </a:r>
            <a:endParaRPr lang="en-US" altLang="en-US" sz="3600" dirty="0" smtClean="0"/>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smtClean="0"/>
              <a:t>Elect &lt;&gt; </a:t>
            </a:r>
            <a:r>
              <a:rPr lang="en-US" altLang="en-US" sz="2800" dirty="0" smtClean="0"/>
              <a:t>as </a:t>
            </a:r>
            <a:r>
              <a:rPr lang="en-US" altLang="en-US" sz="2800" dirty="0" err="1" smtClean="0"/>
              <a:t>TGmd</a:t>
            </a:r>
            <a:r>
              <a:rPr lang="en-US" altLang="en-US" sz="2800" dirty="0" smtClean="0"/>
              <a:t> vice </a:t>
            </a:r>
            <a:r>
              <a:rPr lang="en-US" altLang="en-US" sz="2800" dirty="0" smtClean="0"/>
              <a:t>chair</a:t>
            </a:r>
          </a:p>
          <a:p>
            <a:pPr>
              <a:lnSpc>
                <a:spcPct val="80000"/>
              </a:lnSpc>
            </a:pPr>
            <a:r>
              <a:rPr lang="en-US" altLang="en-US" sz="2800" dirty="0" smtClean="0"/>
              <a:t>Elect &lt;&gt; </a:t>
            </a:r>
            <a:r>
              <a:rPr lang="en-US" altLang="en-US" sz="2800" dirty="0"/>
              <a:t>as </a:t>
            </a:r>
            <a:r>
              <a:rPr lang="en-US" altLang="en-US" sz="2800" dirty="0" err="1"/>
              <a:t>TGmd</a:t>
            </a:r>
            <a:r>
              <a:rPr lang="en-US" altLang="en-US" sz="2800" dirty="0"/>
              <a:t> vice </a:t>
            </a:r>
            <a:r>
              <a:rPr lang="en-US" altLang="en-US" sz="2800" dirty="0" smtClean="0"/>
              <a:t>chair</a:t>
            </a:r>
          </a:p>
          <a:p>
            <a:pPr>
              <a:lnSpc>
                <a:spcPct val="80000"/>
              </a:lnSpc>
            </a:pPr>
            <a:endParaRPr lang="en-US" altLang="en-US" sz="2800" dirty="0"/>
          </a:p>
          <a:p>
            <a:pPr>
              <a:lnSpc>
                <a:spcPct val="80000"/>
              </a:lnSpc>
            </a:pPr>
            <a:r>
              <a:rPr lang="en-US" altLang="en-US" sz="2800" dirty="0"/>
              <a:t>Volunteers to date</a:t>
            </a:r>
            <a:r>
              <a:rPr lang="en-US" altLang="en-US" sz="2800" dirty="0" smtClean="0"/>
              <a:t>:</a:t>
            </a:r>
            <a:endParaRPr lang="en-US" altLang="en-US" sz="2800" dirty="0" smtClean="0"/>
          </a:p>
          <a:p>
            <a:pPr>
              <a:lnSpc>
                <a:spcPct val="80000"/>
              </a:lnSpc>
            </a:pPr>
            <a:endParaRPr lang="en-US" altLang="en-US" sz="2800" dirty="0" smtClean="0"/>
          </a:p>
          <a:p>
            <a:pPr>
              <a:lnSpc>
                <a:spcPct val="80000"/>
              </a:lnSpc>
            </a:pPr>
            <a:r>
              <a:rPr lang="en-US" altLang="en-US" sz="2800" dirty="0" smtClean="0"/>
              <a:t>Moved:</a:t>
            </a:r>
          </a:p>
          <a:p>
            <a:pPr>
              <a:lnSpc>
                <a:spcPct val="80000"/>
              </a:lnSpc>
            </a:pPr>
            <a:r>
              <a:rPr lang="en-US" altLang="en-US" sz="2800" dirty="0" smtClean="0"/>
              <a:t>Seconded:</a:t>
            </a:r>
          </a:p>
          <a:p>
            <a:pPr>
              <a:lnSpc>
                <a:spcPct val="80000"/>
              </a:lnSpc>
            </a:pPr>
            <a:r>
              <a:rPr lang="en-US" altLang="en-US" sz="2800" dirty="0" smtClean="0"/>
              <a:t>Result</a:t>
            </a:r>
            <a:r>
              <a:rPr lang="en-US" altLang="en-US" sz="2800" dirty="0" smtClean="0"/>
              <a:t>:</a:t>
            </a:r>
          </a:p>
          <a:p>
            <a:pPr marL="0" indent="0">
              <a:lnSpc>
                <a:spcPct val="80000"/>
              </a:lnSpc>
              <a:buNone/>
            </a:pPr>
            <a:endParaRPr lang="en-US" altLang="en-US" sz="1400" b="0" dirty="0" smtClean="0"/>
          </a:p>
          <a:p>
            <a:pPr marL="0" indent="0">
              <a:lnSpc>
                <a:spcPct val="80000"/>
              </a:lnSpc>
              <a:buNone/>
            </a:pPr>
            <a:endParaRPr lang="en-US" altLang="en-US" sz="1400" b="0" dirty="0"/>
          </a:p>
          <a:p>
            <a:pPr marL="0" indent="0">
              <a:lnSpc>
                <a:spcPct val="80000"/>
              </a:lnSpc>
              <a:buNone/>
            </a:pPr>
            <a:r>
              <a:rPr lang="en-US" altLang="en-US" sz="1400" b="0" i="1" dirty="0" smtClean="0"/>
              <a:t>From </a:t>
            </a:r>
            <a:r>
              <a:rPr lang="en-US" altLang="en-US" sz="1400" b="0" i="1" dirty="0">
                <a:hlinkClick r:id="rId3"/>
              </a:rPr>
              <a:t>https://mentor.ieee.org/802.11/dcn/14/11-14-0629-19-0000-802-11-operations-manual.docx</a:t>
            </a:r>
            <a:r>
              <a:rPr lang="en-US" altLang="en-US" sz="1400" b="0" i="1" dirty="0"/>
              <a:t> Section </a:t>
            </a:r>
            <a:r>
              <a:rPr lang="en-US" altLang="en-US" sz="1400" b="0" i="1" dirty="0" smtClean="0"/>
              <a:t>4.3: </a:t>
            </a:r>
            <a:r>
              <a:rPr lang="en-US" sz="1400" b="0" i="1" dirty="0" smtClean="0"/>
              <a:t>TG </a:t>
            </a:r>
            <a:r>
              <a:rPr lang="en-US" sz="1400" b="0" i="1" dirty="0"/>
              <a:t>Vice-Chair is elected by a TG majority approval and confirmed by a WG majority approval.  The TG Vice-Chair is reaffirmed every 2 years; one session after the WG Chair is elected.</a:t>
            </a:r>
            <a:endParaRPr lang="en-GB" sz="1400" b="0" i="1" dirty="0"/>
          </a:p>
          <a:p>
            <a:pPr>
              <a:lnSpc>
                <a:spcPct val="80000"/>
              </a:lnSpc>
            </a:pPr>
            <a:endParaRPr lang="en-US" altLang="en-US" sz="2800" dirty="0" smtClean="0"/>
          </a:p>
          <a:p>
            <a:pPr>
              <a:lnSpc>
                <a:spcPct val="80000"/>
              </a:lnSpc>
            </a:pPr>
            <a:endParaRPr lang="en-US" altLang="en-US" sz="1800" dirty="0"/>
          </a:p>
        </p:txBody>
      </p:sp>
    </p:spTree>
    <p:extLst>
      <p:ext uri="{BB962C8B-B14F-4D97-AF65-F5344CB8AC3E}">
        <p14:creationId xmlns:p14="http://schemas.microsoft.com/office/powerpoint/2010/main" val="4030422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15</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3600" dirty="0" smtClean="0"/>
              <a:t>Editor confirmation</a:t>
            </a:r>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smtClean="0"/>
              <a:t>Confirm </a:t>
            </a:r>
            <a:r>
              <a:rPr lang="en-US" altLang="en-US" sz="2800" dirty="0" smtClean="0"/>
              <a:t>&lt;&gt;</a:t>
            </a:r>
            <a:r>
              <a:rPr lang="en-US" altLang="en-US" sz="2800" dirty="0" smtClean="0"/>
              <a:t> </a:t>
            </a:r>
            <a:r>
              <a:rPr lang="en-US" altLang="en-US" sz="2800" dirty="0"/>
              <a:t>as </a:t>
            </a:r>
            <a:r>
              <a:rPr lang="en-US" altLang="en-US" sz="2800" dirty="0" err="1"/>
              <a:t>TGmd</a:t>
            </a:r>
            <a:r>
              <a:rPr lang="en-US" altLang="en-US" sz="2800" dirty="0"/>
              <a:t> editor</a:t>
            </a:r>
          </a:p>
          <a:p>
            <a:pPr>
              <a:lnSpc>
                <a:spcPct val="80000"/>
              </a:lnSpc>
            </a:pPr>
            <a:endParaRPr lang="en-US" altLang="en-US" sz="2800" dirty="0" smtClean="0"/>
          </a:p>
          <a:p>
            <a:pPr>
              <a:lnSpc>
                <a:spcPct val="80000"/>
              </a:lnSpc>
            </a:pPr>
            <a:r>
              <a:rPr lang="en-US" altLang="en-US" sz="2800" dirty="0" smtClean="0"/>
              <a:t>Volunteers to date: Emily Qi</a:t>
            </a:r>
          </a:p>
          <a:p>
            <a:pPr>
              <a:lnSpc>
                <a:spcPct val="80000"/>
              </a:lnSpc>
            </a:pPr>
            <a:endParaRPr lang="en-US" altLang="en-US" sz="2800" dirty="0" smtClean="0"/>
          </a:p>
          <a:p>
            <a:pPr>
              <a:lnSpc>
                <a:spcPct val="80000"/>
              </a:lnSpc>
            </a:pPr>
            <a:r>
              <a:rPr lang="en-US" altLang="en-US" sz="2800" dirty="0" smtClean="0"/>
              <a:t>Moved:</a:t>
            </a:r>
          </a:p>
          <a:p>
            <a:pPr>
              <a:lnSpc>
                <a:spcPct val="80000"/>
              </a:lnSpc>
            </a:pPr>
            <a:r>
              <a:rPr lang="en-US" altLang="en-US" sz="2800" dirty="0" smtClean="0"/>
              <a:t>Seconded:</a:t>
            </a:r>
          </a:p>
          <a:p>
            <a:pPr>
              <a:lnSpc>
                <a:spcPct val="80000"/>
              </a:lnSpc>
            </a:pPr>
            <a:r>
              <a:rPr lang="en-US" altLang="en-US" sz="2800" dirty="0" smtClean="0"/>
              <a:t>Result</a:t>
            </a:r>
            <a:r>
              <a:rPr lang="en-US" altLang="en-US" sz="2800" dirty="0" smtClean="0"/>
              <a:t>:</a:t>
            </a:r>
          </a:p>
          <a:p>
            <a:pPr>
              <a:lnSpc>
                <a:spcPct val="80000"/>
              </a:lnSpc>
            </a:pPr>
            <a:endParaRPr lang="en-US" altLang="en-US" sz="2800" dirty="0" smtClean="0"/>
          </a:p>
          <a:p>
            <a:pPr>
              <a:lnSpc>
                <a:spcPct val="80000"/>
              </a:lnSpc>
            </a:pPr>
            <a:endParaRPr lang="en-US" altLang="en-US" sz="2800" dirty="0"/>
          </a:p>
          <a:p>
            <a:pPr marL="0" indent="0">
              <a:lnSpc>
                <a:spcPct val="80000"/>
              </a:lnSpc>
              <a:buNone/>
            </a:pPr>
            <a:r>
              <a:rPr lang="en-US" altLang="en-US" sz="1400" b="0" i="1" dirty="0"/>
              <a:t>From </a:t>
            </a:r>
            <a:r>
              <a:rPr lang="en-US" altLang="en-US" sz="1400" b="0" i="1" dirty="0">
                <a:hlinkClick r:id="rId3"/>
              </a:rPr>
              <a:t>https://</a:t>
            </a:r>
            <a:r>
              <a:rPr lang="en-US" altLang="en-US" sz="1400" b="0" i="1" dirty="0" smtClean="0">
                <a:hlinkClick r:id="rId3"/>
              </a:rPr>
              <a:t>mentor.ieee.org/802.11/dcn/14/11-14-0629-19-0000-802-11-operations-manual.docx</a:t>
            </a:r>
            <a:r>
              <a:rPr lang="en-US" altLang="en-US" sz="1400" b="0" i="1" dirty="0" smtClean="0"/>
              <a:t> Section 4.5: “</a:t>
            </a:r>
            <a:r>
              <a:rPr lang="en-US" sz="1400" b="0" i="1" dirty="0" smtClean="0"/>
              <a:t>The </a:t>
            </a:r>
            <a:r>
              <a:rPr lang="en-US" sz="1400" b="0" i="1" dirty="0"/>
              <a:t>TG Technical Editor shall be appointed by the TG Chair and confirmed by a TG majority approval</a:t>
            </a:r>
            <a:r>
              <a:rPr lang="en-US" sz="1400" b="0" i="1" dirty="0" smtClean="0"/>
              <a:t>.”</a:t>
            </a:r>
            <a:endParaRPr lang="en-GB" sz="1400" b="0" i="1" dirty="0"/>
          </a:p>
          <a:p>
            <a:pPr>
              <a:lnSpc>
                <a:spcPct val="80000"/>
              </a:lnSpc>
            </a:pPr>
            <a:endParaRPr lang="en-US" altLang="en-US" sz="2800" dirty="0" smtClean="0"/>
          </a:p>
          <a:p>
            <a:pPr>
              <a:lnSpc>
                <a:spcPct val="80000"/>
              </a:lnSpc>
            </a:pPr>
            <a:endParaRPr lang="en-US" altLang="en-US" sz="1800" dirty="0"/>
          </a:p>
        </p:txBody>
      </p:sp>
    </p:spTree>
    <p:extLst>
      <p:ext uri="{BB962C8B-B14F-4D97-AF65-F5344CB8AC3E}">
        <p14:creationId xmlns:p14="http://schemas.microsoft.com/office/powerpoint/2010/main" val="1525496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16</a:t>
            </a:fld>
            <a:endParaRPr lang="en-US" smtClean="0"/>
          </a:p>
        </p:txBody>
      </p:sp>
      <p:sp>
        <p:nvSpPr>
          <p:cNvPr id="4101" name="Rectangle 2"/>
          <p:cNvSpPr>
            <a:spLocks noGrp="1" noChangeArrowheads="1"/>
          </p:cNvSpPr>
          <p:nvPr>
            <p:ph type="title"/>
          </p:nvPr>
        </p:nvSpPr>
        <p:spPr>
          <a:xfrm>
            <a:off x="686233" y="838200"/>
            <a:ext cx="7772400" cy="457200"/>
          </a:xfrm>
        </p:spPr>
        <p:txBody>
          <a:bodyPr/>
          <a:lstStyle/>
          <a:p>
            <a:r>
              <a:rPr lang="en-US" altLang="en-US" sz="3600" dirty="0" smtClean="0"/>
              <a:t>Motion - Comment Collection</a:t>
            </a:r>
            <a:endParaRPr lang="en-US" altLang="en-US" sz="3600" dirty="0" smtClean="0"/>
          </a:p>
        </p:txBody>
      </p:sp>
      <p:sp>
        <p:nvSpPr>
          <p:cNvPr id="4103" name="Rectangle 19"/>
          <p:cNvSpPr>
            <a:spLocks noChangeArrowheads="1"/>
          </p:cNvSpPr>
          <p:nvPr/>
        </p:nvSpPr>
        <p:spPr bwMode="auto">
          <a:xfrm>
            <a:off x="305666" y="1752600"/>
            <a:ext cx="8533534"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2800" dirty="0" smtClean="0"/>
              <a:t>Approve a 30 day comment collection on </a:t>
            </a:r>
            <a:r>
              <a:rPr lang="en-US" altLang="en-US" sz="2800" dirty="0" err="1" smtClean="0"/>
              <a:t>TGmd</a:t>
            </a:r>
            <a:r>
              <a:rPr lang="en-US" altLang="en-US" sz="2800" dirty="0" smtClean="0"/>
              <a:t> D0.xx (IEEE </a:t>
            </a:r>
            <a:r>
              <a:rPr lang="en-US" altLang="en-US" sz="2800" dirty="0" err="1" smtClean="0"/>
              <a:t>Std</a:t>
            </a:r>
            <a:r>
              <a:rPr lang="en-US" altLang="en-US" sz="2800" dirty="0" smtClean="0"/>
              <a:t> 802.11™-2016)</a:t>
            </a:r>
            <a:endParaRPr lang="en-US" altLang="en-US" sz="2800" dirty="0" smtClean="0"/>
          </a:p>
          <a:p>
            <a:pPr>
              <a:lnSpc>
                <a:spcPct val="80000"/>
              </a:lnSpc>
            </a:pPr>
            <a:endParaRPr lang="en-US" altLang="en-US" sz="2800" dirty="0" smtClean="0"/>
          </a:p>
          <a:p>
            <a:pPr>
              <a:lnSpc>
                <a:spcPct val="80000"/>
              </a:lnSpc>
            </a:pPr>
            <a:r>
              <a:rPr lang="en-US" altLang="en-US" sz="2800" dirty="0" smtClean="0"/>
              <a:t>Moved:</a:t>
            </a:r>
          </a:p>
          <a:p>
            <a:pPr>
              <a:lnSpc>
                <a:spcPct val="80000"/>
              </a:lnSpc>
            </a:pPr>
            <a:r>
              <a:rPr lang="en-US" altLang="en-US" sz="2800" dirty="0" smtClean="0"/>
              <a:t>Seconded:</a:t>
            </a:r>
          </a:p>
          <a:p>
            <a:pPr>
              <a:lnSpc>
                <a:spcPct val="80000"/>
              </a:lnSpc>
            </a:pPr>
            <a:r>
              <a:rPr lang="en-US" altLang="en-US" sz="2800" dirty="0" smtClean="0"/>
              <a:t>Result:</a:t>
            </a:r>
          </a:p>
          <a:p>
            <a:pPr>
              <a:lnSpc>
                <a:spcPct val="80000"/>
              </a:lnSpc>
            </a:pPr>
            <a:endParaRPr lang="en-US" altLang="en-US" sz="1800" dirty="0"/>
          </a:p>
        </p:txBody>
      </p:sp>
    </p:spTree>
    <p:extLst>
      <p:ext uri="{BB962C8B-B14F-4D97-AF65-F5344CB8AC3E}">
        <p14:creationId xmlns:p14="http://schemas.microsoft.com/office/powerpoint/2010/main" val="4216378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17</a:t>
            </a:fld>
            <a:endParaRPr lang="en-US" smtClean="0"/>
          </a:p>
        </p:txBody>
      </p:sp>
      <p:sp>
        <p:nvSpPr>
          <p:cNvPr id="25605" name="Rectangle 2"/>
          <p:cNvSpPr>
            <a:spLocks noGrp="1" noChangeArrowheads="1"/>
          </p:cNvSpPr>
          <p:nvPr>
            <p:ph type="title"/>
          </p:nvPr>
        </p:nvSpPr>
        <p:spPr/>
        <p:txBody>
          <a:bodyPr/>
          <a:lstStyle/>
          <a:p>
            <a:r>
              <a:rPr lang="en-US" altLang="en-US" dirty="0" smtClean="0"/>
              <a:t>May - July 2017 Meeting Planning</a:t>
            </a:r>
          </a:p>
        </p:txBody>
      </p:sp>
      <p:sp>
        <p:nvSpPr>
          <p:cNvPr id="25606" name="Rectangle 3"/>
          <p:cNvSpPr>
            <a:spLocks noGrp="1" noChangeArrowheads="1"/>
          </p:cNvSpPr>
          <p:nvPr>
            <p:ph type="body" idx="1"/>
          </p:nvPr>
        </p:nvSpPr>
        <p:spPr>
          <a:xfrm>
            <a:off x="685800" y="2286000"/>
            <a:ext cx="7772400" cy="3962400"/>
          </a:xfrm>
        </p:spPr>
        <p:txBody>
          <a:bodyPr/>
          <a:lstStyle/>
          <a:p>
            <a:r>
              <a:rPr lang="en-US" altLang="en-US" sz="2000" dirty="0" smtClean="0"/>
              <a:t>Objectives: Comment collection and </a:t>
            </a:r>
            <a:r>
              <a:rPr lang="en-US" altLang="en-US" sz="2000" dirty="0" err="1" smtClean="0"/>
              <a:t>TGai</a:t>
            </a:r>
            <a:r>
              <a:rPr lang="en-US" altLang="en-US" sz="2000" dirty="0" smtClean="0"/>
              <a:t> roll-in</a:t>
            </a:r>
          </a:p>
          <a:p>
            <a:r>
              <a:rPr lang="en-US" altLang="en-US" sz="2000" dirty="0" smtClean="0"/>
              <a:t>Conference </a:t>
            </a:r>
            <a:r>
              <a:rPr lang="en-US" altLang="en-US" sz="2000" dirty="0"/>
              <a:t>c</a:t>
            </a:r>
            <a:r>
              <a:rPr lang="en-US" altLang="en-US" sz="2000" dirty="0" smtClean="0"/>
              <a:t>alls 10am Eastern  2 hours </a:t>
            </a:r>
          </a:p>
          <a:p>
            <a:pPr lvl="1"/>
            <a:r>
              <a:rPr lang="en-US" altLang="en-US" sz="1800" dirty="0" smtClean="0"/>
              <a:t>Scheduled with 10 day notice as needed</a:t>
            </a:r>
          </a:p>
          <a:p>
            <a:r>
              <a:rPr lang="en-US" altLang="en-US" sz="2000" dirty="0" smtClean="0"/>
              <a:t>Schedule review</a:t>
            </a:r>
          </a:p>
          <a:p>
            <a:r>
              <a:rPr lang="en-US" altLang="en-US" sz="2000" dirty="0" smtClean="0"/>
              <a:t>Availability of 11md in the IEEE store</a:t>
            </a:r>
          </a:p>
          <a:p>
            <a:pPr lvl="1"/>
            <a:r>
              <a:rPr lang="en-US" altLang="en-US" sz="1800" dirty="0" smtClean="0"/>
              <a:t>TBD</a:t>
            </a:r>
          </a:p>
          <a:p>
            <a:r>
              <a:rPr lang="en-US" altLang="en-US" sz="2000" dirty="0" smtClean="0"/>
              <a:t>Forward to ISO JTC1/SC6 WG1</a:t>
            </a:r>
          </a:p>
          <a:p>
            <a:pPr lvl="1"/>
            <a:r>
              <a:rPr lang="en-US" altLang="en-US" sz="1800" dirty="0" smtClean="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18</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685800" y="1524000"/>
            <a:ext cx="8229600" cy="5334000"/>
          </a:xfrm>
        </p:spPr>
        <p:txBody>
          <a:bodyPr/>
          <a:lstStyle/>
          <a:p>
            <a:r>
              <a:rPr lang="en-US" altLang="en-US" sz="2000" dirty="0">
                <a:hlinkClick r:id="rId3"/>
              </a:rPr>
              <a:t>https://</a:t>
            </a:r>
            <a:r>
              <a:rPr lang="en-US" altLang="en-US" sz="2000" dirty="0" smtClean="0">
                <a:hlinkClick r:id="rId3"/>
              </a:rPr>
              <a:t>mentor.ieee.org/802.11/dcn/17/11-17-0004-03-0000-revision-par-proposal-tgmd.doc</a:t>
            </a:r>
            <a:r>
              <a:rPr lang="en-US" altLang="en-US" sz="2000" dirty="0" smtClean="0"/>
              <a:t> </a:t>
            </a:r>
            <a:endParaRPr lang="en-US" altLang="en-US" sz="2000" dirty="0" smtClean="0"/>
          </a:p>
          <a:p>
            <a:r>
              <a:rPr lang="en-US" altLang="en-US" sz="2000" dirty="0"/>
              <a:t>Approved PARs: </a:t>
            </a:r>
            <a:r>
              <a:rPr lang="en-US" altLang="en-US" sz="2000" dirty="0">
                <a:hlinkClick r:id="rId4"/>
              </a:rPr>
              <a:t>https://</a:t>
            </a:r>
            <a:r>
              <a:rPr lang="en-US" altLang="en-US" sz="2000" dirty="0" smtClean="0">
                <a:hlinkClick r:id="rId4"/>
              </a:rPr>
              <a:t>standards.ieee.org/about/sba/index.html</a:t>
            </a:r>
            <a:r>
              <a:rPr lang="en-US" altLang="en-US" sz="2000" dirty="0" smtClean="0"/>
              <a:t> </a:t>
            </a:r>
            <a:endParaRPr lang="en-US" altLang="en-US"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May </a:t>
            </a:r>
            <a:r>
              <a:rPr lang="en-US" altLang="en-US" dirty="0" smtClean="0"/>
              <a:t>2017 session</a:t>
            </a:r>
            <a:r>
              <a:rPr lang="en-US" altLang="en-US"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2017</a:t>
            </a:r>
            <a:endParaRPr lang="en-US" sz="1800" smtClean="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685800" y="685800"/>
            <a:ext cx="7772400" cy="457200"/>
          </a:xfrm>
        </p:spPr>
        <p:txBody>
          <a:bodyPr/>
          <a:lstStyle/>
          <a:p>
            <a:r>
              <a:rPr lang="en-US" altLang="en-US" sz="2400" dirty="0" err="1" smtClean="0"/>
              <a:t>TGmc</a:t>
            </a:r>
            <a:r>
              <a:rPr lang="en-US" altLang="en-US" sz="2400" dirty="0" smtClean="0"/>
              <a:t> Agenda</a:t>
            </a:r>
          </a:p>
        </p:txBody>
      </p:sp>
      <p:sp>
        <p:nvSpPr>
          <p:cNvPr id="4103" name="Rectangle 19"/>
          <p:cNvSpPr>
            <a:spLocks noChangeArrowheads="1"/>
          </p:cNvSpPr>
          <p:nvPr/>
        </p:nvSpPr>
        <p:spPr bwMode="auto">
          <a:xfrm>
            <a:off x="305666" y="1752600"/>
            <a:ext cx="40100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Monday </a:t>
            </a:r>
            <a:r>
              <a:rPr lang="en-US" altLang="en-US" sz="1800" dirty="0" smtClean="0"/>
              <a:t>PM1 </a:t>
            </a:r>
            <a:endParaRPr lang="en-US" altLang="en-US" sz="1800" dirty="0"/>
          </a:p>
          <a:p>
            <a:pPr lvl="1"/>
            <a:r>
              <a:rPr lang="en-US" altLang="en-US" sz="1600" dirty="0" smtClean="0"/>
              <a:t>Chair’s </a:t>
            </a:r>
            <a:r>
              <a:rPr lang="en-US" altLang="en-US" sz="1600" dirty="0"/>
              <a:t>Welcome, </a:t>
            </a:r>
            <a:r>
              <a:rPr lang="en-US" altLang="en-US" sz="1600" dirty="0" smtClean="0"/>
              <a:t>Policy &amp; patent reminder</a:t>
            </a:r>
          </a:p>
          <a:p>
            <a:pPr lvl="1"/>
            <a:r>
              <a:rPr lang="en-US" altLang="en-US" sz="1600" dirty="0" smtClean="0"/>
              <a:t>Approve agenda</a:t>
            </a:r>
          </a:p>
          <a:p>
            <a:pPr lvl="1"/>
            <a:r>
              <a:rPr lang="en-US" altLang="en-US" sz="1600" dirty="0" smtClean="0"/>
              <a:t>Status</a:t>
            </a:r>
            <a:r>
              <a:rPr lang="en-US" altLang="en-US" sz="1600" dirty="0"/>
              <a:t>, Review of </a:t>
            </a:r>
            <a:r>
              <a:rPr lang="en-US" altLang="en-US" sz="1600" dirty="0" smtClean="0"/>
              <a:t>Objectives</a:t>
            </a:r>
            <a:endParaRPr lang="en-US" altLang="en-US" sz="1600" dirty="0" smtClean="0"/>
          </a:p>
          <a:p>
            <a:pPr lvl="1"/>
            <a:r>
              <a:rPr lang="en-GB" sz="1600" dirty="0" smtClean="0"/>
              <a:t>Draft </a:t>
            </a:r>
            <a:r>
              <a:rPr lang="en-GB" sz="1600" dirty="0" err="1" smtClean="0"/>
              <a:t>w</a:t>
            </a:r>
            <a:r>
              <a:rPr lang="en-GB" sz="1600" dirty="0" err="1" smtClean="0"/>
              <a:t>orkplan</a:t>
            </a:r>
            <a:r>
              <a:rPr lang="en-GB" sz="1600" dirty="0" smtClean="0"/>
              <a:t> &amp; schedule</a:t>
            </a:r>
          </a:p>
          <a:p>
            <a:pPr lvl="1"/>
            <a:r>
              <a:rPr lang="en-GB" sz="1600" dirty="0" smtClean="0"/>
              <a:t>Presentations</a:t>
            </a:r>
            <a:r>
              <a:rPr lang="en-GB" sz="1400" dirty="0" smtClean="0"/>
              <a:t/>
            </a:r>
            <a:br>
              <a:rPr lang="en-GB" sz="1400" dirty="0" smtClean="0"/>
            </a:br>
            <a:endParaRPr lang="en-GB" sz="1400" dirty="0" smtClean="0"/>
          </a:p>
        </p:txBody>
      </p:sp>
      <p:sp>
        <p:nvSpPr>
          <p:cNvPr id="16" name="Rectangle 35"/>
          <p:cNvSpPr>
            <a:spLocks noChangeArrowheads="1"/>
          </p:cNvSpPr>
          <p:nvPr/>
        </p:nvSpPr>
        <p:spPr bwMode="auto">
          <a:xfrm>
            <a:off x="4315691" y="1752600"/>
            <a:ext cx="4343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Tuesday </a:t>
            </a:r>
            <a:r>
              <a:rPr lang="en-US" altLang="en-US" sz="1800" dirty="0" smtClean="0"/>
              <a:t>PM1 </a:t>
            </a:r>
            <a:endParaRPr lang="en-US" altLang="en-US" sz="1800" dirty="0"/>
          </a:p>
          <a:p>
            <a:pPr lvl="1">
              <a:lnSpc>
                <a:spcPct val="80000"/>
              </a:lnSpc>
            </a:pPr>
            <a:r>
              <a:rPr lang="en-US" altLang="en-US" sz="1600" dirty="0" smtClean="0"/>
              <a:t>Presentations</a:t>
            </a:r>
          </a:p>
          <a:p>
            <a:pPr lvl="1"/>
            <a:r>
              <a:rPr lang="en-US" altLang="en-US" sz="1600" dirty="0"/>
              <a:t>Officer confirmation</a:t>
            </a:r>
          </a:p>
          <a:p>
            <a:pPr lvl="1"/>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
        <p:nvSpPr>
          <p:cNvPr id="8" name="Rectangle 35"/>
          <p:cNvSpPr>
            <a:spLocks noChangeArrowheads="1"/>
          </p:cNvSpPr>
          <p:nvPr/>
        </p:nvSpPr>
        <p:spPr bwMode="auto">
          <a:xfrm>
            <a:off x="4495800" y="3234956"/>
            <a:ext cx="4343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z="1800" dirty="0" smtClean="0"/>
              <a:t>Wednesday </a:t>
            </a:r>
            <a:r>
              <a:rPr lang="en-US" altLang="en-US" sz="1800" dirty="0" smtClean="0"/>
              <a:t>PM1 </a:t>
            </a:r>
            <a:endParaRPr lang="en-US" altLang="en-US" sz="1800" dirty="0"/>
          </a:p>
          <a:p>
            <a:pPr lvl="1">
              <a:lnSpc>
                <a:spcPct val="80000"/>
              </a:lnSpc>
            </a:pPr>
            <a:r>
              <a:rPr lang="en-US" altLang="en-US" sz="1600" dirty="0" smtClean="0"/>
              <a:t>Presentations</a:t>
            </a:r>
          </a:p>
          <a:p>
            <a:pPr lvl="1">
              <a:lnSpc>
                <a:spcPct val="80000"/>
              </a:lnSpc>
            </a:pPr>
            <a:r>
              <a:rPr lang="en-US" altLang="en-US" sz="1600" dirty="0" smtClean="0"/>
              <a:t>Motions</a:t>
            </a:r>
          </a:p>
          <a:p>
            <a:pPr lvl="1">
              <a:lnSpc>
                <a:spcPct val="80000"/>
              </a:lnSpc>
            </a:pPr>
            <a:r>
              <a:rPr lang="en-US" altLang="en-US" sz="1600" dirty="0" smtClean="0"/>
              <a:t>AOB</a:t>
            </a:r>
            <a:r>
              <a:rPr lang="en-US" altLang="en-US" sz="1600" dirty="0"/>
              <a:t>, Adjourn</a:t>
            </a:r>
          </a:p>
          <a:p>
            <a:pPr lvl="1"/>
            <a:endParaRPr lang="en-GB" sz="1200" dirty="0"/>
          </a:p>
          <a:p>
            <a:pPr lvl="1"/>
            <a:endParaRPr lang="en-US" altLang="en-US" sz="1200" dirty="0" smtClean="0"/>
          </a:p>
          <a:p>
            <a:pPr lvl="1"/>
            <a:endParaRPr lang="en-US" altLang="en-US" sz="1400" dirty="0" smtClean="0"/>
          </a:p>
          <a:p>
            <a:pPr marL="457200" lvl="1" indent="0">
              <a:buNone/>
            </a:pPr>
            <a:endParaRPr lang="en-GB" altLang="en-US" sz="1200" dirty="0"/>
          </a:p>
          <a:p>
            <a:pPr lvl="1"/>
            <a:endParaRPr lang="en-US" altLang="en-US" sz="1200" dirty="0" smtClean="0"/>
          </a:p>
          <a:p>
            <a:pPr lvl="1"/>
            <a:endParaRPr lang="en-US" altLang="en-US" sz="1600" dirty="0" smtClean="0"/>
          </a:p>
          <a:p>
            <a:pPr lvl="1"/>
            <a:endParaRPr lang="en-US" altLang="en-US" sz="1600" dirty="0" smtClean="0"/>
          </a:p>
        </p:txBody>
      </p:sp>
    </p:spTree>
    <p:extLst>
      <p:ext uri="{BB962C8B-B14F-4D97-AF65-F5344CB8AC3E}">
        <p14:creationId xmlns:p14="http://schemas.microsoft.com/office/powerpoint/2010/main" val="3830619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2017</a:t>
            </a:r>
            <a:endParaRPr lang="en-US"/>
          </a:p>
        </p:txBody>
      </p:sp>
      <p:sp>
        <p:nvSpPr>
          <p:cNvPr id="8195" name="Footer Placeholder 4"/>
          <p:cNvSpPr>
            <a:spLocks noGrp="1"/>
          </p:cNvSpPr>
          <p:nvPr>
            <p:ph type="ftr" sz="quarter" idx="11"/>
          </p:nvPr>
        </p:nvSpPr>
        <p:spPr>
          <a:noFill/>
        </p:spPr>
        <p:txBody>
          <a:bodyPr/>
          <a:lstStyle/>
          <a:p>
            <a:r>
              <a:rPr lang="en-US" smtClean="0"/>
              <a:t>Dorothy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(29 Jul 2016)</a:t>
            </a:r>
          </a:p>
          <a:p>
            <a:pPr lvl="1">
              <a:lnSpc>
                <a:spcPct val="80000"/>
              </a:lnSpc>
              <a:defRPr/>
            </a:pPr>
            <a:r>
              <a:rPr lang="en-US" altLang="en-US" sz="1600" dirty="0">
                <a:hlinkClick r:id="rId4"/>
              </a:rPr>
              <a:t>http://www.ieee802.org/PNP/approved/IEEE_802_OM_v19.pdf </a:t>
            </a:r>
            <a:endParaRPr lang="en-US" altLang="en-US" sz="1600" dirty="0"/>
          </a:p>
          <a:p>
            <a:pPr>
              <a:lnSpc>
                <a:spcPct val="80000"/>
              </a:lnSpc>
              <a:defRPr/>
            </a:pPr>
            <a:r>
              <a:rPr lang="en-US" sz="2000" dirty="0"/>
              <a:t>IEEE 802 Working Group Policies &amp;Procedures (29 Jul 2016)</a:t>
            </a:r>
            <a:r>
              <a:rPr lang="en-US" altLang="en-US" sz="2000" dirty="0"/>
              <a:t> </a:t>
            </a:r>
          </a:p>
          <a:p>
            <a:pPr lvl="1"/>
            <a:r>
              <a:rPr lang="en-US" altLang="en-US" sz="1600" dirty="0">
                <a:hlinkClick r:id="rId5"/>
              </a:rPr>
              <a:t>http://www.ieee802.org/PNP/approved/IEEE_802_WG_PandP_v19.pdf</a:t>
            </a:r>
            <a:r>
              <a:rPr lang="en-US" altLang="en-US" sz="1600" dirty="0"/>
              <a:t> </a:t>
            </a:r>
          </a:p>
          <a:p>
            <a:r>
              <a:rPr lang="en-US" sz="2000" dirty="0"/>
              <a:t>IEEE 802 LMSC Chair's Guidelines (</a:t>
            </a:r>
            <a:r>
              <a:rPr lang="en-US" sz="2000" dirty="0" smtClean="0"/>
              <a:t>11 Nov </a:t>
            </a:r>
            <a:r>
              <a:rPr lang="en-US" sz="2000" dirty="0"/>
              <a:t>2016)</a:t>
            </a:r>
            <a:endParaRPr lang="en-US" sz="2000" dirty="0">
              <a:hlinkClick r:id="rId6"/>
            </a:endParaRPr>
          </a:p>
          <a:p>
            <a:pPr lvl="1"/>
            <a:r>
              <a:rPr lang="en-US" sz="1600" dirty="0">
                <a:hlinkClick r:id="rId7"/>
              </a:rPr>
              <a:t>https://</a:t>
            </a:r>
            <a:r>
              <a:rPr lang="en-US" sz="1600" dirty="0" smtClean="0">
                <a:hlinkClick r:id="rId7"/>
              </a:rPr>
              <a:t>mentor.ieee.org/802-ec/dcn/16/ec-16-0201-00-00EC-ieee-802-lmsc-chairs-guidelines.pdf</a:t>
            </a:r>
            <a:r>
              <a:rPr lang="en-US" sz="1600" dirty="0" smtClean="0"/>
              <a:t>  </a:t>
            </a:r>
          </a:p>
          <a:p>
            <a:r>
              <a:rPr lang="en-US" sz="2000" dirty="0" smtClean="0"/>
              <a:t>IEEE </a:t>
            </a:r>
            <a:r>
              <a:rPr lang="en-US" sz="2000" dirty="0"/>
              <a:t>802.11 WG OM: </a:t>
            </a:r>
            <a:r>
              <a:rPr lang="en-US" sz="2000" dirty="0" smtClean="0"/>
              <a:t>(</a:t>
            </a:r>
            <a:r>
              <a:rPr lang="en-US" sz="2000" dirty="0" smtClean="0"/>
              <a:t>17</a:t>
            </a:r>
            <a:r>
              <a:rPr lang="en-US" sz="2000" dirty="0" smtClean="0"/>
              <a:t> Mar 2017)</a:t>
            </a:r>
            <a:endParaRPr lang="en-US" sz="2000" dirty="0"/>
          </a:p>
          <a:p>
            <a:pPr lvl="1"/>
            <a:r>
              <a:rPr lang="en-US" altLang="en-US" sz="1600" dirty="0">
                <a:hlinkClick r:id="rId8"/>
              </a:rPr>
              <a:t>https://</a:t>
            </a:r>
            <a:r>
              <a:rPr lang="en-US" altLang="en-US" sz="1600" dirty="0" smtClean="0">
                <a:hlinkClick r:id="rId8"/>
              </a:rPr>
              <a:t>mentor.ieee.org/802.11/dcn/14/11-14-0629-19-0000-802-11-operations-manual.docx</a:t>
            </a:r>
            <a:r>
              <a:rPr lang="en-US" altLang="en-US" sz="1600" dirty="0" smtClean="0"/>
              <a:t> </a:t>
            </a:r>
          </a:p>
          <a:p>
            <a:r>
              <a:rPr lang="en-US" sz="2000" dirty="0" smtClean="0"/>
              <a:t>Policies </a:t>
            </a:r>
            <a:r>
              <a:rPr lang="en-US" sz="20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b="1" dirty="0"/>
              <a:t>IEEE 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4</a:t>
            </a:fld>
            <a:endParaRPr lang="en-US"/>
          </a:p>
        </p:txBody>
      </p:sp>
    </p:spTree>
    <p:extLst>
      <p:ext uri="{BB962C8B-B14F-4D97-AF65-F5344CB8AC3E}">
        <p14:creationId xmlns:p14="http://schemas.microsoft.com/office/powerpoint/2010/main" val="1068149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304800" y="944562"/>
            <a:ext cx="8610600" cy="5532437"/>
          </a:xfrm>
        </p:spPr>
        <p:txBody>
          <a:bodyPr lIns="90487" tIns="44450" rIns="90487" bIns="44450"/>
          <a:lstStyle/>
          <a:p>
            <a:pPr>
              <a:lnSpc>
                <a:spcPct val="80000"/>
              </a:lnSpc>
              <a:spcAft>
                <a:spcPct val="30000"/>
              </a:spcAft>
              <a:buFont typeface="Monotype Sorts"/>
              <a:buNone/>
            </a:pPr>
            <a:r>
              <a:rPr lang="en-US" altLang="en-US" sz="1800" b="1" dirty="0" smtClean="0"/>
              <a:t>	The IEEE-SA strongly recommends that at each WG meeting the chair or a designee:</a:t>
            </a:r>
            <a:endParaRPr lang="en-US" altLang="en-US" sz="1800" dirty="0" smtClean="0"/>
          </a:p>
          <a:p>
            <a:pPr lvl="1">
              <a:lnSpc>
                <a:spcPct val="80000"/>
              </a:lnSpc>
              <a:buFont typeface="Arial" panose="020B0604020202020204" pitchFamily="34" charset="0"/>
              <a:buChar char="•"/>
            </a:pPr>
            <a:r>
              <a:rPr lang="en-US" altLang="en-US" sz="1400" b="1" dirty="0" smtClean="0"/>
              <a:t>Show slides #1 through #4 of this presentation</a:t>
            </a:r>
          </a:p>
          <a:p>
            <a:pPr lvl="1">
              <a:lnSpc>
                <a:spcPct val="80000"/>
              </a:lnSpc>
              <a:buFont typeface="Arial" panose="020B0604020202020204" pitchFamily="34" charset="0"/>
              <a:buChar char="•"/>
            </a:pPr>
            <a:r>
              <a:rPr lang="en-US" altLang="en-US" sz="1400" b="1" dirty="0" smtClean="0"/>
              <a:t>Advise the WG attendees that:</a:t>
            </a:r>
            <a:r>
              <a:rPr lang="en-US" altLang="en-US" sz="1400" dirty="0" smtClean="0"/>
              <a:t> </a:t>
            </a:r>
          </a:p>
          <a:p>
            <a:pPr lvl="2">
              <a:lnSpc>
                <a:spcPct val="80000"/>
              </a:lnSpc>
              <a:buFont typeface="Arial" panose="020B0604020202020204" pitchFamily="34" charset="0"/>
              <a:buChar char="•"/>
            </a:pPr>
            <a:r>
              <a:rPr lang="en-US" altLang="en-US" sz="1400" dirty="0" smtClean="0"/>
              <a:t>The IEEE’s patent policy is described in Clause 6 of the </a:t>
            </a:r>
            <a:r>
              <a:rPr lang="en-US" altLang="en-US" sz="1400" i="1" dirty="0" smtClean="0"/>
              <a:t>IEEE-SA Standards Board Bylaws</a:t>
            </a:r>
            <a:r>
              <a:rPr lang="en-US" altLang="en-US" sz="1400" dirty="0" smtClean="0"/>
              <a:t>;</a:t>
            </a:r>
          </a:p>
          <a:p>
            <a:pPr lvl="2">
              <a:lnSpc>
                <a:spcPct val="80000"/>
              </a:lnSpc>
              <a:buFont typeface="Arial" panose="020B0604020202020204" pitchFamily="34" charset="0"/>
              <a:buChar char="•"/>
            </a:pPr>
            <a:r>
              <a:rPr lang="en-US" altLang="en-US" sz="1400" dirty="0" smtClean="0"/>
              <a:t>Early identification of patent claims which may be essential for the use of standards under development is strongly encouraged; </a:t>
            </a:r>
          </a:p>
          <a:p>
            <a:pPr lvl="2">
              <a:lnSpc>
                <a:spcPct val="80000"/>
              </a:lnSpc>
              <a:buFont typeface="Arial" panose="020B0604020202020204" pitchFamily="34" charset="0"/>
              <a:buChar char="•"/>
            </a:pPr>
            <a:r>
              <a:rPr lang="en-US" altLang="en-US" sz="14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dirty="0" smtClean="0"/>
            </a:br>
            <a:endParaRPr lang="en-US" altLang="en-US" sz="1400" dirty="0" smtClean="0"/>
          </a:p>
          <a:p>
            <a:pPr lvl="1">
              <a:lnSpc>
                <a:spcPct val="20000"/>
              </a:lnSpc>
              <a:buFont typeface="Arial" panose="020B0604020202020204" pitchFamily="34" charset="0"/>
              <a:buChar char="•"/>
            </a:pPr>
            <a:r>
              <a:rPr lang="en-US" altLang="en-US" sz="1400" b="1" dirty="0" smtClean="0"/>
              <a:t>Instruct the WG Secretary to record in the minutes of the relevant WG meeting:</a:t>
            </a:r>
            <a:r>
              <a:rPr lang="en-US" altLang="en-US" sz="900" dirty="0" smtClean="0"/>
              <a:t> </a:t>
            </a:r>
          </a:p>
          <a:p>
            <a:pPr lvl="2">
              <a:lnSpc>
                <a:spcPct val="80000"/>
              </a:lnSpc>
              <a:buFont typeface="Arial" panose="020B0604020202020204" pitchFamily="34" charset="0"/>
              <a:buChar char="•"/>
            </a:pPr>
            <a:r>
              <a:rPr lang="en-US" altLang="en-US" sz="1400" dirty="0" smtClean="0"/>
              <a:t>That the foregoing information was provided and that slides 1 through 4 (and this slide 0, if applicable) were shown; </a:t>
            </a:r>
          </a:p>
          <a:p>
            <a:pPr lvl="2">
              <a:lnSpc>
                <a:spcPct val="80000"/>
              </a:lnSpc>
              <a:buFont typeface="Arial" panose="020B0604020202020204" pitchFamily="34" charset="0"/>
              <a:buChar char="•"/>
            </a:pPr>
            <a:r>
              <a:rPr lang="en-US" altLang="en-US" sz="14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a:t>
            </a:r>
            <a:r>
              <a:rPr lang="en-US" altLang="en-US" sz="1400" smtClean="0"/>
              <a:t>standard </a:t>
            </a:r>
          </a:p>
          <a:p>
            <a:pPr lvl="2">
              <a:lnSpc>
                <a:spcPct val="80000"/>
              </a:lnSpc>
              <a:buFont typeface="Arial" panose="020B0604020202020204" pitchFamily="34" charset="0"/>
              <a:buChar char="•"/>
            </a:pPr>
            <a:r>
              <a:rPr lang="en-US" altLang="en-US" sz="1400" smtClean="0"/>
              <a:t>Any responses that were given, specifically the patent claim(s)/patent application claim(s) and/or the holder of the patent claim(s)/patent application claim(s) that were identified (if any) and by whom.</a:t>
            </a:r>
          </a:p>
          <a:p>
            <a:pPr lvl="2">
              <a:lnSpc>
                <a:spcPct val="80000"/>
              </a:lnSpc>
              <a:buFont typeface="Arial" panose="020B0604020202020204" pitchFamily="34" charset="0"/>
              <a:buChar char="•"/>
            </a:pPr>
            <a:endParaRPr lang="en-US" altLang="en-US" sz="800" smtClean="0"/>
          </a:p>
          <a:p>
            <a:pPr lvl="1">
              <a:lnSpc>
                <a:spcPct val="80000"/>
              </a:lnSpc>
              <a:spcBef>
                <a:spcPct val="5000"/>
              </a:spcBef>
              <a:buFont typeface="Arial" panose="020B0604020202020204" pitchFamily="34" charset="0"/>
              <a:buChar char="•"/>
            </a:pPr>
            <a:r>
              <a:rPr lang="en-US" altLang="en-US" sz="1400" smtClean="0"/>
              <a:t>The WG Chair shall ensure that a request is made to any identified holders of potential essential patent claim(s) to complete and submit a Letter of Assurance.</a:t>
            </a:r>
          </a:p>
          <a:p>
            <a:pPr lvl="1">
              <a:lnSpc>
                <a:spcPct val="80000"/>
              </a:lnSpc>
              <a:spcBef>
                <a:spcPct val="5000"/>
              </a:spcBef>
              <a:buFont typeface="Arial" panose="020B0604020202020204" pitchFamily="34" charset="0"/>
              <a:buChar char="•"/>
            </a:pPr>
            <a:r>
              <a:rPr lang="en-US" altLang="en-US" sz="1400" smtClean="0"/>
              <a:t>It is recommended that the WG chair review the guidance in </a:t>
            </a:r>
            <a:r>
              <a:rPr lang="en-US" altLang="en-US" sz="1400" i="1" smtClean="0"/>
              <a:t>IEEE-SA Standards Board Operations Manual</a:t>
            </a:r>
            <a:r>
              <a:rPr lang="en-US" altLang="en-US" sz="1400" smtClean="0"/>
              <a:t> 6.3.5 and in FAQs 14 and 15 on inclusion of potential Essential Patent Claims by incorporation or by reference.</a:t>
            </a:r>
            <a:r>
              <a:rPr lang="en-US" altLang="en-US" sz="1400" smtClean="0">
                <a:solidFill>
                  <a:srgbClr val="FF3300"/>
                </a:solidFill>
              </a:rPr>
              <a:t> </a:t>
            </a:r>
          </a:p>
          <a:p>
            <a:pPr lvl="1">
              <a:lnSpc>
                <a:spcPct val="80000"/>
              </a:lnSpc>
              <a:spcBef>
                <a:spcPct val="5000"/>
              </a:spcBef>
              <a:buFont typeface="Monotype Sorts"/>
              <a:buNone/>
            </a:pPr>
            <a:endParaRPr lang="en-US" altLang="en-US" sz="1200" smtClean="0"/>
          </a:p>
          <a:p>
            <a:pPr lvl="1">
              <a:lnSpc>
                <a:spcPct val="80000"/>
              </a:lnSpc>
              <a:spcBef>
                <a:spcPct val="5000"/>
              </a:spcBef>
              <a:buFont typeface="Monotype Sorts"/>
              <a:buNone/>
            </a:pPr>
            <a:r>
              <a:rPr lang="en-US" altLang="en-US" sz="1200" smtClean="0"/>
              <a:t>	Note: </a:t>
            </a:r>
            <a:r>
              <a:rPr lang="en-US" altLang="en-US" sz="1200" b="1" smtClean="0"/>
              <a:t>WG</a:t>
            </a:r>
            <a:r>
              <a:rPr lang="en-US" altLang="en-US" sz="1200" smtClean="0"/>
              <a:t> includes Working Groups, Task Groups, and other standards-developing committees with a PAR approved by the IEEE-SA Standards Board.</a:t>
            </a:r>
            <a:endParaRPr lang="en-US" altLang="en-US" sz="1200" dirty="0" smtClean="0"/>
          </a:p>
        </p:txBody>
      </p:sp>
      <p:sp>
        <p:nvSpPr>
          <p:cNvPr id="7171" name="Rectangle 1026"/>
          <p:cNvSpPr>
            <a:spLocks noGrp="1" noChangeArrowheads="1"/>
          </p:cNvSpPr>
          <p:nvPr>
            <p:ph type="title"/>
          </p:nvPr>
        </p:nvSpPr>
        <p:spPr>
          <a:xfrm>
            <a:off x="699448" y="480219"/>
            <a:ext cx="7772400" cy="609600"/>
          </a:xfrm>
        </p:spPr>
        <p:txBody>
          <a:bodyPr lIns="90487" tIns="44450" rIns="90487" bIns="44450"/>
          <a:lstStyle/>
          <a:p>
            <a:r>
              <a:rPr lang="en-US" altLang="en-US" sz="2400" u="sng" dirty="0" smtClean="0"/>
              <a:t>Instructions for the WG Chair</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367632" y="6475413"/>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45728075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90500" y="534194"/>
            <a:ext cx="8839200" cy="838200"/>
          </a:xfrm>
        </p:spPr>
        <p:txBody>
          <a:bodyPr/>
          <a:lstStyle/>
          <a:p>
            <a:r>
              <a:rPr lang="en-US" altLang="en-US" sz="3200" u="sng" dirty="0" smtClean="0"/>
              <a:t>Participants, Patents, and Duty to Inform</a:t>
            </a:r>
            <a:endParaRPr lang="en-US" altLang="en-US" sz="3200" dirty="0" smtClean="0"/>
          </a:p>
        </p:txBody>
      </p:sp>
      <p:sp>
        <p:nvSpPr>
          <p:cNvPr id="8195" name="Rectangle 1027"/>
          <p:cNvSpPr>
            <a:spLocks noGrp="1" noChangeArrowheads="1"/>
          </p:cNvSpPr>
          <p:nvPr>
            <p:ph type="body" idx="1"/>
          </p:nvPr>
        </p:nvSpPr>
        <p:spPr>
          <a:xfrm>
            <a:off x="-76200" y="1447800"/>
            <a:ext cx="9144000" cy="4876800"/>
          </a:xfrm>
        </p:spPr>
        <p:txBody>
          <a:bodyPr/>
          <a:lstStyle/>
          <a:p>
            <a:pPr algn="ctr">
              <a:buFont typeface="Monotype Sorts"/>
              <a:buNone/>
            </a:pPr>
            <a:r>
              <a:rPr lang="en-US" altLang="en-US" sz="1600" b="1" dirty="0" smtClean="0"/>
              <a:t>All participants in this meeting have certain obligations under the IEEE-SA Patent Policy. </a:t>
            </a:r>
          </a:p>
          <a:p>
            <a:pPr lvl="1">
              <a:buFont typeface="Arial" panose="020B0604020202020204"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anose="020B0604020202020204"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anose="020B0604020202020204"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anose="020B0604020202020204"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anose="020B0604020202020204"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anose="020B0604020202020204" pitchFamily="34" charset="0"/>
              <a:buChar char="•"/>
            </a:pPr>
            <a:r>
              <a:rPr lang="en-US" altLang="en-US" sz="1600" b="1" dirty="0" smtClean="0">
                <a:solidFill>
                  <a:srgbClr val="003399"/>
                </a:solidFill>
              </a:rPr>
              <a:t>No duty to perform a patent search</a:t>
            </a:r>
            <a:endParaRPr lang="en-US" altLang="en-US" sz="1600" dirty="0" smtClean="0"/>
          </a:p>
        </p:txBody>
      </p:sp>
      <p:sp>
        <p:nvSpPr>
          <p:cNvPr id="8196" name="Text Box 1028"/>
          <p:cNvSpPr txBox="1">
            <a:spLocks noChangeArrowheads="1"/>
          </p:cNvSpPr>
          <p:nvPr/>
        </p:nvSpPr>
        <p:spPr bwMode="auto">
          <a:xfrm>
            <a:off x="76200" y="6030118"/>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14886416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334963"/>
            <a:ext cx="7772400" cy="1143000"/>
          </a:xfrm>
        </p:spPr>
        <p:txBody>
          <a:bodyPr/>
          <a:lstStyle/>
          <a:p>
            <a:r>
              <a:rPr lang="en-GB" altLang="en-US" u="sng" dirty="0" smtClean="0"/>
              <a:t>Patent Related Links</a:t>
            </a:r>
            <a:endParaRPr lang="en-US" altLang="en-US" u="sng" dirty="0" smtClean="0"/>
          </a:p>
        </p:txBody>
      </p:sp>
      <p:sp>
        <p:nvSpPr>
          <p:cNvPr id="9219" name="Rectangle 3"/>
          <p:cNvSpPr>
            <a:spLocks noGrp="1" noChangeArrowheads="1"/>
          </p:cNvSpPr>
          <p:nvPr>
            <p:ph type="body" idx="1"/>
          </p:nvPr>
        </p:nvSpPr>
        <p:spPr>
          <a:xfrm>
            <a:off x="0" y="1295400"/>
            <a:ext cx="8991600" cy="3886200"/>
          </a:xfrm>
        </p:spPr>
        <p:txBody>
          <a:bodyPr/>
          <a:lstStyle/>
          <a:p>
            <a:pPr lvl="1">
              <a:lnSpc>
                <a:spcPct val="90000"/>
              </a:lnSpc>
              <a:buFont typeface="Monotype Sorts"/>
              <a:buNone/>
            </a:pPr>
            <a:r>
              <a:rPr lang="en-US" altLang="en-US" sz="2400" dirty="0" smtClean="0">
                <a:cs typeface="Times New Roman" panose="02020603050405020304" pitchFamily="18" charset="0"/>
              </a:rPr>
              <a:t>	All participants should be familiar with their obligations under the IEEE-SA Policies &amp; Procedures for standards development.</a:t>
            </a:r>
          </a:p>
          <a:p>
            <a:pPr lvl="1">
              <a:lnSpc>
                <a:spcPct val="90000"/>
              </a:lnSpc>
              <a:buFont typeface="Monotype Sorts"/>
              <a:buNone/>
            </a:pPr>
            <a:r>
              <a:rPr lang="en-US" altLang="en-US" sz="2400" dirty="0" smtClean="0">
                <a:cs typeface="Times New Roman" panose="02020603050405020304" pitchFamily="18" charset="0"/>
              </a:rPr>
              <a:t>	Patent Policy is stated in these sources:</a:t>
            </a:r>
          </a:p>
          <a:p>
            <a:pPr lvl="1">
              <a:lnSpc>
                <a:spcPct val="90000"/>
              </a:lnSpc>
              <a:buFont typeface="Monotype Sorts"/>
              <a:buNone/>
            </a:pPr>
            <a:r>
              <a:rPr lang="en-GB" altLang="en-US" sz="2400" dirty="0" smtClean="0"/>
              <a:t>		IEEE-SA Standards Boards Bylaws</a:t>
            </a:r>
          </a:p>
          <a:p>
            <a:pPr lvl="1">
              <a:lnSpc>
                <a:spcPct val="90000"/>
              </a:lnSpc>
              <a:buFont typeface="Monotype Sorts"/>
              <a:buNone/>
            </a:pPr>
            <a:r>
              <a:rPr lang="en-US" altLang="en-US" sz="2100" dirty="0" smtClean="0"/>
              <a:t>		</a:t>
            </a:r>
            <a:r>
              <a:rPr lang="en-US" altLang="en-US" sz="2100" i="1" dirty="0" smtClean="0"/>
              <a:t>http://standards.ieee.org/develop/policies/bylaws/sect6-7.html#6</a:t>
            </a:r>
          </a:p>
          <a:p>
            <a:pPr lvl="1">
              <a:lnSpc>
                <a:spcPct val="90000"/>
              </a:lnSpc>
              <a:buFont typeface="Monotype Sorts"/>
              <a:buNone/>
            </a:pPr>
            <a:r>
              <a:rPr lang="en-GB" altLang="en-US" sz="2400" dirty="0" smtClean="0"/>
              <a:t>		IEEE-SA Standards Board Operations Manual</a:t>
            </a:r>
          </a:p>
          <a:p>
            <a:pPr lvl="1">
              <a:lnSpc>
                <a:spcPct val="90000"/>
              </a:lnSpc>
              <a:buFont typeface="Monotype Sorts"/>
              <a:buNone/>
            </a:pPr>
            <a:r>
              <a:rPr lang="en-US" altLang="en-US" sz="2400" dirty="0" smtClean="0"/>
              <a:t>		</a:t>
            </a:r>
            <a:r>
              <a:rPr lang="en-US" altLang="en-US" sz="2100" i="1" dirty="0" smtClean="0"/>
              <a:t>http://standards.ieee.org/develop/policies/opman/sect6.html#6.3</a:t>
            </a:r>
            <a:endParaRPr lang="en-US" altLang="en-US" sz="2400" dirty="0" smtClean="0"/>
          </a:p>
          <a:p>
            <a:pPr lvl="1">
              <a:lnSpc>
                <a:spcPct val="90000"/>
              </a:lnSpc>
              <a:buFont typeface="Monotype Sorts"/>
              <a:buNone/>
            </a:pPr>
            <a:r>
              <a:rPr lang="en-US" altLang="en-US" sz="2400" dirty="0" smtClean="0">
                <a:cs typeface="Times New Roman" panose="02020603050405020304" pitchFamily="18" charset="0"/>
              </a:rPr>
              <a:t>	Material about the patent policy is available at</a:t>
            </a:r>
            <a:r>
              <a:rPr lang="en-US" altLang="en-US" sz="2400" dirty="0" smtClean="0"/>
              <a:t> </a:t>
            </a:r>
          </a:p>
          <a:p>
            <a:pPr lvl="1">
              <a:lnSpc>
                <a:spcPct val="90000"/>
              </a:lnSpc>
              <a:buFont typeface="Monotype Sorts"/>
              <a:buNone/>
            </a:pPr>
            <a:r>
              <a:rPr lang="en-US" altLang="en-US" sz="2400" dirty="0" smtClean="0"/>
              <a:t>		</a:t>
            </a:r>
            <a:r>
              <a:rPr lang="en-US" altLang="en-US" sz="2100" i="1" dirty="0" smtClean="0"/>
              <a:t>http://standards.ieee.org/about/sasb/patcom/materials.html</a:t>
            </a:r>
          </a:p>
        </p:txBody>
      </p:sp>
      <p:sp>
        <p:nvSpPr>
          <p:cNvPr id="9220" name="Text Box 6"/>
          <p:cNvSpPr txBox="1">
            <a:spLocks noChangeArrowheads="1"/>
          </p:cNvSpPr>
          <p:nvPr/>
        </p:nvSpPr>
        <p:spPr bwMode="auto">
          <a:xfrm>
            <a:off x="7620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9221"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200" b="1"/>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200" b="1"/>
          </a:p>
          <a:p>
            <a:pPr algn="ctr">
              <a:lnSpc>
                <a:spcPct val="80000"/>
              </a:lnSpc>
              <a:buFont typeface="Monotype Sorts"/>
              <a:buNone/>
            </a:pPr>
            <a:r>
              <a:rPr lang="en-US" altLang="en-US" sz="1200" b="1"/>
              <a:t>This slide set is available at https://development.standards.ieee.org/myproject/Public/mytools/mob/slideset.ppt</a:t>
            </a: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64817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304800" y="476830"/>
            <a:ext cx="8686800" cy="1143000"/>
          </a:xfrm>
        </p:spPr>
        <p:txBody>
          <a:bodyPr/>
          <a:lstStyle/>
          <a:p>
            <a:r>
              <a:rPr lang="en-US" altLang="en-US" dirty="0" smtClean="0"/>
              <a:t>Call for Potentially Essential Patents</a:t>
            </a:r>
          </a:p>
        </p:txBody>
      </p:sp>
      <p:sp>
        <p:nvSpPr>
          <p:cNvPr id="10243" name="Rectangle 1027"/>
          <p:cNvSpPr>
            <a:spLocks noGrp="1" noChangeArrowheads="1"/>
          </p:cNvSpPr>
          <p:nvPr>
            <p:ph type="body" idx="1"/>
          </p:nvPr>
        </p:nvSpPr>
        <p:spPr>
          <a:xfrm>
            <a:off x="696913" y="1761697"/>
            <a:ext cx="7772400" cy="4114800"/>
          </a:xfrm>
        </p:spPr>
        <p:txBody>
          <a:bodyPr/>
          <a:lstStyle/>
          <a:p>
            <a:pPr>
              <a:buFont typeface="Arial" panose="020B0604020202020204" pitchFamily="34" charset="0"/>
              <a:buChar char="•"/>
            </a:pPr>
            <a:r>
              <a:rPr lang="en-US" altLang="en-US" sz="2800"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anose="020B0604020202020204" pitchFamily="34" charset="0"/>
              <a:buChar char="•"/>
            </a:pPr>
            <a:r>
              <a:rPr lang="en-US" altLang="en-US" sz="2000" dirty="0" smtClean="0"/>
              <a:t>Either speak up now or</a:t>
            </a:r>
          </a:p>
          <a:p>
            <a:pPr lvl="1">
              <a:buFont typeface="Arial" panose="020B0604020202020204" pitchFamily="34" charset="0"/>
              <a:buChar char="•"/>
            </a:pPr>
            <a:r>
              <a:rPr lang="en-US" altLang="en-US" sz="2000" dirty="0" smtClean="0"/>
              <a:t>Provide the chair of this group with the identity of the holder(s) of any and all such claims as soon as possible or</a:t>
            </a:r>
          </a:p>
          <a:p>
            <a:pPr lvl="1">
              <a:buFont typeface="Arial" panose="020B0604020202020204" pitchFamily="34" charset="0"/>
              <a:buChar char="•"/>
            </a:pPr>
            <a:r>
              <a:rPr lang="en-US" altLang="en-US" sz="2000" dirty="0" smtClean="0"/>
              <a:t>Cause an LOA to be submitted</a:t>
            </a:r>
          </a:p>
        </p:txBody>
      </p:sp>
      <p:sp>
        <p:nvSpPr>
          <p:cNvPr id="10244" name="Text Box 1028"/>
          <p:cNvSpPr txBox="1">
            <a:spLocks noChangeArrowheads="1"/>
          </p:cNvSpPr>
          <p:nvPr/>
        </p:nvSpPr>
        <p:spPr bwMode="auto">
          <a:xfrm>
            <a:off x="0" y="60198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653848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16173" y="759619"/>
            <a:ext cx="8458200" cy="609600"/>
          </a:xfrm>
        </p:spPr>
        <p:txBody>
          <a:bodyPr/>
          <a:lstStyle/>
          <a:p>
            <a:r>
              <a:rPr lang="en-US" altLang="en-US" sz="3200" u="sng" dirty="0" smtClean="0"/>
              <a:t>Other Guidelines for IEEE WG Meetings</a:t>
            </a:r>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428625" y="1624013"/>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buFont typeface="Arial" panose="020B0604020202020204" pitchFamily="34" charset="0"/>
              <a:buChar char="•"/>
            </a:pPr>
            <a:r>
              <a:rPr lang="en-US" altLang="en-US" sz="1800" b="1" dirty="0"/>
              <a:t>All IEEE-SA standards meetings shall be conducted in compliance with all applicable laws, including antitrust and competition laws. </a:t>
            </a:r>
          </a:p>
          <a:p>
            <a:pPr lvl="1">
              <a:lnSpc>
                <a:spcPct val="80000"/>
              </a:lnSpc>
              <a:spcAft>
                <a:spcPct val="40000"/>
              </a:spcAft>
              <a:buFont typeface="Arial" panose="020B0604020202020204" pitchFamily="34" charset="0"/>
              <a:buChar char="•"/>
            </a:pPr>
            <a:r>
              <a:rPr lang="en-US" altLang="en-US" sz="1600" b="1" dirty="0"/>
              <a:t>Don’t discuss the interpretation, validity, or essentiality of patents/patent claims. </a:t>
            </a:r>
          </a:p>
          <a:p>
            <a:pPr lvl="1">
              <a:lnSpc>
                <a:spcPct val="80000"/>
              </a:lnSpc>
              <a:spcAft>
                <a:spcPct val="40000"/>
              </a:spcAft>
              <a:buFont typeface="Arial" panose="020B0604020202020204" pitchFamily="34" charset="0"/>
              <a:buChar char="•"/>
            </a:pPr>
            <a:r>
              <a:rPr lang="en-US" altLang="en-US" sz="1600" b="1" dirty="0"/>
              <a:t>Don’t discuss specific license rates, terms, or conditions.</a:t>
            </a:r>
          </a:p>
          <a:p>
            <a:pPr lvl="2">
              <a:lnSpc>
                <a:spcPct val="80000"/>
              </a:lnSpc>
              <a:spcAft>
                <a:spcPct val="40000"/>
              </a:spcAft>
              <a:buFont typeface="Arial" panose="020B0604020202020204" pitchFamily="34" charset="0"/>
              <a:buChar char="•"/>
            </a:pPr>
            <a:r>
              <a:rPr lang="en-US" altLang="en-US" sz="1400" dirty="0"/>
              <a:t>Relative costs, including licensing costs of essential patent claims, of different technical approaches may be discussed in standards development meetings. </a:t>
            </a:r>
          </a:p>
          <a:p>
            <a:pPr lvl="3">
              <a:lnSpc>
                <a:spcPct val="80000"/>
              </a:lnSpc>
              <a:spcAft>
                <a:spcPct val="40000"/>
              </a:spcAft>
              <a:buFont typeface="Arial" panose="020B0604020202020204" pitchFamily="34" charset="0"/>
              <a:buChar char="•"/>
            </a:pPr>
            <a:r>
              <a:rPr lang="en-GB" altLang="en-US" sz="1400" dirty="0"/>
              <a:t>Technical considerations remain primary focus</a:t>
            </a:r>
            <a:endParaRPr lang="en-US" altLang="en-US" sz="1400" dirty="0"/>
          </a:p>
          <a:p>
            <a:pPr lvl="1">
              <a:lnSpc>
                <a:spcPct val="80000"/>
              </a:lnSpc>
              <a:spcAft>
                <a:spcPct val="40000"/>
              </a:spcAft>
              <a:buFont typeface="Arial" panose="020B0604020202020204" pitchFamily="34" charset="0"/>
              <a:buChar char="•"/>
            </a:pPr>
            <a:r>
              <a:rPr lang="en-US" altLang="en-US" sz="1600" b="1" dirty="0"/>
              <a:t>Don’t discuss or engage in the fixing of product prices, allocation of customers, or division of sales markets.</a:t>
            </a:r>
          </a:p>
          <a:p>
            <a:pPr lvl="1">
              <a:lnSpc>
                <a:spcPct val="80000"/>
              </a:lnSpc>
              <a:spcAft>
                <a:spcPct val="40000"/>
              </a:spcAft>
              <a:buFont typeface="Arial" panose="020B0604020202020204" pitchFamily="34" charset="0"/>
              <a:buChar char="•"/>
            </a:pPr>
            <a:r>
              <a:rPr lang="en-US" altLang="en-US" sz="1600" b="1" dirty="0"/>
              <a:t>Don’t discuss the status or substance of ongoing or threatened litigation.</a:t>
            </a:r>
          </a:p>
          <a:p>
            <a:pPr lvl="1">
              <a:lnSpc>
                <a:spcPct val="80000"/>
              </a:lnSpc>
              <a:spcAft>
                <a:spcPct val="40000"/>
              </a:spcAft>
              <a:buFont typeface="Arial" panose="020B0604020202020204" pitchFamily="34" charset="0"/>
              <a:buChar char="•"/>
            </a:pPr>
            <a:r>
              <a:rPr lang="en-US" altLang="en-US" sz="1600" b="1" dirty="0"/>
              <a:t>Don’t be silent if inappropriate topics are discussed … do formally object.</a:t>
            </a:r>
          </a:p>
          <a:p>
            <a:pPr algn="ctr">
              <a:lnSpc>
                <a:spcPct val="80000"/>
              </a:lnSpc>
              <a:buFont typeface="Monotype Sorts"/>
              <a:buNone/>
            </a:pPr>
            <a:r>
              <a:rPr lang="en-US" altLang="en-US" sz="1000" b="1" dirty="0"/>
              <a:t>---------------------------------------------------------------   </a:t>
            </a:r>
            <a:endParaRPr lang="en-US" altLang="en-US" sz="1200" b="1" dirty="0"/>
          </a:p>
          <a:p>
            <a:pPr algn="ctr">
              <a:lnSpc>
                <a:spcPct val="80000"/>
              </a:lnSpc>
              <a:buFont typeface="Monotype Sorts"/>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p:txBody>
      </p:sp>
      <p:sp>
        <p:nvSpPr>
          <p:cNvPr id="11269" name="Text Box 7"/>
          <p:cNvSpPr txBox="1">
            <a:spLocks noChangeArrowheads="1"/>
          </p:cNvSpPr>
          <p:nvPr/>
        </p:nvSpPr>
        <p:spPr bwMode="auto">
          <a:xfrm>
            <a:off x="57150" y="60198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2017</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133043689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459438</TotalTime>
  <Words>1478</Words>
  <Application>Microsoft Office PowerPoint</Application>
  <PresentationFormat>On-screen Show (4:3)</PresentationFormat>
  <Paragraphs>312</Paragraphs>
  <Slides>18</Slides>
  <Notes>15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6" baseType="lpstr">
      <vt:lpstr>MS Gothic</vt:lpstr>
      <vt:lpstr>ＭＳ Ｐゴシック</vt:lpstr>
      <vt:lpstr>Arial</vt:lpstr>
      <vt:lpstr>Helvetica</vt:lpstr>
      <vt:lpstr>Monotype Sorts</vt:lpstr>
      <vt:lpstr>Times New Roman</vt:lpstr>
      <vt:lpstr>802-11-Submission</vt:lpstr>
      <vt:lpstr>Document</vt:lpstr>
      <vt:lpstr>IEEE 802.11 TGmd May 2017 Agenda</vt:lpstr>
      <vt:lpstr>Abstract</vt:lpstr>
      <vt:lpstr>TGmc Agenda</vt:lpstr>
      <vt:lpstr>Current IEEE 802, 802.11 rules documents </vt:lpstr>
      <vt:lpstr>Instructions for the WG Chair</vt:lpstr>
      <vt:lpstr>Participants, Patents, and Duty to Inform</vt:lpstr>
      <vt:lpstr>Patent Related Links</vt:lpstr>
      <vt:lpstr>Call for Potentially Essential Patents</vt:lpstr>
      <vt:lpstr>Other Guidelines for IEEE WG Meetings</vt:lpstr>
      <vt:lpstr>Participation in IEEE 802 Meetings</vt:lpstr>
      <vt:lpstr>Standard and Amendment Ratification</vt:lpstr>
      <vt:lpstr>In Progress - TGmd Plan of Record </vt:lpstr>
      <vt:lpstr>Chair confirmation</vt:lpstr>
      <vt:lpstr>Vice chair confirmation </vt:lpstr>
      <vt:lpstr>Editor confirmation</vt:lpstr>
      <vt:lpstr>Motion - Comment Collection</vt:lpstr>
      <vt:lpstr>May - July 2017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2017</cp:keywords>
  <cp:lastModifiedBy>Stanley, Dorothy</cp:lastModifiedBy>
  <cp:revision>2750</cp:revision>
  <cp:lastPrinted>1998-02-10T13:28:06Z</cp:lastPrinted>
  <dcterms:created xsi:type="dcterms:W3CDTF">2005-01-04T21:26:55Z</dcterms:created>
  <dcterms:modified xsi:type="dcterms:W3CDTF">2017-04-03T22:26:36Z</dcterms:modified>
</cp:coreProperties>
</file>