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13" r:id="rId4"/>
    <p:sldId id="589" r:id="rId5"/>
    <p:sldId id="621" r:id="rId6"/>
    <p:sldId id="622" r:id="rId7"/>
    <p:sldId id="623" r:id="rId8"/>
    <p:sldId id="624" r:id="rId9"/>
    <p:sldId id="625" r:id="rId10"/>
    <p:sldId id="620" r:id="rId11"/>
    <p:sldId id="557" r:id="rId12"/>
    <p:sldId id="616" r:id="rId13"/>
    <p:sldId id="619" r:id="rId14"/>
    <p:sldId id="617" r:id="rId15"/>
    <p:sldId id="618" r:id="rId16"/>
    <p:sldId id="626" r:id="rId17"/>
    <p:sldId id="590" r:id="rId18"/>
    <p:sldId id="516"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p:scale>
          <a:sx n="140" d="100"/>
          <a:sy n="140" d="100"/>
        </p:scale>
        <p:origin x="1652" y="480"/>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802.11-17/0xxxr0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802.11-17/0xxxr0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04398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09823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15</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885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16</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928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802.11-17/0xxxr0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802.11-17/0559r0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14/11-14-0629-19-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6/ec-16-0201-00-00EC-ieee-802-lmsc-chairs-guidelin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May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2017-04-03</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19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buClrTx/>
              <a:buFontTx/>
              <a:buNone/>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buClrTx/>
              <a:buFontTx/>
              <a:buNone/>
            </a:pPr>
            <a:endParaRPr lang="en-GB" altLang="en-US" sz="1600" b="1">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t>
            </a:r>
            <a:r>
              <a:rPr lang="en-US" altLang="en-US" dirty="0" smtClean="0"/>
              <a:t>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a:t>
            </a:r>
            <a:r>
              <a:rPr lang="en-US" altLang="en-US" sz="2000" dirty="0" smtClean="0">
                <a:solidFill>
                  <a:srgbClr val="006600"/>
                </a:solidFill>
              </a:rPr>
              <a:t>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April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a:t>
            </a:r>
            <a:r>
              <a:rPr lang="en-US" altLang="en-US" dirty="0" smtClean="0"/>
              <a:t>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a:t>
            </a:r>
            <a:r>
              <a:rPr lang="en-US" altLang="en-US" sz="2000" dirty="0" smtClean="0"/>
              <a:t>Begin p</a:t>
            </a:r>
            <a:r>
              <a:rPr lang="en-US" altLang="en-US" sz="2000" dirty="0" smtClean="0"/>
              <a:t>rocessing </a:t>
            </a:r>
            <a:r>
              <a:rPr lang="en-US" altLang="en-US" sz="2000" dirty="0" smtClean="0"/>
              <a:t>CC input, 11ai, 11ah integration</a:t>
            </a:r>
            <a:endParaRPr lang="en-US" altLang="en-US" sz="2000" dirty="0"/>
          </a:p>
          <a:p>
            <a:pPr>
              <a:lnSpc>
                <a:spcPct val="80000"/>
              </a:lnSpc>
            </a:pPr>
            <a:r>
              <a:rPr lang="en-US" altLang="en-US" sz="2000" dirty="0" smtClean="0"/>
              <a:t>March </a:t>
            </a:r>
            <a:r>
              <a:rPr lang="en-US" altLang="en-US" sz="2000" dirty="0" smtClean="0"/>
              <a:t>2018 </a:t>
            </a:r>
            <a:r>
              <a:rPr lang="en-US" altLang="en-US" sz="2000" dirty="0"/>
              <a:t>– </a:t>
            </a:r>
            <a:r>
              <a:rPr lang="en-US" altLang="en-US" sz="2000" dirty="0" smtClean="0"/>
              <a:t>Complete 11aq, </a:t>
            </a:r>
            <a:r>
              <a:rPr lang="en-US" altLang="en-US" sz="2000" dirty="0" smtClean="0"/>
              <a:t>11ak integration</a:t>
            </a:r>
            <a:endParaRPr lang="en-US" altLang="en-US" sz="2000" dirty="0"/>
          </a:p>
          <a:p>
            <a:pPr>
              <a:lnSpc>
                <a:spcPct val="80000"/>
              </a:lnSpc>
            </a:pPr>
            <a:r>
              <a:rPr lang="en-US" altLang="en-US" sz="2000" dirty="0" smtClean="0"/>
              <a:t>July </a:t>
            </a:r>
            <a:r>
              <a:rPr lang="en-US" altLang="en-US" sz="2000" dirty="0" smtClean="0"/>
              <a:t>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a:t>
            </a:r>
            <a:r>
              <a:rPr lang="en-US" altLang="en-US" sz="2000" dirty="0" smtClean="0"/>
              <a:t>(11aj integration)</a:t>
            </a:r>
            <a:endParaRPr lang="en-US" altLang="en-US" sz="2000" dirty="0"/>
          </a:p>
          <a:p>
            <a:pPr>
              <a:lnSpc>
                <a:spcPct val="80000"/>
              </a:lnSpc>
            </a:pPr>
            <a:r>
              <a:rPr lang="en-US" altLang="en-US" sz="2000" dirty="0" smtClean="0"/>
              <a:t>March </a:t>
            </a:r>
            <a:r>
              <a:rPr lang="en-US" altLang="en-US" sz="2000" dirty="0" smtClean="0"/>
              <a:t>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endParaRPr lang="en-US" altLang="en-US" sz="2000" dirty="0" smtClean="0">
              <a:solidFill>
                <a:srgbClr val="0070C0"/>
              </a:solidFill>
            </a:endParaRPr>
          </a:p>
          <a:p>
            <a:pPr>
              <a:lnSpc>
                <a:spcPct val="80000"/>
              </a:lnSpc>
            </a:pPr>
            <a:r>
              <a:rPr lang="en-US" altLang="en-US" sz="2000" dirty="0" smtClean="0"/>
              <a:t>March 2020 - D4.0 </a:t>
            </a:r>
            <a:r>
              <a:rPr lang="en-US" altLang="en-US" sz="2000" dirty="0" smtClean="0"/>
              <a:t>Recirculation Sponsor </a:t>
            </a:r>
            <a:r>
              <a:rPr lang="en-US" altLang="en-US" sz="2000" dirty="0" smtClean="0"/>
              <a:t>Ballot </a:t>
            </a:r>
          </a:p>
          <a:p>
            <a:pPr>
              <a:lnSpc>
                <a:spcPct val="80000"/>
              </a:lnSpc>
            </a:pPr>
            <a:r>
              <a:rPr lang="en-US" altLang="en-US" sz="2000" dirty="0" smtClean="0"/>
              <a:t>May 2020 – </a:t>
            </a:r>
            <a:r>
              <a:rPr lang="en-US" altLang="en-US" sz="2000" dirty="0" smtClean="0"/>
              <a:t>Dec 2020 11ay, 11ba integration</a:t>
            </a:r>
          </a:p>
          <a:p>
            <a:pPr>
              <a:lnSpc>
                <a:spcPct val="80000"/>
              </a:lnSpc>
            </a:pPr>
            <a:r>
              <a:rPr lang="en-US" altLang="en-US" sz="2000" dirty="0" smtClean="0"/>
              <a:t>March </a:t>
            </a:r>
            <a:r>
              <a:rPr lang="en-US" altLang="en-US" sz="2000" dirty="0" smtClean="0"/>
              <a:t>2021 - D5.0 </a:t>
            </a:r>
            <a:r>
              <a:rPr lang="en-US" altLang="en-US" sz="2000" dirty="0" smtClean="0"/>
              <a:t>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Chair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a:t>
            </a:r>
            <a:r>
              <a:rPr lang="en-US" altLang="en-US" sz="2800" dirty="0" smtClean="0"/>
              <a:t> </a:t>
            </a:r>
            <a:r>
              <a:rPr lang="en-US" altLang="en-US" sz="2800" dirty="0" smtClean="0"/>
              <a:t>Dorothy Stanley as </a:t>
            </a:r>
            <a:r>
              <a:rPr lang="en-US" altLang="en-US" sz="2800" dirty="0" err="1" smtClean="0"/>
              <a:t>TGmd</a:t>
            </a:r>
            <a:r>
              <a:rPr lang="en-US" altLang="en-US" sz="2800" dirty="0" smtClean="0"/>
              <a:t> chair</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https://mentor.ieee.org/802.11/dcn/14/11-14-0629-19-0000-802-11-operations-manual.docx</a:t>
            </a:r>
            <a:r>
              <a:rPr lang="en-US" altLang="en-US" i="1" dirty="0"/>
              <a:t> Section </a:t>
            </a:r>
            <a:r>
              <a:rPr lang="en-US" altLang="en-US" i="1" dirty="0" smtClean="0"/>
              <a:t>4.2: </a:t>
            </a:r>
            <a:r>
              <a:rPr lang="en-US" i="1" dirty="0"/>
              <a:t>The TG Chair shall be appointed by the WG Chair and confirmed by a WG majority approval. The TG Chair is re-affirmed every 2 years: one session after the WG Chair is elected</a:t>
            </a:r>
            <a:r>
              <a:rPr lang="en-US" i="1" dirty="0" smtClean="0"/>
              <a:t>.”</a:t>
            </a:r>
            <a:endParaRPr lang="en-GB" i="1" dirty="0"/>
          </a:p>
        </p:txBody>
      </p:sp>
    </p:spTree>
    <p:extLst>
      <p:ext uri="{BB962C8B-B14F-4D97-AF65-F5344CB8AC3E}">
        <p14:creationId xmlns:p14="http://schemas.microsoft.com/office/powerpoint/2010/main" val="3225933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Vice chair </a:t>
            </a:r>
            <a:r>
              <a:rPr lang="en-US" altLang="en-US" sz="3600" dirty="0" smtClean="0"/>
              <a:t>confirmation </a:t>
            </a:r>
            <a:endParaRPr lang="en-US" altLang="en-US" sz="3600" dirty="0" smtClean="0"/>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Elect &lt;&gt; </a:t>
            </a:r>
            <a:r>
              <a:rPr lang="en-US" altLang="en-US" sz="2800" dirty="0" smtClean="0"/>
              <a:t>as </a:t>
            </a:r>
            <a:r>
              <a:rPr lang="en-US" altLang="en-US" sz="2800" dirty="0" err="1" smtClean="0"/>
              <a:t>TGmd</a:t>
            </a:r>
            <a:r>
              <a:rPr lang="en-US" altLang="en-US" sz="2800" dirty="0" smtClean="0"/>
              <a:t> vice </a:t>
            </a:r>
            <a:r>
              <a:rPr lang="en-US" altLang="en-US" sz="2800" dirty="0" smtClean="0"/>
              <a:t>chair</a:t>
            </a:r>
          </a:p>
          <a:p>
            <a:pPr>
              <a:lnSpc>
                <a:spcPct val="80000"/>
              </a:lnSpc>
            </a:pPr>
            <a:r>
              <a:rPr lang="en-US" altLang="en-US" sz="2800" dirty="0" smtClean="0"/>
              <a:t>Elect &lt;&gt; </a:t>
            </a:r>
            <a:r>
              <a:rPr lang="en-US" altLang="en-US" sz="2800" dirty="0"/>
              <a:t>as </a:t>
            </a:r>
            <a:r>
              <a:rPr lang="en-US" altLang="en-US" sz="2800" dirty="0" err="1"/>
              <a:t>TGmd</a:t>
            </a:r>
            <a:r>
              <a:rPr lang="en-US" altLang="en-US" sz="2800" dirty="0"/>
              <a:t> vice </a:t>
            </a:r>
            <a:r>
              <a:rPr lang="en-US" altLang="en-US" sz="2800" dirty="0" smtClean="0"/>
              <a:t>chair</a:t>
            </a:r>
          </a:p>
          <a:p>
            <a:pPr>
              <a:lnSpc>
                <a:spcPct val="80000"/>
              </a:lnSpc>
            </a:pPr>
            <a:endParaRPr lang="en-US" altLang="en-US" sz="2800" dirty="0"/>
          </a:p>
          <a:p>
            <a:pPr>
              <a:lnSpc>
                <a:spcPct val="80000"/>
              </a:lnSpc>
            </a:pPr>
            <a:r>
              <a:rPr lang="en-US" altLang="en-US" sz="2800" dirty="0"/>
              <a:t>Volunteers to date</a:t>
            </a:r>
            <a:r>
              <a:rPr lang="en-US" altLang="en-US" sz="2800" dirty="0" smtClean="0"/>
              <a:t>:</a:t>
            </a:r>
            <a:endParaRPr lang="en-US" altLang="en-US" sz="2800" dirty="0" smtClean="0"/>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r>
              <a:rPr lang="en-US" altLang="en-US" sz="2800" dirty="0" smtClean="0"/>
              <a:t>:</a:t>
            </a:r>
          </a:p>
          <a:p>
            <a:pPr marL="0" indent="0">
              <a:lnSpc>
                <a:spcPct val="80000"/>
              </a:lnSpc>
              <a:buNone/>
            </a:pPr>
            <a:endParaRPr lang="en-US" altLang="en-US" sz="1400" b="0" dirty="0" smtClean="0"/>
          </a:p>
          <a:p>
            <a:pPr marL="0" indent="0">
              <a:lnSpc>
                <a:spcPct val="80000"/>
              </a:lnSpc>
              <a:buNone/>
            </a:pPr>
            <a:endParaRPr lang="en-US" altLang="en-US" sz="1400" b="0" dirty="0"/>
          </a:p>
          <a:p>
            <a:pPr marL="0" indent="0">
              <a:lnSpc>
                <a:spcPct val="80000"/>
              </a:lnSpc>
              <a:buNone/>
            </a:pPr>
            <a:r>
              <a:rPr lang="en-US" altLang="en-US" sz="1400" b="0" i="1" dirty="0" smtClean="0"/>
              <a:t>From </a:t>
            </a:r>
            <a:r>
              <a:rPr lang="en-US" altLang="en-US" sz="1400" b="0" i="1" dirty="0">
                <a:hlinkClick r:id="rId3"/>
              </a:rPr>
              <a:t>https://mentor.ieee.org/802.11/dcn/14/11-14-0629-19-0000-802-11-operations-manual.docx</a:t>
            </a:r>
            <a:r>
              <a:rPr lang="en-US" altLang="en-US" sz="1400" b="0" i="1" dirty="0"/>
              <a:t> Section </a:t>
            </a:r>
            <a:r>
              <a:rPr lang="en-US" altLang="en-US" sz="1400" b="0" i="1" dirty="0" smtClean="0"/>
              <a:t>4.3: </a:t>
            </a:r>
            <a:r>
              <a:rPr lang="en-US" sz="1400" b="0" i="1" dirty="0" smtClean="0"/>
              <a:t>TG </a:t>
            </a:r>
            <a:r>
              <a:rPr lang="en-US" sz="1400" b="0" i="1" dirty="0"/>
              <a:t>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15</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a:t>
            </a:r>
            <a:r>
              <a:rPr lang="en-US" altLang="en-US" sz="2800" dirty="0" smtClean="0"/>
              <a:t>&lt;&gt;</a:t>
            </a:r>
            <a:r>
              <a:rPr lang="en-US" altLang="en-US" sz="2800" dirty="0" smtClean="0"/>
              <a:t> </a:t>
            </a:r>
            <a:r>
              <a:rPr lang="en-US" altLang="en-US" sz="2800" dirty="0"/>
              <a:t>as </a:t>
            </a:r>
            <a:r>
              <a:rPr lang="en-US" altLang="en-US" sz="2800" dirty="0" err="1"/>
              <a:t>TGmd</a:t>
            </a:r>
            <a:r>
              <a:rPr lang="en-US" altLang="en-US" sz="2800" dirty="0"/>
              <a:t> editor</a:t>
            </a:r>
          </a:p>
          <a:p>
            <a:pPr>
              <a:lnSpc>
                <a:spcPct val="80000"/>
              </a:lnSpc>
            </a:pPr>
            <a:endParaRPr lang="en-US" altLang="en-US" sz="2800" dirty="0" smtClean="0"/>
          </a:p>
          <a:p>
            <a:pPr>
              <a:lnSpc>
                <a:spcPct val="80000"/>
              </a:lnSpc>
            </a:pPr>
            <a:r>
              <a:rPr lang="en-US" altLang="en-US" sz="2800" dirty="0" smtClean="0"/>
              <a:t>Volunteers to date: Emily Qi</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r>
              <a:rPr lang="en-US" altLang="en-US" sz="2800" dirty="0" smtClean="0"/>
              <a:t>:</a:t>
            </a:r>
          </a:p>
          <a:p>
            <a:pPr>
              <a:lnSpc>
                <a:spcPct val="80000"/>
              </a:lnSpc>
            </a:pPr>
            <a:endParaRPr lang="en-US" altLang="en-US" sz="2800" dirty="0" smtClean="0"/>
          </a:p>
          <a:p>
            <a:pPr>
              <a:lnSpc>
                <a:spcPct val="80000"/>
              </a:lnSpc>
            </a:pPr>
            <a:endParaRPr lang="en-US" altLang="en-US" sz="2800" dirty="0"/>
          </a:p>
          <a:p>
            <a:pPr marL="0" indent="0">
              <a:lnSpc>
                <a:spcPct val="80000"/>
              </a:lnSpc>
              <a:buNone/>
            </a:pPr>
            <a:r>
              <a:rPr lang="en-US" altLang="en-US" sz="1400" b="0" i="1" dirty="0"/>
              <a:t>From </a:t>
            </a:r>
            <a:r>
              <a:rPr lang="en-US" altLang="en-US" sz="1400" b="0" i="1" dirty="0">
                <a:hlinkClick r:id="rId3"/>
              </a:rPr>
              <a:t>https://</a:t>
            </a:r>
            <a:r>
              <a:rPr lang="en-US" altLang="en-US" sz="1400" b="0" i="1" dirty="0" smtClean="0">
                <a:hlinkClick r:id="rId3"/>
              </a:rPr>
              <a:t>mentor.ieee.org/802.11/dcn/14/11-14-0629-19-0000-802-11-operations-manual.docx</a:t>
            </a:r>
            <a:r>
              <a:rPr lang="en-US" altLang="en-US" sz="1400" b="0" i="1" dirty="0" smtClean="0"/>
              <a:t> Section 4.5: “</a:t>
            </a:r>
            <a:r>
              <a:rPr lang="en-US" sz="1400" b="0" i="1" dirty="0" smtClean="0"/>
              <a:t>The </a:t>
            </a:r>
            <a:r>
              <a:rPr lang="en-US" sz="1400" b="0" i="1" dirty="0"/>
              <a:t>TG Technical Editor shall be appointed by the TG Chair and confirmed by a TG majority approval</a:t>
            </a:r>
            <a:r>
              <a:rPr lang="en-US" sz="1400" b="0" i="1" dirty="0" smtClean="0"/>
              <a:t>.”</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16</a:t>
            </a:fld>
            <a:endParaRPr lang="en-US" smtClean="0"/>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smtClean="0"/>
              <a:t>Motion - Comment Collection</a:t>
            </a:r>
            <a:endParaRPr lang="en-US" altLang="en-US" sz="3600" dirty="0" smtClean="0"/>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Approve a 30 day comment collection on </a:t>
            </a:r>
            <a:r>
              <a:rPr lang="en-US" altLang="en-US" sz="2800" dirty="0" err="1" smtClean="0"/>
              <a:t>TGmd</a:t>
            </a:r>
            <a:r>
              <a:rPr lang="en-US" altLang="en-US" sz="2800" dirty="0" smtClean="0"/>
              <a:t> D0.xx (IEEE </a:t>
            </a:r>
            <a:r>
              <a:rPr lang="en-US" altLang="en-US" sz="2800" dirty="0" err="1" smtClean="0"/>
              <a:t>Std</a:t>
            </a:r>
            <a:r>
              <a:rPr lang="en-US" altLang="en-US" sz="2800" dirty="0" smtClean="0"/>
              <a:t> 802.11™-2016)</a:t>
            </a:r>
            <a:endParaRPr lang="en-US" altLang="en-US" sz="2800" dirty="0" smtClean="0"/>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2017 Meeting Planning</a:t>
            </a:r>
          </a:p>
        </p:txBody>
      </p:sp>
      <p:sp>
        <p:nvSpPr>
          <p:cNvPr id="25606" name="Rectangle 3"/>
          <p:cNvSpPr>
            <a:spLocks noGrp="1" noChangeArrowheads="1"/>
          </p:cNvSpPr>
          <p:nvPr>
            <p:ph type="body" idx="1"/>
          </p:nvPr>
        </p:nvSpPr>
        <p:spPr>
          <a:xfrm>
            <a:off x="685800" y="2286000"/>
            <a:ext cx="7772400" cy="3962400"/>
          </a:xfrm>
        </p:spPr>
        <p:txBody>
          <a:bodyPr/>
          <a:lstStyle/>
          <a:p>
            <a:r>
              <a:rPr lang="en-US" altLang="en-US" sz="2000" dirty="0" smtClean="0"/>
              <a:t>Objectives: Comment collection and </a:t>
            </a:r>
            <a:r>
              <a:rPr lang="en-US" altLang="en-US" sz="2000" dirty="0" err="1" smtClean="0"/>
              <a:t>TGai</a:t>
            </a:r>
            <a:r>
              <a:rPr lang="en-US" altLang="en-US" sz="2000" dirty="0" smtClean="0"/>
              <a:t> roll-in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Scheduled with 10 day notice as needed</a:t>
            </a:r>
          </a:p>
          <a:p>
            <a:r>
              <a:rPr lang="en-US" altLang="en-US" sz="2000" dirty="0" smtClean="0"/>
              <a:t>Schedule review</a:t>
            </a:r>
          </a:p>
          <a:p>
            <a:r>
              <a:rPr lang="en-US" altLang="en-US" sz="2000" dirty="0" smtClean="0"/>
              <a:t>Availability of 11md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endParaRPr lang="en-US" altLang="en-US" sz="2000" dirty="0" smtClean="0"/>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a:t>
            </a:r>
            <a:r>
              <a:rPr lang="en-US" altLang="en-US" dirty="0" smtClean="0"/>
              <a:t>2017 session</a:t>
            </a:r>
            <a:r>
              <a:rPr lang="en-US" alt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smtClean="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TGmc</a:t>
            </a:r>
            <a:r>
              <a:rPr lang="en-US" altLang="en-US" sz="2400" dirty="0" smtClean="0"/>
              <a:t> Agenda</a:t>
            </a:r>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smtClean="0"/>
              <a:t>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a:t>
            </a:r>
          </a:p>
          <a:p>
            <a:pPr lvl="1"/>
            <a:r>
              <a:rPr lang="en-US" altLang="en-US" sz="1600" dirty="0" smtClean="0"/>
              <a:t>Status</a:t>
            </a:r>
            <a:r>
              <a:rPr lang="en-US" altLang="en-US" sz="1600" dirty="0"/>
              <a:t>, Review of </a:t>
            </a:r>
            <a:r>
              <a:rPr lang="en-US" altLang="en-US" sz="1600" dirty="0" smtClean="0"/>
              <a:t>Objectives</a:t>
            </a:r>
            <a:endParaRPr lang="en-US" altLang="en-US" sz="1600" dirty="0" smtClean="0"/>
          </a:p>
          <a:p>
            <a:pPr lvl="1"/>
            <a:r>
              <a:rPr lang="en-GB" sz="1600" dirty="0" smtClean="0"/>
              <a:t>Draft </a:t>
            </a:r>
            <a:r>
              <a:rPr lang="en-GB" sz="1600" dirty="0" err="1" smtClean="0"/>
              <a:t>w</a:t>
            </a:r>
            <a:r>
              <a:rPr lang="en-GB" sz="1600" dirty="0" err="1" smtClean="0"/>
              <a:t>orkplan</a:t>
            </a:r>
            <a:r>
              <a:rPr lang="en-GB" sz="1600" dirty="0" smtClean="0"/>
              <a:t> &amp; schedule</a:t>
            </a:r>
          </a:p>
          <a:p>
            <a:pPr lvl="1"/>
            <a:r>
              <a:rPr lang="en-GB" sz="1600" dirty="0" smtClean="0"/>
              <a:t>Presentations</a:t>
            </a: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4315691" y="1752600"/>
            <a:ext cx="4343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smtClean="0"/>
              <a:t>PM1 </a:t>
            </a:r>
            <a:endParaRPr lang="en-US" altLang="en-US" sz="1800" dirty="0"/>
          </a:p>
          <a:p>
            <a:pPr lvl="1">
              <a:lnSpc>
                <a:spcPct val="80000"/>
              </a:lnSpc>
            </a:pPr>
            <a:r>
              <a:rPr lang="en-US" altLang="en-US" sz="1600" dirty="0" smtClean="0"/>
              <a:t>Presentations</a:t>
            </a:r>
          </a:p>
          <a:p>
            <a:pPr lvl="1"/>
            <a:r>
              <a:rPr lang="en-US" altLang="en-US" sz="1600" dirty="0"/>
              <a:t>Officer confirmation</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495800" y="3234956"/>
            <a:ext cx="4343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smtClean="0"/>
              <a:t>PM1 </a:t>
            </a:r>
            <a:endParaRPr lang="en-US" altLang="en-US" sz="1800" dirty="0"/>
          </a:p>
          <a:p>
            <a:pPr lvl="1">
              <a:lnSpc>
                <a:spcPct val="80000"/>
              </a:lnSpc>
            </a:pPr>
            <a:r>
              <a:rPr lang="en-US" altLang="en-US" sz="1600" dirty="0" smtClean="0"/>
              <a:t>Presentations</a:t>
            </a:r>
          </a:p>
          <a:p>
            <a:pPr lvl="1">
              <a:lnSpc>
                <a:spcPct val="80000"/>
              </a:lnSpc>
            </a:pPr>
            <a:r>
              <a:rPr lang="en-US" altLang="en-US" sz="1600" dirty="0" smtClean="0"/>
              <a:t>Motions</a:t>
            </a:r>
          </a:p>
          <a:p>
            <a:pPr lvl="1">
              <a:lnSpc>
                <a:spcPct val="80000"/>
              </a:lnSpc>
            </a:pPr>
            <a:r>
              <a:rPr lang="en-US" altLang="en-US" sz="1600" dirty="0" smtClean="0"/>
              <a:t>AOB</a:t>
            </a:r>
            <a:r>
              <a:rPr lang="en-US" altLang="en-US" sz="1600" dirty="0"/>
              <a:t>, Adjourn</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2017</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(29 Jul 2016)</a:t>
            </a:r>
          </a:p>
          <a:p>
            <a:pPr lvl="1">
              <a:lnSpc>
                <a:spcPct val="80000"/>
              </a:lnSpc>
              <a:defRPr/>
            </a:pPr>
            <a:r>
              <a:rPr lang="en-US" altLang="en-US" sz="1600" dirty="0">
                <a:hlinkClick r:id="rId4"/>
              </a:rPr>
              <a:t>http://www.ieee802.org/PNP/approved/IEEE_802_OM_v19.pdf </a:t>
            </a:r>
            <a:endParaRPr lang="en-US" altLang="en-US" sz="1600" dirty="0"/>
          </a:p>
          <a:p>
            <a:pPr>
              <a:lnSpc>
                <a:spcPct val="80000"/>
              </a:lnSpc>
              <a:defRPr/>
            </a:pPr>
            <a:r>
              <a:rPr lang="en-US" sz="2000" dirty="0"/>
              <a:t>IEEE 802 Working Group Policies &amp;Procedures (29 Jul 2016)</a:t>
            </a:r>
            <a:r>
              <a:rPr lang="en-US" altLang="en-US" sz="2000" dirty="0"/>
              <a:t> </a:t>
            </a:r>
          </a:p>
          <a:p>
            <a:pPr lvl="1"/>
            <a:r>
              <a:rPr lang="en-US" altLang="en-US" sz="1600" dirty="0">
                <a:hlinkClick r:id="rId5"/>
              </a:rPr>
              <a:t>http://www.ieee802.org/PNP/approved/IEEE_802_WG_PandP_v19.pdf</a:t>
            </a:r>
            <a:r>
              <a:rPr lang="en-US" altLang="en-US" sz="1600" dirty="0"/>
              <a:t> </a:t>
            </a:r>
          </a:p>
          <a:p>
            <a:r>
              <a:rPr lang="en-US" sz="2000" dirty="0"/>
              <a:t>IEEE 802 LMSC Chair's Guidelines (</a:t>
            </a:r>
            <a:r>
              <a:rPr lang="en-US" sz="2000" dirty="0" smtClean="0"/>
              <a:t>11 Nov </a:t>
            </a:r>
            <a:r>
              <a:rPr lang="en-US" sz="2000" dirty="0"/>
              <a:t>2016)</a:t>
            </a:r>
            <a:endParaRPr lang="en-US" sz="2000" dirty="0">
              <a:hlinkClick r:id="rId6"/>
            </a:endParaRPr>
          </a:p>
          <a:p>
            <a:pPr lvl="1"/>
            <a:r>
              <a:rPr lang="en-US" sz="1600" dirty="0">
                <a:hlinkClick r:id="rId7"/>
              </a:rPr>
              <a:t>https://</a:t>
            </a:r>
            <a:r>
              <a:rPr lang="en-US" sz="1600" dirty="0" smtClean="0">
                <a:hlinkClick r:id="rId7"/>
              </a:rPr>
              <a:t>mentor.ieee.org/802-ec/dcn/16/ec-16-0201-00-00EC-ieee-802-lmsc-chairs-guidelines.pdf</a:t>
            </a:r>
            <a:r>
              <a:rPr lang="en-US" sz="1600" dirty="0" smtClean="0"/>
              <a:t>  </a:t>
            </a:r>
          </a:p>
          <a:p>
            <a:r>
              <a:rPr lang="en-US" sz="2000" dirty="0" smtClean="0"/>
              <a:t>IEEE </a:t>
            </a:r>
            <a:r>
              <a:rPr lang="en-US" sz="2000" dirty="0"/>
              <a:t>802.11 WG OM: </a:t>
            </a:r>
            <a:r>
              <a:rPr lang="en-US" sz="2000" dirty="0" smtClean="0"/>
              <a:t>(</a:t>
            </a:r>
            <a:r>
              <a:rPr lang="en-US" sz="2000" dirty="0" smtClean="0"/>
              <a:t>17</a:t>
            </a:r>
            <a:r>
              <a:rPr lang="en-US" sz="2000" dirty="0" smtClean="0"/>
              <a:t> Mar 2017)</a:t>
            </a:r>
            <a:endParaRPr lang="en-US" sz="2000" dirty="0"/>
          </a:p>
          <a:p>
            <a:pPr lvl="1"/>
            <a:r>
              <a:rPr lang="en-US" altLang="en-US" sz="1600" dirty="0">
                <a:hlinkClick r:id="rId8"/>
              </a:rPr>
              <a:t>https://</a:t>
            </a:r>
            <a:r>
              <a:rPr lang="en-US" altLang="en-US" sz="1600" dirty="0" smtClean="0">
                <a:hlinkClick r:id="rId8"/>
              </a:rPr>
              <a:t>mentor.ieee.org/802.11/dcn/14/11-14-0629-19-0000-802-11-operations-manual.docx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459438</TotalTime>
  <Words>1478</Words>
  <Application>Microsoft Office PowerPoint</Application>
  <PresentationFormat>On-screen Show (4:3)</PresentationFormat>
  <Paragraphs>312</Paragraphs>
  <Slides>18</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ＭＳ Ｐゴシック</vt:lpstr>
      <vt:lpstr>Arial</vt:lpstr>
      <vt:lpstr>Helvetica</vt:lpstr>
      <vt:lpstr>Monotype Sorts</vt:lpstr>
      <vt:lpstr>Times New Roman</vt:lpstr>
      <vt:lpstr>802-11-Submission</vt:lpstr>
      <vt:lpstr>Document</vt:lpstr>
      <vt:lpstr>IEEE 802.11 TGmd May 2017 Agenda</vt:lpstr>
      <vt:lpstr>Abstract</vt:lpstr>
      <vt:lpstr>TGmc Agenda</vt:lpstr>
      <vt:lpstr>Current IEEE 802, 802.11 rules documents </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Standard and Amendment Ratification</vt:lpstr>
      <vt:lpstr>In Progress - TGmd Plan of Record </vt:lpstr>
      <vt:lpstr>Chair confirmation</vt:lpstr>
      <vt:lpstr>Vice chair confirmation </vt:lpstr>
      <vt:lpstr>Editor confirmation</vt:lpstr>
      <vt:lpstr>Motion - Comment Collection</vt:lpstr>
      <vt:lpstr>May - July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2017</cp:keywords>
  <cp:lastModifiedBy>Stanley, Dorothy</cp:lastModifiedBy>
  <cp:revision>2750</cp:revision>
  <cp:lastPrinted>1998-02-10T13:28:06Z</cp:lastPrinted>
  <dcterms:created xsi:type="dcterms:W3CDTF">2005-01-04T21:26:55Z</dcterms:created>
  <dcterms:modified xsi:type="dcterms:W3CDTF">2017-04-03T22:26:36Z</dcterms:modified>
</cp:coreProperties>
</file>