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5"/>
  </p:notesMasterIdLst>
  <p:handoutMasterIdLst>
    <p:handoutMasterId r:id="rId56"/>
  </p:handoutMasterIdLst>
  <p:sldIdLst>
    <p:sldId id="256" r:id="rId2"/>
    <p:sldId id="265" r:id="rId3"/>
    <p:sldId id="257"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311" r:id="rId19"/>
    <p:sldId id="312" r:id="rId20"/>
    <p:sldId id="281" r:id="rId21"/>
    <p:sldId id="282" r:id="rId22"/>
    <p:sldId id="283" r:id="rId23"/>
    <p:sldId id="284" r:id="rId24"/>
    <p:sldId id="310" r:id="rId25"/>
    <p:sldId id="285" r:id="rId26"/>
    <p:sldId id="286" r:id="rId27"/>
    <p:sldId id="287" r:id="rId28"/>
    <p:sldId id="290" r:id="rId29"/>
    <p:sldId id="289" r:id="rId30"/>
    <p:sldId id="288" r:id="rId31"/>
    <p:sldId id="304" r:id="rId32"/>
    <p:sldId id="308" r:id="rId33"/>
    <p:sldId id="306" r:id="rId34"/>
    <p:sldId id="307" r:id="rId35"/>
    <p:sldId id="305" r:id="rId36"/>
    <p:sldId id="293" r:id="rId37"/>
    <p:sldId id="291" r:id="rId38"/>
    <p:sldId id="309" r:id="rId39"/>
    <p:sldId id="294" r:id="rId40"/>
    <p:sldId id="295" r:id="rId41"/>
    <p:sldId id="296" r:id="rId42"/>
    <p:sldId id="297" r:id="rId43"/>
    <p:sldId id="298" r:id="rId44"/>
    <p:sldId id="299" r:id="rId45"/>
    <p:sldId id="300" r:id="rId46"/>
    <p:sldId id="301" r:id="rId47"/>
    <p:sldId id="258" r:id="rId48"/>
    <p:sldId id="259" r:id="rId49"/>
    <p:sldId id="260" r:id="rId50"/>
    <p:sldId id="261" r:id="rId51"/>
    <p:sldId id="262" r:id="rId52"/>
    <p:sldId id="263" r:id="rId53"/>
    <p:sldId id="264" r:id="rId5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269"/>
            <p14:sldId id="270"/>
            <p14:sldId id="271"/>
            <p14:sldId id="272"/>
            <p14:sldId id="273"/>
            <p14:sldId id="274"/>
            <p14:sldId id="275"/>
            <p14:sldId id="276"/>
            <p14:sldId id="277"/>
            <p14:sldId id="278"/>
            <p14:sldId id="279"/>
            <p14:sldId id="280"/>
            <p14:sldId id="311"/>
            <p14:sldId id="312"/>
          </p14:sldIdLst>
        </p14:section>
        <p14:section name="Slot # 1" id="{A8BC1F47-3153-4394-9D00-B4D234301B74}">
          <p14:sldIdLst>
            <p14:sldId id="281"/>
            <p14:sldId id="282"/>
            <p14:sldId id="283"/>
            <p14:sldId id="284"/>
            <p14:sldId id="310"/>
            <p14:sldId id="285"/>
            <p14:sldId id="286"/>
            <p14:sldId id="287"/>
          </p14:sldIdLst>
        </p14:section>
        <p14:section name="Slot # 2" id="{5DEA695E-ACCD-4583-8C8C-713FC3EAA3F2}">
          <p14:sldIdLst>
            <p14:sldId id="290"/>
            <p14:sldId id="289"/>
            <p14:sldId id="288"/>
            <p14:sldId id="304"/>
            <p14:sldId id="308"/>
          </p14:sldIdLst>
        </p14:section>
        <p14:section name="Slot #3" id="{630C644C-9DFD-4620-9650-24BD26CEB6E3}">
          <p14:sldIdLst>
            <p14:sldId id="306"/>
            <p14:sldId id="307"/>
            <p14:sldId id="305"/>
            <p14:sldId id="293"/>
            <p14:sldId id="291"/>
            <p14:sldId id="309"/>
            <p14:sldId id="294"/>
            <p14:sldId id="295"/>
            <p14:sldId id="296"/>
            <p14:sldId id="297"/>
          </p14:sldIdLst>
        </p14:section>
        <p14:section name="Backup" id="{47BEF69D-F599-4CC7-B784-3CC168788F46}">
          <p14:sldIdLst>
            <p14:sldId id="298"/>
          </p14:sldIdLst>
        </p14:section>
        <p14:section name="Motion Template" id="{F1C8A9DA-86F4-489A-BD5B-5D1CBCA519D3}">
          <p14:sldIdLst>
            <p14:sldId id="299"/>
            <p14:sldId id="300"/>
            <p14:sldId id="301"/>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64" autoAdjust="0"/>
    <p:restoredTop sz="94660"/>
  </p:normalViewPr>
  <p:slideViewPr>
    <p:cSldViewPr>
      <p:cViewPr varScale="1">
        <p:scale>
          <a:sx n="82" d="100"/>
          <a:sy n="82" d="100"/>
        </p:scale>
        <p:origin x="1302"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53</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3668017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47</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49</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51</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2017</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2017</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2017</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802.11-17/0534r5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policy_rev.pdf" TargetMode="External"/><Relationship Id="rId7" Type="http://schemas.openxmlformats.org/officeDocument/2006/relationships/hyperlink" Target="http://standards.ieee.org/about/sasb/0316sasbmi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about/sasb/0616sasbmin.pdf" TargetMode="External"/><Relationship Id="rId5" Type="http://schemas.openxmlformats.org/officeDocument/2006/relationships/hyperlink" Target="http://standards.ieee.org/about/sasb/0916sasbmin.pdf" TargetMode="External"/><Relationship Id="rId4" Type="http://schemas.openxmlformats.org/officeDocument/2006/relationships/hyperlink" Target="http://standards.ieee.org/about/sasb/1216sasbmin.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May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2017-05-10</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134"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7" name="Slide Number Placeholder 3"/>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Slide </a:t>
            </a:r>
            <a:fld id="{440F5867-744E-4AA6-B0ED-4C44D2DFBB7B}" type="slidenum">
              <a:rPr lang="en-GB" smtClean="0"/>
              <a:pPr/>
              <a:t>14</a:t>
            </a:fld>
            <a:endParaRPr lang="en-GB" dirty="0"/>
          </a:p>
        </p:txBody>
      </p:sp>
      <p:sp>
        <p:nvSpPr>
          <p:cNvPr id="8" name="Footer Placeholder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Jonathan Segev, Intel Corporation</a:t>
            </a:r>
            <a:endParaRPr lang="en-GB" dirty="0"/>
          </a:p>
        </p:txBody>
      </p:sp>
      <p:sp>
        <p:nvSpPr>
          <p:cNvPr id="10"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rgbClr val="000000"/>
                </a:solidFill>
                <a:effectLst/>
                <a:uLnTx/>
                <a:uFillTx/>
                <a:latin typeface="Times New Roman"/>
                <a:ea typeface="+mj-ea"/>
                <a:cs typeface="+mj-cs"/>
              </a:rPr>
              <a:t>IEEE-SA Rule documents updates 2016</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1"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changes are listed here: </a:t>
            </a:r>
            <a:r>
              <a:rPr kumimoji="0" lang="en-US" sz="2000" b="1" i="0" u="sng" strike="noStrike" kern="0" cap="none" spc="0" normalizeH="0" baseline="0" noProof="0" dirty="0" smtClean="0">
                <a:ln>
                  <a:noFill/>
                </a:ln>
                <a:solidFill>
                  <a:srgbClr val="000000"/>
                </a:solidFill>
                <a:effectLst/>
                <a:uLnTx/>
                <a:uFillTx/>
                <a:latin typeface="Times New Roman"/>
                <a:ea typeface="+mn-ea"/>
                <a:cs typeface="+mn-cs"/>
                <a:hlinkClick r:id="rId3"/>
              </a:rPr>
              <a:t>http://standards.ieee.org/develop/policies/policy_rev.pdf</a:t>
            </a:r>
            <a:endParaRPr kumimoji="0" lang="en-US" sz="20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The Standards Board minutes are here: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4"/>
              </a:rPr>
              <a:t>http://standards.ieee.org/about/sasb/1216sasbmin.pdf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5"/>
              </a:rPr>
              <a:t>http://standards.ieee.org/about/sasb/0916sasbmin.pdf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6"/>
              </a:rPr>
              <a:t>http://standards.ieee.org/about/sasb/0616sasbmin.pdf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7"/>
              </a:rPr>
              <a:t>http://standards.ieee.org/about/sasb/0316sasbmin.pdf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695643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519593966"/>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smtClean="0"/>
              <a:t>Agenda setting for the week.</a:t>
            </a:r>
          </a:p>
          <a:p>
            <a:pPr algn="just">
              <a:spcBef>
                <a:spcPct val="20000"/>
              </a:spcBef>
              <a:buFontTx/>
              <a:buChar char="•"/>
            </a:pPr>
            <a:r>
              <a:rPr lang="en-US" altLang="en-US" sz="1800" b="0" dirty="0" smtClean="0"/>
              <a:t>Approve </a:t>
            </a:r>
            <a:r>
              <a:rPr lang="en-US" altLang="en-US" sz="1800" b="0" dirty="0"/>
              <a:t>previous meeting minutes </a:t>
            </a:r>
            <a:r>
              <a:rPr lang="en-US" altLang="en-US" sz="1800" b="0" dirty="0" smtClean="0"/>
              <a:t>(11-17-577).  </a:t>
            </a:r>
          </a:p>
          <a:p>
            <a:pPr algn="just">
              <a:spcBef>
                <a:spcPct val="20000"/>
              </a:spcBef>
              <a:buFontTx/>
              <a:buChar char="•"/>
            </a:pPr>
            <a:r>
              <a:rPr lang="en-US" altLang="en-US" sz="1800" b="0" dirty="0" smtClean="0"/>
              <a:t>Approve </a:t>
            </a:r>
            <a:r>
              <a:rPr lang="en-US" altLang="en-US" sz="1800" b="0" dirty="0" err="1" smtClean="0"/>
              <a:t>telecon</a:t>
            </a:r>
            <a:r>
              <a:rPr lang="en-US" altLang="en-US" sz="1800" b="0" dirty="0" smtClean="0"/>
              <a:t> minutes (11-17-610)</a:t>
            </a:r>
            <a:endParaRPr lang="en-US" altLang="en-US" sz="1800" b="0" dirty="0"/>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a:t>Submissions towards FRD text. </a:t>
            </a:r>
          </a:p>
          <a:p>
            <a:pPr lvl="1" algn="just">
              <a:spcBef>
                <a:spcPct val="20000"/>
              </a:spcBef>
              <a:buFontTx/>
              <a:buChar char="•"/>
            </a:pPr>
            <a:r>
              <a:rPr lang="en-US" altLang="en-US" sz="1600" dirty="0"/>
              <a:t>Submissions towards SRD text.</a:t>
            </a:r>
          </a:p>
          <a:p>
            <a:pPr lvl="1" algn="just">
              <a:spcBef>
                <a:spcPct val="20000"/>
              </a:spcBef>
              <a:buFontTx/>
              <a:buChar char="•"/>
            </a:pPr>
            <a:r>
              <a:rPr lang="en-US" altLang="en-US" sz="1600" dirty="0"/>
              <a:t>Supportive technical submissions to inform the TG.</a:t>
            </a:r>
          </a:p>
          <a:p>
            <a:pPr algn="just">
              <a:spcBef>
                <a:spcPct val="20000"/>
              </a:spcBef>
              <a:buFontTx/>
              <a:buChar char="•"/>
            </a:pPr>
            <a:r>
              <a:rPr lang="en-US" altLang="en-US" sz="1800" b="0" dirty="0" smtClean="0"/>
              <a:t>Review program timelines and consider FRD freeze.</a:t>
            </a:r>
          </a:p>
          <a:p>
            <a:pPr algn="just">
              <a:spcBef>
                <a:spcPct val="20000"/>
              </a:spcBef>
              <a:buFontTx/>
              <a:buChar char="•"/>
            </a:pPr>
            <a:r>
              <a:rPr lang="en-US" altLang="en-US" sz="1800" b="0" dirty="0" smtClean="0"/>
              <a:t>Schedule </a:t>
            </a:r>
            <a:r>
              <a:rPr lang="en-US" altLang="en-US" sz="1800" b="0" dirty="0"/>
              <a:t>teleconference times as needed.</a:t>
            </a:r>
          </a:p>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2072528535"/>
              </p:ext>
            </p:extLst>
          </p:nvPr>
        </p:nvGraphicFramePr>
        <p:xfrm>
          <a:off x="380206" y="1484784"/>
          <a:ext cx="8458200" cy="4046696"/>
        </p:xfrm>
        <a:graphic>
          <a:graphicData uri="http://schemas.openxmlformats.org/drawingml/2006/table">
            <a:tbl>
              <a:tblPr firstRow="1" bandRow="1">
                <a:tableStyleId>{21E4AEA4-8DFA-4A89-87EB-49C32662AFE0}</a:tableStyleId>
              </a:tblPr>
              <a:tblGrid>
                <a:gridCol w="1095450"/>
                <a:gridCol w="1944216"/>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r>
                        <a:rPr lang="en-US" sz="1600" dirty="0" smtClean="0"/>
                        <a:t>11-17-534</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err="1" smtClean="0"/>
                        <a:t>TGaz</a:t>
                      </a:r>
                      <a:r>
                        <a:rPr lang="en-US" sz="1600" dirty="0" smtClean="0"/>
                        <a:t> March 2017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11-17-577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Carlos Aldana</a:t>
                      </a:r>
                    </a:p>
                  </a:txBody>
                  <a:tcPr marT="45712" marB="45712"/>
                </a:tc>
                <a:tc>
                  <a:txBody>
                    <a:bodyPr/>
                    <a:lstStyle/>
                    <a:p>
                      <a:r>
                        <a:rPr lang="en-US" sz="1600" dirty="0" smtClean="0"/>
                        <a:t>March meeting minutes</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Meeting minutes</a:t>
                      </a:r>
                    </a:p>
                  </a:txBody>
                  <a:tcPr marT="45712" marB="45712"/>
                </a:tc>
              </a:tr>
              <a:tr h="492360">
                <a:tc>
                  <a:txBody>
                    <a:bodyPr/>
                    <a:lstStyle/>
                    <a:p>
                      <a:r>
                        <a:rPr lang="en-US" sz="1600" dirty="0" smtClean="0"/>
                        <a:t>11-17-610</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pPr marL="0" algn="l" defTabSz="914400" rtl="0" eaLnBrk="1" latinLnBrk="0" hangingPunct="1"/>
                      <a:r>
                        <a:rPr lang="en-US" sz="1600" kern="1200" dirty="0" err="1" smtClean="0"/>
                        <a:t>TGaz</a:t>
                      </a:r>
                      <a:r>
                        <a:rPr lang="en-US" sz="1600" kern="1200" dirty="0" smtClean="0"/>
                        <a:t> teleconference minutes</a:t>
                      </a:r>
                      <a:r>
                        <a:rPr lang="en-US" sz="1600" kern="1200" baseline="0" dirty="0" smtClean="0"/>
                        <a:t> A</a:t>
                      </a:r>
                      <a:r>
                        <a:rPr lang="en-US" sz="1600" kern="1200" dirty="0" smtClean="0"/>
                        <a:t>pril</a:t>
                      </a:r>
                      <a:r>
                        <a:rPr lang="en-US" sz="1600" kern="1200" baseline="0" dirty="0" smtClean="0"/>
                        <a:t> </a:t>
                      </a:r>
                      <a:r>
                        <a:rPr lang="en-US" sz="1600" kern="1200" dirty="0" smtClean="0"/>
                        <a:t>19</a:t>
                      </a:r>
                      <a:r>
                        <a:rPr lang="en-US" sz="1600" kern="1200" baseline="30000" dirty="0" smtClean="0"/>
                        <a:t>th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t>Telecon</a:t>
                      </a:r>
                      <a:r>
                        <a:rPr lang="en-US" sz="1600" kern="1200" dirty="0" smtClean="0"/>
                        <a:t> minutes</a:t>
                      </a:r>
                      <a:endParaRPr lang="en-US" sz="1600" kern="1200" dirty="0">
                        <a:solidFill>
                          <a:schemeClr val="dk1"/>
                        </a:solidFill>
                        <a:latin typeface="+mn-lt"/>
                        <a:ea typeface="+mn-ea"/>
                        <a:cs typeface="+mn-cs"/>
                      </a:endParaRPr>
                    </a:p>
                  </a:txBody>
                  <a:tcPr marT="45712" marB="45712"/>
                </a:tc>
              </a:tr>
              <a:tr h="492360">
                <a:tc>
                  <a:txBody>
                    <a:bodyPr/>
                    <a:lstStyle/>
                    <a:p>
                      <a:r>
                        <a:rPr lang="en-US" sz="1600" dirty="0" smtClean="0"/>
                        <a:t>11-17-462</a:t>
                      </a:r>
                      <a:endParaRPr lang="en-US" sz="1600" dirty="0"/>
                    </a:p>
                  </a:txBody>
                  <a:tcPr marT="45712" marB="45712"/>
                </a:tc>
                <a:tc>
                  <a:txBody>
                    <a:bodyPr/>
                    <a:lstStyle/>
                    <a:p>
                      <a:r>
                        <a:rPr lang="en-US" sz="1600" dirty="0" smtClean="0"/>
                        <a:t>Chao Chun</a:t>
                      </a:r>
                      <a:endParaRPr lang="en-US" sz="1600" dirty="0"/>
                    </a:p>
                  </a:txBody>
                  <a:tcPr marT="45712" marB="45712"/>
                </a:tc>
                <a:tc>
                  <a:txBody>
                    <a:bodyPr/>
                    <a:lstStyle/>
                    <a:p>
                      <a:pPr marL="0" algn="l" defTabSz="914400" rtl="0" eaLnBrk="1" latinLnBrk="0" hangingPunct="1"/>
                      <a:r>
                        <a:rPr lang="en-US" sz="1600" kern="1200" dirty="0" smtClean="0"/>
                        <a:t>SFD Working Draft Approval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SFD</a:t>
                      </a:r>
                      <a:endParaRPr lang="en-US" sz="1600" kern="1200" dirty="0">
                        <a:solidFill>
                          <a:schemeClr val="dk1"/>
                        </a:solidFill>
                        <a:latin typeface="+mn-lt"/>
                        <a:ea typeface="+mn-ea"/>
                        <a:cs typeface="+mn-cs"/>
                      </a:endParaRPr>
                    </a:p>
                  </a:txBody>
                  <a:tcPr marT="45712" marB="45712"/>
                </a:tc>
              </a:tr>
              <a:tr h="492360">
                <a:tc>
                  <a:txBody>
                    <a:bodyPr/>
                    <a:lstStyle/>
                    <a:p>
                      <a:r>
                        <a:rPr lang="en-US" sz="1600" dirty="0" smtClean="0"/>
                        <a:t>11-17-598</a:t>
                      </a:r>
                      <a:endParaRPr lang="en-US" sz="1600" dirty="0"/>
                    </a:p>
                  </a:txBody>
                  <a:tcPr marT="45712" marB="45712"/>
                </a:tc>
                <a:tc>
                  <a:txBody>
                    <a:bodyPr/>
                    <a:lstStyle/>
                    <a:p>
                      <a:pPr marL="0" algn="l" defTabSz="914400" rtl="0" eaLnBrk="1" latinLnBrk="0" hangingPunct="1"/>
                      <a:r>
                        <a:rPr lang="en-US" sz="1600" kern="1200" dirty="0" err="1" smtClean="0"/>
                        <a:t>Chitto</a:t>
                      </a:r>
                      <a:r>
                        <a:rPr lang="en-US" sz="1600" kern="1200" dirty="0" smtClean="0"/>
                        <a:t> Ghosh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Polling for MU Measurements</a:t>
                      </a:r>
                      <a:endParaRPr lang="en-US" sz="16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SFD</a:t>
                      </a:r>
                      <a:endParaRPr lang="en-US" sz="1600" kern="1200" dirty="0">
                        <a:solidFill>
                          <a:schemeClr val="dk1"/>
                        </a:solidFill>
                        <a:latin typeface="+mn-lt"/>
                        <a:ea typeface="+mn-ea"/>
                        <a:cs typeface="+mn-cs"/>
                      </a:endParaRPr>
                    </a:p>
                  </a:txBody>
                  <a:tcPr marT="45712" marB="45712"/>
                </a:tc>
              </a:tr>
              <a:tr h="492360">
                <a:tc>
                  <a:txBody>
                    <a:bodyPr/>
                    <a:lstStyle/>
                    <a:p>
                      <a:r>
                        <a:rPr lang="en-US" sz="1600" dirty="0" smtClean="0"/>
                        <a:t>11-17-758</a:t>
                      </a:r>
                      <a:endParaRPr lang="en-US" sz="1600" dirty="0"/>
                    </a:p>
                  </a:txBody>
                  <a:tcPr marT="45712" marB="45712"/>
                </a:tc>
                <a:tc>
                  <a:txBody>
                    <a:bodyPr/>
                    <a:lstStyle/>
                    <a:p>
                      <a:pPr marL="0" algn="l" defTabSz="914400" rtl="0" eaLnBrk="1" latinLnBrk="0" hangingPunct="1"/>
                      <a:r>
                        <a:rPr lang="en-US" sz="1600" kern="1200" dirty="0" err="1" smtClean="0"/>
                        <a:t>Chitto</a:t>
                      </a:r>
                      <a:r>
                        <a:rPr lang="en-US" sz="1600" kern="1200" dirty="0" smtClean="0"/>
                        <a:t> Ghosh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Trigger Frame format for 11az</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SFD</a:t>
                      </a:r>
                      <a:endParaRPr lang="en-US" sz="1600" kern="1200" dirty="0">
                        <a:solidFill>
                          <a:schemeClr val="dk1"/>
                        </a:solidFill>
                        <a:latin typeface="+mn-lt"/>
                        <a:ea typeface="+mn-ea"/>
                        <a:cs typeface="+mn-cs"/>
                      </a:endParaRPr>
                    </a:p>
                  </a:txBody>
                  <a:tcPr marT="45712" marB="45712"/>
                </a:tc>
              </a:tr>
              <a:tr h="492360">
                <a:tc>
                  <a:txBody>
                    <a:bodyPr/>
                    <a:lstStyle/>
                    <a:p>
                      <a:r>
                        <a:rPr lang="en-US" sz="1600" dirty="0" smtClean="0"/>
                        <a:t>11-17-591</a:t>
                      </a:r>
                      <a:endParaRPr lang="en-US" sz="1600" dirty="0"/>
                    </a:p>
                  </a:txBody>
                  <a:tcPr marT="45712" marB="45712"/>
                </a:tc>
                <a:tc>
                  <a:txBody>
                    <a:bodyPr/>
                    <a:lstStyle/>
                    <a:p>
                      <a:pPr marL="0" algn="l" defTabSz="914400" rtl="0" eaLnBrk="1" latinLnBrk="0" hangingPunct="1"/>
                      <a:r>
                        <a:rPr lang="en-US" sz="1600" kern="1200" dirty="0" smtClean="0"/>
                        <a:t>Ganesh </a:t>
                      </a:r>
                      <a:r>
                        <a:rPr lang="en-US" sz="1600" kern="1200" dirty="0" err="1" smtClean="0"/>
                        <a:t>Venkatesan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Ranging Protocol Parameter Negotiation Protocol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SFD</a:t>
                      </a:r>
                      <a:endParaRPr lang="en-US" sz="1600" kern="1200" dirty="0">
                        <a:solidFill>
                          <a:schemeClr val="dk1"/>
                        </a:solidFill>
                        <a:latin typeface="+mn-lt"/>
                        <a:ea typeface="+mn-ea"/>
                        <a:cs typeface="+mn-cs"/>
                      </a:endParaRPr>
                    </a:p>
                  </a:txBody>
                  <a:tcPr marT="45712" marB="45712"/>
                </a:tc>
              </a:tr>
              <a:tr h="492360">
                <a:tc>
                  <a:txBody>
                    <a:bodyPr/>
                    <a:lstStyle/>
                    <a:p>
                      <a:r>
                        <a:rPr lang="en-US" sz="1600" dirty="0" smtClean="0"/>
                        <a:t>11-17-779</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 </a:t>
                      </a:r>
                    </a:p>
                  </a:txBody>
                  <a:tcPr marT="45712" marB="45712"/>
                </a:tc>
                <a:tc>
                  <a:txBody>
                    <a:bodyPr/>
                    <a:lstStyle/>
                    <a:p>
                      <a:pPr marL="0" algn="l" defTabSz="914400" rtl="0" eaLnBrk="1" latinLnBrk="0" hangingPunct="1"/>
                      <a:r>
                        <a:rPr lang="en-US" sz="1600" kern="1200" dirty="0" smtClean="0"/>
                        <a:t>MU Ranging Measurement Multiplexing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SFD</a:t>
                      </a:r>
                      <a:endParaRPr lang="en-US" sz="1600" kern="1200" dirty="0">
                        <a:solidFill>
                          <a:schemeClr val="dk1"/>
                        </a:solidFill>
                        <a:latin typeface="+mn-lt"/>
                        <a:ea typeface="+mn-ea"/>
                        <a:cs typeface="+mn-cs"/>
                      </a:endParaRP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853204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2082953235"/>
              </p:ext>
            </p:extLst>
          </p:nvPr>
        </p:nvGraphicFramePr>
        <p:xfrm>
          <a:off x="380206" y="1484784"/>
          <a:ext cx="8458200" cy="5118160"/>
        </p:xfrm>
        <a:graphic>
          <a:graphicData uri="http://schemas.openxmlformats.org/drawingml/2006/table">
            <a:tbl>
              <a:tblPr firstRow="1" bandRow="1">
                <a:tableStyleId>{21E4AEA4-8DFA-4A89-87EB-49C32662AFE0}</a:tableStyleId>
              </a:tblPr>
              <a:tblGrid>
                <a:gridCol w="1095450"/>
                <a:gridCol w="1944216"/>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289552">
                <a:tc>
                  <a:txBody>
                    <a:bodyPr/>
                    <a:lstStyle/>
                    <a:p>
                      <a:r>
                        <a:rPr lang="en-US" sz="1600" dirty="0" smtClean="0"/>
                        <a:t>11-17-780</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 </a:t>
                      </a:r>
                    </a:p>
                  </a:txBody>
                  <a:tcPr marT="45712" marB="45712"/>
                </a:tc>
                <a:tc>
                  <a:txBody>
                    <a:bodyPr/>
                    <a:lstStyle/>
                    <a:p>
                      <a:r>
                        <a:rPr lang="en-US" sz="1600" kern="1200" dirty="0" smtClean="0"/>
                        <a:t>Ranging PHY Security</a:t>
                      </a:r>
                      <a:endParaRPr lang="en-US" sz="1600" dirty="0"/>
                    </a:p>
                  </a:txBody>
                  <a:tcPr marT="45712" marB="45712"/>
                </a:tc>
                <a:tc>
                  <a:txBody>
                    <a:bodyPr/>
                    <a:lstStyle/>
                    <a:p>
                      <a:r>
                        <a:rPr lang="en-US" sz="1600" dirty="0" smtClean="0"/>
                        <a:t>Technical</a:t>
                      </a:r>
                      <a:endParaRPr lang="en-US" sz="1600" dirty="0"/>
                    </a:p>
                  </a:txBody>
                  <a:tcPr marT="45712" marB="45712"/>
                </a:tc>
              </a:tr>
              <a:tr h="289552">
                <a:tc>
                  <a:txBody>
                    <a:bodyPr/>
                    <a:lstStyle/>
                    <a:p>
                      <a:r>
                        <a:rPr lang="en-US" sz="1600" dirty="0" smtClean="0"/>
                        <a:t>11-17-776</a:t>
                      </a:r>
                      <a:endParaRPr lang="en-US" sz="1600" dirty="0"/>
                    </a:p>
                  </a:txBody>
                  <a:tcPr marT="45712" marB="45712"/>
                </a:tc>
                <a:tc>
                  <a:txBody>
                    <a:bodyPr/>
                    <a:lstStyle/>
                    <a:p>
                      <a:r>
                        <a:rPr lang="en-US" sz="1600" dirty="0" smtClean="0"/>
                        <a:t>Li</a:t>
                      </a:r>
                      <a:r>
                        <a:rPr lang="en-US" sz="1600" baseline="0" dirty="0" smtClean="0"/>
                        <a:t> Qinghua</a:t>
                      </a:r>
                      <a:endParaRPr lang="en-US" sz="1600" dirty="0"/>
                    </a:p>
                  </a:txBody>
                  <a:tcPr marT="45712" marB="45712"/>
                </a:tc>
                <a:tc>
                  <a:txBody>
                    <a:bodyPr/>
                    <a:lstStyle/>
                    <a:p>
                      <a:r>
                        <a:rPr lang="en-US" sz="1600" dirty="0" smtClean="0"/>
                        <a:t>Uplink Sounding Sequence Design for MU Scenario in 11az</a:t>
                      </a:r>
                      <a:endParaRPr lang="en-US" sz="1600" dirty="0"/>
                    </a:p>
                  </a:txBody>
                  <a:tcPr marT="45712" marB="45712"/>
                </a:tc>
                <a:tc>
                  <a:txBody>
                    <a:bodyPr/>
                    <a:lstStyle/>
                    <a:p>
                      <a:r>
                        <a:rPr lang="en-US" sz="1600" dirty="0" smtClean="0"/>
                        <a:t>SFD</a:t>
                      </a:r>
                      <a:endParaRPr lang="en-US" sz="1600" dirty="0"/>
                    </a:p>
                  </a:txBody>
                  <a:tcPr marT="45712" marB="45712"/>
                </a:tc>
              </a:tr>
              <a:tr h="246440">
                <a:tc>
                  <a:txBody>
                    <a:bodyPr/>
                    <a:lstStyle/>
                    <a:p>
                      <a:r>
                        <a:rPr lang="en-US" sz="1600" dirty="0" smtClean="0"/>
                        <a:t>11-17-778</a:t>
                      </a:r>
                      <a:endParaRPr lang="en-US" sz="1600" dirty="0"/>
                    </a:p>
                  </a:txBody>
                  <a:tcPr marT="45712" marB="45712"/>
                </a:tc>
                <a:tc>
                  <a:txBody>
                    <a:bodyPr/>
                    <a:lstStyle/>
                    <a:p>
                      <a:r>
                        <a:rPr lang="en-US" sz="1600" dirty="0" smtClean="0"/>
                        <a:t>Erik Lindskog </a:t>
                      </a:r>
                      <a:endParaRPr lang="en-US" sz="1600" dirty="0"/>
                    </a:p>
                  </a:txBody>
                  <a:tcPr marT="45712" marB="45712"/>
                </a:tc>
                <a:tc>
                  <a:txBody>
                    <a:bodyPr/>
                    <a:lstStyle/>
                    <a:p>
                      <a:pPr marL="0" algn="l" defTabSz="914400" rtl="0" eaLnBrk="1" latinLnBrk="0" hangingPunct="1"/>
                      <a:r>
                        <a:rPr lang="en-US" sz="1600" kern="1200" dirty="0" smtClean="0"/>
                        <a:t>Scalable Location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FRD</a:t>
                      </a:r>
                      <a:endParaRPr lang="en-US" sz="1600" kern="1200" dirty="0">
                        <a:solidFill>
                          <a:schemeClr val="dk1"/>
                        </a:solidFill>
                        <a:latin typeface="+mn-lt"/>
                        <a:ea typeface="+mn-ea"/>
                        <a:cs typeface="+mn-cs"/>
                      </a:endParaRPr>
                    </a:p>
                  </a:txBody>
                  <a:tcPr marT="45712" marB="45712"/>
                </a:tc>
              </a:tr>
              <a:tr h="4923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11-17-795</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Li Qinghua</a:t>
                      </a:r>
                    </a:p>
                  </a:txBody>
                  <a:tcPr marT="45712" marB="45712"/>
                </a:tc>
                <a:tc>
                  <a:txBody>
                    <a:bodyPr/>
                    <a:lstStyle/>
                    <a:p>
                      <a:r>
                        <a:rPr lang="en-US" sz="1600" dirty="0" smtClean="0"/>
                        <a:t>PHY Level Security Protection</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p>
                  </a:txBody>
                  <a:tcPr marT="45712" marB="45712"/>
                </a:tc>
              </a:tr>
              <a:tr h="492360">
                <a:tc>
                  <a:txBody>
                    <a:bodyPr/>
                    <a:lstStyle/>
                    <a:p>
                      <a:r>
                        <a:rPr lang="en-US" sz="1600" dirty="0" smtClean="0"/>
                        <a:t>11-17-801</a:t>
                      </a:r>
                      <a:endParaRPr lang="en-US" sz="1600" dirty="0"/>
                    </a:p>
                  </a:txBody>
                  <a:tcPr marT="45712" marB="45712"/>
                </a:tc>
                <a:tc>
                  <a:txBody>
                    <a:bodyPr/>
                    <a:lstStyle/>
                    <a:p>
                      <a:r>
                        <a:rPr lang="en-US" sz="1600" dirty="0" err="1" smtClean="0"/>
                        <a:t>Chitto</a:t>
                      </a:r>
                      <a:r>
                        <a:rPr lang="en-US" sz="1600" dirty="0" smtClean="0"/>
                        <a:t> Ghosh</a:t>
                      </a:r>
                      <a:endParaRPr lang="en-US" sz="1600" dirty="0"/>
                    </a:p>
                  </a:txBody>
                  <a:tcPr marT="45712" marB="45712"/>
                </a:tc>
                <a:tc>
                  <a:txBody>
                    <a:bodyPr/>
                    <a:lstStyle/>
                    <a:p>
                      <a:pPr marL="0" algn="l" defTabSz="914400" rtl="0" eaLnBrk="1" latinLnBrk="0" hangingPunct="1"/>
                      <a:r>
                        <a:rPr lang="en-US" sz="1600" dirty="0" smtClean="0">
                          <a:effectLst/>
                        </a:rPr>
                        <a:t>Discussion on FTM Frame Protection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SFD</a:t>
                      </a:r>
                      <a:endParaRPr lang="en-US" sz="1600" kern="1200" dirty="0">
                        <a:solidFill>
                          <a:schemeClr val="dk1"/>
                        </a:solidFill>
                        <a:latin typeface="+mn-lt"/>
                        <a:ea typeface="+mn-ea"/>
                        <a:cs typeface="+mn-cs"/>
                      </a:endParaRPr>
                    </a:p>
                  </a:txBody>
                  <a:tcPr marT="45712" marB="45712"/>
                </a:tc>
              </a:tr>
              <a:tr h="492360">
                <a:tc>
                  <a:txBody>
                    <a:bodyPr/>
                    <a:lstStyle/>
                    <a:p>
                      <a:r>
                        <a:rPr lang="en-US" sz="1600" dirty="0" smtClean="0"/>
                        <a:t>11-17-802</a:t>
                      </a:r>
                      <a:endParaRPr lang="en-US" sz="1600" dirty="0"/>
                    </a:p>
                  </a:txBody>
                  <a:tcPr marT="45712" marB="45712"/>
                </a:tc>
                <a:tc>
                  <a:txBody>
                    <a:bodyPr/>
                    <a:lstStyle/>
                    <a:p>
                      <a:pPr marL="0" algn="l" defTabSz="914400" rtl="0" eaLnBrk="1" latinLnBrk="0" hangingPunct="1"/>
                      <a:r>
                        <a:rPr lang="en-US" sz="1600" kern="1200" dirty="0" err="1" smtClean="0"/>
                        <a:t>Chitto</a:t>
                      </a:r>
                      <a:r>
                        <a:rPr lang="en-US" sz="1600" kern="1200" dirty="0" smtClean="0"/>
                        <a:t> Ghosh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HE MU Ranging for Unassociated STAs</a:t>
                      </a:r>
                      <a:endParaRPr lang="en-US" sz="16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SFD</a:t>
                      </a:r>
                      <a:endParaRPr lang="en-US" sz="1600" kern="1200" dirty="0">
                        <a:solidFill>
                          <a:schemeClr val="dk1"/>
                        </a:solidFill>
                        <a:latin typeface="+mn-lt"/>
                        <a:ea typeface="+mn-ea"/>
                        <a:cs typeface="+mn-cs"/>
                      </a:endParaRPr>
                    </a:p>
                  </a:txBody>
                  <a:tcPr marT="45712" marB="45712"/>
                </a:tc>
              </a:tr>
              <a:tr h="492360">
                <a:tc>
                  <a:txBody>
                    <a:bodyPr/>
                    <a:lstStyle/>
                    <a:p>
                      <a:r>
                        <a:rPr lang="en-US" sz="1600" dirty="0" smtClean="0"/>
                        <a:t>11-17-xxx</a:t>
                      </a:r>
                      <a:endParaRPr lang="en-US" sz="1600" dirty="0"/>
                    </a:p>
                  </a:txBody>
                  <a:tcPr marT="45712" marB="45712"/>
                </a:tc>
                <a:tc>
                  <a:txBody>
                    <a:bodyPr/>
                    <a:lstStyle/>
                    <a:p>
                      <a:pPr marL="0" algn="l" defTabSz="914400" rtl="0" eaLnBrk="1" latinLnBrk="0" hangingPunct="1"/>
                      <a:r>
                        <a:rPr lang="en-US" sz="1600" kern="1200" dirty="0" smtClean="0"/>
                        <a:t>Chao Chun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SU</a:t>
                      </a:r>
                      <a:r>
                        <a:rPr lang="en-US" sz="1600" kern="1200" baseline="0" dirty="0" smtClean="0"/>
                        <a:t> Mode Negotiation For Unassociated STAs</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t>SFD</a:t>
                      </a:r>
                      <a:endParaRPr lang="en-US" sz="1600" kern="1200" dirty="0">
                        <a:solidFill>
                          <a:schemeClr val="dk1"/>
                        </a:solidFill>
                        <a:latin typeface="+mn-lt"/>
                        <a:ea typeface="+mn-ea"/>
                        <a:cs typeface="+mn-cs"/>
                      </a:endParaRPr>
                    </a:p>
                  </a:txBody>
                  <a:tcPr marT="45712" marB="45712"/>
                </a:tc>
              </a:tr>
              <a:tr h="492360">
                <a:tc>
                  <a:txBody>
                    <a:bodyPr/>
                    <a:lstStyle/>
                    <a:p>
                      <a:endParaRPr lang="en-US" sz="1600" dirty="0"/>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r>
              <a:tr h="492360">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r>
              <a:tr h="492360">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endParaRPr lang="en-US" sz="1600"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26523489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Roy Want (Google) kindly volunteered for the </a:t>
            </a:r>
            <a:r>
              <a:rPr lang="en-US" b="0" dirty="0" err="1" smtClean="0"/>
              <a:t>TGaz</a:t>
            </a:r>
            <a:r>
              <a:rPr lang="en-US" b="0" dirty="0" smtClean="0"/>
              <a:t> Secretary position allowing the TG to </a:t>
            </a:r>
            <a:r>
              <a:rPr lang="en-US" b="0" dirty="0"/>
              <a:t>conduct its business. </a:t>
            </a:r>
          </a:p>
          <a:p>
            <a:pPr>
              <a:buFont typeface="Arial" panose="020B0604020202020204" pitchFamily="34" charset="0"/>
              <a:buChar char="•"/>
            </a:pPr>
            <a:r>
              <a:rPr lang="en-US" b="0" dirty="0" smtClean="0"/>
              <a:t>Would like to acknowledge this by round of applause. </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487194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err="1" smtClean="0">
                <a:cs typeface="Times New Roman" panose="02020603050405020304" pitchFamily="18" charset="0"/>
              </a:rPr>
              <a:t>Deajeon</a:t>
            </a:r>
            <a:r>
              <a:rPr lang="en-US" altLang="en-US" sz="4000" dirty="0" smtClean="0">
                <a:cs typeface="Times New Roman" panose="02020603050405020304" pitchFamily="18" charset="0"/>
              </a:rPr>
              <a:t>, Korea</a:t>
            </a:r>
            <a:endParaRPr lang="en-US" altLang="en-US" sz="4000" dirty="0">
              <a:cs typeface="Times New Roman" panose="02020603050405020304" pitchFamily="18" charset="0"/>
            </a:endParaRPr>
          </a:p>
          <a:p>
            <a:pPr algn="ctr">
              <a:lnSpc>
                <a:spcPct val="90000"/>
              </a:lnSpc>
              <a:buFontTx/>
              <a:buNone/>
            </a:pPr>
            <a:r>
              <a:rPr lang="en-US" altLang="en-US" sz="4000" dirty="0" smtClean="0">
                <a:cs typeface="Times New Roman" panose="02020603050405020304" pitchFamily="18" charset="0"/>
              </a:rPr>
              <a:t>May 7</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-12</a:t>
            </a:r>
            <a:r>
              <a:rPr lang="en-US" altLang="en-US" sz="4000" baseline="30000" dirty="0" smtClean="0">
                <a:cs typeface="Times New Roman" panose="02020603050405020304" pitchFamily="18" charset="0"/>
              </a:rPr>
              <a:t>th</a:t>
            </a:r>
            <a:r>
              <a:rPr lang="en-US" altLang="en-US" sz="4000" dirty="0">
                <a:cs typeface="Times New Roman" panose="02020603050405020304" pitchFamily="18" charset="0"/>
              </a:rPr>
              <a:t>, </a:t>
            </a:r>
            <a:r>
              <a:rPr lang="en-US" altLang="en-US" sz="4000" dirty="0" smtClean="0">
                <a:cs typeface="Times New Roman" panose="02020603050405020304" pitchFamily="18" charset="0"/>
              </a:rPr>
              <a:t>2017</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algn="ctr">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algn="ctr">
              <a:lnSpc>
                <a:spcPct val="90000"/>
              </a:lnSpc>
              <a:buFontTx/>
              <a:buNone/>
            </a:pPr>
            <a:r>
              <a:rPr lang="en-US" altLang="en-US" dirty="0">
                <a:cs typeface="Times New Roman" panose="02020603050405020304" pitchFamily="18" charset="0"/>
              </a:rPr>
              <a:t>Vice-chair:</a:t>
            </a:r>
            <a:r>
              <a:rPr lang="en-US" altLang="en-US" b="0" dirty="0">
                <a:cs typeface="Times New Roman" panose="02020603050405020304" pitchFamily="18" charset="0"/>
              </a:rPr>
              <a:t> Carlos Aldana </a:t>
            </a:r>
            <a:r>
              <a:rPr lang="en-US" altLang="en-US" sz="1800" b="0" dirty="0">
                <a:cs typeface="Times New Roman" panose="02020603050405020304" pitchFamily="18" charset="0"/>
              </a:rPr>
              <a:t>(Intel Corporation)</a:t>
            </a:r>
          </a:p>
          <a:p>
            <a:pPr algn="ctr">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20</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a:t>Agenda Setting (10 min)</a:t>
            </a:r>
          </a:p>
          <a:p>
            <a:pPr algn="just">
              <a:spcBef>
                <a:spcPct val="20000"/>
              </a:spcBef>
              <a:buFontTx/>
              <a:buChar char="•"/>
            </a:pPr>
            <a:r>
              <a:rPr lang="en-US" altLang="en-US" sz="2000" b="0" dirty="0"/>
              <a:t>Approval of previous meeting minutes (5min</a:t>
            </a:r>
            <a:r>
              <a:rPr lang="en-US" altLang="en-US" sz="2000" b="0" dirty="0" smtClean="0"/>
              <a:t>)</a:t>
            </a:r>
          </a:p>
          <a:p>
            <a:pPr algn="just">
              <a:spcBef>
                <a:spcPct val="20000"/>
              </a:spcBef>
              <a:buFontTx/>
              <a:buChar char="•"/>
            </a:pPr>
            <a:r>
              <a:rPr lang="en-US" altLang="en-US" sz="2000" b="0" dirty="0" smtClean="0"/>
              <a:t>Approval of </a:t>
            </a:r>
            <a:r>
              <a:rPr lang="en-US" altLang="en-US" sz="2000" b="0" dirty="0" err="1" smtClean="0"/>
              <a:t>telecon</a:t>
            </a:r>
            <a:r>
              <a:rPr lang="en-US" altLang="en-US" sz="2000" b="0" dirty="0" smtClean="0"/>
              <a:t> minutes (5min)</a:t>
            </a:r>
          </a:p>
          <a:p>
            <a:pPr algn="just">
              <a:spcBef>
                <a:spcPct val="20000"/>
              </a:spcBef>
              <a:buFontTx/>
              <a:buChar char="•"/>
            </a:pPr>
            <a:r>
              <a:rPr lang="en-US" altLang="en-US" sz="2000" b="0" dirty="0" smtClean="0"/>
              <a:t>Presentations </a:t>
            </a:r>
            <a:r>
              <a:rPr lang="en-US" altLang="en-US" sz="2000" b="0" dirty="0"/>
              <a:t>to inform the group (as time permits)</a:t>
            </a:r>
            <a:r>
              <a:rPr lang="en-US" altLang="en-US" sz="1600" dirty="0"/>
              <a:t>.</a:t>
            </a:r>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927166495"/>
              </p:ext>
            </p:extLst>
          </p:nvPr>
        </p:nvGraphicFramePr>
        <p:xfrm>
          <a:off x="323528" y="1916832"/>
          <a:ext cx="8640960" cy="4206096"/>
        </p:xfrm>
        <a:graphic>
          <a:graphicData uri="http://schemas.openxmlformats.org/drawingml/2006/table">
            <a:tbl>
              <a:tblPr firstRow="1" bandRow="1">
                <a:tableStyleId>{21E4AEA4-8DFA-4A89-87EB-49C32662AFE0}</a:tableStyleId>
              </a:tblPr>
              <a:tblGrid>
                <a:gridCol w="1033961"/>
                <a:gridCol w="1624796"/>
                <a:gridCol w="3175738"/>
                <a:gridCol w="1772505"/>
                <a:gridCol w="1033960"/>
              </a:tblGrid>
              <a:tr h="305408">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r>
                        <a:rPr lang="en-US" sz="1500" baseline="0" dirty="0" smtClean="0"/>
                        <a:t> allocation</a:t>
                      </a:r>
                      <a:endParaRPr lang="en-US" sz="1500" dirty="0"/>
                    </a:p>
                  </a:txBody>
                  <a:tcPr marT="45712" marB="45712"/>
                </a:tc>
              </a:tr>
              <a:tr h="305408">
                <a:tc>
                  <a:txBody>
                    <a:bodyPr/>
                    <a:lstStyle/>
                    <a:p>
                      <a:r>
                        <a:rPr lang="en-US" sz="1600" dirty="0" smtClean="0"/>
                        <a:t>11-17-534</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err="1" smtClean="0"/>
                        <a:t>TGaz</a:t>
                      </a:r>
                      <a:r>
                        <a:rPr lang="en-US" sz="1600" dirty="0" smtClean="0"/>
                        <a:t> March 2017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c>
                  <a:txBody>
                    <a:bodyPr/>
                    <a:lstStyle/>
                    <a:p>
                      <a:r>
                        <a:rPr lang="en-US" sz="1400" dirty="0" smtClean="0"/>
                        <a:t>As needed</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11-17-577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Carlos Aldana</a:t>
                      </a:r>
                    </a:p>
                  </a:txBody>
                  <a:tcPr marT="45712" marB="45712"/>
                </a:tc>
                <a:tc>
                  <a:txBody>
                    <a:bodyPr/>
                    <a:lstStyle/>
                    <a:p>
                      <a:r>
                        <a:rPr lang="en-US" sz="1600" dirty="0" smtClean="0"/>
                        <a:t>March meeting minutes</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5min</a:t>
                      </a:r>
                    </a:p>
                  </a:txBody>
                  <a:tcPr marT="45712" marB="45712"/>
                </a:tc>
              </a:tr>
              <a:tr h="259072">
                <a:tc>
                  <a:txBody>
                    <a:bodyPr/>
                    <a:lstStyle/>
                    <a:p>
                      <a:r>
                        <a:rPr lang="en-US" sz="1600" dirty="0" smtClean="0"/>
                        <a:t>11-17-610</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teleconference minutes</a:t>
                      </a:r>
                      <a:r>
                        <a:rPr lang="en-US" sz="1600" kern="1200" baseline="0" dirty="0" smtClean="0">
                          <a:solidFill>
                            <a:schemeClr val="dk1"/>
                          </a:solidFill>
                          <a:latin typeface="+mn-lt"/>
                          <a:ea typeface="+mn-ea"/>
                          <a:cs typeface="+mn-cs"/>
                        </a:rPr>
                        <a:t> A</a:t>
                      </a:r>
                      <a:r>
                        <a:rPr lang="en-US" sz="1600" kern="1200" dirty="0" smtClean="0">
                          <a:solidFill>
                            <a:schemeClr val="dk1"/>
                          </a:solidFill>
                          <a:latin typeface="+mn-lt"/>
                          <a:ea typeface="+mn-ea"/>
                          <a:cs typeface="+mn-cs"/>
                        </a:rPr>
                        <a:t>pril</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19</a:t>
                      </a:r>
                      <a:r>
                        <a:rPr lang="en-US" sz="1600" kern="1200" baseline="30000" dirty="0" smtClean="0">
                          <a:solidFill>
                            <a:schemeClr val="dk1"/>
                          </a:solidFill>
                          <a:latin typeface="+mn-lt"/>
                          <a:ea typeface="+mn-ea"/>
                          <a:cs typeface="+mn-cs"/>
                        </a:rPr>
                        <a:t>th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Telecon</a:t>
                      </a:r>
                      <a:r>
                        <a:rPr lang="en-US" sz="1600" kern="1200" dirty="0" smtClean="0">
                          <a:solidFill>
                            <a:schemeClr val="dk1"/>
                          </a:solidFill>
                          <a:latin typeface="+mn-lt"/>
                          <a:ea typeface="+mn-ea"/>
                          <a:cs typeface="+mn-cs"/>
                        </a:rPr>
                        <a:t> minutes</a:t>
                      </a:r>
                      <a:endParaRPr lang="en-US" sz="16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5min</a:t>
                      </a:r>
                      <a:endParaRPr lang="en-US" sz="1400" kern="1200" dirty="0">
                        <a:solidFill>
                          <a:schemeClr val="dk1"/>
                        </a:solidFill>
                        <a:latin typeface="+mn-lt"/>
                        <a:ea typeface="+mn-ea"/>
                        <a:cs typeface="+mn-cs"/>
                      </a:endParaRPr>
                    </a:p>
                  </a:txBody>
                  <a:tcPr marT="45712" marB="45712"/>
                </a:tc>
              </a:tr>
              <a:tr h="259072">
                <a:tc>
                  <a:txBody>
                    <a:bodyPr/>
                    <a:lstStyle/>
                    <a:p>
                      <a:r>
                        <a:rPr lang="en-US" sz="1600" dirty="0" smtClean="0"/>
                        <a:t>11-17-598</a:t>
                      </a:r>
                      <a:endParaRPr lang="en-US" sz="1600" dirty="0"/>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Chitto</a:t>
                      </a:r>
                      <a:r>
                        <a:rPr lang="en-US" sz="1600" kern="1200" dirty="0" smtClean="0">
                          <a:solidFill>
                            <a:schemeClr val="dk1"/>
                          </a:solidFill>
                          <a:latin typeface="+mn-lt"/>
                          <a:ea typeface="+mn-ea"/>
                          <a:cs typeface="+mn-cs"/>
                        </a:rPr>
                        <a:t> Ghosh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Polling for MU Measurements</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r>
                        <a:rPr lang="en-US" sz="1400" dirty="0" smtClean="0"/>
                        <a:t>10min</a:t>
                      </a:r>
                      <a:endParaRPr lang="en-US" sz="1400" dirty="0"/>
                    </a:p>
                  </a:txBody>
                  <a:tcPr marT="45712" marB="45712"/>
                </a:tc>
              </a:tr>
              <a:tr h="305408">
                <a:tc>
                  <a:txBody>
                    <a:bodyPr/>
                    <a:lstStyle/>
                    <a:p>
                      <a:r>
                        <a:rPr lang="en-US" sz="1600" dirty="0" smtClean="0"/>
                        <a:t>11-17-758</a:t>
                      </a:r>
                      <a:endParaRPr lang="en-US" sz="1600" dirty="0"/>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Chitto</a:t>
                      </a:r>
                      <a:r>
                        <a:rPr lang="en-US" sz="1600" kern="1200" dirty="0" smtClean="0">
                          <a:solidFill>
                            <a:schemeClr val="dk1"/>
                          </a:solidFill>
                          <a:latin typeface="+mn-lt"/>
                          <a:ea typeface="+mn-ea"/>
                          <a:cs typeface="+mn-cs"/>
                        </a:rPr>
                        <a:t> Ghosh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Trigger Frame format for 11az</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r>
                        <a:rPr lang="en-US" sz="1400" dirty="0" smtClean="0"/>
                        <a:t>20min</a:t>
                      </a:r>
                      <a:endParaRPr lang="en-US" sz="1400" dirty="0"/>
                    </a:p>
                  </a:txBody>
                  <a:tcPr marT="45712" marB="45712"/>
                </a:tc>
              </a:tr>
              <a:tr h="305408">
                <a:tc>
                  <a:txBody>
                    <a:bodyPr/>
                    <a:lstStyle/>
                    <a:p>
                      <a:r>
                        <a:rPr lang="en-US" sz="1600" dirty="0" smtClean="0"/>
                        <a:t>11-17-801</a:t>
                      </a:r>
                      <a:endParaRPr lang="en-US" sz="1600" dirty="0"/>
                    </a:p>
                  </a:txBody>
                  <a:tcPr marT="45712" marB="45712"/>
                </a:tc>
                <a:tc>
                  <a:txBody>
                    <a:bodyPr/>
                    <a:lstStyle/>
                    <a:p>
                      <a:r>
                        <a:rPr lang="en-US" sz="1600" dirty="0" err="1" smtClean="0"/>
                        <a:t>Chitto</a:t>
                      </a:r>
                      <a:r>
                        <a:rPr lang="en-US" sz="1600" dirty="0" smtClean="0"/>
                        <a:t> Ghosh</a:t>
                      </a:r>
                      <a:endParaRPr lang="en-US" sz="1600" dirty="0"/>
                    </a:p>
                  </a:txBody>
                  <a:tcPr marT="45712" marB="45712"/>
                </a:tc>
                <a:tc>
                  <a:txBody>
                    <a:bodyPr/>
                    <a:lstStyle/>
                    <a:p>
                      <a:pPr marL="0" algn="l" defTabSz="914400" rtl="0" eaLnBrk="1" latinLnBrk="0" hangingPunct="1"/>
                      <a:r>
                        <a:rPr lang="en-US" sz="1600" dirty="0" smtClean="0">
                          <a:effectLst/>
                        </a:rPr>
                        <a:t>Discussion on FTM Frame Protection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20min</a:t>
                      </a:r>
                      <a:endParaRPr lang="en-US" sz="1400" kern="1200" dirty="0">
                        <a:solidFill>
                          <a:schemeClr val="dk1"/>
                        </a:solidFill>
                        <a:latin typeface="+mn-lt"/>
                        <a:ea typeface="+mn-ea"/>
                        <a:cs typeface="+mn-cs"/>
                      </a:endParaRPr>
                    </a:p>
                  </a:txBody>
                  <a:tcPr marT="45712" marB="45712"/>
                </a:tc>
              </a:tr>
              <a:tr h="305408">
                <a:tc>
                  <a:txBody>
                    <a:bodyPr/>
                    <a:lstStyle/>
                    <a:p>
                      <a:r>
                        <a:rPr lang="en-US" sz="1600" dirty="0" smtClean="0"/>
                        <a:t>11-17-802</a:t>
                      </a:r>
                      <a:endParaRPr lang="en-US" sz="1600" dirty="0"/>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Chitto</a:t>
                      </a:r>
                      <a:r>
                        <a:rPr lang="en-US" sz="1600" kern="1200" dirty="0" smtClean="0">
                          <a:solidFill>
                            <a:schemeClr val="dk1"/>
                          </a:solidFill>
                          <a:latin typeface="+mn-lt"/>
                          <a:ea typeface="+mn-ea"/>
                          <a:cs typeface="+mn-cs"/>
                        </a:rPr>
                        <a:t> Ghosh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HE MU Ranging for Unassociated STAs</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20min</a:t>
                      </a:r>
                      <a:endParaRPr lang="en-US" sz="1400" kern="1200" dirty="0">
                        <a:solidFill>
                          <a:schemeClr val="dk1"/>
                        </a:solidFill>
                        <a:latin typeface="+mn-lt"/>
                        <a:ea typeface="+mn-ea"/>
                        <a:cs typeface="+mn-cs"/>
                      </a:endParaRPr>
                    </a:p>
                  </a:txBody>
                  <a:tcPr marT="45712" marB="45712"/>
                </a:tc>
              </a:tr>
              <a:tr h="305408">
                <a:tc>
                  <a:txBody>
                    <a:bodyPr/>
                    <a:lstStyle/>
                    <a:p>
                      <a:r>
                        <a:rPr lang="en-US" sz="1600" dirty="0" smtClean="0"/>
                        <a:t>11-17-779</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 </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MU Ranging Measurement Multiplexing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 time permits.</a:t>
                      </a:r>
                      <a:endParaRPr lang="en-US" sz="1400" kern="1200" dirty="0">
                        <a:solidFill>
                          <a:schemeClr val="dk1"/>
                        </a:solidFill>
                        <a:latin typeface="+mn-lt"/>
                        <a:ea typeface="+mn-ea"/>
                        <a:cs typeface="+mn-cs"/>
                      </a:endParaRPr>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11-17/577r0 “</a:t>
            </a:r>
            <a:r>
              <a:rPr lang="en-US" dirty="0"/>
              <a:t>Meeting Minutes </a:t>
            </a:r>
            <a:r>
              <a:rPr lang="en-US" dirty="0" smtClean="0"/>
              <a:t>March 2017 </a:t>
            </a:r>
            <a:r>
              <a:rPr lang="en-US" dirty="0"/>
              <a:t>Session</a:t>
            </a:r>
            <a:r>
              <a:rPr lang="en-US" b="0" dirty="0" smtClean="0"/>
              <a:t>” </a:t>
            </a:r>
            <a:r>
              <a:rPr lang="en-US" b="0" dirty="0"/>
              <a:t>posted to Mentor </a:t>
            </a:r>
            <a:r>
              <a:rPr lang="en-US" b="0" dirty="0" smtClean="0"/>
              <a:t>on Apr. 6</a:t>
            </a:r>
            <a:r>
              <a:rPr lang="en-US" b="0" baseline="30000" dirty="0" smtClean="0"/>
              <a:t>th</a:t>
            </a:r>
            <a:r>
              <a:rPr lang="en-US" b="0" dirty="0" smtClean="0"/>
              <a:t> . </a:t>
            </a:r>
            <a:endParaRPr lang="en-US" b="0" dirty="0"/>
          </a:p>
          <a:p>
            <a:endParaRPr lang="en-US" dirty="0"/>
          </a:p>
          <a:p>
            <a:r>
              <a:rPr lang="en-US" dirty="0"/>
              <a:t>Motion:</a:t>
            </a:r>
          </a:p>
          <a:p>
            <a:pPr marL="0" indent="0"/>
            <a:r>
              <a:rPr lang="en-US" b="0" dirty="0"/>
              <a:t>To approve document </a:t>
            </a:r>
            <a:r>
              <a:rPr lang="en-US" b="0" dirty="0" smtClean="0"/>
              <a:t>11-17/577r0 as </a:t>
            </a:r>
            <a:r>
              <a:rPr lang="en-US" b="0" dirty="0" err="1" smtClean="0"/>
              <a:t>TGaz</a:t>
            </a:r>
            <a:r>
              <a:rPr lang="en-US" b="0" dirty="0" smtClean="0"/>
              <a:t> </a:t>
            </a:r>
            <a:r>
              <a:rPr lang="en-US" b="0" dirty="0"/>
              <a:t>meeting minutes for the </a:t>
            </a:r>
            <a:r>
              <a:rPr lang="en-US" b="0" dirty="0" smtClean="0"/>
              <a:t>March meeting</a:t>
            </a:r>
            <a:r>
              <a:rPr lang="en-US" b="0" dirty="0"/>
              <a:t>. </a:t>
            </a:r>
          </a:p>
          <a:p>
            <a:r>
              <a:rPr lang="en-US" b="0" dirty="0"/>
              <a:t>Moved by</a:t>
            </a:r>
            <a:r>
              <a:rPr lang="en-US" b="0" dirty="0" smtClean="0"/>
              <a:t>: Ganesh </a:t>
            </a:r>
            <a:r>
              <a:rPr lang="en-US" b="0" dirty="0" err="1" smtClean="0"/>
              <a:t>Venkatesan</a:t>
            </a:r>
            <a:r>
              <a:rPr lang="en-US" b="0" dirty="0" smtClean="0"/>
              <a:t> </a:t>
            </a:r>
            <a:endParaRPr lang="en-US" b="0" dirty="0"/>
          </a:p>
          <a:p>
            <a:r>
              <a:rPr lang="en-US" b="0" dirty="0"/>
              <a:t>Seconded by</a:t>
            </a:r>
            <a:r>
              <a:rPr lang="en-US" b="0" dirty="0" smtClean="0"/>
              <a:t>: Erik Lindskog</a:t>
            </a:r>
            <a:endParaRPr lang="en-US" b="0" dirty="0"/>
          </a:p>
          <a:p>
            <a:r>
              <a:rPr lang="en-US" b="0" dirty="0"/>
              <a:t>Results (Y/N/A</a:t>
            </a:r>
            <a:r>
              <a:rPr lang="en-US" b="0" dirty="0" smtClean="0"/>
              <a:t>): 14/0/1</a:t>
            </a:r>
          </a:p>
          <a:p>
            <a:r>
              <a:rPr lang="en-US" b="0" dirty="0" smtClean="0"/>
              <a:t>Motion passes</a:t>
            </a:r>
          </a:p>
        </p:txBody>
      </p:sp>
      <p:sp>
        <p:nvSpPr>
          <p:cNvPr id="15"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a:t>
            </a:r>
            <a:r>
              <a:rPr lang="en-US" altLang="en-US" b="0" dirty="0" smtClean="0"/>
              <a:t>Apr. 19</a:t>
            </a:r>
            <a:r>
              <a:rPr lang="en-US" altLang="en-US" b="0" baseline="30000" dirty="0" smtClean="0"/>
              <a:t>th</a:t>
            </a:r>
            <a:r>
              <a:rPr lang="en-US" altLang="en-US" b="0" dirty="0" smtClean="0"/>
              <a:t> </a:t>
            </a:r>
            <a:r>
              <a:rPr lang="en-US" altLang="en-US" b="0" dirty="0" err="1" smtClean="0"/>
              <a:t>Telecon</a:t>
            </a:r>
            <a:r>
              <a:rPr lang="en-US" altLang="en-US" b="0" dirty="0" smtClean="0"/>
              <a:t>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11-17/610r0 “</a:t>
            </a:r>
            <a:r>
              <a:rPr lang="en-US" dirty="0" smtClean="0"/>
              <a:t>taz-teleconference-minutes-april-19th-2017</a:t>
            </a:r>
            <a:r>
              <a:rPr lang="en-US" b="0" dirty="0" smtClean="0"/>
              <a:t>” </a:t>
            </a:r>
            <a:r>
              <a:rPr lang="en-US" b="0" dirty="0"/>
              <a:t>posted to Mentor </a:t>
            </a:r>
            <a:r>
              <a:rPr lang="en-US" b="0" dirty="0" smtClean="0"/>
              <a:t>on Apr. 25</a:t>
            </a:r>
            <a:r>
              <a:rPr lang="en-US" b="0" baseline="30000" dirty="0" smtClean="0"/>
              <a:t>th</a:t>
            </a:r>
            <a:r>
              <a:rPr lang="en-US" b="0" dirty="0" smtClean="0"/>
              <a:t> . </a:t>
            </a:r>
            <a:endParaRPr lang="en-US" b="0" dirty="0"/>
          </a:p>
          <a:p>
            <a:endParaRPr lang="en-US" dirty="0"/>
          </a:p>
          <a:p>
            <a:r>
              <a:rPr lang="en-US" dirty="0"/>
              <a:t>Motion:</a:t>
            </a:r>
          </a:p>
          <a:p>
            <a:pPr marL="0" indent="0"/>
            <a:r>
              <a:rPr lang="en-US" b="0" dirty="0"/>
              <a:t>To approve document </a:t>
            </a:r>
            <a:r>
              <a:rPr lang="en-US" b="0" dirty="0" smtClean="0"/>
              <a:t>11-17/610r0 as </a:t>
            </a:r>
            <a:r>
              <a:rPr lang="en-US" b="0" dirty="0" err="1" smtClean="0"/>
              <a:t>TGaz</a:t>
            </a:r>
            <a:r>
              <a:rPr lang="en-US" b="0" dirty="0" smtClean="0"/>
              <a:t> Apr. 19</a:t>
            </a:r>
            <a:r>
              <a:rPr lang="en-US" b="0" baseline="30000" dirty="0" smtClean="0"/>
              <a:t>th</a:t>
            </a:r>
            <a:r>
              <a:rPr lang="en-US" b="0" dirty="0" smtClean="0"/>
              <a:t> </a:t>
            </a:r>
            <a:r>
              <a:rPr lang="en-US" b="0" dirty="0" err="1" smtClean="0"/>
              <a:t>Telecon</a:t>
            </a:r>
            <a:r>
              <a:rPr lang="en-US" b="0" dirty="0" smtClean="0"/>
              <a:t> minutes as the record for the Apr. 19</a:t>
            </a:r>
            <a:r>
              <a:rPr lang="en-US" b="0" baseline="30000" dirty="0" smtClean="0"/>
              <a:t>th</a:t>
            </a:r>
            <a:r>
              <a:rPr lang="en-US" b="0" dirty="0" smtClean="0"/>
              <a:t> </a:t>
            </a:r>
            <a:r>
              <a:rPr lang="en-US" b="0" dirty="0" err="1" smtClean="0"/>
              <a:t>TGaz</a:t>
            </a:r>
            <a:r>
              <a:rPr lang="en-US" b="0" dirty="0" smtClean="0"/>
              <a:t> </a:t>
            </a:r>
            <a:r>
              <a:rPr lang="en-US" b="0" dirty="0" err="1" smtClean="0"/>
              <a:t>Telecon</a:t>
            </a:r>
            <a:r>
              <a:rPr lang="en-US" b="0" dirty="0" smtClean="0"/>
              <a:t>.</a:t>
            </a:r>
            <a:endParaRPr lang="en-US" b="0" dirty="0"/>
          </a:p>
          <a:p>
            <a:r>
              <a:rPr lang="en-US" b="0" dirty="0"/>
              <a:t>Moved by</a:t>
            </a:r>
            <a:r>
              <a:rPr lang="en-US" b="0" dirty="0" smtClean="0"/>
              <a:t>: Ganesh </a:t>
            </a:r>
            <a:r>
              <a:rPr lang="en-US" b="0" dirty="0" err="1" smtClean="0"/>
              <a:t>Venkatesan</a:t>
            </a:r>
            <a:endParaRPr lang="en-US" b="0" dirty="0"/>
          </a:p>
          <a:p>
            <a:r>
              <a:rPr lang="en-US" b="0" dirty="0"/>
              <a:t>Seconded by</a:t>
            </a:r>
            <a:r>
              <a:rPr lang="en-US" b="0" dirty="0" smtClean="0"/>
              <a:t>: Allan Zhu</a:t>
            </a:r>
            <a:endParaRPr lang="en-US" b="0" dirty="0"/>
          </a:p>
          <a:p>
            <a:r>
              <a:rPr lang="en-US" b="0" dirty="0"/>
              <a:t>Results (Y/N/A</a:t>
            </a:r>
            <a:r>
              <a:rPr lang="en-US" b="0" dirty="0" smtClean="0"/>
              <a:t>): 14/ 0 / 1</a:t>
            </a:r>
          </a:p>
          <a:p>
            <a:r>
              <a:rPr lang="en-US" b="0" dirty="0" smtClean="0"/>
              <a:t>Motion passes.</a:t>
            </a:r>
          </a:p>
        </p:txBody>
      </p:sp>
      <p:sp>
        <p:nvSpPr>
          <p:cNvPr id="15"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34176873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25</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27</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p>
          <a:p>
            <a:endParaRPr lang="en-US" sz="2000" b="0" dirty="0"/>
          </a:p>
          <a:p>
            <a:endParaRPr lang="en-US" dirty="0"/>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May </a:t>
            </a:r>
            <a:r>
              <a:rPr lang="en-US" altLang="en-US" dirty="0" smtClean="0"/>
              <a:t>Daejeon, Korea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282793107"/>
              </p:ext>
            </p:extLst>
          </p:nvPr>
        </p:nvGraphicFramePr>
        <p:xfrm>
          <a:off x="395536" y="1628800"/>
          <a:ext cx="8342185" cy="3149360"/>
        </p:xfrm>
        <a:graphic>
          <a:graphicData uri="http://schemas.openxmlformats.org/drawingml/2006/table">
            <a:tbl>
              <a:tblPr firstRow="1" bandRow="1">
                <a:tableStyleId>{21E4AEA4-8DFA-4A89-87EB-49C32662AFE0}</a:tableStyleId>
              </a:tblPr>
              <a:tblGrid>
                <a:gridCol w="1225059"/>
                <a:gridCol w="1860543"/>
                <a:gridCol w="2952328"/>
                <a:gridCol w="1368152"/>
                <a:gridCol w="936103"/>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11-17-0534</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 2016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152392">
                <a:tc>
                  <a:txBody>
                    <a:bodyPr/>
                    <a:lstStyle/>
                    <a:p>
                      <a:r>
                        <a:rPr lang="en-US" sz="1600" dirty="0" smtClean="0"/>
                        <a:t>11-17-591</a:t>
                      </a:r>
                      <a:endParaRPr lang="en-US" sz="1600"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Ranging Protocol Parameter Negotiation Protocol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r>
                        <a:rPr lang="en-US" sz="1600" dirty="0" smtClean="0"/>
                        <a:t>35min</a:t>
                      </a:r>
                      <a:endParaRPr lang="en-US" sz="1600" dirty="0"/>
                    </a:p>
                  </a:txBody>
                  <a:tcPr marT="45712" marB="45712"/>
                </a:tc>
              </a:tr>
              <a:tr h="160012">
                <a:tc>
                  <a:txBody>
                    <a:bodyPr/>
                    <a:lstStyle/>
                    <a:p>
                      <a:r>
                        <a:rPr lang="en-US" sz="1600" dirty="0" smtClean="0"/>
                        <a:t>11-17-780</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 </a:t>
                      </a:r>
                    </a:p>
                  </a:txBody>
                  <a:tcPr marT="45712" marB="45712"/>
                </a:tc>
                <a:tc>
                  <a:txBody>
                    <a:bodyPr/>
                    <a:lstStyle/>
                    <a:p>
                      <a:r>
                        <a:rPr lang="en-US" sz="1600" kern="1200" dirty="0" smtClean="0">
                          <a:solidFill>
                            <a:schemeClr val="dk1"/>
                          </a:solidFill>
                          <a:latin typeface="+mn-lt"/>
                          <a:ea typeface="+mn-ea"/>
                          <a:cs typeface="+mn-cs"/>
                        </a:rPr>
                        <a:t>Ranging PHY Security</a:t>
                      </a:r>
                      <a:endParaRPr lang="en-US" sz="1600" dirty="0"/>
                    </a:p>
                  </a:txBody>
                  <a:tcPr marT="45712" marB="45712"/>
                </a:tc>
                <a:tc>
                  <a:txBody>
                    <a:bodyPr/>
                    <a:lstStyle/>
                    <a:p>
                      <a:r>
                        <a:rPr lang="en-US" sz="1600" dirty="0" smtClean="0"/>
                        <a:t>Technical</a:t>
                      </a:r>
                      <a:endParaRPr lang="en-US" sz="1600" dirty="0"/>
                    </a:p>
                  </a:txBody>
                  <a:tcPr marT="45712" marB="45712"/>
                </a:tc>
                <a:tc>
                  <a:txBody>
                    <a:bodyPr/>
                    <a:lstStyle/>
                    <a:p>
                      <a:r>
                        <a:rPr lang="en-US" sz="1600" dirty="0" smtClean="0"/>
                        <a:t>25min</a:t>
                      </a:r>
                      <a:endParaRPr lang="en-US" sz="1600" dirty="0"/>
                    </a:p>
                  </a:txBody>
                  <a:tcPr marT="45712" marB="45712"/>
                </a:tc>
              </a:tr>
              <a:tr h="160012">
                <a:tc>
                  <a:txBody>
                    <a:bodyPr/>
                    <a:lstStyle/>
                    <a:p>
                      <a:r>
                        <a:rPr lang="en-US" sz="1600" dirty="0" smtClean="0"/>
                        <a:t>11-17-776</a:t>
                      </a:r>
                      <a:endParaRPr lang="en-US" sz="1600" dirty="0"/>
                    </a:p>
                  </a:txBody>
                  <a:tcPr marT="45712" marB="45712"/>
                </a:tc>
                <a:tc>
                  <a:txBody>
                    <a:bodyPr/>
                    <a:lstStyle/>
                    <a:p>
                      <a:r>
                        <a:rPr lang="en-US" sz="1600" dirty="0" smtClean="0"/>
                        <a:t>Li</a:t>
                      </a:r>
                      <a:r>
                        <a:rPr lang="en-US" sz="1600" baseline="0" dirty="0" smtClean="0"/>
                        <a:t> Qinghua</a:t>
                      </a:r>
                      <a:endParaRPr lang="en-US" sz="1600" dirty="0"/>
                    </a:p>
                  </a:txBody>
                  <a:tcPr marT="45712" marB="45712"/>
                </a:tc>
                <a:tc>
                  <a:txBody>
                    <a:bodyPr/>
                    <a:lstStyle/>
                    <a:p>
                      <a:r>
                        <a:rPr lang="en-US" sz="1600" dirty="0" smtClean="0"/>
                        <a:t>Uplink Sounding Sequence Design for MU Scenario in 11az</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dirty="0" smtClean="0"/>
                        <a:t>25min</a:t>
                      </a:r>
                      <a:endParaRPr lang="en-US" sz="1600" dirty="0"/>
                    </a:p>
                  </a:txBody>
                  <a:tcPr marT="45712" marB="45712"/>
                </a:tc>
              </a:tr>
              <a:tr h="5260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11-17-795</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Li Qinghua</a:t>
                      </a:r>
                    </a:p>
                  </a:txBody>
                  <a:tcPr marT="45712" marB="45712"/>
                </a:tc>
                <a:tc>
                  <a:txBody>
                    <a:bodyPr/>
                    <a:lstStyle/>
                    <a:p>
                      <a:r>
                        <a:rPr lang="en-US" sz="1600" dirty="0" smtClean="0"/>
                        <a:t>PHY Level Security Protection</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p>
                  </a:txBody>
                  <a:tcPr marT="45712" marB="45712"/>
                </a:tc>
                <a:tc>
                  <a:txBody>
                    <a:bodyPr/>
                    <a:lstStyle/>
                    <a:p>
                      <a:r>
                        <a:rPr lang="en-US" sz="1600" dirty="0" smtClean="0"/>
                        <a:t>As time permits</a:t>
                      </a:r>
                      <a:endParaRPr lang="en-US" sz="1600" dirty="0"/>
                    </a:p>
                  </a:txBody>
                  <a:tcPr marT="45712" marB="45712"/>
                </a:tc>
              </a:tr>
              <a:tr h="160012">
                <a:tc>
                  <a:txBody>
                    <a:bodyPr/>
                    <a:lstStyle/>
                    <a:p>
                      <a:endParaRPr lang="en-US" sz="1600" dirty="0"/>
                    </a:p>
                  </a:txBody>
                  <a:tcPr marT="45712" marB="45712"/>
                </a:tc>
                <a:tc>
                  <a:txBody>
                    <a:bodyPr/>
                    <a:lstStyle/>
                    <a:p>
                      <a:endParaRPr lang="en-US" sz="1600" dirty="0"/>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15659445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3</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(~45min</a:t>
            </a:r>
            <a:r>
              <a:rPr lang="en-US" altLang="en-US" sz="2000" b="0" dirty="0"/>
              <a:t> </a:t>
            </a:r>
            <a:r>
              <a:rPr lang="en-US" altLang="en-US" sz="2000" b="0" dirty="0" smtClean="0"/>
              <a:t>/ as needed)</a:t>
            </a:r>
          </a:p>
          <a:p>
            <a:pPr algn="just">
              <a:spcBef>
                <a:spcPct val="20000"/>
              </a:spcBef>
              <a:buFontTx/>
              <a:buChar char="•"/>
            </a:pPr>
            <a:r>
              <a:rPr lang="en-US" altLang="en-US" sz="2000" b="0" dirty="0" smtClean="0"/>
              <a:t>Review TG timelines (5min)</a:t>
            </a:r>
          </a:p>
          <a:p>
            <a:pPr algn="just">
              <a:spcBef>
                <a:spcPct val="20000"/>
              </a:spcBef>
              <a:buFontTx/>
              <a:buChar char="•"/>
            </a:pPr>
            <a:r>
              <a:rPr lang="en-US" altLang="en-US" sz="2000" b="0" dirty="0" smtClean="0"/>
              <a:t>Set goals for May meeting (5min)</a:t>
            </a:r>
          </a:p>
          <a:p>
            <a:pPr algn="just">
              <a:spcBef>
                <a:spcPct val="20000"/>
              </a:spcBef>
              <a:buFontTx/>
              <a:buChar char="•"/>
            </a:pPr>
            <a:r>
              <a:rPr lang="en-US" altLang="en-US" sz="2000" b="0" dirty="0" smtClean="0"/>
              <a:t>Set teleconference (5min)</a:t>
            </a:r>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a:p>
          <a:p>
            <a:endParaRPr lang="en-US" sz="2000" b="0" dirty="0"/>
          </a:p>
          <a:p>
            <a:endParaRPr lang="en-US" dirty="0"/>
          </a:p>
        </p:txBody>
      </p:sp>
    </p:spTree>
    <p:extLst>
      <p:ext uri="{BB962C8B-B14F-4D97-AF65-F5344CB8AC3E}">
        <p14:creationId xmlns:p14="http://schemas.microsoft.com/office/powerpoint/2010/main" val="34551742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778219433"/>
              </p:ext>
            </p:extLst>
          </p:nvPr>
        </p:nvGraphicFramePr>
        <p:xfrm>
          <a:off x="622302" y="1916832"/>
          <a:ext cx="7772404" cy="3022440"/>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11-17-534</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 2016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160012">
                <a:tc>
                  <a:txBody>
                    <a:bodyPr/>
                    <a:lstStyle/>
                    <a:p>
                      <a:r>
                        <a:rPr lang="en-US" sz="1600" dirty="0" smtClean="0"/>
                        <a:t>11-17-778</a:t>
                      </a:r>
                      <a:endParaRPr lang="en-US" sz="1600" dirty="0"/>
                    </a:p>
                  </a:txBody>
                  <a:tcPr marT="45712" marB="45712"/>
                </a:tc>
                <a:tc>
                  <a:txBody>
                    <a:bodyPr/>
                    <a:lstStyle/>
                    <a:p>
                      <a:r>
                        <a:rPr lang="en-US" sz="1600" dirty="0" smtClean="0"/>
                        <a:t>Erik Lindskog </a:t>
                      </a:r>
                      <a:endParaRPr lang="en-US" sz="1600"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Scalable Location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FRD</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20min</a:t>
                      </a:r>
                      <a:endParaRPr lang="en-US" sz="1600" kern="1200" dirty="0">
                        <a:solidFill>
                          <a:schemeClr val="dk1"/>
                        </a:solidFill>
                        <a:latin typeface="+mn-lt"/>
                        <a:ea typeface="+mn-ea"/>
                        <a:cs typeface="+mn-cs"/>
                      </a:endParaRPr>
                    </a:p>
                  </a:txBody>
                  <a:tcPr marT="45712" marB="45712"/>
                </a:tc>
              </a:tr>
              <a:tr h="160012">
                <a:tc>
                  <a:txBody>
                    <a:bodyPr/>
                    <a:lstStyle/>
                    <a:p>
                      <a:r>
                        <a:rPr lang="en-US" sz="1600" dirty="0" smtClean="0"/>
                        <a:t>11-17-xxx</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Chao Chun Wang</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SU</a:t>
                      </a:r>
                      <a:r>
                        <a:rPr lang="en-US" sz="1600" kern="1200" baseline="0" dirty="0" smtClean="0">
                          <a:solidFill>
                            <a:schemeClr val="dk1"/>
                          </a:solidFill>
                          <a:latin typeface="+mn-lt"/>
                          <a:ea typeface="+mn-ea"/>
                          <a:cs typeface="+mn-cs"/>
                        </a:rPr>
                        <a:t> Mode Negotiation For Unassociated STAs</a:t>
                      </a:r>
                      <a:endParaRPr lang="en-US" sz="16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p>
                  </a:txBody>
                  <a:tcPr marT="45712" marB="45712"/>
                </a:tc>
                <a:tc>
                  <a:txBody>
                    <a:bodyPr/>
                    <a:lstStyle/>
                    <a:p>
                      <a:r>
                        <a:rPr lang="en-US" sz="1600" kern="1200" dirty="0" smtClean="0">
                          <a:solidFill>
                            <a:schemeClr val="dk1"/>
                          </a:solidFill>
                          <a:latin typeface="+mn-lt"/>
                          <a:ea typeface="+mn-ea"/>
                          <a:cs typeface="+mn-cs"/>
                        </a:rPr>
                        <a:t>20min</a:t>
                      </a:r>
                      <a:endParaRPr lang="en-US" sz="1600" kern="1200" dirty="0">
                        <a:solidFill>
                          <a:schemeClr val="dk1"/>
                        </a:solidFill>
                        <a:latin typeface="+mn-lt"/>
                        <a:ea typeface="+mn-ea"/>
                        <a:cs typeface="+mn-cs"/>
                      </a:endParaRPr>
                    </a:p>
                  </a:txBody>
                  <a:tcPr marT="45712" marB="45712"/>
                </a:tc>
              </a:tr>
              <a:tr h="160012">
                <a:tc>
                  <a:txBody>
                    <a:bodyPr/>
                    <a:lstStyle/>
                    <a:p>
                      <a:r>
                        <a:rPr lang="en-US" sz="1600" dirty="0" smtClean="0"/>
                        <a:t>11-17-462</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Chao Chun Wang </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 Working Draft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p>
                  </a:txBody>
                  <a:tcPr marT="45712" marB="45712"/>
                </a:tc>
                <a:tc>
                  <a:txBody>
                    <a:bodyPr/>
                    <a:lstStyle/>
                    <a:p>
                      <a:r>
                        <a:rPr lang="en-US" sz="1600" kern="1200" dirty="0" smtClean="0">
                          <a:solidFill>
                            <a:schemeClr val="dk1"/>
                          </a:solidFill>
                          <a:latin typeface="+mn-lt"/>
                          <a:ea typeface="+mn-ea"/>
                          <a:cs typeface="+mn-cs"/>
                        </a:rPr>
                        <a:t>20min</a:t>
                      </a:r>
                      <a:endParaRPr lang="en-US" sz="1600" kern="1200" dirty="0">
                        <a:solidFill>
                          <a:schemeClr val="dk1"/>
                        </a:solidFill>
                        <a:latin typeface="+mn-lt"/>
                        <a:ea typeface="+mn-ea"/>
                        <a:cs typeface="+mn-cs"/>
                      </a:endParaRPr>
                    </a:p>
                  </a:txBody>
                  <a:tcPr marT="45712" marB="45712"/>
                </a:tc>
              </a:tr>
              <a:tr h="160012">
                <a:tc>
                  <a:txBody>
                    <a:bodyPr/>
                    <a:lstStyle/>
                    <a:p>
                      <a:r>
                        <a:rPr lang="en-US" sz="1600" dirty="0" smtClean="0"/>
                        <a:t>11-17-534</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 2016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Timelines and</a:t>
                      </a:r>
                      <a:r>
                        <a:rPr lang="en-US" sz="1600" kern="1200" baseline="0" dirty="0" smtClean="0">
                          <a:solidFill>
                            <a:schemeClr val="dk1"/>
                          </a:solidFill>
                          <a:latin typeface="+mn-lt"/>
                          <a:ea typeface="+mn-ea"/>
                          <a:cs typeface="+mn-cs"/>
                        </a:rPr>
                        <a:t> project management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Special order</a:t>
                      </a:r>
                      <a:r>
                        <a:rPr lang="en-US" sz="1600" kern="1200" baseline="0" dirty="0" smtClean="0">
                          <a:solidFill>
                            <a:schemeClr val="dk1"/>
                          </a:solidFill>
                          <a:latin typeface="+mn-lt"/>
                          <a:ea typeface="+mn-ea"/>
                          <a:cs typeface="+mn-cs"/>
                        </a:rPr>
                        <a:t> 15min</a:t>
                      </a:r>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FRD Freeze</a:t>
            </a:r>
            <a:endParaRPr lang="en-US" dirty="0"/>
          </a:p>
        </p:txBody>
      </p:sp>
      <p:sp>
        <p:nvSpPr>
          <p:cNvPr id="3" name="Content Placeholder 2"/>
          <p:cNvSpPr>
            <a:spLocks noGrp="1"/>
          </p:cNvSpPr>
          <p:nvPr>
            <p:ph idx="1"/>
          </p:nvPr>
        </p:nvSpPr>
        <p:spPr>
          <a:xfrm>
            <a:off x="685800" y="1628800"/>
            <a:ext cx="7770813" cy="4465613"/>
          </a:xfrm>
        </p:spPr>
        <p:txBody>
          <a:bodyPr/>
          <a:lstStyle/>
          <a:p>
            <a:pPr algn="just">
              <a:spcBef>
                <a:spcPts val="1225"/>
              </a:spcBef>
              <a:buFontTx/>
              <a:buChar char="•"/>
            </a:pPr>
            <a:r>
              <a:rPr lang="en-US" altLang="en-US" sz="2000" dirty="0" smtClean="0"/>
              <a:t>During the March meeting group committed (motion) to bring the FRD to maturity.</a:t>
            </a:r>
          </a:p>
          <a:p>
            <a:pPr algn="just">
              <a:spcBef>
                <a:spcPts val="1225"/>
              </a:spcBef>
              <a:buFontTx/>
              <a:buChar char="•"/>
            </a:pPr>
            <a:r>
              <a:rPr lang="en-US" altLang="en-US" sz="2000" dirty="0" smtClean="0"/>
              <a:t>TG approved timelines reflect FRD freeze </a:t>
            </a:r>
            <a:r>
              <a:rPr lang="en-US" altLang="en-US" sz="2000" dirty="0" smtClean="0"/>
              <a:t>post May </a:t>
            </a:r>
            <a:r>
              <a:rPr lang="en-US" altLang="en-US" sz="2000" dirty="0" smtClean="0"/>
              <a:t>meeting.</a:t>
            </a:r>
          </a:p>
          <a:p>
            <a:pPr algn="just">
              <a:spcBef>
                <a:spcPts val="1225"/>
              </a:spcBef>
              <a:buFontTx/>
              <a:buChar char="•"/>
            </a:pPr>
            <a:r>
              <a:rPr lang="en-US" altLang="en-US" sz="2000" dirty="0" smtClean="0"/>
              <a:t>Options to consider:</a:t>
            </a:r>
          </a:p>
          <a:p>
            <a:pPr lvl="1" algn="just">
              <a:spcBef>
                <a:spcPts val="1225"/>
              </a:spcBef>
              <a:buFontTx/>
              <a:buChar char="•"/>
            </a:pPr>
            <a:r>
              <a:rPr lang="en-US" altLang="en-US" sz="1800" dirty="0" smtClean="0"/>
              <a:t>Consider the FRD sufficiently mature to go to freeze and </a:t>
            </a:r>
            <a:r>
              <a:rPr lang="en-US" altLang="en-US" sz="1800" dirty="0" smtClean="0"/>
              <a:t>focus on development </a:t>
            </a:r>
            <a:r>
              <a:rPr lang="en-US" altLang="en-US" sz="1800" dirty="0" smtClean="0"/>
              <a:t>of SFD (current timelines).</a:t>
            </a:r>
          </a:p>
          <a:p>
            <a:pPr lvl="1" algn="just">
              <a:spcBef>
                <a:spcPts val="1225"/>
              </a:spcBef>
              <a:buFontTx/>
              <a:buChar char="•"/>
            </a:pPr>
            <a:r>
              <a:rPr lang="en-US" altLang="en-US" sz="1800" dirty="0" smtClean="0"/>
              <a:t>Continue developing the FRD and reflect that by delaying the TG timelines.</a:t>
            </a:r>
          </a:p>
          <a:p>
            <a:pPr lvl="1" algn="just">
              <a:spcBef>
                <a:spcPts val="1225"/>
              </a:spcBef>
              <a:buFontTx/>
              <a:buChar char="•"/>
            </a:pPr>
            <a:r>
              <a:rPr lang="en-US" altLang="en-US" sz="1800" dirty="0" smtClean="0"/>
              <a:t>Consider the </a:t>
            </a:r>
            <a:r>
              <a:rPr lang="en-US" altLang="en-US" sz="1800" dirty="0" smtClean="0"/>
              <a:t>FRD </a:t>
            </a:r>
            <a:r>
              <a:rPr lang="en-US" altLang="en-US" sz="1800" dirty="0" smtClean="0"/>
              <a:t>complete </a:t>
            </a:r>
            <a:r>
              <a:rPr lang="en-US" altLang="en-US" sz="1800" dirty="0" smtClean="0"/>
              <a:t>and move to comment collection of FRD to be resolved in the </a:t>
            </a:r>
            <a:r>
              <a:rPr lang="en-US" altLang="en-US" sz="1800" dirty="0" smtClean="0"/>
              <a:t>July meeting, where these are considered and FRD goes to final </a:t>
            </a:r>
            <a:r>
              <a:rPr lang="en-US" altLang="en-US" sz="1800" dirty="0" smtClean="0"/>
              <a:t>version – depending on level of comment delay possibly absorbed on other activities. </a:t>
            </a:r>
            <a:endParaRPr lang="en-US" altLang="en-US" sz="1800" dirty="0" smtClean="0"/>
          </a:p>
          <a:p>
            <a:pPr algn="just">
              <a:spcBef>
                <a:spcPts val="1225"/>
              </a:spcBef>
              <a:buFontTx/>
              <a:buChar char="•"/>
            </a:pPr>
            <a:r>
              <a:rPr lang="en-US" altLang="en-US" sz="2000" dirty="0" smtClean="0"/>
              <a:t>Discussion</a:t>
            </a:r>
            <a:r>
              <a:rPr lang="en-US" altLang="en-US" sz="2000" dirty="0" smtClean="0"/>
              <a:t>….</a:t>
            </a:r>
            <a:endParaRPr lang="en-US" altLang="en-US" sz="2000" dirty="0"/>
          </a:p>
          <a:p>
            <a:pPr lvl="0">
              <a:buFont typeface="Arial" panose="020B0604020202020204" pitchFamily="34" charset="0"/>
              <a:buChar char="•"/>
            </a:pPr>
            <a:endParaRPr lang="en-US" altLang="en-US" sz="20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4224850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grpSp>
        <p:nvGrpSpPr>
          <p:cNvPr id="7" name="Group 6"/>
          <p:cNvGrpSpPr/>
          <p:nvPr/>
        </p:nvGrpSpPr>
        <p:grpSpPr>
          <a:xfrm>
            <a:off x="74364" y="1844823"/>
            <a:ext cx="9034902" cy="4176465"/>
            <a:chOff x="74364" y="1844823"/>
            <a:chExt cx="9034902"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87238"/>
              <a:ext cx="878097"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808677"/>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24140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7923" y="2267934"/>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875903"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80" name="Title 2"/>
          <p:cNvSpPr>
            <a:spLocks noGrp="1"/>
          </p:cNvSpPr>
          <p:nvPr>
            <p:ph type="title"/>
          </p:nvPr>
        </p:nvSpPr>
        <p:spPr>
          <a:xfrm>
            <a:off x="457200" y="562571"/>
            <a:ext cx="8229600" cy="799058"/>
          </a:xfrm>
        </p:spPr>
        <p:txBody>
          <a:bodyPr/>
          <a:lstStyle/>
          <a:p>
            <a:r>
              <a:rPr lang="en-US" sz="2800" dirty="0" smtClean="0">
                <a:solidFill>
                  <a:schemeClr val="tx2"/>
                </a:solidFill>
                <a:latin typeface="+mj-lt"/>
              </a:rPr>
              <a:t>TGAZ Approved Timelines</a:t>
            </a:r>
            <a:endParaRPr lang="en-US" sz="2800" dirty="0">
              <a:solidFill>
                <a:schemeClr val="tx2"/>
              </a:solidFill>
              <a:latin typeface="+mj-lt"/>
            </a:endParaRPr>
          </a:p>
        </p:txBody>
      </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36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10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Connector 84"/>
          <p:cNvCxnSpPr/>
          <p:nvPr/>
        </p:nvCxnSpPr>
        <p:spPr bwMode="auto">
          <a:xfrm>
            <a:off x="3187445"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58208963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July meeting Goals</a:t>
            </a:r>
            <a:endParaRPr lang="en-US" dirty="0"/>
          </a:p>
        </p:txBody>
      </p:sp>
      <p:sp>
        <p:nvSpPr>
          <p:cNvPr id="3" name="Content Placeholder 2"/>
          <p:cNvSpPr>
            <a:spLocks noGrp="1"/>
          </p:cNvSpPr>
          <p:nvPr>
            <p:ph idx="1"/>
          </p:nvPr>
        </p:nvSpPr>
        <p:spPr/>
        <p:txBody>
          <a:bodyPr/>
          <a:lstStyle/>
          <a:p>
            <a:r>
              <a:rPr lang="en-US" dirty="0" smtClean="0"/>
              <a:t>We commit the May meeting goals as the TG POR.</a:t>
            </a:r>
          </a:p>
          <a:p>
            <a:r>
              <a:rPr lang="en-US" dirty="0" smtClean="0"/>
              <a:t>Moved: </a:t>
            </a:r>
          </a:p>
          <a:p>
            <a:r>
              <a:rPr lang="en-US" dirty="0" smtClean="0"/>
              <a:t>2</a:t>
            </a:r>
            <a:r>
              <a:rPr lang="en-US" baseline="30000" dirty="0" smtClean="0"/>
              <a:t>nd</a:t>
            </a:r>
            <a:r>
              <a:rPr lang="en-US" dirty="0" smtClean="0"/>
              <a:t>:</a:t>
            </a:r>
          </a:p>
          <a:p>
            <a:endParaRPr lang="en-US" dirty="0"/>
          </a:p>
          <a:p>
            <a:r>
              <a:rPr lang="en-US" dirty="0" smtClean="0"/>
              <a:t>Y: 16</a:t>
            </a:r>
          </a:p>
          <a:p>
            <a:r>
              <a:rPr lang="en-US" dirty="0" smtClean="0"/>
              <a:t>N: 0</a:t>
            </a:r>
          </a:p>
          <a:p>
            <a:r>
              <a:rPr lang="en-US" dirty="0" smtClean="0"/>
              <a:t>A: 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98832231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May 31</a:t>
            </a:r>
            <a:r>
              <a:rPr lang="en-US" altLang="en-US" baseline="30000" dirty="0" smtClean="0"/>
              <a:t>st</a:t>
            </a:r>
            <a:r>
              <a:rPr lang="en-US" altLang="en-US" dirty="0" smtClean="0"/>
              <a:t> (</a:t>
            </a:r>
            <a:r>
              <a:rPr lang="en-US" altLang="en-US" dirty="0"/>
              <a:t>Wed.) </a:t>
            </a:r>
            <a:r>
              <a:rPr lang="en-US" altLang="en-US" dirty="0" smtClean="0"/>
              <a:t>11:00AM </a:t>
            </a:r>
            <a:r>
              <a:rPr lang="en-US" altLang="en-US" dirty="0"/>
              <a:t>ET for 1hr. </a:t>
            </a:r>
          </a:p>
          <a:p>
            <a:pPr algn="just">
              <a:spcBef>
                <a:spcPct val="20000"/>
              </a:spcBef>
              <a:buFontTx/>
              <a:buChar char="•"/>
            </a:pPr>
            <a:r>
              <a:rPr lang="en-US" altLang="en-US" dirty="0"/>
              <a:t>Do we need anymore calls</a:t>
            </a:r>
            <a:r>
              <a:rPr lang="en-US" altLang="en-US" dirty="0" smtClean="0"/>
              <a:t>?</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39346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4592032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5566027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8567215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2082283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47</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48</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49</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50</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51</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53</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accent2"/>
                </a:solidFill>
              </a:rPr>
              <a:t>Participants, Patents, and Duty to Inform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Rectangle 1027"/>
          <p:cNvSpPr txBox="1">
            <a:spLocks noChangeArrowheads="1"/>
          </p:cNvSpPr>
          <p:nvPr/>
        </p:nvSpPr>
        <p:spPr bwMode="auto">
          <a:xfrm>
            <a:off x="0" y="1340768"/>
            <a:ext cx="9144000" cy="53340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 typeface="Monotype Sorts"/>
              <a:buNone/>
            </a:pPr>
            <a:r>
              <a:rPr lang="en-US" altLang="en-US" sz="1800" kern="0" dirty="0" smtClean="0"/>
              <a:t>All participants in this meeting have certain obligations under the IEEE-SA Patent Policy. </a:t>
            </a:r>
          </a:p>
          <a:p>
            <a:pPr lvl="1">
              <a:buFont typeface="Arial" pitchFamily="34" charset="0"/>
              <a:buChar char="•"/>
            </a:pPr>
            <a:r>
              <a:rPr lang="en-US" altLang="en-US" sz="1800" b="1" kern="0" dirty="0" smtClean="0">
                <a:solidFill>
                  <a:srgbClr val="003399"/>
                </a:solidFill>
              </a:rPr>
              <a:t>Participants [Note: </a:t>
            </a:r>
            <a:r>
              <a:rPr lang="en-GB" altLang="en-US" sz="1800" b="1" kern="0" dirty="0" smtClean="0">
                <a:solidFill>
                  <a:srgbClr val="003399"/>
                </a:solidFill>
              </a:rPr>
              <a:t>Quoted text excerpted from IEEE-SA Standards Board Bylaws </a:t>
            </a:r>
            <a:r>
              <a:rPr lang="en-GB" altLang="en-US" sz="1800" b="1" kern="0" dirty="0" err="1" smtClean="0">
                <a:solidFill>
                  <a:srgbClr val="003399"/>
                </a:solidFill>
              </a:rPr>
              <a:t>subclause</a:t>
            </a:r>
            <a:r>
              <a:rPr lang="en-GB" altLang="en-US" sz="1800" b="1" kern="0" dirty="0" smtClean="0">
                <a:solidFill>
                  <a:srgbClr val="003399"/>
                </a:solidFill>
              </a:rPr>
              <a:t> 6.2</a:t>
            </a:r>
            <a:r>
              <a:rPr lang="en-US" altLang="en-US" sz="1800" b="1" kern="0" dirty="0" smtClean="0">
                <a:solidFill>
                  <a:srgbClr val="003399"/>
                </a:solidFill>
              </a:rPr>
              <a:t>]:</a:t>
            </a:r>
          </a:p>
          <a:p>
            <a:pPr lvl="2">
              <a:buFont typeface="Arial" pitchFamily="34" charset="0"/>
              <a:buChar char="•"/>
            </a:pPr>
            <a:r>
              <a:rPr lang="en-US" altLang="en-US" sz="1800" b="1" kern="0"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800" kern="0" dirty="0" smtClean="0"/>
          </a:p>
          <a:p>
            <a:pPr lvl="2">
              <a:buFont typeface="Arial" pitchFamily="34" charset="0"/>
              <a:buChar char="•"/>
            </a:pPr>
            <a:r>
              <a:rPr lang="en-US" altLang="en-US" sz="1800" b="1" kern="0"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kern="0"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kern="0" dirty="0" smtClean="0">
                <a:solidFill>
                  <a:srgbClr val="003399"/>
                </a:solidFill>
              </a:rPr>
              <a:t>Early identification of holders of potential Essential Patent Claims is strongly encouraged</a:t>
            </a:r>
          </a:p>
          <a:p>
            <a:pPr lvl="1">
              <a:buFont typeface="Arial" pitchFamily="34" charset="0"/>
              <a:buChar char="•"/>
            </a:pPr>
            <a:r>
              <a:rPr lang="en-US" altLang="en-US" sz="1800" b="1" kern="0" dirty="0" smtClean="0">
                <a:solidFill>
                  <a:srgbClr val="003399"/>
                </a:solidFill>
              </a:rPr>
              <a:t>No duty to perform a patent search</a:t>
            </a:r>
            <a:endParaRPr lang="en-US" altLang="en-US" sz="1800" kern="0" dirty="0"/>
          </a:p>
        </p:txBody>
      </p:sp>
    </p:spTree>
    <p:extLst>
      <p:ext uri="{BB962C8B-B14F-4D97-AF65-F5344CB8AC3E}">
        <p14:creationId xmlns:p14="http://schemas.microsoft.com/office/powerpoint/2010/main" val="31315642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735987"/>
            <a:ext cx="7770813" cy="1065213"/>
          </a:xfrm>
        </p:spPr>
        <p:txBody>
          <a:bodyPr/>
          <a:lstStyle/>
          <a:p>
            <a:r>
              <a:rPr lang="en-GB" altLang="en-US" u="sng" dirty="0">
                <a:solidFill>
                  <a:schemeClr val="accent2"/>
                </a:solidFill>
              </a:rPr>
              <a:t>Patent Related Links</a:t>
            </a:r>
            <a:endParaRPr lang="en-US" dirty="0"/>
          </a:p>
        </p:txBody>
      </p:sp>
      <p:sp>
        <p:nvSpPr>
          <p:cNvPr id="8" name="Rectangle 3"/>
          <p:cNvSpPr txBox="1">
            <a:spLocks noChangeArrowheads="1"/>
          </p:cNvSpPr>
          <p:nvPr/>
        </p:nvSpPr>
        <p:spPr bwMode="auto">
          <a:xfrm>
            <a:off x="-19127" y="1556792"/>
            <a:ext cx="8991600" cy="38862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lnSpc>
                <a:spcPct val="90000"/>
              </a:lnSpc>
              <a:buFont typeface="Monotype Sorts"/>
              <a:buNone/>
            </a:pPr>
            <a:r>
              <a:rPr lang="en-US" sz="1800" kern="0" dirty="0" smtClean="0">
                <a:cs typeface="Times New Roman" pitchFamily="18" charset="0"/>
              </a:rPr>
              <a:t>	</a:t>
            </a:r>
            <a:r>
              <a:rPr lang="en-US" altLang="en-US" sz="2400" kern="0" dirty="0" smtClean="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kern="0" dirty="0" smtClean="0">
                <a:solidFill>
                  <a:schemeClr val="accent6">
                    <a:lumMod val="75000"/>
                  </a:schemeClr>
                </a:solidFill>
              </a:rPr>
              <a:t>		IEEE-SA Standards Boards Bylaws</a:t>
            </a:r>
          </a:p>
          <a:p>
            <a:pPr lvl="1">
              <a:lnSpc>
                <a:spcPct val="90000"/>
              </a:lnSpc>
              <a:buFont typeface="Monotype Sorts"/>
              <a:buNone/>
            </a:pPr>
            <a:r>
              <a:rPr lang="en-US" altLang="en-US" sz="2100" kern="0" dirty="0" smtClean="0">
                <a:solidFill>
                  <a:schemeClr val="accent6">
                    <a:lumMod val="75000"/>
                  </a:schemeClr>
                </a:solidFill>
              </a:rPr>
              <a:t>		</a:t>
            </a:r>
            <a:r>
              <a:rPr lang="en-US" altLang="en-US" sz="2100" i="1" kern="0" dirty="0" smtClean="0">
                <a:solidFill>
                  <a:schemeClr val="accent6">
                    <a:lumMod val="75000"/>
                  </a:schemeClr>
                </a:solidFill>
                <a:hlinkClick r:id="rId2"/>
              </a:rPr>
              <a:t>http://standards.ieee.org/develop/policies/bylaws/sect6-7.html#6</a:t>
            </a:r>
            <a:r>
              <a:rPr lang="en-US" altLang="en-US" sz="2100" i="1" kern="0" dirty="0" smtClean="0">
                <a:solidFill>
                  <a:schemeClr val="accent6">
                    <a:lumMod val="75000"/>
                  </a:schemeClr>
                </a:solidFill>
              </a:rPr>
              <a:t> </a:t>
            </a:r>
          </a:p>
          <a:p>
            <a:pPr lvl="1">
              <a:lnSpc>
                <a:spcPct val="90000"/>
              </a:lnSpc>
              <a:buFont typeface="Monotype Sorts"/>
              <a:buNone/>
            </a:pPr>
            <a:r>
              <a:rPr lang="en-GB" altLang="en-US" sz="2400" kern="0" dirty="0" smtClean="0">
                <a:solidFill>
                  <a:schemeClr val="accent6">
                    <a:lumMod val="75000"/>
                  </a:schemeClr>
                </a:solidFill>
              </a:rPr>
              <a:t>		IEEE-SA Standards Board Operations Manual</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3"/>
              </a:rPr>
              <a:t>http://standards.ieee.org/develop/policies/opman/sect6.html#6.3</a:t>
            </a:r>
            <a:r>
              <a:rPr lang="en-US" altLang="en-US" sz="2100" i="1" kern="0" dirty="0" smtClean="0">
                <a:solidFill>
                  <a:schemeClr val="accent6">
                    <a:lumMod val="75000"/>
                  </a:schemeClr>
                </a:solidFill>
              </a:rPr>
              <a:t> </a:t>
            </a:r>
            <a:endParaRPr lang="en-US" altLang="en-US" sz="2400" kern="0" dirty="0" smtClean="0">
              <a:solidFill>
                <a:schemeClr val="accent6">
                  <a:lumMod val="75000"/>
                </a:schemeClr>
              </a:solidFill>
            </a:endParaRP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Material about the patent policy is available at</a:t>
            </a:r>
            <a:r>
              <a:rPr lang="en-US" altLang="en-US" sz="2400" kern="0" dirty="0" smtClean="0">
                <a:solidFill>
                  <a:schemeClr val="accent6">
                    <a:lumMod val="75000"/>
                  </a:schemeClr>
                </a:solidFill>
              </a:rPr>
              <a:t> </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4"/>
              </a:rPr>
              <a:t>http://standards.ieee.org/about/sasb/patcom/materials.html</a:t>
            </a:r>
            <a:r>
              <a:rPr lang="en-US" altLang="en-US" sz="2100" i="1" kern="0" dirty="0" smtClean="0">
                <a:solidFill>
                  <a:schemeClr val="accent6">
                    <a:lumMod val="75000"/>
                  </a:schemeClr>
                </a:solidFill>
              </a:rPr>
              <a:t> </a:t>
            </a:r>
            <a:endParaRPr lang="en-US" altLang="en-US" sz="2100" i="1" kern="0" dirty="0">
              <a:solidFill>
                <a:schemeClr val="accent6">
                  <a:lumMod val="75000"/>
                </a:schemeClr>
              </a:solidFill>
            </a:endParaRPr>
          </a:p>
        </p:txBody>
      </p:sp>
    </p:spTree>
    <p:extLst>
      <p:ext uri="{BB962C8B-B14F-4D97-AF65-F5344CB8AC3E}">
        <p14:creationId xmlns:p14="http://schemas.microsoft.com/office/powerpoint/2010/main" val="37099702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a:solidFill>
                  <a:schemeClr val="accent2">
                    <a:lumMod val="75000"/>
                  </a:schemeClr>
                </a:solidFill>
              </a:rPr>
              <a:t>Call for Potentially Essential Patents</a:t>
            </a:r>
            <a:endParaRPr lang="en-US" dirty="0"/>
          </a:p>
        </p:txBody>
      </p:sp>
      <p:sp>
        <p:nvSpPr>
          <p:cNvPr id="8" name="Rectangle 1027"/>
          <p:cNvSpPr txBox="1">
            <a:spLocks noChangeArrowheads="1"/>
          </p:cNvSpPr>
          <p:nvPr/>
        </p:nvSpPr>
        <p:spPr bwMode="auto">
          <a:xfrm>
            <a:off x="685800" y="1751013"/>
            <a:ext cx="8077200" cy="47244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itchFamily="34" charset="0"/>
              <a:buChar char="•"/>
            </a:pPr>
            <a:r>
              <a:rPr lang="en-US" altLang="en-US" sz="2800" kern="0" smtClean="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kern="0" smtClean="0">
                <a:solidFill>
                  <a:schemeClr val="accent6">
                    <a:lumMod val="75000"/>
                  </a:schemeClr>
                </a:solidFill>
              </a:rPr>
              <a:t>Either speak up now or</a:t>
            </a:r>
          </a:p>
          <a:p>
            <a:pPr lvl="1">
              <a:buFont typeface="Arial" pitchFamily="34" charset="0"/>
              <a:buChar char="•"/>
            </a:pPr>
            <a:r>
              <a:rPr lang="en-US" altLang="en-US" kern="0" smtClean="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kern="0" smtClean="0">
                <a:solidFill>
                  <a:schemeClr val="accent6">
                    <a:lumMod val="75000"/>
                  </a:schemeClr>
                </a:solidFill>
              </a:rPr>
              <a:t>Cause an LOA to be submitted</a:t>
            </a:r>
            <a:endParaRPr lang="en-US" altLang="en-US" kern="0" dirty="0">
              <a:solidFill>
                <a:schemeClr val="accent6">
                  <a:lumMod val="75000"/>
                </a:schemeClr>
              </a:solidFill>
            </a:endParaRPr>
          </a:p>
        </p:txBody>
      </p:sp>
    </p:spTree>
    <p:extLst>
      <p:ext uri="{BB962C8B-B14F-4D97-AF65-F5344CB8AC3E}">
        <p14:creationId xmlns:p14="http://schemas.microsoft.com/office/powerpoint/2010/main" val="256025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u="sng" dirty="0">
                <a:solidFill>
                  <a:schemeClr val="accent2">
                    <a:lumMod val="75000"/>
                  </a:schemeClr>
                </a:solidFill>
              </a:rPr>
              <a:t>Other Guidelines for IEEE WG Meetings</a:t>
            </a:r>
            <a:endParaRPr lang="en-US" dirty="0"/>
          </a:p>
        </p:txBody>
      </p:sp>
      <p:sp>
        <p:nvSpPr>
          <p:cNvPr id="8" name="Rectangle 4"/>
          <p:cNvSpPr>
            <a:spLocks noChangeArrowheads="1"/>
          </p:cNvSpPr>
          <p:nvPr/>
        </p:nvSpPr>
        <p:spPr bwMode="auto">
          <a:xfrm>
            <a:off x="533400" y="1751013"/>
            <a:ext cx="8229600" cy="4649787"/>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Tree>
    <p:extLst>
      <p:ext uri="{BB962C8B-B14F-4D97-AF65-F5344CB8AC3E}">
        <p14:creationId xmlns:p14="http://schemas.microsoft.com/office/powerpoint/2010/main" val="2396559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3656</TotalTime>
  <Words>2931</Words>
  <Application>Microsoft Office PowerPoint</Application>
  <PresentationFormat>On-screen Show (4:3)</PresentationFormat>
  <Paragraphs>707</Paragraphs>
  <Slides>53</Slides>
  <Notes>11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63" baseType="lpstr">
      <vt:lpstr>Arial Unicode MS</vt:lpstr>
      <vt:lpstr>MS Gothic</vt:lpstr>
      <vt:lpstr>MS PGothic</vt:lpstr>
      <vt:lpstr>Arial</vt:lpstr>
      <vt:lpstr>DejaVu Sans</vt:lpstr>
      <vt:lpstr>Monotype Sorts</vt:lpstr>
      <vt:lpstr>Times</vt:lpstr>
      <vt:lpstr>Times New Roman</vt:lpstr>
      <vt:lpstr>Office Theme</vt:lpstr>
      <vt:lpstr>Document</vt:lpstr>
      <vt:lpstr>TGaz Next Generation Positioning  May Meeting Agenda</vt:lpstr>
      <vt:lpstr>IEEE 802.11 Task Group AZ Next Generation Positioning </vt:lpstr>
      <vt:lpstr>Abstract</vt:lpstr>
      <vt:lpstr>Logistics</vt:lpstr>
      <vt:lpstr>Patent Policy</vt:lpstr>
      <vt:lpstr>Participants, Patents, and Duty to Inform</vt:lpstr>
      <vt:lpstr>Patent Related Links</vt:lpstr>
      <vt:lpstr>Call for Potentially Essential Patents</vt:lpstr>
      <vt:lpstr>Other Guidelines for IEEE WG Meetings</vt:lpstr>
      <vt:lpstr>Participation in IEEE 802 Meetings</vt:lpstr>
      <vt:lpstr>802 Ground rules </vt:lpstr>
      <vt:lpstr>IEEE-SA policy documents</vt:lpstr>
      <vt:lpstr>PowerPoint Presentation</vt:lpstr>
      <vt:lpstr>PowerPoint Presentation</vt:lpstr>
      <vt:lpstr>TGaz Schedule at a glance</vt:lpstr>
      <vt:lpstr>Agenda for the Week</vt:lpstr>
      <vt:lpstr>Submission List for the week (1)</vt:lpstr>
      <vt:lpstr>Submission List for the week (2)</vt:lpstr>
      <vt:lpstr>Announcement</vt:lpstr>
      <vt:lpstr>PowerPoint Presentation</vt:lpstr>
      <vt:lpstr>Meeting Slot # 1 discussion items</vt:lpstr>
      <vt:lpstr>Submission order – Slot #1</vt:lpstr>
      <vt:lpstr>Approval of previous meeting minutes</vt:lpstr>
      <vt:lpstr>Approval of Apr. 19th Telecon Minutes</vt:lpstr>
      <vt:lpstr>Presentations</vt:lpstr>
      <vt:lpstr>Attendance reminder</vt:lpstr>
      <vt:lpstr>Recess</vt:lpstr>
      <vt:lpstr>PowerPoint Presentation</vt:lpstr>
      <vt:lpstr>Meeting Slot # 2 discussion items</vt:lpstr>
      <vt:lpstr>Submission order – Slot # 2</vt:lpstr>
      <vt:lpstr>Reminder to do attendance</vt:lpstr>
      <vt:lpstr>Recess</vt:lpstr>
      <vt:lpstr>PowerPoint Presentation</vt:lpstr>
      <vt:lpstr>Meeting Slot # 3 discussion items</vt:lpstr>
      <vt:lpstr>Submission order – Slot #3</vt:lpstr>
      <vt:lpstr>FRD Freeze</vt:lpstr>
      <vt:lpstr>TGAZ Approved Timelines</vt:lpstr>
      <vt:lpstr>Motion – approval of July meeting Goals</vt:lpstr>
      <vt:lpstr>Teleconference Schedule</vt:lpstr>
      <vt:lpstr>Reminder to do attendance</vt:lpstr>
      <vt:lpstr>AOB?</vt:lpstr>
      <vt:lpstr>Adjourn</vt:lpstr>
      <vt:lpstr>PowerPoint Presentation</vt:lpstr>
      <vt:lpstr>Approval of Telecon Minutes</vt:lpstr>
      <vt:lpstr>Motion to Adopt Text to SFD/FRD</vt:lpstr>
      <vt:lpstr>Motion to Release Liaison to WG</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May Agenda</dc:title>
  <dc:subject>TG AZ May Meeting Agenda</dc:subject>
  <dc:creator>Segev, Jonathan (Intel Corporation)</dc:creator>
  <cp:lastModifiedBy>Segev, Jonathan</cp:lastModifiedBy>
  <cp:revision>96</cp:revision>
  <cp:lastPrinted>1601-01-01T00:00:00Z</cp:lastPrinted>
  <dcterms:created xsi:type="dcterms:W3CDTF">2017-01-29T08:57:00Z</dcterms:created>
  <dcterms:modified xsi:type="dcterms:W3CDTF">2017-05-10T06:29:44Z</dcterms:modified>
</cp:coreProperties>
</file>