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393" r:id="rId3"/>
    <p:sldId id="324" r:id="rId4"/>
    <p:sldId id="352" r:id="rId5"/>
    <p:sldId id="317" r:id="rId6"/>
    <p:sldId id="318" r:id="rId7"/>
    <p:sldId id="319" r:id="rId8"/>
    <p:sldId id="320" r:id="rId9"/>
    <p:sldId id="321" r:id="rId10"/>
    <p:sldId id="322" r:id="rId11"/>
    <p:sldId id="450" r:id="rId12"/>
    <p:sldId id="451" r:id="rId13"/>
    <p:sldId id="433" r:id="rId14"/>
    <p:sldId id="44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84"/>
    <p:restoredTop sz="94808"/>
  </p:normalViewPr>
  <p:slideViewPr>
    <p:cSldViewPr>
      <p:cViewPr varScale="1">
        <p:scale>
          <a:sx n="114" d="100"/>
          <a:sy n="114" d="100"/>
        </p:scale>
        <p:origin x="960" y="16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1323373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14997782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2017</a:t>
            </a:r>
            <a:endParaRPr lang="en-US" dirty="0"/>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Eric Wong (Apple)</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21" y="332601"/>
            <a:ext cx="3283079"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802.11-17/0453r0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4" Type="http://schemas.openxmlformats.org/officeDocument/2006/relationships/hyperlink" Target="mailto:jrosdahl@ieee.org" TargetMode="External"/><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028"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MAC Ad-hoc </a:t>
            </a:r>
            <a:br>
              <a:rPr lang="en-US" altLang="en-US" sz="2800" dirty="0" smtClean="0"/>
            </a:br>
            <a:r>
              <a:rPr lang="en-US" altLang="en-US" sz="2800" dirty="0" smtClean="0"/>
              <a:t>March 2017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March 13, 2017</a:t>
            </a:r>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3" name="Table 2"/>
          <p:cNvGraphicFramePr>
            <a:graphicFrameLocks noGrp="1"/>
          </p:cNvGraphicFramePr>
          <p:nvPr>
            <p:extLst>
              <p:ext uri="{D42A27DB-BD31-4B8C-83A1-F6EECF244321}">
                <p14:modId xmlns:p14="http://schemas.microsoft.com/office/powerpoint/2010/main" val="1848487150"/>
              </p:ext>
            </p:extLst>
          </p:nvPr>
        </p:nvGraphicFramePr>
        <p:xfrm>
          <a:off x="609600" y="2821146"/>
          <a:ext cx="8001000" cy="1483360"/>
        </p:xfrm>
        <a:graphic>
          <a:graphicData uri="http://schemas.openxmlformats.org/drawingml/2006/table">
            <a:tbl>
              <a:tblPr firstRow="1" bandRow="1">
                <a:tableStyleId>{C4B1156A-380E-4F78-BDF5-A606A8083BF9}</a:tableStyleId>
              </a:tblPr>
              <a:tblGrid>
                <a:gridCol w="1718085"/>
                <a:gridCol w="1164102"/>
                <a:gridCol w="1463793"/>
                <a:gridCol w="864410"/>
                <a:gridCol w="2790610"/>
              </a:tblGrid>
              <a:tr h="370840">
                <a:tc>
                  <a:txBody>
                    <a:bodyPr/>
                    <a:lstStyle/>
                    <a:p>
                      <a:pPr algn="ctr"/>
                      <a:r>
                        <a:rPr lang="en-US" sz="1600" dirty="0" smtClean="0"/>
                        <a:t>Name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1600" dirty="0" smtClean="0"/>
                        <a:t>Company</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Address</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Phone</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E-mail</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370840">
                <a:tc>
                  <a:txBody>
                    <a:bodyPr/>
                    <a:lstStyle/>
                    <a:p>
                      <a:pPr algn="ctr">
                        <a:lnSpc>
                          <a:spcPct val="100000"/>
                        </a:lnSpc>
                        <a:spcBef>
                          <a:spcPts val="1200"/>
                        </a:spcBef>
                        <a:spcAft>
                          <a:spcPts val="1200"/>
                        </a:spcAft>
                      </a:pPr>
                      <a:r>
                        <a:rPr lang="en-US" sz="1600" dirty="0" smtClean="0"/>
                        <a:t>Reza </a:t>
                      </a:r>
                      <a:r>
                        <a:rPr lang="en-US" sz="1600" dirty="0" err="1" smtClean="0"/>
                        <a:t>Hedayat</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sz="1600" dirty="0" err="1" smtClean="0"/>
                        <a:t>Newracom</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t>Irvine,</a:t>
                      </a:r>
                      <a:r>
                        <a:rPr lang="en-US" sz="1600" baseline="0" dirty="0" smtClean="0"/>
                        <a:t> CA</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err="1" smtClean="0"/>
                        <a:t>reza.hedayat</a:t>
                      </a:r>
                      <a:r>
                        <a:rPr lang="en-US" sz="1600" dirty="0" smtClean="0"/>
                        <a:t> at </a:t>
                      </a:r>
                      <a:r>
                        <a:rPr lang="en-US" sz="1600" dirty="0" err="1" smtClean="0"/>
                        <a:t>newracom.com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noFill/>
                  </a:tcPr>
                </a:tc>
              </a:tr>
              <a:tr h="370840">
                <a:tc>
                  <a:txBody>
                    <a:bodyPr/>
                    <a:lstStyle/>
                    <a:p>
                      <a:pPr algn="ctr">
                        <a:lnSpc>
                          <a:spcPct val="100000"/>
                        </a:lnSpc>
                        <a:spcBef>
                          <a:spcPts val="1200"/>
                        </a:spcBef>
                        <a:spcAft>
                          <a:spcPts val="1200"/>
                        </a:spcAft>
                      </a:pPr>
                      <a:r>
                        <a:rPr lang="en-US" sz="1600" dirty="0" smtClean="0"/>
                        <a:t>Eric Wong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sz="1600" dirty="0" smtClean="0"/>
                        <a:t>Apple</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t>Cupertino, CA</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err="1" smtClean="0"/>
                        <a:t>ericwong@apple.com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noFill/>
                  </a:tcPr>
                </a:tc>
              </a:tr>
              <a:tr h="370840">
                <a:tc>
                  <a:txBody>
                    <a:bodyPr/>
                    <a:lstStyle/>
                    <a:p>
                      <a:pPr algn="ctr">
                        <a:lnSpc>
                          <a:spcPct val="100000"/>
                        </a:lnSpc>
                        <a:spcBef>
                          <a:spcPts val="1200"/>
                        </a:spcBef>
                        <a:spcAft>
                          <a:spcPts val="1200"/>
                        </a:spcAft>
                      </a:pPr>
                      <a:r>
                        <a:rPr lang="en-US" sz="1600" dirty="0" smtClean="0"/>
                        <a:t>Chao-Chun</a:t>
                      </a:r>
                      <a:r>
                        <a:rPr lang="en-US" sz="1600" baseline="0" dirty="0" smtClean="0"/>
                        <a:t> Wang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MediaTek</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chaochun.wang@mediatek.com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8435"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5" name="Footer Placeholder 4"/>
          <p:cNvSpPr>
            <a:spLocks noGrp="1"/>
          </p:cNvSpPr>
          <p:nvPr>
            <p:ph type="ftr" sz="quarter" idx="11"/>
          </p:nvPr>
        </p:nvSpPr>
        <p:spPr/>
        <p:txBody>
          <a:bodyPr/>
          <a:lstStyle/>
          <a:p>
            <a:pPr>
              <a:defRPr/>
            </a:pPr>
            <a:r>
              <a:rPr lang="en-US" smtClean="0">
                <a:ea typeface="+mn-ea"/>
              </a:rPr>
              <a:t>Eric Wong (Apple)</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11</a:t>
            </a:fld>
            <a:endParaRPr lang="en-US" altLang="en-US" dirty="0"/>
          </a:p>
        </p:txBody>
      </p:sp>
      <p:sp>
        <p:nvSpPr>
          <p:cNvPr id="9" name="TextBox 8"/>
          <p:cNvSpPr txBox="1"/>
          <p:nvPr/>
        </p:nvSpPr>
        <p:spPr>
          <a:xfrm>
            <a:off x="696913" y="5514872"/>
            <a:ext cx="5562600" cy="738664"/>
          </a:xfrm>
          <a:prstGeom prst="rect">
            <a:avLst/>
          </a:prstGeom>
          <a:noFill/>
        </p:spPr>
        <p:txBody>
          <a:bodyPr wrap="square" rtlCol="0">
            <a:spAutoFit/>
          </a:bodyPr>
          <a:lstStyle/>
          <a:p>
            <a:r>
              <a:rPr lang="en-US" sz="1400" dirty="0" smtClean="0">
                <a:solidFill>
                  <a:srgbClr val="00B050"/>
                </a:solidFill>
              </a:rPr>
              <a:t>Green</a:t>
            </a:r>
            <a:r>
              <a:rPr lang="en-US" sz="1400" dirty="0" smtClean="0"/>
              <a:t>: Completed with at least one passing pre-Motion</a:t>
            </a:r>
          </a:p>
          <a:p>
            <a:r>
              <a:rPr lang="en-US" sz="1400" dirty="0" smtClean="0">
                <a:solidFill>
                  <a:srgbClr val="FF0000"/>
                </a:solidFill>
              </a:rPr>
              <a:t>Red</a:t>
            </a:r>
            <a:r>
              <a:rPr lang="en-US" sz="1400" dirty="0" smtClean="0"/>
              <a:t>: Completed with no passing pre-Motion</a:t>
            </a:r>
          </a:p>
          <a:p>
            <a:r>
              <a:rPr lang="en-US" sz="1400" dirty="0" smtClean="0">
                <a:solidFill>
                  <a:srgbClr val="0070C0"/>
                </a:solidFill>
              </a:rPr>
              <a:t>Blue</a:t>
            </a:r>
            <a:r>
              <a:rPr lang="en-US" sz="1400" dirty="0" smtClean="0"/>
              <a:t>: Partially completed presentation</a:t>
            </a:r>
          </a:p>
        </p:txBody>
      </p:sp>
      <p:graphicFrame>
        <p:nvGraphicFramePr>
          <p:cNvPr id="4" name="Table 3"/>
          <p:cNvGraphicFramePr>
            <a:graphicFrameLocks noGrp="1"/>
          </p:cNvGraphicFramePr>
          <p:nvPr>
            <p:extLst>
              <p:ext uri="{D42A27DB-BD31-4B8C-83A1-F6EECF244321}">
                <p14:modId xmlns:p14="http://schemas.microsoft.com/office/powerpoint/2010/main" val="687997742"/>
              </p:ext>
            </p:extLst>
          </p:nvPr>
        </p:nvGraphicFramePr>
        <p:xfrm>
          <a:off x="696915" y="1366520"/>
          <a:ext cx="7761285" cy="4699000"/>
        </p:xfrm>
        <a:graphic>
          <a:graphicData uri="http://schemas.openxmlformats.org/drawingml/2006/table">
            <a:tbl>
              <a:tblPr firstRow="1" bandRow="1">
                <a:tableStyleId>{C4B1156A-380E-4F78-BDF5-A606A8083BF9}</a:tableStyleId>
              </a:tblPr>
              <a:tblGrid>
                <a:gridCol w="750885"/>
                <a:gridCol w="4038600"/>
                <a:gridCol w="1219200"/>
                <a:gridCol w="914400"/>
                <a:gridCol w="838200"/>
              </a:tblGrid>
              <a:tr h="370840">
                <a:tc>
                  <a:txBody>
                    <a:bodyPr/>
                    <a:lstStyle/>
                    <a:p>
                      <a:pPr algn="ctr"/>
                      <a:r>
                        <a:rPr lang="en-US" sz="1100" dirty="0" smtClean="0">
                          <a:latin typeface="+mn-lt"/>
                        </a:rPr>
                        <a:t>DCN</a:t>
                      </a:r>
                      <a:endParaRPr lang="en-US" sz="1100" dirty="0">
                        <a:latin typeface="+mn-lt"/>
                      </a:endParaRPr>
                    </a:p>
                  </a:txBody>
                  <a:tcPr anchor="ctr"/>
                </a:tc>
                <a:tc>
                  <a:txBody>
                    <a:bodyPr/>
                    <a:lstStyle/>
                    <a:p>
                      <a:pPr algn="ctr"/>
                      <a:r>
                        <a:rPr lang="en-US" sz="1100" dirty="0" smtClean="0">
                          <a:latin typeface="+mn-lt"/>
                        </a:rPr>
                        <a:t>Title</a:t>
                      </a:r>
                      <a:endParaRPr lang="en-US" sz="1100" dirty="0">
                        <a:latin typeface="+mn-lt"/>
                      </a:endParaRPr>
                    </a:p>
                  </a:txBody>
                  <a:tcPr anchor="ctr"/>
                </a:tc>
                <a:tc>
                  <a:txBody>
                    <a:bodyPr/>
                    <a:lstStyle/>
                    <a:p>
                      <a:pPr algn="ctr"/>
                      <a:r>
                        <a:rPr lang="en-US" sz="1100" dirty="0" smtClean="0">
                          <a:latin typeface="+mn-lt"/>
                        </a:rPr>
                        <a:t>Authors</a:t>
                      </a:r>
                      <a:endParaRPr lang="en-US" sz="1100" dirty="0">
                        <a:latin typeface="+mn-lt"/>
                      </a:endParaRPr>
                    </a:p>
                  </a:txBody>
                  <a:tcPr anchor="ctr"/>
                </a:tc>
                <a:tc>
                  <a:txBody>
                    <a:bodyPr/>
                    <a:lstStyle/>
                    <a:p>
                      <a:pPr algn="ctr"/>
                      <a:r>
                        <a:rPr lang="en-US" sz="1100" dirty="0" smtClean="0">
                          <a:latin typeface="+mn-lt"/>
                        </a:rPr>
                        <a:t>Ad-hoc</a:t>
                      </a:r>
                      <a:endParaRPr lang="en-US" sz="1100" dirty="0">
                        <a:latin typeface="+mn-lt"/>
                      </a:endParaRPr>
                    </a:p>
                  </a:txBody>
                  <a:tcPr anchor="ctr"/>
                </a:tc>
                <a:tc>
                  <a:txBody>
                    <a:bodyPr/>
                    <a:lstStyle/>
                    <a:p>
                      <a:pPr algn="ctr"/>
                      <a:r>
                        <a:rPr lang="en-US" sz="1100" dirty="0" smtClean="0">
                          <a:latin typeface="+mn-lt"/>
                        </a:rPr>
                        <a:t>Straw Polls</a:t>
                      </a:r>
                    </a:p>
                  </a:txBody>
                  <a:tcPr anchor="ctr"/>
                </a:tc>
              </a:tr>
              <a:tr h="309880">
                <a:tc>
                  <a:txBody>
                    <a:bodyPr/>
                    <a:lstStyle/>
                    <a:p>
                      <a:pPr algn="ctr" fontAlgn="t"/>
                      <a:r>
                        <a:rPr lang="en-US" sz="1100" u="none" strike="noStrike" dirty="0">
                          <a:effectLst/>
                          <a:latin typeface="+mn-lt"/>
                        </a:rPr>
                        <a:t>11-17/0074</a:t>
                      </a:r>
                      <a:endParaRPr lang="en-US" sz="1100" b="0" i="0" u="none" strike="noStrike" dirty="0">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Explanations for CR on 27.5.2.7</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a:effectLst/>
                          <a:latin typeface="+mn-lt"/>
                        </a:rPr>
                        <a:t>laurent cariou </a:t>
                      </a:r>
                      <a:endParaRPr lang="en-US" sz="1100" b="0" i="0" u="none" strike="noStrike">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5</a:t>
                      </a:r>
                      <a:endParaRPr lang="en-US" sz="1100" dirty="0">
                        <a:latin typeface="+mn-lt"/>
                      </a:endParaRPr>
                    </a:p>
                  </a:txBody>
                  <a:tcPr anchor="ctr"/>
                </a:tc>
              </a:tr>
              <a:tr h="304800">
                <a:tc>
                  <a:txBody>
                    <a:bodyPr/>
                    <a:lstStyle/>
                    <a:p>
                      <a:pPr algn="ctr" fontAlgn="t"/>
                      <a:r>
                        <a:rPr lang="en-US" sz="1100" u="none" strike="noStrike" dirty="0">
                          <a:effectLst/>
                          <a:latin typeface="+mn-lt"/>
                        </a:rPr>
                        <a:t>11-17/0088</a:t>
                      </a:r>
                      <a:endParaRPr lang="en-US" sz="1100" b="0" i="0" u="none" strike="noStrike" dirty="0">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Discussion for CR on 10.22.2.8 TXOP limits</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a:effectLst/>
                          <a:latin typeface="+mn-lt"/>
                        </a:rPr>
                        <a:t>Woojin Ahn </a:t>
                      </a:r>
                      <a:endParaRPr lang="en-US" sz="1100" b="0" i="0" u="none" strike="noStrike">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a:effectLst/>
                          <a:latin typeface="+mn-lt"/>
                        </a:rPr>
                        <a:t>11-17/0239</a:t>
                      </a:r>
                      <a:endParaRPr lang="en-US" sz="1100" b="0" i="0" u="none" strike="noStrike">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LB225-MAC-CR-HT Control </a:t>
                      </a:r>
                      <a:r>
                        <a:rPr lang="en-US" sz="1100" u="none" strike="noStrike" dirty="0" err="1">
                          <a:effectLst/>
                          <a:latin typeface="+mn-lt"/>
                        </a:rPr>
                        <a:t>subclause</a:t>
                      </a:r>
                      <a:r>
                        <a:rPr lang="en-US" sz="1100" u="none" strike="noStrike" dirty="0">
                          <a:effectLst/>
                          <a:latin typeface="+mn-lt"/>
                        </a:rPr>
                        <a:t> 9.2.4.6.X and 10.1 - Block 2</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a:effectLst/>
                          <a:latin typeface="+mn-lt"/>
                        </a:rPr>
                        <a:t>Alfred Asterjadhi </a:t>
                      </a:r>
                      <a:endParaRPr lang="en-US" sz="1100" b="0" i="0" u="none" strike="noStrike">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a:effectLst/>
                          <a:latin typeface="+mn-lt"/>
                        </a:rPr>
                        <a:t>11-17/0240</a:t>
                      </a:r>
                      <a:endParaRPr lang="en-US" sz="1100" b="0" i="0" u="none" strike="noStrike">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LB225-MAC-CR-HT Control </a:t>
                      </a:r>
                      <a:r>
                        <a:rPr lang="en-US" sz="1100" u="none" strike="noStrike" dirty="0" err="1">
                          <a:effectLst/>
                          <a:latin typeface="+mn-lt"/>
                        </a:rPr>
                        <a:t>subclause</a:t>
                      </a:r>
                      <a:r>
                        <a:rPr lang="en-US" sz="1100" u="none" strike="noStrike" dirty="0">
                          <a:effectLst/>
                          <a:latin typeface="+mn-lt"/>
                        </a:rPr>
                        <a:t> 9.2.4.6.X and 10.1 - Block 3</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a:effectLst/>
                          <a:latin typeface="+mn-lt"/>
                        </a:rPr>
                        <a:t>Alfred Asterjadhi </a:t>
                      </a:r>
                      <a:endParaRPr lang="en-US" sz="1100" b="0" i="0" u="none" strike="noStrike">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a:effectLst/>
                          <a:latin typeface="+mn-lt"/>
                        </a:rPr>
                        <a:t>11-17/0283</a:t>
                      </a:r>
                      <a:endParaRPr lang="en-US" sz="1100" b="0" i="0" u="none" strike="noStrike">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lb225-mac-cr-9-3-1-23</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a:effectLst/>
                          <a:latin typeface="+mn-lt"/>
                        </a:rPr>
                        <a:t>Raja Banerjea </a:t>
                      </a:r>
                      <a:endParaRPr lang="en-US" sz="1100" b="0" i="0" u="none" strike="noStrike">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a:effectLst/>
                          <a:latin typeface="+mn-lt"/>
                        </a:rPr>
                        <a:t>11-17/0319</a:t>
                      </a:r>
                      <a:endParaRPr lang="en-US" sz="1100" b="0" i="0" u="none" strike="noStrike">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CRs for Section 27.4</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a:effectLst/>
                          <a:latin typeface="+mn-lt"/>
                        </a:rPr>
                        <a:t>George Cherian</a:t>
                      </a:r>
                      <a:endParaRPr lang="en-US" sz="1100" b="0" i="0" u="none" strike="noStrike">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dirty="0">
                          <a:effectLst/>
                          <a:latin typeface="+mn-lt"/>
                        </a:rPr>
                        <a:t>11-17/0353</a:t>
                      </a:r>
                      <a:endParaRPr lang="en-US" sz="1100" b="0" i="0" u="none" strike="noStrike" dirty="0">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LB225-CRs-on-OFDMA-based-random-access-Response</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a:effectLst/>
                          <a:latin typeface="+mn-lt"/>
                        </a:rPr>
                        <a:t>Suhwook Kim</a:t>
                      </a:r>
                      <a:endParaRPr lang="en-US" sz="1100" b="0" i="0" u="none" strike="noStrike">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dirty="0">
                          <a:effectLst/>
                          <a:latin typeface="+mn-lt"/>
                        </a:rPr>
                        <a:t>11-17/0346</a:t>
                      </a:r>
                      <a:endParaRPr lang="en-US" sz="1100" b="0" i="0" u="none" strike="noStrike" dirty="0">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LB225 CR on TXOP Truncation (10.22.2.9)</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a:effectLst/>
                          <a:latin typeface="+mn-lt"/>
                        </a:rPr>
                        <a:t>Jeongki Kim </a:t>
                      </a:r>
                      <a:endParaRPr lang="en-US" sz="1100" b="0" i="0" u="none" strike="noStrike">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dirty="0">
                          <a:effectLst/>
                          <a:latin typeface="+mn-lt"/>
                        </a:rPr>
                        <a:t>11-17/0359</a:t>
                      </a:r>
                      <a:endParaRPr lang="en-US" sz="1100" b="0" i="0" u="none" strike="noStrike" dirty="0">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mac-</a:t>
                      </a:r>
                      <a:r>
                        <a:rPr lang="en-US" sz="1100" u="none" strike="noStrike" dirty="0" err="1">
                          <a:effectLst/>
                          <a:latin typeface="+mn-lt"/>
                        </a:rPr>
                        <a:t>cr</a:t>
                      </a:r>
                      <a:r>
                        <a:rPr lang="en-US" sz="1100" u="none" strike="noStrike" dirty="0">
                          <a:effectLst/>
                          <a:latin typeface="+mn-lt"/>
                        </a:rPr>
                        <a:t>-CS Required-9-3-1-23</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dirty="0">
                          <a:effectLst/>
                          <a:latin typeface="+mn-lt"/>
                        </a:rPr>
                        <a:t>Raja </a:t>
                      </a:r>
                      <a:r>
                        <a:rPr lang="en-US" sz="1100" u="none" strike="noStrike" dirty="0" err="1">
                          <a:effectLst/>
                          <a:latin typeface="+mn-lt"/>
                        </a:rPr>
                        <a:t>Banerjea</a:t>
                      </a:r>
                      <a:r>
                        <a:rPr lang="en-US" sz="1100" u="none" strike="noStrike" dirty="0">
                          <a:effectLst/>
                          <a:latin typeface="+mn-lt"/>
                        </a:rPr>
                        <a:t> </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a:effectLst/>
                          <a:latin typeface="+mn-lt"/>
                        </a:rPr>
                        <a:t>11-17/0389</a:t>
                      </a:r>
                      <a:endParaRPr lang="en-US" sz="1100" b="0" i="0" u="none" strike="noStrike">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CIDs-for-27-2-1-part1</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dirty="0" err="1">
                          <a:effectLst/>
                          <a:latin typeface="+mn-lt"/>
                        </a:rPr>
                        <a:t>Kaiying</a:t>
                      </a:r>
                      <a:r>
                        <a:rPr lang="en-US" sz="1100" u="none" strike="noStrike" dirty="0">
                          <a:effectLst/>
                          <a:latin typeface="+mn-lt"/>
                        </a:rPr>
                        <a:t> </a:t>
                      </a:r>
                      <a:r>
                        <a:rPr lang="en-US" sz="1100" u="none" strike="noStrike" dirty="0" err="1">
                          <a:effectLst/>
                          <a:latin typeface="+mn-lt"/>
                        </a:rPr>
                        <a:t>Lv</a:t>
                      </a:r>
                      <a:r>
                        <a:rPr lang="en-US" sz="1100" u="none" strike="noStrike" dirty="0">
                          <a:effectLst/>
                          <a:latin typeface="+mn-lt"/>
                        </a:rPr>
                        <a:t> </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dirty="0">
                          <a:effectLst/>
                          <a:latin typeface="+mn-lt"/>
                        </a:rPr>
                        <a:t>11-17/0443</a:t>
                      </a:r>
                      <a:endParaRPr lang="en-US" sz="1100" b="0" i="0" u="none" strike="noStrike" dirty="0">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LB225-CRs-on-OFDMA-based-random-access-Figure</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dirty="0" err="1">
                          <a:effectLst/>
                          <a:latin typeface="+mn-lt"/>
                        </a:rPr>
                        <a:t>Suhwook</a:t>
                      </a:r>
                      <a:r>
                        <a:rPr lang="en-US" sz="1100" u="none" strike="noStrike" dirty="0">
                          <a:effectLst/>
                          <a:latin typeface="+mn-lt"/>
                        </a:rPr>
                        <a:t> Kim</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dirty="0">
                          <a:effectLst/>
                          <a:latin typeface="+mn-lt"/>
                        </a:rPr>
                        <a:t>11-17/0384</a:t>
                      </a:r>
                      <a:endParaRPr lang="en-US" sz="1100" b="0" i="0" u="none" strike="noStrike" dirty="0">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LB225, Comment resolution for 10.24.10</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Reza </a:t>
                      </a:r>
                      <a:r>
                        <a:rPr lang="en-US" sz="1100" b="0" i="0" u="none" strike="noStrike" dirty="0" err="1" smtClean="0">
                          <a:solidFill>
                            <a:srgbClr val="000000"/>
                          </a:solidFill>
                          <a:effectLst/>
                          <a:latin typeface="+mn-lt"/>
                        </a:rPr>
                        <a:t>Hedayat</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dirty="0">
                          <a:effectLst/>
                          <a:latin typeface="+mn-lt"/>
                        </a:rPr>
                        <a:t>MAC</a:t>
                      </a:r>
                      <a:endParaRPr lang="en-US" sz="1100" b="0" i="0" u="none" strike="noStrike" dirty="0">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a:effectLst/>
                          <a:latin typeface="+mn-lt"/>
                        </a:rPr>
                        <a:t>11-17/0445</a:t>
                      </a:r>
                      <a:endParaRPr lang="en-US" sz="1100" b="0" i="0" u="none" strike="noStrike">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CR on Per-TID All </a:t>
                      </a:r>
                      <a:r>
                        <a:rPr lang="en-US" sz="1100" b="0" i="0" u="none" strike="noStrike" dirty="0" err="1" smtClean="0">
                          <a:solidFill>
                            <a:srgbClr val="000000"/>
                          </a:solidFill>
                          <a:effectLst/>
                          <a:latin typeface="+mn-lt"/>
                        </a:rPr>
                        <a:t>Ack</a:t>
                      </a:r>
                      <a:r>
                        <a:rPr lang="en-US" sz="1100" b="0" i="0" u="none" strike="noStrike" dirty="0" smtClean="0">
                          <a:solidFill>
                            <a:srgbClr val="000000"/>
                          </a:solidFill>
                          <a:effectLst/>
                          <a:latin typeface="+mn-lt"/>
                        </a:rPr>
                        <a:t> in Multi-STA </a:t>
                      </a:r>
                      <a:r>
                        <a:rPr lang="en-US" sz="1100" b="0" i="0" u="none" strike="noStrike" dirty="0" err="1" smtClean="0">
                          <a:solidFill>
                            <a:srgbClr val="000000"/>
                          </a:solidFill>
                          <a:effectLst/>
                          <a:latin typeface="+mn-lt"/>
                        </a:rPr>
                        <a:t>BlockAck</a:t>
                      </a:r>
                      <a:r>
                        <a:rPr lang="en-US" sz="1100" b="0" i="0" u="none" strike="noStrike" dirty="0" smtClean="0">
                          <a:solidFill>
                            <a:srgbClr val="000000"/>
                          </a:solidFill>
                          <a:effectLst/>
                          <a:latin typeface="+mn-lt"/>
                        </a:rPr>
                        <a:t> Frame</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err="1" smtClean="0">
                          <a:solidFill>
                            <a:srgbClr val="000000"/>
                          </a:solidFill>
                          <a:effectLst/>
                          <a:latin typeface="+mn-lt"/>
                        </a:rPr>
                        <a:t>Geonjung</a:t>
                      </a:r>
                      <a:r>
                        <a:rPr lang="en-US" sz="1100" b="0" i="0" u="none" strike="noStrike" dirty="0" smtClean="0">
                          <a:solidFill>
                            <a:srgbClr val="000000"/>
                          </a:solidFill>
                          <a:effectLst/>
                          <a:latin typeface="+mn-lt"/>
                        </a:rPr>
                        <a:t> </a:t>
                      </a:r>
                      <a:r>
                        <a:rPr lang="en-US" sz="1100" b="0" i="0" u="none" strike="noStrike" dirty="0" err="1" smtClean="0">
                          <a:solidFill>
                            <a:srgbClr val="000000"/>
                          </a:solidFill>
                          <a:effectLst/>
                          <a:latin typeface="+mn-lt"/>
                        </a:rPr>
                        <a:t>Ko</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dirty="0">
                          <a:effectLst/>
                          <a:latin typeface="+mn-lt"/>
                        </a:rPr>
                        <a:t>MAC</a:t>
                      </a:r>
                      <a:endParaRPr lang="en-US" sz="1100" b="0" i="0" u="none" strike="noStrike" dirty="0">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dirty="0">
                          <a:effectLst/>
                          <a:latin typeface="+mn-lt"/>
                        </a:rPr>
                        <a:t>11-17/0341</a:t>
                      </a:r>
                      <a:endParaRPr lang="en-US" sz="1100" b="0" i="0" u="none" strike="noStrike" dirty="0">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LB225 11ax D1.0 Comment Resolution 10.13</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err="1" smtClean="0">
                          <a:solidFill>
                            <a:srgbClr val="000000"/>
                          </a:solidFill>
                          <a:effectLst/>
                          <a:latin typeface="+mn-lt"/>
                        </a:rPr>
                        <a:t>Liwen</a:t>
                      </a:r>
                      <a:r>
                        <a:rPr lang="en-US" sz="1100" b="0" i="0" u="none" strike="noStrike" dirty="0" smtClean="0">
                          <a:solidFill>
                            <a:srgbClr val="000000"/>
                          </a:solidFill>
                          <a:effectLst/>
                          <a:latin typeface="+mn-lt"/>
                        </a:rPr>
                        <a:t> Chu</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bl>
          </a:graphicData>
        </a:graphic>
      </p:graphicFrame>
    </p:spTree>
    <p:extLst>
      <p:ext uri="{BB962C8B-B14F-4D97-AF65-F5344CB8AC3E}">
        <p14:creationId xmlns:p14="http://schemas.microsoft.com/office/powerpoint/2010/main" val="1688345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5" name="Footer Placeholder 4"/>
          <p:cNvSpPr>
            <a:spLocks noGrp="1"/>
          </p:cNvSpPr>
          <p:nvPr>
            <p:ph type="ftr" sz="quarter" idx="11"/>
          </p:nvPr>
        </p:nvSpPr>
        <p:spPr/>
        <p:txBody>
          <a:bodyPr/>
          <a:lstStyle/>
          <a:p>
            <a:pPr>
              <a:defRPr/>
            </a:pPr>
            <a:r>
              <a:rPr lang="en-US" smtClean="0">
                <a:ea typeface="+mn-ea"/>
              </a:rPr>
              <a:t>Eric Wong (Apple)</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12</a:t>
            </a:fld>
            <a:endParaRPr lang="en-US" altLang="en-US" dirty="0"/>
          </a:p>
        </p:txBody>
      </p:sp>
      <p:sp>
        <p:nvSpPr>
          <p:cNvPr id="9" name="TextBox 8"/>
          <p:cNvSpPr txBox="1"/>
          <p:nvPr/>
        </p:nvSpPr>
        <p:spPr>
          <a:xfrm>
            <a:off x="696913" y="5514872"/>
            <a:ext cx="5562600" cy="738664"/>
          </a:xfrm>
          <a:prstGeom prst="rect">
            <a:avLst/>
          </a:prstGeom>
          <a:noFill/>
        </p:spPr>
        <p:txBody>
          <a:bodyPr wrap="square" rtlCol="0">
            <a:spAutoFit/>
          </a:bodyPr>
          <a:lstStyle/>
          <a:p>
            <a:r>
              <a:rPr lang="en-US" sz="1400" dirty="0" smtClean="0">
                <a:solidFill>
                  <a:srgbClr val="00B050"/>
                </a:solidFill>
              </a:rPr>
              <a:t>Green</a:t>
            </a:r>
            <a:r>
              <a:rPr lang="en-US" sz="1400" dirty="0" smtClean="0"/>
              <a:t>: Completed with at least one passing pre-Motion</a:t>
            </a:r>
          </a:p>
          <a:p>
            <a:r>
              <a:rPr lang="en-US" sz="1400" dirty="0" smtClean="0">
                <a:solidFill>
                  <a:srgbClr val="FF0000"/>
                </a:solidFill>
              </a:rPr>
              <a:t>Red</a:t>
            </a:r>
            <a:r>
              <a:rPr lang="en-US" sz="1400" dirty="0" smtClean="0"/>
              <a:t>: Completed with no passing pre-Motion</a:t>
            </a:r>
          </a:p>
          <a:p>
            <a:r>
              <a:rPr lang="en-US" sz="1400" dirty="0" smtClean="0">
                <a:solidFill>
                  <a:srgbClr val="0070C0"/>
                </a:solidFill>
              </a:rPr>
              <a:t>Blue</a:t>
            </a:r>
            <a:r>
              <a:rPr lang="en-US" sz="1400" dirty="0" smtClean="0"/>
              <a:t>: Partially completed presentation</a:t>
            </a:r>
          </a:p>
        </p:txBody>
      </p:sp>
      <p:graphicFrame>
        <p:nvGraphicFramePr>
          <p:cNvPr id="4" name="Table 3"/>
          <p:cNvGraphicFramePr>
            <a:graphicFrameLocks noGrp="1"/>
          </p:cNvGraphicFramePr>
          <p:nvPr>
            <p:extLst>
              <p:ext uri="{D42A27DB-BD31-4B8C-83A1-F6EECF244321}">
                <p14:modId xmlns:p14="http://schemas.microsoft.com/office/powerpoint/2010/main" val="761613821"/>
              </p:ext>
            </p:extLst>
          </p:nvPr>
        </p:nvGraphicFramePr>
        <p:xfrm>
          <a:off x="696915" y="1366520"/>
          <a:ext cx="7761285" cy="3733800"/>
        </p:xfrm>
        <a:graphic>
          <a:graphicData uri="http://schemas.openxmlformats.org/drawingml/2006/table">
            <a:tbl>
              <a:tblPr firstRow="1" bandRow="1">
                <a:tableStyleId>{C4B1156A-380E-4F78-BDF5-A606A8083BF9}</a:tableStyleId>
              </a:tblPr>
              <a:tblGrid>
                <a:gridCol w="750885"/>
                <a:gridCol w="4038600"/>
                <a:gridCol w="1219200"/>
                <a:gridCol w="914400"/>
                <a:gridCol w="838200"/>
              </a:tblGrid>
              <a:tr h="370840">
                <a:tc>
                  <a:txBody>
                    <a:bodyPr/>
                    <a:lstStyle/>
                    <a:p>
                      <a:pPr algn="ctr"/>
                      <a:r>
                        <a:rPr lang="en-US" sz="1100" dirty="0" smtClean="0">
                          <a:latin typeface="+mn-lt"/>
                        </a:rPr>
                        <a:t>DCN</a:t>
                      </a:r>
                      <a:endParaRPr lang="en-US" sz="1100" dirty="0">
                        <a:latin typeface="+mn-lt"/>
                      </a:endParaRPr>
                    </a:p>
                  </a:txBody>
                  <a:tcPr anchor="ctr"/>
                </a:tc>
                <a:tc>
                  <a:txBody>
                    <a:bodyPr/>
                    <a:lstStyle/>
                    <a:p>
                      <a:pPr algn="ctr"/>
                      <a:r>
                        <a:rPr lang="en-US" sz="1100" dirty="0" smtClean="0">
                          <a:latin typeface="+mn-lt"/>
                        </a:rPr>
                        <a:t>Title</a:t>
                      </a:r>
                      <a:endParaRPr lang="en-US" sz="1100" dirty="0">
                        <a:latin typeface="+mn-lt"/>
                      </a:endParaRPr>
                    </a:p>
                  </a:txBody>
                  <a:tcPr anchor="ctr"/>
                </a:tc>
                <a:tc>
                  <a:txBody>
                    <a:bodyPr/>
                    <a:lstStyle/>
                    <a:p>
                      <a:pPr algn="ctr"/>
                      <a:r>
                        <a:rPr lang="en-US" sz="1100" dirty="0" smtClean="0">
                          <a:latin typeface="+mn-lt"/>
                        </a:rPr>
                        <a:t>Authors</a:t>
                      </a:r>
                      <a:endParaRPr lang="en-US" sz="1100" dirty="0">
                        <a:latin typeface="+mn-lt"/>
                      </a:endParaRPr>
                    </a:p>
                  </a:txBody>
                  <a:tcPr anchor="ctr"/>
                </a:tc>
                <a:tc>
                  <a:txBody>
                    <a:bodyPr/>
                    <a:lstStyle/>
                    <a:p>
                      <a:pPr algn="ctr"/>
                      <a:r>
                        <a:rPr lang="en-US" sz="1100" dirty="0" smtClean="0">
                          <a:latin typeface="+mn-lt"/>
                        </a:rPr>
                        <a:t>Ad-hoc</a:t>
                      </a:r>
                      <a:endParaRPr lang="en-US" sz="1100" dirty="0">
                        <a:latin typeface="+mn-lt"/>
                      </a:endParaRPr>
                    </a:p>
                  </a:txBody>
                  <a:tcPr anchor="ctr"/>
                </a:tc>
                <a:tc>
                  <a:txBody>
                    <a:bodyPr/>
                    <a:lstStyle/>
                    <a:p>
                      <a:pPr algn="ctr"/>
                      <a:r>
                        <a:rPr lang="en-US" sz="1100" dirty="0" smtClean="0">
                          <a:latin typeface="+mn-lt"/>
                        </a:rPr>
                        <a:t>Straw Polls</a:t>
                      </a:r>
                    </a:p>
                  </a:txBody>
                  <a:tcPr anchor="ctr"/>
                </a:tc>
              </a:tr>
              <a:tr h="304800">
                <a:tc>
                  <a:txBody>
                    <a:bodyPr/>
                    <a:lstStyle/>
                    <a:p>
                      <a:pPr algn="ctr" fontAlgn="t"/>
                      <a:r>
                        <a:rPr lang="en-US" sz="1100" u="none" strike="noStrike" dirty="0">
                          <a:effectLst/>
                          <a:latin typeface="+mn-lt"/>
                        </a:rPr>
                        <a:t>11-17/0344</a:t>
                      </a:r>
                      <a:endParaRPr lang="en-US" sz="1100" b="0" i="0" u="none" strike="noStrike" dirty="0">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LB225 CR on EIFS and TXOP_DURATION (10.3.2.3.7 and 27.11.5)</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a:effectLst/>
                          <a:latin typeface="+mn-lt"/>
                        </a:rPr>
                        <a:t>Jeongki Kim </a:t>
                      </a:r>
                      <a:endParaRPr lang="en-US" sz="1100" b="0" i="0" u="none" strike="noStrike">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304800">
                <a:tc>
                  <a:txBody>
                    <a:bodyPr/>
                    <a:lstStyle/>
                    <a:p>
                      <a:pPr algn="ctr" fontAlgn="t"/>
                      <a:r>
                        <a:rPr lang="en-US" sz="1100" u="none" strike="noStrike" dirty="0">
                          <a:effectLst/>
                          <a:latin typeface="+mn-lt"/>
                        </a:rPr>
                        <a:t>11-17/0347</a:t>
                      </a:r>
                      <a:endParaRPr lang="en-US" sz="1100" b="0" i="0" u="none" strike="noStrike" dirty="0">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LB225 CR on Intra-PPDU PS (27.14.1)</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a:effectLst/>
                          <a:latin typeface="+mn-lt"/>
                        </a:rPr>
                        <a:t>Jeongki Kim </a:t>
                      </a:r>
                      <a:endParaRPr lang="en-US" sz="1100" b="0" i="0" u="none" strike="noStrike">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304800">
                <a:tc>
                  <a:txBody>
                    <a:bodyPr/>
                    <a:lstStyle/>
                    <a:p>
                      <a:pPr algn="ctr" fontAlgn="t"/>
                      <a:r>
                        <a:rPr lang="en-US" sz="1100" u="none" strike="noStrike" dirty="0">
                          <a:effectLst/>
                          <a:latin typeface="+mn-lt"/>
                        </a:rPr>
                        <a:t>11-17/0421</a:t>
                      </a:r>
                      <a:endParaRPr lang="en-US" sz="1100" b="0" i="0" u="none" strike="noStrike" dirty="0">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cr-for-11.49-HE BSS operation</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dirty="0">
                          <a:effectLst/>
                          <a:latin typeface="+mn-lt"/>
                        </a:rPr>
                        <a:t>Chao-Chun Wang </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304800">
                <a:tc>
                  <a:txBody>
                    <a:bodyPr/>
                    <a:lstStyle/>
                    <a:p>
                      <a:pPr algn="ctr" fontAlgn="t"/>
                      <a:r>
                        <a:rPr lang="en-US" sz="1100" u="none" strike="noStrike" dirty="0">
                          <a:effectLst/>
                          <a:latin typeface="+mn-lt"/>
                        </a:rPr>
                        <a:t>11-17/0448</a:t>
                      </a:r>
                      <a:endParaRPr lang="en-US" sz="1100" b="0" i="0" u="none" strike="noStrike" dirty="0">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Proposed resolution for comments related to CIDs in 27.5.2</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dirty="0">
                          <a:effectLst/>
                          <a:latin typeface="+mn-lt"/>
                        </a:rPr>
                        <a:t>Jing Ma </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dirty="0">
                          <a:effectLst/>
                          <a:latin typeface="+mn-lt"/>
                        </a:rPr>
                        <a:t>MAC</a:t>
                      </a:r>
                      <a:endParaRPr lang="en-US" sz="1100" b="0" i="0" u="none" strike="noStrike" dirty="0">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304800">
                <a:tc>
                  <a:txBody>
                    <a:bodyPr/>
                    <a:lstStyle/>
                    <a:p>
                      <a:pPr algn="ctr" fontAlgn="t"/>
                      <a:r>
                        <a:rPr lang="en-US" sz="1100" u="none" strike="noStrike" dirty="0">
                          <a:effectLst/>
                          <a:latin typeface="+mn-lt"/>
                        </a:rPr>
                        <a:t>11-17/360</a:t>
                      </a:r>
                      <a:endParaRPr lang="en-US" sz="1100" b="0" i="0" u="none" strike="noStrike" dirty="0">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LB225 CR for CID5917 and CID8165</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Ming </a:t>
                      </a:r>
                      <a:r>
                        <a:rPr lang="en-US" sz="1100" b="0" i="0" u="none" strike="noStrike" dirty="0" err="1" smtClean="0">
                          <a:solidFill>
                            <a:srgbClr val="000000"/>
                          </a:solidFill>
                          <a:effectLst/>
                          <a:latin typeface="+mn-lt"/>
                        </a:rPr>
                        <a:t>Gan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304800">
                <a:tc>
                  <a:txBody>
                    <a:bodyPr/>
                    <a:lstStyle/>
                    <a:p>
                      <a:pPr algn="ctr" fontAlgn="t"/>
                      <a:r>
                        <a:rPr lang="en-US" sz="1100" u="none" strike="noStrike">
                          <a:effectLst/>
                          <a:latin typeface="+mn-lt"/>
                        </a:rPr>
                        <a:t>11-17/0361</a:t>
                      </a:r>
                      <a:endParaRPr lang="en-US" sz="1100" b="0" i="0" u="none" strike="noStrike">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BSS Load Information in 802.11ax</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Ming </a:t>
                      </a:r>
                      <a:r>
                        <a:rPr lang="en-US" sz="1100" b="0" i="0" u="none" strike="noStrike" dirty="0" err="1" smtClean="0">
                          <a:solidFill>
                            <a:srgbClr val="000000"/>
                          </a:solidFill>
                          <a:effectLst/>
                          <a:latin typeface="+mn-lt"/>
                        </a:rPr>
                        <a:t>Gan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304800">
                <a:tc>
                  <a:txBody>
                    <a:bodyPr/>
                    <a:lstStyle/>
                    <a:p>
                      <a:pPr algn="ctr" fontAlgn="t"/>
                      <a:r>
                        <a:rPr lang="en-US" sz="1100" u="none" strike="noStrike">
                          <a:effectLst/>
                          <a:latin typeface="+mn-lt"/>
                        </a:rPr>
                        <a:t>11-17/0362</a:t>
                      </a:r>
                      <a:endParaRPr lang="en-US" sz="1100" b="0" i="0" u="none" strike="noStrike">
                        <a:solidFill>
                          <a:srgbClr val="000000"/>
                        </a:solidFill>
                        <a:effectLst/>
                        <a:latin typeface="+mn-lt"/>
                      </a:endParaRPr>
                    </a:p>
                  </a:txBody>
                  <a:tcPr marL="6634" marR="6634" marT="6634" marB="0" anchor="ctr"/>
                </a:tc>
                <a:tc>
                  <a:txBody>
                    <a:bodyPr/>
                    <a:lstStyle/>
                    <a:p>
                      <a:pPr algn="l" fontAlgn="b"/>
                      <a:r>
                        <a:rPr lang="nb-NO" sz="1100" b="0" i="0" u="none" strike="noStrike" dirty="0" smtClean="0">
                          <a:solidFill>
                            <a:srgbClr val="000000"/>
                          </a:solidFill>
                          <a:effectLst/>
                          <a:latin typeface="+mn-lt"/>
                        </a:rPr>
                        <a:t>LB225 CR for </a:t>
                      </a:r>
                      <a:r>
                        <a:rPr lang="nb-NO" sz="1100" b="0" i="0" u="none" strike="noStrike" dirty="0" err="1" smtClean="0">
                          <a:solidFill>
                            <a:srgbClr val="000000"/>
                          </a:solidFill>
                          <a:effectLst/>
                          <a:latin typeface="+mn-lt"/>
                        </a:rPr>
                        <a:t>Subclause</a:t>
                      </a:r>
                      <a:r>
                        <a:rPr lang="nb-NO" sz="1100" b="0" i="0" u="none" strike="noStrike" dirty="0" smtClean="0">
                          <a:solidFill>
                            <a:srgbClr val="000000"/>
                          </a:solidFill>
                          <a:effectLst/>
                          <a:latin typeface="+mn-lt"/>
                        </a:rPr>
                        <a:t> 9.4.2.218.2</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Ming </a:t>
                      </a:r>
                      <a:r>
                        <a:rPr lang="en-US" sz="1100" b="0" i="0" u="none" strike="noStrike" dirty="0" err="1" smtClean="0">
                          <a:solidFill>
                            <a:srgbClr val="000000"/>
                          </a:solidFill>
                          <a:effectLst/>
                          <a:latin typeface="+mn-lt"/>
                        </a:rPr>
                        <a:t>Gan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304800">
                <a:tc>
                  <a:txBody>
                    <a:bodyPr/>
                    <a:lstStyle/>
                    <a:p>
                      <a:pPr algn="ctr" fontAlgn="t"/>
                      <a:r>
                        <a:rPr lang="en-US" sz="1100" u="none" strike="noStrike">
                          <a:effectLst/>
                          <a:latin typeface="+mn-lt"/>
                        </a:rPr>
                        <a:t>11-17/0395</a:t>
                      </a:r>
                      <a:endParaRPr lang="en-US" sz="1100" b="0" i="0" u="none" strike="noStrike">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225-CR-on-Pre-association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Ming </a:t>
                      </a:r>
                      <a:r>
                        <a:rPr lang="en-US" sz="1100" b="0" i="0" u="none" strike="noStrike" dirty="0" err="1" smtClean="0">
                          <a:solidFill>
                            <a:srgbClr val="000000"/>
                          </a:solidFill>
                          <a:effectLst/>
                          <a:latin typeface="+mn-lt"/>
                        </a:rPr>
                        <a:t>Gan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304800">
                <a:tc>
                  <a:txBody>
                    <a:bodyPr/>
                    <a:lstStyle/>
                    <a:p>
                      <a:pPr algn="ctr" fontAlgn="t"/>
                      <a:r>
                        <a:rPr lang="en-US" sz="1100" u="none" strike="noStrike">
                          <a:effectLst/>
                          <a:latin typeface="+mn-lt"/>
                        </a:rPr>
                        <a:t>11-17/0396</a:t>
                      </a:r>
                      <a:endParaRPr lang="en-US" sz="1100" b="0" i="0" u="none" strike="noStrike">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Association Exchange using Contention based UL OFDMA</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Ming </a:t>
                      </a:r>
                      <a:r>
                        <a:rPr lang="en-US" sz="1100" b="0" i="0" u="none" strike="noStrike" dirty="0" err="1" smtClean="0">
                          <a:solidFill>
                            <a:srgbClr val="000000"/>
                          </a:solidFill>
                          <a:effectLst/>
                          <a:latin typeface="+mn-lt"/>
                        </a:rPr>
                        <a:t>Gan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304800">
                <a:tc>
                  <a:txBody>
                    <a:bodyPr/>
                    <a:lstStyle/>
                    <a:p>
                      <a:pPr algn="ctr" fontAlgn="t"/>
                      <a:r>
                        <a:rPr lang="en-US" sz="1100" u="none" strike="noStrike" dirty="0">
                          <a:effectLst/>
                          <a:latin typeface="+mn-lt"/>
                        </a:rPr>
                        <a:t>11-13/0285</a:t>
                      </a:r>
                      <a:endParaRPr lang="en-US" sz="1100" b="0" i="0" u="none" strike="noStrike" dirty="0">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LB225-MAC-CR-HE MCS_NSS resolutions</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Alfred </a:t>
                      </a:r>
                      <a:r>
                        <a:rPr lang="en-US" sz="1100" b="0" i="0" u="none" strike="noStrike" dirty="0" err="1" smtClean="0">
                          <a:solidFill>
                            <a:srgbClr val="000000"/>
                          </a:solidFill>
                          <a:effectLst/>
                          <a:latin typeface="+mn-lt"/>
                        </a:rPr>
                        <a:t>Asterjadhi</a:t>
                      </a:r>
                      <a:r>
                        <a:rPr lang="en-US" sz="1100" b="0" i="0" u="none" strike="noStrike" dirty="0" smtClean="0">
                          <a:solidFill>
                            <a:srgbClr val="000000"/>
                          </a:solidFill>
                          <a:effectLst/>
                          <a:latin typeface="+mn-lt"/>
                        </a:rPr>
                        <a:t> </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dirty="0">
                          <a:effectLst/>
                          <a:latin typeface="+mn-lt"/>
                        </a:rPr>
                        <a:t>MAC</a:t>
                      </a:r>
                      <a:endParaRPr lang="en-US" sz="1100" b="0" i="0" u="none" strike="noStrike" dirty="0">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228600">
                <a:tc>
                  <a:txBody>
                    <a:bodyPr/>
                    <a:lstStyle/>
                    <a:p>
                      <a:pPr algn="ctr" fontAlgn="t"/>
                      <a:r>
                        <a:rPr lang="en-US" sz="1100" u="none" strike="noStrike" dirty="0">
                          <a:effectLst/>
                          <a:latin typeface="+mn-lt"/>
                        </a:rPr>
                        <a:t>11-17/0308</a:t>
                      </a:r>
                      <a:endParaRPr lang="en-US" sz="1100" b="0" i="0" u="none" strike="noStrike" dirty="0">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CR for section 9.4.2 BSS load PPT</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Frank Hsu</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dirty="0">
                          <a:effectLst/>
                          <a:latin typeface="+mn-lt"/>
                        </a:rPr>
                        <a:t>MAC</a:t>
                      </a:r>
                      <a:endParaRPr lang="en-US" sz="1100" b="0" i="0" u="none" strike="noStrike" dirty="0">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bl>
          </a:graphicData>
        </a:graphic>
      </p:graphicFrame>
    </p:spTree>
    <p:extLst>
      <p:ext uri="{BB962C8B-B14F-4D97-AF65-F5344CB8AC3E}">
        <p14:creationId xmlns:p14="http://schemas.microsoft.com/office/powerpoint/2010/main" val="51326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Reza Hedayat (NEWRACOM)</a:t>
            </a:r>
          </a:p>
          <a:p>
            <a:pPr algn="ctr">
              <a:lnSpc>
                <a:spcPct val="90000"/>
              </a:lnSpc>
              <a:buFontTx/>
              <a:buNone/>
            </a:pPr>
            <a:r>
              <a:rPr lang="en-US" altLang="en-US" sz="2000" dirty="0" smtClean="0">
                <a:latin typeface="Arial" pitchFamily="34" charset="0"/>
              </a:rPr>
              <a:t>Eric Wong (Apple)</a:t>
            </a:r>
          </a:p>
          <a:p>
            <a:pPr algn="ctr">
              <a:lnSpc>
                <a:spcPct val="90000"/>
              </a:lnSpc>
              <a:buFontTx/>
              <a:buNone/>
            </a:pPr>
            <a:r>
              <a:rPr lang="en-US" altLang="en-US" sz="2000" dirty="0" smtClean="0">
                <a:latin typeface="Arial" pitchFamily="34" charset="0"/>
              </a:rPr>
              <a:t>Chao-Chun Wang (</a:t>
            </a:r>
            <a:r>
              <a:rPr lang="en-US" altLang="en-US" sz="2000" dirty="0" err="1" smtClean="0">
                <a:latin typeface="Arial" pitchFamily="34" charset="0"/>
              </a:rPr>
              <a:t>MediaTek</a:t>
            </a:r>
            <a:r>
              <a:rPr lang="en-US" altLang="en-US" sz="2000" smtClean="0">
                <a:latin typeface="Arial" pitchFamily="34" charset="0"/>
              </a:rPr>
              <a:t>)</a:t>
            </a:r>
            <a:endParaRPr lang="en-US" altLang="en-US" sz="2000" dirty="0" smtClean="0">
              <a:latin typeface="Arial" pitchFamily="34" charset="0"/>
            </a:endParaRP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a:t>
            </a:r>
            <a:r>
              <a:rPr lang="en-US" altLang="en-US" sz="1800" dirty="0" smtClean="0"/>
              <a:t>5 </a:t>
            </a:r>
            <a:r>
              <a:rPr lang="en-US" altLang="en-US" sz="1800" dirty="0" smtClean="0"/>
              <a:t>MAC ad hoc sessions this week</a:t>
            </a:r>
          </a:p>
          <a:p>
            <a:pPr lvl="1"/>
            <a:r>
              <a:rPr lang="en-US" altLang="en-US" sz="1600" dirty="0" smtClean="0"/>
              <a:t>Monday PM2</a:t>
            </a:r>
          </a:p>
          <a:p>
            <a:pPr lvl="1"/>
            <a:r>
              <a:rPr lang="en-US" altLang="en-US" sz="1600" dirty="0" smtClean="0"/>
              <a:t>Tuesday </a:t>
            </a:r>
            <a:r>
              <a:rPr lang="en-US" altLang="en-US" sz="1600" dirty="0" smtClean="0"/>
              <a:t>AM2 and PM2</a:t>
            </a:r>
          </a:p>
          <a:p>
            <a:pPr lvl="1"/>
            <a:r>
              <a:rPr lang="en-US" altLang="en-US" sz="1600" dirty="0" smtClean="0"/>
              <a:t>Wednesday PM1 and PM2</a:t>
            </a:r>
          </a:p>
          <a:p>
            <a:r>
              <a:rPr lang="en-US" altLang="en-US" sz="1800" dirty="0" smtClean="0"/>
              <a:t>Approve previous ad hoc session and telecon minutes </a:t>
            </a:r>
          </a:p>
          <a:p>
            <a:pPr lvl="1"/>
            <a:r>
              <a:rPr lang="en-US" altLang="en-US" sz="1400" dirty="0" smtClean="0"/>
              <a:t>Typically </a:t>
            </a:r>
            <a:r>
              <a:rPr lang="en-US" altLang="en-US" sz="1400" dirty="0" err="1" smtClean="0"/>
              <a:t>TGax</a:t>
            </a:r>
            <a:r>
              <a:rPr lang="en-US" altLang="en-US" sz="1400" dirty="0" smtClean="0"/>
              <a:t> Full</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2291" name="Footer Placeholder 2"/>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331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4339"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5363"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6387"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7411"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26467</TotalTime>
  <Words>1445</Words>
  <Application>Microsoft Macintosh PowerPoint</Application>
  <PresentationFormat>On-screen Show (4:3)</PresentationFormat>
  <Paragraphs>335</Paragraphs>
  <Slides>14</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 Black</vt:lpstr>
      <vt:lpstr>Helvetica</vt:lpstr>
      <vt:lpstr>Monotype Sorts</vt:lpstr>
      <vt:lpstr>MS PGothic</vt:lpstr>
      <vt:lpstr>ＭＳ Ｐゴシック</vt:lpstr>
      <vt:lpstr>Times New Roman</vt:lpstr>
      <vt:lpstr>Arial</vt:lpstr>
      <vt:lpstr>802-11-Submission</vt:lpstr>
      <vt:lpstr>TGax MAC Ad-hoc  March 2017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Submissions (MAC)</vt:lpstr>
      <vt:lpstr>Ad Hoc Groups Operation (1/2) Governing document is 15/075r0</vt:lpstr>
      <vt:lpstr>Ad Hoc Groups Operation (2/2) Governing document is 15/075r0</vt:lpstr>
    </vt:vector>
  </TitlesOfParts>
  <Company>Cisco Systems</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Eric Wong</cp:lastModifiedBy>
  <cp:revision>1665</cp:revision>
  <cp:lastPrinted>1998-02-10T13:28:06Z</cp:lastPrinted>
  <dcterms:created xsi:type="dcterms:W3CDTF">2007-04-17T18:10:23Z</dcterms:created>
  <dcterms:modified xsi:type="dcterms:W3CDTF">2017-03-13T22:57:03Z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