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1" r:id="rId1"/>
  </p:sldMasterIdLst>
  <p:notesMasterIdLst>
    <p:notesMasterId r:id="rId10"/>
  </p:notesMasterIdLst>
  <p:handoutMasterIdLst>
    <p:handoutMasterId r:id="rId11"/>
  </p:handoutMasterIdLst>
  <p:sldIdLst>
    <p:sldId id="427" r:id="rId2"/>
    <p:sldId id="428" r:id="rId3"/>
    <p:sldId id="434" r:id="rId4"/>
    <p:sldId id="431" r:id="rId5"/>
    <p:sldId id="430" r:id="rId6"/>
    <p:sldId id="432" r:id="rId7"/>
    <p:sldId id="433" r:id="rId8"/>
    <p:sldId id="435" r:id="rId9"/>
  </p:sldIdLst>
  <p:sldSz cx="9144000" cy="6858000" type="screen4x3"/>
  <p:notesSz cx="9874250" cy="679767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0000"/>
    <a:srgbClr val="FF33CC"/>
    <a:srgbClr val="CC0000"/>
    <a:srgbClr val="00CC66"/>
    <a:srgbClr val="003399"/>
    <a:srgbClr val="FF0066"/>
    <a:srgbClr val="FF99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9381" autoAdjust="0"/>
  </p:normalViewPr>
  <p:slideViewPr>
    <p:cSldViewPr showGuides="1">
      <p:cViewPr>
        <p:scale>
          <a:sx n="88" d="100"/>
          <a:sy n="88" d="100"/>
        </p:scale>
        <p:origin x="-149" y="8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986" y="-426"/>
      </p:cViewPr>
      <p:guideLst>
        <p:guide orient="horz" pos="2141"/>
        <p:guide pos="311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A11AEF5-5302-43AC-812B-FA467EA0339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42825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FF9581A-ADD3-4F92-8296-94E0A60DA5B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18262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Month Year</a:t>
            </a:r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14350"/>
            <a:ext cx="3387725" cy="2540000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 dirty="0"/>
              <a:t>Slide </a:t>
            </a:r>
            <a:fld id="{3C79C44E-CBF0-426C-AB90-0FC5B434406F}" type="slidenum">
              <a:rPr lang="en-GB" altLang="zh-CN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="" xmlns:p14="http://schemas.microsoft.com/office/powerpoint/2010/main" val="160695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</a:t>
            </a:r>
            <a:fld id="{6570D9FA-82F7-425B-B8CA-145DC9A8CCB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6100" y="6524625"/>
            <a:ext cx="530225" cy="182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zh-CN" dirty="0"/>
              <a:t>Slide </a:t>
            </a:r>
            <a:fld id="{B072CE22-775B-4138-A23F-292E5F1A82BD}" type="slidenum">
              <a:rPr lang="en-GB" altLang="zh-CN"/>
              <a:pPr>
                <a:defRPr/>
              </a:pPr>
              <a:t>‹#›</a:t>
            </a:fld>
            <a:endParaRPr lang="en-GB" altLang="zh-CN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80555" y="238939"/>
            <a:ext cx="3052246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4" algn="r">
              <a:defRPr/>
            </a:pPr>
            <a:r>
              <a:rPr lang="en-US" altLang="zh-CN" b="1" dirty="0" smtClean="0">
                <a:latin typeface="Times New Roman" panose="02020603050405020304" pitchFamily="18" charset="0"/>
              </a:rPr>
              <a:t>doc.: IEEE </a:t>
            </a:r>
            <a:r>
              <a:rPr lang="en-US" altLang="zh-CN" b="1" dirty="0" smtClean="0">
                <a:latin typeface="Times New Roman" panose="02020603050405020304" pitchFamily="18" charset="0"/>
              </a:rPr>
              <a:t>802.11-17/0411</a:t>
            </a:r>
            <a:endParaRPr lang="en-US" altLang="zh-CN" b="1" dirty="0" smtClean="0">
              <a:latin typeface="Times New Roman" panose="02020603050405020304" pitchFamily="18" charset="0"/>
            </a:endParaRP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684213" y="549275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7550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200" dirty="0" smtClean="0">
                <a:latin typeface="Times New Roman" panose="02020603050405020304" pitchFamily="18" charset="0"/>
              </a:rPr>
              <a:t>Submission</a:t>
            </a:r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695325" y="6475413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" name="矩形 10"/>
          <p:cNvSpPr>
            <a:spLocks noChangeArrowheads="1"/>
          </p:cNvSpPr>
          <p:nvPr userDrawn="1"/>
        </p:nvSpPr>
        <p:spPr bwMode="auto">
          <a:xfrm>
            <a:off x="603250" y="174625"/>
            <a:ext cx="1178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June </a:t>
            </a:r>
            <a:r>
              <a:rPr lang="en-US" altLang="zh-CN" b="1" dirty="0" smtClean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2017</a:t>
            </a:r>
            <a:endParaRPr lang="en-GB" altLang="zh-CN" b="1" dirty="0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7832606" y="6525344"/>
            <a:ext cx="745396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4" algn="r">
              <a:defRPr/>
            </a:pPr>
            <a:r>
              <a:rPr lang="en-US" altLang="zh-CN" sz="1200" b="0" dirty="0" smtClean="0">
                <a:latin typeface="Times New Roman" panose="02020603050405020304" pitchFamily="18" charset="0"/>
              </a:rPr>
              <a:t>ZTE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0" r:id="rId1"/>
    <p:sldLayoutId id="2147485410" r:id="rId2"/>
  </p:sldLayoutIdLst>
  <p:transition>
    <p:wip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4356"/>
            <a:ext cx="7772400" cy="857256"/>
          </a:xfrm>
        </p:spPr>
        <p:txBody>
          <a:bodyPr/>
          <a:lstStyle/>
          <a:p>
            <a:r>
              <a:rPr lang="en-US" altLang="zh-CN" sz="2800" dirty="0" smtClean="0"/>
              <a:t>Consideration on Wake-Up Receiver Security</a:t>
            </a:r>
            <a:endParaRPr lang="sq-AL" altLang="zh-CN" sz="2800" dirty="0" smtClean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6570D9FA-82F7-425B-B8CA-145DC9A8CCB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685800" y="1833554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2017-06-10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95308" y="2286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+mn-lt"/>
              </a:rPr>
              <a:t>Authors:</a:t>
            </a:r>
          </a:p>
        </p:txBody>
      </p:sp>
      <p:graphicFrame>
        <p:nvGraphicFramePr>
          <p:cNvPr id="15" name="Table 7"/>
          <p:cNvGraphicFramePr>
            <a:graphicFrameLocks noGrp="1"/>
          </p:cNvGraphicFramePr>
          <p:nvPr/>
        </p:nvGraphicFramePr>
        <p:xfrm>
          <a:off x="790604" y="3146436"/>
          <a:ext cx="7924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112912"/>
                <a:gridCol w="2935228"/>
                <a:gridCol w="18954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Wei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Ning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ZTE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Corp.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rtl="0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Kaiying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Lv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lv.kaiying@zte.com.cn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2028844"/>
            <a:ext cx="8572528" cy="4114800"/>
          </a:xfrm>
        </p:spPr>
        <p:txBody>
          <a:bodyPr/>
          <a:lstStyle/>
          <a:p>
            <a:r>
              <a:rPr lang="en-US" altLang="zh-CN" dirty="0" smtClean="0"/>
              <a:t>An encryption operation for keeping privacy information safe is generally implemented in high layer (such as, application layer) of OSI model </a:t>
            </a:r>
          </a:p>
          <a:p>
            <a:r>
              <a:rPr lang="en-US" altLang="zh-CN" dirty="0" smtClean="0"/>
              <a:t>The </a:t>
            </a:r>
            <a:r>
              <a:rPr lang="en-US" altLang="zh-CN" dirty="0" smtClean="0"/>
              <a:t>critical </a:t>
            </a:r>
            <a:r>
              <a:rPr lang="en-US" altLang="zh-CN" dirty="0" smtClean="0"/>
              <a:t>requirements of cost, implement complexity and power-consuming probably determine that </a:t>
            </a:r>
            <a:r>
              <a:rPr lang="en-US" altLang="zh-CN" dirty="0" smtClean="0"/>
              <a:t>higher layer </a:t>
            </a:r>
            <a:r>
              <a:rPr lang="en-US" altLang="zh-CN" dirty="0" smtClean="0"/>
              <a:t>above MAC shall not be put into the consideration </a:t>
            </a:r>
            <a:r>
              <a:rPr lang="en-US" altLang="zh-CN" dirty="0" smtClean="0"/>
              <a:t>how </a:t>
            </a:r>
            <a:r>
              <a:rPr lang="en-US" altLang="zh-CN" dirty="0" smtClean="0"/>
              <a:t>to make a wake-up receiver (WUR)</a:t>
            </a:r>
          </a:p>
          <a:p>
            <a:r>
              <a:rPr lang="en-US" altLang="zh-CN" dirty="0" smtClean="0"/>
              <a:t>Nevertheless, malicious attacks for draining battery and collecting privacy information are threatening its massive deployment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570D9FA-82F7-425B-B8CA-145DC9A8CCB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84212" y="1643050"/>
            <a:ext cx="8208268" cy="485778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Care about energy safety of </a:t>
            </a:r>
            <a:r>
              <a:rPr lang="en-US" altLang="zh-CN" dirty="0" err="1" smtClean="0"/>
              <a:t>IoT</a:t>
            </a:r>
            <a:r>
              <a:rPr lang="en-US" altLang="zh-CN" dirty="0" smtClean="0"/>
              <a:t> network</a:t>
            </a:r>
          </a:p>
          <a:p>
            <a:pPr lvl="1"/>
            <a:r>
              <a:rPr lang="en-US" altLang="zh-CN" dirty="0" smtClean="0"/>
              <a:t>So far, finding a reliable energy alternative replacing battery as a power-supply unit for </a:t>
            </a:r>
            <a:r>
              <a:rPr lang="en-US" altLang="zh-CN" dirty="0" err="1" smtClean="0"/>
              <a:t>IoT</a:t>
            </a:r>
            <a:r>
              <a:rPr lang="en-US" altLang="zh-CN" dirty="0" smtClean="0"/>
              <a:t> device is still a thorny problem for most proposed application scenarios</a:t>
            </a:r>
          </a:p>
          <a:p>
            <a:pPr lvl="1"/>
            <a:r>
              <a:rPr lang="en-US" altLang="zh-CN" dirty="0" smtClean="0"/>
              <a:t>Thousands of hostile wake-up bursts from one or multiple illegitimate APs definitely influence service lives of batteries so that jeopardize daily running management of whole </a:t>
            </a:r>
            <a:r>
              <a:rPr lang="en-US" altLang="zh-CN" dirty="0" err="1" smtClean="0"/>
              <a:t>IoT</a:t>
            </a:r>
            <a:r>
              <a:rPr lang="en-US" altLang="zh-CN" dirty="0" smtClean="0"/>
              <a:t> network</a:t>
            </a:r>
          </a:p>
          <a:p>
            <a:r>
              <a:rPr lang="en-US" altLang="zh-CN" dirty="0" smtClean="0"/>
              <a:t>Care about information safety of things</a:t>
            </a:r>
          </a:p>
          <a:p>
            <a:pPr lvl="1"/>
            <a:r>
              <a:rPr lang="en-US" altLang="zh-CN" dirty="0" smtClean="0"/>
              <a:t>For the sake of well-monitoring, it’s essential periodically to waken main radio of  </a:t>
            </a:r>
            <a:r>
              <a:rPr lang="en-US" altLang="zh-CN" dirty="0" err="1" smtClean="0"/>
              <a:t>IoT</a:t>
            </a:r>
            <a:r>
              <a:rPr lang="en-US" altLang="zh-CN" dirty="0" smtClean="0"/>
              <a:t> device equipped with wake-up receiver to report in time status information of stored / transported goods like name, size, temperature, destination etc</a:t>
            </a:r>
          </a:p>
          <a:p>
            <a:pPr lvl="1"/>
            <a:r>
              <a:rPr lang="en-US" altLang="zh-CN" dirty="0" smtClean="0"/>
              <a:t>A transparent wake-up packet increases the risk of privacy information leakage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570D9FA-82F7-425B-B8CA-145DC9A8CC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85800" y="642918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8596" y="1927150"/>
            <a:ext cx="4040188" cy="639762"/>
          </a:xfrm>
        </p:spPr>
        <p:txBody>
          <a:bodyPr>
            <a:normAutofit/>
          </a:bodyPr>
          <a:lstStyle/>
          <a:p>
            <a:r>
              <a:rPr lang="en-US" altLang="zh-CN" sz="2200" dirty="0" smtClean="0"/>
              <a:t>Case. 1</a:t>
            </a:r>
            <a:endParaRPr lang="zh-CN" altLang="en-US" sz="22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286248" y="1931982"/>
            <a:ext cx="1143008" cy="639762"/>
          </a:xfrm>
        </p:spPr>
        <p:txBody>
          <a:bodyPr>
            <a:noAutofit/>
          </a:bodyPr>
          <a:lstStyle/>
          <a:p>
            <a:r>
              <a:rPr lang="en-US" altLang="zh-CN" sz="2200" dirty="0" smtClean="0"/>
              <a:t>Case. 2</a:t>
            </a:r>
            <a:endParaRPr lang="zh-CN" altLang="en-US" sz="22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4356100" y="6604023"/>
            <a:ext cx="530225" cy="182563"/>
          </a:xfrm>
        </p:spPr>
        <p:txBody>
          <a:bodyPr/>
          <a:lstStyle/>
          <a:p>
            <a:pPr>
              <a:defRPr/>
            </a:pPr>
            <a:r>
              <a:rPr lang="en-GB" altLang="zh-CN" smtClean="0"/>
              <a:t>Slide </a:t>
            </a:r>
            <a:fld id="{3C79C44E-CBF0-426C-AB90-0FC5B434406F}" type="slidenum">
              <a:rPr lang="en-GB" altLang="zh-CN" smtClean="0"/>
              <a:pPr>
                <a:defRPr/>
              </a:pPr>
              <a:t>4</a:t>
            </a:fld>
            <a:endParaRPr lang="en-GB" altLang="zh-CN" dirty="0"/>
          </a:p>
        </p:txBody>
      </p:sp>
      <p:grpSp>
        <p:nvGrpSpPr>
          <p:cNvPr id="25" name="组合 24"/>
          <p:cNvGrpSpPr/>
          <p:nvPr/>
        </p:nvGrpSpPr>
        <p:grpSpPr>
          <a:xfrm>
            <a:off x="500034" y="2786058"/>
            <a:ext cx="8572560" cy="2214578"/>
            <a:chOff x="500034" y="2786058"/>
            <a:chExt cx="8572560" cy="2214578"/>
          </a:xfrm>
        </p:grpSpPr>
        <p:pic>
          <p:nvPicPr>
            <p:cNvPr id="2" name="Picture 3" descr="C:\Users\10193214\Desktop\securing wake-up packet\Figure\EG3.e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4876" y="2788920"/>
              <a:ext cx="4357718" cy="2011363"/>
            </a:xfrm>
            <a:prstGeom prst="rect">
              <a:avLst/>
            </a:prstGeom>
            <a:noFill/>
          </p:spPr>
        </p:pic>
        <p:grpSp>
          <p:nvGrpSpPr>
            <p:cNvPr id="22" name="组合 21"/>
            <p:cNvGrpSpPr/>
            <p:nvPr/>
          </p:nvGrpSpPr>
          <p:grpSpPr>
            <a:xfrm>
              <a:off x="500034" y="2786058"/>
              <a:ext cx="8405868" cy="2214578"/>
              <a:chOff x="642910" y="2794018"/>
              <a:chExt cx="8405868" cy="2214578"/>
            </a:xfrm>
          </p:grpSpPr>
          <p:pic>
            <p:nvPicPr>
              <p:cNvPr id="1027" name="Picture 3" descr="C:\Users\10193214\Desktop\securing wake-up packet\securing wake-up packet.e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6390" r="34430"/>
              <a:stretch>
                <a:fillRect/>
              </a:stretch>
            </p:blipFill>
            <p:spPr bwMode="auto">
              <a:xfrm>
                <a:off x="642910" y="2794018"/>
                <a:ext cx="3319878" cy="2214578"/>
              </a:xfrm>
              <a:prstGeom prst="rect">
                <a:avLst/>
              </a:prstGeom>
              <a:noFill/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43240" y="3922739"/>
                <a:ext cx="628650" cy="85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928926" y="3976557"/>
                <a:ext cx="107157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b="1" dirty="0" smtClean="0">
                    <a:latin typeface="+mn-ea"/>
                    <a:ea typeface="+mn-ea"/>
                  </a:rPr>
                  <a:t>AP (Attacker)</a:t>
                </a:r>
                <a:endParaRPr lang="zh-CN" altLang="en-US" sz="900" b="1" dirty="0">
                  <a:latin typeface="+mn-ea"/>
                  <a:ea typeface="+mn-ea"/>
                </a:endParaRPr>
              </a:p>
            </p:txBody>
          </p: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28794" y="3922739"/>
                <a:ext cx="476250" cy="85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857356" y="3849070"/>
                <a:ext cx="42862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b="1" dirty="0" smtClean="0">
                    <a:latin typeface="+mn-ea"/>
                    <a:ea typeface="+mn-ea"/>
                  </a:rPr>
                  <a:t>AP </a:t>
                </a:r>
                <a:endParaRPr lang="zh-CN" altLang="en-US" sz="900" b="1" dirty="0">
                  <a:latin typeface="+mn-ea"/>
                  <a:ea typeface="+mn-ea"/>
                </a:endParaRPr>
              </a:p>
            </p:txBody>
          </p:sp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572528" y="3494111"/>
                <a:ext cx="476250" cy="85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6000760" y="3384158"/>
                <a:ext cx="9286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b="1" dirty="0" smtClean="0">
                    <a:latin typeface="+mn-ea"/>
                    <a:ea typeface="+mn-ea"/>
                  </a:rPr>
                  <a:t>       AP</a:t>
                </a:r>
              </a:p>
              <a:p>
                <a:r>
                  <a:rPr lang="en-US" altLang="zh-CN" sz="800" b="1" dirty="0" smtClean="0">
                    <a:latin typeface="+mn-ea"/>
                    <a:ea typeface="+mn-ea"/>
                  </a:rPr>
                  <a:t> (Attacker)</a:t>
                </a:r>
                <a:endParaRPr lang="zh-CN" altLang="en-US" sz="800" b="1" dirty="0">
                  <a:latin typeface="+mn-ea"/>
                  <a:ea typeface="+mn-ea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429256" y="3491880"/>
                <a:ext cx="42862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b="1" dirty="0" smtClean="0">
                    <a:latin typeface="+mn-ea"/>
                    <a:ea typeface="+mn-ea"/>
                  </a:rPr>
                  <a:t>AP </a:t>
                </a:r>
                <a:endParaRPr lang="zh-CN" altLang="en-US" sz="900" b="1" dirty="0">
                  <a:latin typeface="+mn-ea"/>
                  <a:ea typeface="+mn-ea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858148" y="3491880"/>
                <a:ext cx="42862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b="1" dirty="0" smtClean="0">
                    <a:latin typeface="+mn-ea"/>
                    <a:ea typeface="+mn-ea"/>
                  </a:rPr>
                  <a:t>AP </a:t>
                </a:r>
                <a:endParaRPr lang="zh-CN" altLang="en-US" sz="900" b="1" dirty="0">
                  <a:latin typeface="+mn-ea"/>
                  <a:ea typeface="+mn-ea"/>
                </a:endParaRPr>
              </a:p>
            </p:txBody>
          </p:sp>
        </p:grpSp>
      </p:grpSp>
      <p:sp>
        <p:nvSpPr>
          <p:cNvPr id="21" name="标题 20"/>
          <p:cNvSpPr>
            <a:spLocks noGrp="1"/>
          </p:cNvSpPr>
          <p:nvPr>
            <p:ph type="title"/>
          </p:nvPr>
        </p:nvSpPr>
        <p:spPr>
          <a:xfrm>
            <a:off x="428596" y="714364"/>
            <a:ext cx="8472518" cy="1143000"/>
          </a:xfrm>
        </p:spPr>
        <p:txBody>
          <a:bodyPr/>
          <a:lstStyle/>
          <a:p>
            <a:r>
              <a:rPr lang="en-US" altLang="zh-CN" dirty="0" smtClean="0"/>
              <a:t>Typical Scenarios Requiring to Consider Communication Security of Wake-up Receiver 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8596" y="5040025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  <a:spcBef>
                <a:spcPts val="37"/>
              </a:spcBef>
            </a:pPr>
            <a:r>
              <a:rPr lang="en-US" altLang="zh-CN" sz="1600" dirty="0" smtClean="0">
                <a:latin typeface="+mn-lt"/>
              </a:rPr>
              <a:t>An attacker around a warehouse is trying to wake up all main radios of </a:t>
            </a:r>
            <a:r>
              <a:rPr lang="en-US" altLang="zh-CN" sz="1600" dirty="0" err="1" smtClean="0">
                <a:latin typeface="+mn-lt"/>
              </a:rPr>
              <a:t>IoT</a:t>
            </a:r>
            <a:r>
              <a:rPr lang="en-US" altLang="zh-CN" sz="1600" dirty="0" smtClean="0">
                <a:latin typeface="+mn-lt"/>
              </a:rPr>
              <a:t> devices, aiming to consume more battery power and interfere normal management of  network </a:t>
            </a:r>
            <a:endParaRPr lang="zh-CN" altLang="en-US" sz="1600" dirty="0" smtClean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1816" y="4952068"/>
            <a:ext cx="4105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  <a:spcBef>
                <a:spcPts val="37"/>
              </a:spcBef>
            </a:pPr>
            <a:r>
              <a:rPr lang="en-US" altLang="zh-CN" sz="1600" dirty="0" smtClean="0">
                <a:latin typeface="+mn-lt"/>
              </a:rPr>
              <a:t>A truck moves into the coverage of an attacker between adjacent APs deployed along a high way , where (broadcast) wake-up packets are continuously transmitted in order to collect more valuable information about transported goods as soon as possible.</a:t>
            </a:r>
            <a:endParaRPr lang="zh-CN" altLang="en-US" sz="16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28628" y="1643050"/>
            <a:ext cx="8572528" cy="485778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300"/>
              </a:spcAft>
            </a:pPr>
            <a:r>
              <a:rPr lang="en-US" altLang="zh-CN" dirty="0" smtClean="0"/>
              <a:t>Encrypt information bits of wake-up message in PHY layer using a negotiated sequence (key)</a:t>
            </a:r>
          </a:p>
          <a:p>
            <a:pPr lvl="1"/>
            <a:r>
              <a:rPr lang="en-US" altLang="zh-CN" dirty="0" smtClean="0"/>
              <a:t>Propose to implement a simple and qualified </a:t>
            </a:r>
            <a:r>
              <a:rPr lang="en-US" altLang="zh-CN" dirty="0" smtClean="0"/>
              <a:t>scheme </a:t>
            </a:r>
            <a:r>
              <a:rPr lang="en-US" altLang="zh-CN" dirty="0" smtClean="0"/>
              <a:t>different from sophisticated encryption processing in high layer to block attacks in PHY layer, e.g. scrambling (i.e. ‘XOR’ operation) </a:t>
            </a:r>
            <a:r>
              <a:rPr lang="en-US" altLang="zh-CN" dirty="0" smtClean="0"/>
              <a:t>on all or parts of WUR packet including WUR preamble and data payload.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Undermine </a:t>
            </a:r>
            <a:r>
              <a:rPr lang="en-US" altLang="zh-CN" dirty="0" smtClean="0"/>
              <a:t>the intention to eavesdrop privacy information </a:t>
            </a:r>
            <a:r>
              <a:rPr lang="en-US" altLang="zh-CN" dirty="0" smtClean="0"/>
              <a:t>in a wake-up </a:t>
            </a:r>
            <a:r>
              <a:rPr lang="en-US" altLang="zh-CN" dirty="0" smtClean="0"/>
              <a:t>packet, such </a:t>
            </a:r>
            <a:r>
              <a:rPr lang="en-US" altLang="zh-CN" dirty="0" smtClean="0"/>
              <a:t>as MAC </a:t>
            </a:r>
            <a:r>
              <a:rPr lang="en-US" altLang="zh-CN" dirty="0" smtClean="0"/>
              <a:t>address, AID, or the like which is </a:t>
            </a:r>
            <a:r>
              <a:rPr lang="en-US" altLang="zh-CN" dirty="0" smtClean="0"/>
              <a:t>helpful </a:t>
            </a:r>
            <a:r>
              <a:rPr lang="en-US" altLang="zh-CN" dirty="0" smtClean="0"/>
              <a:t>for a fake AP to </a:t>
            </a:r>
            <a:r>
              <a:rPr lang="en-US" altLang="zh-CN" dirty="0" smtClean="0"/>
              <a:t>actively waken </a:t>
            </a:r>
            <a:r>
              <a:rPr lang="en-US" altLang="zh-CN" dirty="0" smtClean="0"/>
              <a:t>a </a:t>
            </a:r>
            <a:r>
              <a:rPr lang="en-US" altLang="zh-CN" dirty="0" smtClean="0"/>
              <a:t>STA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dirty="0" smtClean="0"/>
              <a:t>Not cause a wake-up receiver to trigger a corresponding mechanism to waken main radio of equipment</a:t>
            </a:r>
          </a:p>
          <a:p>
            <a:pPr lvl="2"/>
            <a:r>
              <a:rPr lang="en-US" altLang="zh-CN" dirty="0" smtClean="0"/>
              <a:t>If </a:t>
            </a:r>
            <a:r>
              <a:rPr lang="en-US" altLang="zh-CN" dirty="0" smtClean="0"/>
              <a:t>acquiring nothing about negotiated sequence, a fake AP only transmits a wake-up packet encrypted with a self-defined sequence.  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Therefore, a wake-up receiver will possibly </a:t>
            </a:r>
            <a:r>
              <a:rPr lang="en-US" altLang="zh-CN" dirty="0" smtClean="0"/>
              <a:t>discard </a:t>
            </a:r>
            <a:r>
              <a:rPr lang="en-US" altLang="zh-CN" dirty="0" smtClean="0"/>
              <a:t>decrypted wake-up messages (or, check bits indicate that it’s an error packet) as a result of the difference between the </a:t>
            </a:r>
            <a:r>
              <a:rPr lang="en-US" altLang="zh-CN" dirty="0" smtClean="0"/>
              <a:t>fake AP self-defined </a:t>
            </a:r>
            <a:r>
              <a:rPr lang="en-US" altLang="zh-CN" dirty="0" smtClean="0"/>
              <a:t>and negotiated </a:t>
            </a:r>
            <a:r>
              <a:rPr lang="en-US" altLang="zh-CN" dirty="0" smtClean="0"/>
              <a:t>sequences</a:t>
            </a:r>
            <a:endParaRPr lang="en-US" altLang="zh-CN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570D9FA-82F7-425B-B8CA-145DC9A8CCB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2938" y="504812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Proposal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Possible secure key exchange procedure</a:t>
            </a:r>
          </a:p>
          <a:p>
            <a:pPr lvl="1"/>
            <a:r>
              <a:rPr lang="en-US" altLang="zh-CN" dirty="0" smtClean="0"/>
              <a:t>AP delivers a secure key to a target STA  in a WLAN packet </a:t>
            </a:r>
          </a:p>
          <a:p>
            <a:pPr lvl="1"/>
            <a:r>
              <a:rPr lang="en-US" altLang="zh-CN" dirty="0" smtClean="0"/>
              <a:t>Or, a target STA delivers a secure key to AP in a WLAN packet</a:t>
            </a:r>
          </a:p>
          <a:p>
            <a:pPr lvl="1"/>
            <a:r>
              <a:rPr lang="en-US" altLang="zh-CN" dirty="0" smtClean="0"/>
              <a:t>Or, AP delivers a secure key to a target STA  in a wake-up packet</a:t>
            </a:r>
          </a:p>
          <a:p>
            <a:pPr lvl="2"/>
            <a:r>
              <a:rPr lang="en-US" altLang="zh-CN" dirty="0" smtClean="0"/>
              <a:t> Not securer than the first and second options</a:t>
            </a:r>
          </a:p>
          <a:p>
            <a:pPr lvl="1">
              <a:buNone/>
            </a:pP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570D9FA-82F7-425B-B8CA-145DC9A8CC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Proposal (Cont.)</a:t>
            </a:r>
            <a:endParaRPr lang="zh-CN" altLang="en-US" dirty="0"/>
          </a:p>
        </p:txBody>
      </p:sp>
      <p:pic>
        <p:nvPicPr>
          <p:cNvPr id="1028" name="Picture 4" descr="C:\Documents and Settings\10193214\桌面\securing wake-up packet\E3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965316"/>
            <a:ext cx="6840760" cy="2535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57158" y="2100282"/>
            <a:ext cx="8678197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CN" dirty="0" smtClean="0"/>
              <a:t>Energy and information safety should be paid more attention especially when constructing a commercial </a:t>
            </a:r>
            <a:r>
              <a:rPr lang="en-US" altLang="zh-CN" dirty="0" err="1" smtClean="0"/>
              <a:t>IoT</a:t>
            </a:r>
            <a:r>
              <a:rPr lang="en-US" altLang="zh-CN" dirty="0" smtClean="0"/>
              <a:t> network</a:t>
            </a:r>
          </a:p>
          <a:p>
            <a:r>
              <a:rPr lang="en-US" altLang="zh-CN" dirty="0" smtClean="0"/>
              <a:t>In this contribution, we </a:t>
            </a:r>
            <a:r>
              <a:rPr lang="en-US" altLang="zh-CN" dirty="0" smtClean="0"/>
              <a:t>proposed to consider </a:t>
            </a:r>
            <a:r>
              <a:rPr lang="en-US" altLang="zh-CN" dirty="0" smtClean="0"/>
              <a:t>a simple and qualified operation in PHY layer as the first gate to guarantee energy and information safety of </a:t>
            </a:r>
            <a:r>
              <a:rPr lang="en-US" altLang="zh-CN" dirty="0" err="1" smtClean="0"/>
              <a:t>IoT</a:t>
            </a:r>
            <a:r>
              <a:rPr lang="en-US" altLang="zh-CN" dirty="0" smtClean="0"/>
              <a:t> devices with wake-up receiver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570D9FA-82F7-425B-B8CA-145DC9A8CCB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57158" y="2100282"/>
            <a:ext cx="8678197" cy="4114800"/>
          </a:xfrm>
        </p:spPr>
        <p:txBody>
          <a:bodyPr/>
          <a:lstStyle/>
          <a:p>
            <a:r>
              <a:rPr lang="en-US" altLang="zh-CN" dirty="0" smtClean="0"/>
              <a:t>Do you </a:t>
            </a:r>
            <a:r>
              <a:rPr lang="en-US" altLang="zh-CN" dirty="0" smtClean="0"/>
              <a:t>agree to consider the protection of WUR packet in PHY layer?</a:t>
            </a:r>
            <a:endParaRPr lang="en-US" altLang="zh-CN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570D9FA-82F7-425B-B8CA-145DC9A8CCB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Straw Poll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92366</TotalTime>
  <Words>636</Words>
  <Application>Microsoft Office PowerPoint</Application>
  <PresentationFormat>全屏显示(4:3)</PresentationFormat>
  <Paragraphs>61</Paragraphs>
  <Slides>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Default Design</vt:lpstr>
      <vt:lpstr>Consideration on Wake-Up Receiver Security</vt:lpstr>
      <vt:lpstr>Introduction</vt:lpstr>
      <vt:lpstr>Motivation</vt:lpstr>
      <vt:lpstr>Typical Scenarios Requiring to Consider Communication Security of Wake-up Receiver </vt:lpstr>
      <vt:lpstr>Proposal</vt:lpstr>
      <vt:lpstr>Proposal (Cont.)</vt:lpstr>
      <vt:lpstr>Conclusion</vt:lpstr>
      <vt:lpstr>Straw Poll</vt:lpstr>
    </vt:vector>
  </TitlesOfParts>
  <Company>xyz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TGaj(11aj)</dc:title>
  <dc:subject>Packet Encoding Solution for 45GHz</dc:subject>
  <dc:creator>Liguang Li(ZTE Corp.)</dc:creator>
  <cp:lastModifiedBy>Windows 用户</cp:lastModifiedBy>
  <cp:revision>3771</cp:revision>
  <dcterms:created xsi:type="dcterms:W3CDTF">2006-02-24T01:46:22Z</dcterms:created>
  <dcterms:modified xsi:type="dcterms:W3CDTF">2017-06-19T17:08:59Z</dcterms:modified>
</cp:coreProperties>
</file>