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6" r:id="rId2"/>
    <p:sldId id="257" r:id="rId3"/>
    <p:sldId id="275" r:id="rId4"/>
    <p:sldId id="296" r:id="rId5"/>
    <p:sldId id="307" r:id="rId6"/>
    <p:sldId id="310" r:id="rId7"/>
    <p:sldId id="269" r:id="rId8"/>
    <p:sldId id="277" r:id="rId9"/>
    <p:sldId id="308" r:id="rId10"/>
    <p:sldId id="304" r:id="rId11"/>
    <p:sldId id="303" r:id="rId12"/>
    <p:sldId id="291" r:id="rId13"/>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1" autoAdjust="0"/>
    <p:restoredTop sz="90959" autoAdjust="0"/>
  </p:normalViewPr>
  <p:slideViewPr>
    <p:cSldViewPr>
      <p:cViewPr varScale="1">
        <p:scale>
          <a:sx n="66" d="100"/>
          <a:sy n="66" d="100"/>
        </p:scale>
        <p:origin x="1110" y="60"/>
      </p:cViewPr>
      <p:guideLst>
        <p:guide orient="horz" pos="2160"/>
        <p:guide pos="2880"/>
      </p:guideLst>
    </p:cSldViewPr>
  </p:slideViewPr>
  <p:outlineViewPr>
    <p:cViewPr varScale="1">
      <p:scale>
        <a:sx n="170" d="200"/>
        <a:sy n="170" d="200"/>
      </p:scale>
      <p:origin x="252" y="10020"/>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57" d="100"/>
          <a:sy n="57" d="100"/>
        </p:scale>
        <p:origin x="-114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802.11-17/0407r3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March 2017</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Ben Rolfe (BCA); Jon Rosdahl (Qualcomm)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802.11-17/0407r3</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March 2017</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smtClean="0"/>
              <a:t>Ben Rolfe (BCA); Jon Rosdahl (Qualcomm)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802.11-17/0407r3</a:t>
            </a:r>
            <a:endParaRPr lang="en-US"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March 2017</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Ben Rolfe (BCA); Jon Rosdahl (Qualcomm)</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dirty="0" smtClean="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11</a:t>
            </a:fld>
            <a:endParaRPr lang="en-US"/>
          </a:p>
        </p:txBody>
      </p:sp>
    </p:spTree>
    <p:extLst>
      <p:ext uri="{BB962C8B-B14F-4D97-AF65-F5344CB8AC3E}">
        <p14:creationId xmlns:p14="http://schemas.microsoft.com/office/powerpoint/2010/main" val="1650372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12</a:t>
            </a:fld>
            <a:endParaRPr lang="en-US"/>
          </a:p>
        </p:txBody>
      </p:sp>
    </p:spTree>
    <p:extLst>
      <p:ext uri="{BB962C8B-B14F-4D97-AF65-F5344CB8AC3E}">
        <p14:creationId xmlns:p14="http://schemas.microsoft.com/office/powerpoint/2010/main" val="2002563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802.11-17/0407r3</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March 2017</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Ben Rolfe (BCA); Jon Rosdahl (Qualcomm)</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3</a:t>
            </a:fld>
            <a:endParaRPr lang="en-US"/>
          </a:p>
        </p:txBody>
      </p:sp>
    </p:spTree>
    <p:extLst>
      <p:ext uri="{BB962C8B-B14F-4D97-AF65-F5344CB8AC3E}">
        <p14:creationId xmlns:p14="http://schemas.microsoft.com/office/powerpoint/2010/main" val="2138917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Note that we have only one open bank</a:t>
            </a:r>
            <a:r>
              <a:rPr lang="en-US" baseline="0" dirty="0" smtClean="0"/>
              <a:t> account.</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baseline="0" dirty="0" smtClean="0"/>
              <a:t>The </a:t>
            </a:r>
            <a:r>
              <a:rPr lang="en-US" sz="1200" dirty="0" smtClean="0">
                <a:solidFill>
                  <a:srgbClr val="060606"/>
                </a:solidFill>
                <a:latin typeface="Arial"/>
                <a:ea typeface="Times New Roman"/>
                <a:cs typeface="Times New Roman"/>
              </a:rPr>
              <a:t>74332 - 802.11/.15 Face-to-Face Checking account was closed on November 30, 2015.</a:t>
            </a:r>
            <a:endParaRPr lang="en-US" sz="2400" dirty="0" smtClean="0">
              <a:latin typeface="Times New Roman"/>
              <a:ea typeface="Times New Roman"/>
              <a:cs typeface="Times New Roman"/>
            </a:endParaRPr>
          </a:p>
          <a:p>
            <a:endParaRPr lang="en-US" dirty="0" smtClean="0"/>
          </a:p>
          <a:p>
            <a:r>
              <a:rPr lang="en-US" dirty="0" smtClean="0"/>
              <a:t>2016 May has </a:t>
            </a:r>
            <a:r>
              <a:rPr lang="en-US" dirty="0" smtClean="0">
                <a:effectLst/>
              </a:rPr>
              <a:t>$2k for the Audit</a:t>
            </a:r>
            <a:r>
              <a:rPr lang="en-US" baseline="0" dirty="0" smtClean="0">
                <a:effectLst/>
              </a:rPr>
              <a:t> still pending</a:t>
            </a:r>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4</a:t>
            </a:fld>
            <a:endParaRPr lang="en-US"/>
          </a:p>
        </p:txBody>
      </p:sp>
    </p:spTree>
    <p:extLst>
      <p:ext uri="{BB962C8B-B14F-4D97-AF65-F5344CB8AC3E}">
        <p14:creationId xmlns:p14="http://schemas.microsoft.com/office/powerpoint/2010/main" val="592360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sz="1400" dirty="0" smtClean="0"/>
              <a:t>Meeting was to be held at Hyatt Regency Atlanta</a:t>
            </a:r>
            <a:r>
              <a:rPr lang="en-US" sz="1400" baseline="0" dirty="0" smtClean="0"/>
              <a:t> and moved to Grand Hyatt Atlanta - Buckhead</a:t>
            </a:r>
            <a:endParaRPr lang="en-US" sz="1400" dirty="0" smtClean="0"/>
          </a:p>
          <a:p>
            <a:r>
              <a:rPr lang="en-US" sz="1400" dirty="0" smtClean="0"/>
              <a:t>Note that the meeting fees were reduced to take advantage</a:t>
            </a:r>
            <a:r>
              <a:rPr lang="en-US" sz="1400" baseline="0" dirty="0" smtClean="0"/>
              <a:t> of the Hyatt Regency Atlanta penalty $69.810</a:t>
            </a:r>
          </a:p>
          <a:p>
            <a:r>
              <a:rPr lang="en-US" sz="1400" baseline="0" dirty="0" smtClean="0"/>
              <a:t>The Budget for the meeting does not include the penalty, but the Income report does include the budget values and the penalty.</a:t>
            </a:r>
          </a:p>
          <a:p>
            <a:r>
              <a:rPr lang="en-US" sz="1400" baseline="0" dirty="0" smtClean="0"/>
              <a:t>The 13</a:t>
            </a:r>
            <a:r>
              <a:rPr lang="en-US" sz="1400" baseline="30000" dirty="0" smtClean="0"/>
              <a:t>th</a:t>
            </a:r>
            <a:r>
              <a:rPr lang="en-US" sz="1400" baseline="0" dirty="0" smtClean="0"/>
              <a:t> March column includes a late registration from January.</a:t>
            </a:r>
            <a:endParaRPr lang="en-US" sz="1400" baseline="0" dirty="0" smtClean="0"/>
          </a:p>
          <a:p>
            <a:endParaRPr lang="en-US" sz="1400" baseline="0" dirty="0" smtClean="0"/>
          </a:p>
          <a:p>
            <a:endParaRPr lang="en-US" sz="1400"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5</a:t>
            </a:fld>
            <a:endParaRPr lang="en-US"/>
          </a:p>
        </p:txBody>
      </p:sp>
    </p:spTree>
    <p:extLst>
      <p:ext uri="{BB962C8B-B14F-4D97-AF65-F5344CB8AC3E}">
        <p14:creationId xmlns:p14="http://schemas.microsoft.com/office/powerpoint/2010/main" val="3448126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Note that the meeting fees were reduced to take advantage</a:t>
            </a:r>
            <a:r>
              <a:rPr lang="en-US" baseline="0" dirty="0" smtClean="0"/>
              <a:t> of the Hyatt Regency Atlanta penalty $69.810</a:t>
            </a:r>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6</a:t>
            </a:fld>
            <a:endParaRPr lang="en-US"/>
          </a:p>
        </p:txBody>
      </p:sp>
    </p:spTree>
    <p:extLst>
      <p:ext uri="{BB962C8B-B14F-4D97-AF65-F5344CB8AC3E}">
        <p14:creationId xmlns:p14="http://schemas.microsoft.com/office/powerpoint/2010/main" val="3116347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      Number attending the meeting (Initial Budget, final budget )</a:t>
            </a:r>
          </a:p>
          <a:p>
            <a:pPr defTabSz="933450"/>
            <a:r>
              <a:rPr lang="en-US" dirty="0" smtClean="0">
                <a:latin typeface="Times New Roman" pitchFamily="18" charset="0"/>
              </a:rPr>
              <a:t>      The numbers in red are a negative (loss), and the black are a positive</a:t>
            </a:r>
          </a:p>
          <a:p>
            <a:pPr defTabSz="933450"/>
            <a:endParaRPr lang="en-US" dirty="0" smtClean="0">
              <a:latin typeface="Times New Roman" pitchFamily="18" charset="0"/>
            </a:endParaRPr>
          </a:p>
          <a:p>
            <a:pPr defTabSz="933450"/>
            <a:r>
              <a:rPr lang="en-US" dirty="0" smtClean="0">
                <a:latin typeface="Times New Roman" pitchFamily="18" charset="0"/>
              </a:rPr>
              <a:t>2004-January (Vancouver) and 2007 January (London)</a:t>
            </a:r>
            <a:r>
              <a:rPr lang="en-US" baseline="0" dirty="0" smtClean="0">
                <a:latin typeface="Times New Roman" pitchFamily="18" charset="0"/>
              </a:rPr>
              <a:t> </a:t>
            </a:r>
            <a:r>
              <a:rPr lang="en-US" dirty="0" smtClean="0">
                <a:latin typeface="Times New Roman" pitchFamily="18" charset="0"/>
              </a:rPr>
              <a:t>Interims were hosted</a:t>
            </a:r>
            <a:r>
              <a:rPr lang="en-US" baseline="0" dirty="0" smtClean="0">
                <a:latin typeface="Times New Roman" pitchFamily="18" charset="0"/>
              </a:rPr>
              <a:t> by IEEE 802 </a:t>
            </a:r>
          </a:p>
          <a:p>
            <a:pPr lvl="1" defTabSz="933450"/>
            <a:r>
              <a:rPr lang="en-US" baseline="0" dirty="0" smtClean="0">
                <a:latin typeface="Times New Roman" pitchFamily="18" charset="0"/>
              </a:rPr>
              <a:t>– The IEEE 802 LMSC Treasury was used for accounting.</a:t>
            </a:r>
          </a:p>
          <a:p>
            <a:pPr defTabSz="933450"/>
            <a:endParaRPr lang="en-US" dirty="0" smtClean="0">
              <a:latin typeface="Times New Roman" pitchFamily="18" charset="0"/>
            </a:endParaRPr>
          </a:p>
          <a:p>
            <a:pPr defTabSz="933450"/>
            <a:r>
              <a:rPr lang="en-US" dirty="0" smtClean="0">
                <a:latin typeface="Times New Roman" pitchFamily="18" charset="0"/>
              </a:rPr>
              <a:t>The Beijing and Okinawa meetings had a sponsor, and so were run on a net zero basis.</a:t>
            </a:r>
          </a:p>
          <a:p>
            <a:pPr defTabSz="933450"/>
            <a:r>
              <a:rPr lang="en-US" dirty="0" smtClean="0">
                <a:latin typeface="Times New Roman" pitchFamily="18" charset="0"/>
              </a:rPr>
              <a:t>The Nanjing meeting had a sponsor,</a:t>
            </a:r>
            <a:r>
              <a:rPr lang="en-US" baseline="0" dirty="0" smtClean="0">
                <a:latin typeface="Times New Roman" pitchFamily="18" charset="0"/>
              </a:rPr>
              <a:t> but we failed to include a site visit charge when settling with the Sponsor.  </a:t>
            </a:r>
          </a:p>
          <a:p>
            <a:pPr defTabSz="933450"/>
            <a:r>
              <a:rPr lang="en-US" baseline="0" dirty="0" smtClean="0">
                <a:latin typeface="Times New Roman" pitchFamily="18" charset="0"/>
              </a:rPr>
              <a:t>     The Nanjing loss includes the site visit and a wire transfer finance charge.</a:t>
            </a:r>
            <a:endParaRPr lang="en-US" dirty="0" smtClean="0">
              <a:latin typeface="Times New Roman" pitchFamily="18" charset="0"/>
            </a:endParaRPr>
          </a:p>
        </p:txBody>
      </p:sp>
    </p:spTree>
    <p:extLst>
      <p:ext uri="{BB962C8B-B14F-4D97-AF65-F5344CB8AC3E}">
        <p14:creationId xmlns:p14="http://schemas.microsoft.com/office/powerpoint/2010/main" val="60131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sz="1200" b="0" dirty="0" smtClean="0">
                <a:latin typeface="+mn-lt"/>
              </a:rPr>
              <a:t>Historical Attendance: </a:t>
            </a:r>
          </a:p>
          <a:p>
            <a:pPr defTabSz="933450"/>
            <a:r>
              <a:rPr lang="en-US" sz="1200" b="0" dirty="0" smtClean="0">
                <a:latin typeface="+mn-lt"/>
              </a:rPr>
              <a:t>Number attending the meeting (Initial Budget, Final budget )</a:t>
            </a:r>
          </a:p>
          <a:p>
            <a:pPr defTabSz="933450"/>
            <a:r>
              <a:rPr lang="en-US" sz="1200" b="0" dirty="0" smtClean="0">
                <a:latin typeface="+mn-lt"/>
              </a:rPr>
              <a:t>The numbers in red are a negative (deficit), and the black are a positive (surplus)</a:t>
            </a:r>
          </a:p>
          <a:p>
            <a:pPr defTabSz="933450"/>
            <a:endParaRPr lang="en-US" sz="1200" b="0" dirty="0" smtClean="0">
              <a:latin typeface="+mn-lt"/>
            </a:endParaRPr>
          </a:p>
          <a:p>
            <a:pPr defTabSz="933450"/>
            <a:r>
              <a:rPr lang="en-US" sz="1200" b="0" dirty="0" smtClean="0">
                <a:latin typeface="+mn-lt"/>
              </a:rPr>
              <a:t>2015 January  - Atlanta</a:t>
            </a:r>
            <a:r>
              <a:rPr lang="en-US" sz="1200" b="0" baseline="0" dirty="0" smtClean="0">
                <a:latin typeface="+mn-lt"/>
              </a:rPr>
              <a:t> – 802 Hosted Interim – All 802 Groups attended except .16 and .22 </a:t>
            </a:r>
          </a:p>
          <a:p>
            <a:pPr lvl="1" defTabSz="933450"/>
            <a:r>
              <a:rPr lang="en-US" sz="1200" b="0" baseline="0" dirty="0" smtClean="0">
                <a:latin typeface="+mn-lt"/>
              </a:rPr>
              <a:t>– Net Zero to 802.11.15 Treasury. </a:t>
            </a:r>
          </a:p>
          <a:p>
            <a:pPr lvl="1" defTabSz="933450"/>
            <a:r>
              <a:rPr lang="en-US" sz="1200" b="0" baseline="0" dirty="0" smtClean="0">
                <a:latin typeface="+mn-lt"/>
              </a:rPr>
              <a:t>– Surplus Paid to IEEE 802 = $</a:t>
            </a:r>
            <a:r>
              <a:rPr lang="en-US" dirty="0" smtClean="0"/>
              <a:t>114.696.00</a:t>
            </a:r>
            <a:r>
              <a:rPr lang="en-US" baseline="0" dirty="0" smtClean="0"/>
              <a:t> </a:t>
            </a:r>
          </a:p>
          <a:p>
            <a:pPr lvl="1" defTabSz="933450"/>
            <a:r>
              <a:rPr lang="en-US" baseline="0" dirty="0" smtClean="0"/>
              <a:t>– Surplus of $0.60 left in Wireless account.</a:t>
            </a:r>
          </a:p>
          <a:p>
            <a:pPr lvl="0" defTabSz="933450"/>
            <a:endParaRPr lang="en-US" sz="1200" b="0" baseline="0" dirty="0" smtClean="0">
              <a:latin typeface="+mn-lt"/>
            </a:endParaRP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dirty="0" smtClean="0">
                <a:solidFill>
                  <a:srgbClr val="000000"/>
                </a:solidFill>
                <a:latin typeface="Times New Roman" pitchFamily="16" charset="0"/>
                <a:ea typeface="+mn-ea"/>
                <a:cs typeface="+mn-cs"/>
              </a:rPr>
              <a:t>2016 January  - Atlanta</a:t>
            </a:r>
            <a:r>
              <a:rPr lang="en-US" sz="1200" b="0" kern="1200" baseline="0" dirty="0" smtClean="0">
                <a:solidFill>
                  <a:srgbClr val="000000"/>
                </a:solidFill>
                <a:latin typeface="Times New Roman" pitchFamily="16" charset="0"/>
                <a:ea typeface="+mn-ea"/>
                <a:cs typeface="+mn-cs"/>
              </a:rPr>
              <a:t> – 802 Hosted Interim – All 802 Groups except .22</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smtClean="0">
                <a:solidFill>
                  <a:srgbClr val="000000"/>
                </a:solidFill>
                <a:latin typeface="Times New Roman" pitchFamily="16" charset="0"/>
                <a:ea typeface="+mn-ea"/>
                <a:cs typeface="+mn-cs"/>
              </a:rPr>
              <a:t>	- Net Zero to 802.11 Treasury.</a:t>
            </a:r>
          </a:p>
          <a:p>
            <a:pPr marL="0" marR="0" lvl="0" indent="0" algn="l" defTabSz="93345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b="0" kern="1200" baseline="0" dirty="0" smtClean="0">
                <a:solidFill>
                  <a:srgbClr val="000000"/>
                </a:solidFill>
                <a:latin typeface="Times New Roman" pitchFamily="16" charset="0"/>
                <a:ea typeface="+mn-ea"/>
                <a:cs typeface="+mn-cs"/>
              </a:rPr>
              <a:t>	- Surplus paid to IEEE 802 = $</a:t>
            </a:r>
            <a:r>
              <a:rPr lang="en-US" dirty="0" smtClean="0">
                <a:effectLst/>
              </a:rPr>
              <a:t>27,014.06 </a:t>
            </a:r>
            <a:endParaRPr lang="en-US" sz="1200" b="0" kern="1200" baseline="0" dirty="0" smtClean="0">
              <a:solidFill>
                <a:srgbClr val="000000"/>
              </a:solidFill>
              <a:latin typeface="Times New Roman" pitchFamily="16" charset="0"/>
              <a:ea typeface="+mn-ea"/>
              <a:cs typeface="+mn-cs"/>
            </a:endParaRPr>
          </a:p>
          <a:p>
            <a:pPr lvl="0" defTabSz="933450"/>
            <a:endParaRPr lang="en-US" sz="1200" b="0" dirty="0" smtClean="0">
              <a:latin typeface="+mn-lt"/>
            </a:endParaRPr>
          </a:p>
          <a:p>
            <a:pPr lvl="0" defTabSz="933450"/>
            <a:r>
              <a:rPr lang="en-US" sz="1200" b="0" dirty="0" smtClean="0">
                <a:latin typeface="+mn-lt"/>
              </a:rPr>
              <a:t>January 2017 there was also a significant</a:t>
            </a:r>
            <a:r>
              <a:rPr lang="en-US" sz="1200" b="0" baseline="0" dirty="0" smtClean="0">
                <a:latin typeface="+mn-lt"/>
              </a:rPr>
              <a:t> penalty that was paid for changing from the Hyatt Regency to the Grand Hyatt which will show in the Income Report.</a:t>
            </a:r>
            <a:endParaRPr lang="en-US" sz="1200" b="0" dirty="0" smtClean="0">
              <a:latin typeface="+mn-lt"/>
            </a:endParaRPr>
          </a:p>
        </p:txBody>
      </p:sp>
    </p:spTree>
    <p:extLst>
      <p:ext uri="{BB962C8B-B14F-4D97-AF65-F5344CB8AC3E}">
        <p14:creationId xmlns:p14="http://schemas.microsoft.com/office/powerpoint/2010/main" val="60131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2017 January Interim session - Miscellaneous Income</a:t>
            </a:r>
            <a:r>
              <a:rPr lang="en-US" baseline="0" dirty="0" smtClean="0"/>
              <a:t> is the penalty that the Hyatt Regency Atlanta paid for cancelling the meeting.</a:t>
            </a:r>
          </a:p>
          <a:p>
            <a:r>
              <a:rPr lang="en-US" baseline="0" dirty="0" smtClean="0"/>
              <a:t>The meeting was relocated to the Grand Hyatt Atlanta in Buckhead.</a:t>
            </a:r>
            <a:endParaRPr lang="en-US" dirty="0"/>
          </a:p>
        </p:txBody>
      </p:sp>
      <p:sp>
        <p:nvSpPr>
          <p:cNvPr id="4" name="Header Placeholder 3"/>
          <p:cNvSpPr>
            <a:spLocks noGrp="1"/>
          </p:cNvSpPr>
          <p:nvPr>
            <p:ph type="hdr" idx="10"/>
          </p:nvPr>
        </p:nvSpPr>
        <p:spPr/>
        <p:txBody>
          <a:bodyPr/>
          <a:lstStyle/>
          <a:p>
            <a:pPr>
              <a:defRPr/>
            </a:pPr>
            <a:r>
              <a:rPr lang="en-US" smtClean="0"/>
              <a:t>doc.: IEEE 802.11-17/0407r3</a:t>
            </a:r>
            <a:endParaRPr lang="en-US" dirty="0"/>
          </a:p>
        </p:txBody>
      </p:sp>
      <p:sp>
        <p:nvSpPr>
          <p:cNvPr id="5" name="Date Placeholder 4"/>
          <p:cNvSpPr>
            <a:spLocks noGrp="1"/>
          </p:cNvSpPr>
          <p:nvPr>
            <p:ph type="dt" idx="11"/>
          </p:nvPr>
        </p:nvSpPr>
        <p:spPr/>
        <p:txBody>
          <a:bodyPr/>
          <a:lstStyle/>
          <a:p>
            <a:pPr>
              <a:defRPr/>
            </a:pPr>
            <a:r>
              <a:rPr lang="en-US" smtClean="0"/>
              <a:t>March 2017</a:t>
            </a:r>
            <a:endParaRPr lang="en-US" dirty="0"/>
          </a:p>
        </p:txBody>
      </p:sp>
      <p:sp>
        <p:nvSpPr>
          <p:cNvPr id="6" name="Footer Placeholder 5"/>
          <p:cNvSpPr>
            <a:spLocks noGrp="1"/>
          </p:cNvSpPr>
          <p:nvPr>
            <p:ph type="ftr" idx="12"/>
          </p:nvPr>
        </p:nvSpPr>
        <p:spPr/>
        <p:txBody>
          <a:bodyPr/>
          <a:lstStyle/>
          <a:p>
            <a:pPr>
              <a:defRPr/>
            </a:pPr>
            <a:r>
              <a:rPr lang="en-US" smtClean="0"/>
              <a:t>Ben Rolfe (BCA); Jon Rosdahl (Qualcomm)</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9</a:t>
            </a:fld>
            <a:endParaRPr lang="en-US"/>
          </a:p>
        </p:txBody>
      </p:sp>
    </p:spTree>
    <p:extLst>
      <p:ext uri="{BB962C8B-B14F-4D97-AF65-F5344CB8AC3E}">
        <p14:creationId xmlns:p14="http://schemas.microsoft.com/office/powerpoint/2010/main" val="3816065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5" name="Rectangle 4"/>
          <p:cNvSpPr>
            <a:spLocks noGrp="1" noChangeArrowheads="1"/>
          </p:cNvSpPr>
          <p:nvPr>
            <p:ph type="ftr" idx="11"/>
          </p:nvPr>
        </p:nvSpPr>
        <p:spPr>
          <a:xfrm>
            <a:off x="7315200" y="6475413"/>
            <a:ext cx="1227138" cy="153987"/>
          </a:xfrm>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2017</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March 2017</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Ben Rolfe (BCA);   Jon Rosdahl (Qualcomm)</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Ben Rolfe (BCA);   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March 2017</a:t>
            </a:r>
            <a:endParaRPr lang="en-GB" dirty="0"/>
          </a:p>
        </p:txBody>
      </p:sp>
      <p:sp>
        <p:nvSpPr>
          <p:cNvPr id="1028" name="Rectangle 4"/>
          <p:cNvSpPr>
            <a:spLocks noGrp="1" noChangeArrowheads="1"/>
          </p:cNvSpPr>
          <p:nvPr>
            <p:ph type="ftr"/>
          </p:nvPr>
        </p:nvSpPr>
        <p:spPr bwMode="auto">
          <a:xfrm>
            <a:off x="5486400" y="6475413"/>
            <a:ext cx="3055938" cy="1841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Ben Rolfe (BCA);   Jon Rosdahl (Qualcomm)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11-17-0407r3</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March 2017</a:t>
            </a:r>
            <a:endParaRPr lang="en-GB" dirty="0" smtClean="0">
              <a:latin typeface="Times New Roman" pitchFamily="18" charset="0"/>
              <a:ea typeface="Arial Unicode MS" pitchFamily="34" charset="-128"/>
              <a:cs typeface="Arial Unicode MS" pitchFamily="34" charset="-128"/>
            </a:endParaRP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smtClean="0">
              <a:latin typeface="Times New Roman" pitchFamily="18" charset="0"/>
              <a:ea typeface="Arial Unicode MS" pitchFamily="34" charset="-128"/>
              <a:cs typeface="Arial Unicode MS" pitchFamily="34" charset="-128"/>
            </a:endParaRP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Treasurer Report </a:t>
            </a:r>
            <a:r>
              <a:rPr lang="en-US" dirty="0" smtClean="0"/>
              <a:t>March 2017 </a:t>
            </a:r>
            <a:br>
              <a:rPr lang="en-US" dirty="0" smtClean="0"/>
            </a:br>
            <a:r>
              <a:rPr lang="en-US" dirty="0" smtClean="0"/>
              <a:t>- Vancouver</a:t>
            </a:r>
            <a:endParaRPr lang="en-GB" dirty="0" smtClean="0"/>
          </a:p>
        </p:txBody>
      </p:sp>
      <p:sp>
        <p:nvSpPr>
          <p:cNvPr id="1033" name="Rectangle 2"/>
          <p:cNvSpPr>
            <a:spLocks noGrp="1" noChangeArrowheads="1"/>
          </p:cNvSpPr>
          <p:nvPr>
            <p:ph type="body" idx="1"/>
          </p:nvPr>
        </p:nvSpPr>
        <p:spPr>
          <a:xfrm>
            <a:off x="685800" y="1672209"/>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a:t>
            </a:r>
            <a:r>
              <a:rPr lang="en-GB" sz="2000" b="0" dirty="0" smtClean="0"/>
              <a:t>2017-03-17</a:t>
            </a:r>
            <a:endParaRPr lang="en-GB" sz="2000" b="0" dirty="0" smtClean="0"/>
          </a:p>
        </p:txBody>
      </p:sp>
      <p:graphicFrame>
        <p:nvGraphicFramePr>
          <p:cNvPr id="1026" name="Object 3"/>
          <p:cNvGraphicFramePr>
            <a:graphicFrameLocks noChangeAspect="1"/>
          </p:cNvGraphicFramePr>
          <p:nvPr>
            <p:extLst>
              <p:ext uri="{D42A27DB-BD31-4B8C-83A1-F6EECF244321}">
                <p14:modId xmlns:p14="http://schemas.microsoft.com/office/powerpoint/2010/main" val="2132431648"/>
              </p:ext>
            </p:extLst>
          </p:nvPr>
        </p:nvGraphicFramePr>
        <p:xfrm>
          <a:off x="514350" y="2305050"/>
          <a:ext cx="7410450" cy="2762250"/>
        </p:xfrm>
        <a:graphic>
          <a:graphicData uri="http://schemas.openxmlformats.org/presentationml/2006/ole">
            <mc:AlternateContent xmlns:mc="http://schemas.openxmlformats.org/markup-compatibility/2006">
              <mc:Choice xmlns:v="urn:schemas-microsoft-com:vml" Requires="v">
                <p:oleObj spid="_x0000_s1252" name="Document" r:id="rId4" imgW="8253180" imgH="3081427" progId="Word.Document.8">
                  <p:embed/>
                </p:oleObj>
              </mc:Choice>
              <mc:Fallback>
                <p:oleObj name="Document" r:id="rId4" imgW="8253180" imgH="3081427" progId="Word.Document.8">
                  <p:embed/>
                  <p:pic>
                    <p:nvPicPr>
                      <p:cNvPr id="0" name="Picture 46"/>
                      <p:cNvPicPr>
                        <a:picLocks noChangeAspect="1" noChangeArrowheads="1"/>
                      </p:cNvPicPr>
                      <p:nvPr/>
                    </p:nvPicPr>
                    <p:blipFill>
                      <a:blip r:embed="rId5"/>
                      <a:srcRect/>
                      <a:stretch>
                        <a:fillRect/>
                      </a:stretch>
                    </p:blipFill>
                    <p:spPr bwMode="auto">
                      <a:xfrm>
                        <a:off x="514350" y="2305050"/>
                        <a:ext cx="7410450" cy="27622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2" name="Footer Placeholder 1"/>
          <p:cNvSpPr>
            <a:spLocks noGrp="1"/>
          </p:cNvSpPr>
          <p:nvPr>
            <p:ph type="ftr" idx="11"/>
          </p:nvPr>
        </p:nvSpPr>
        <p:spPr>
          <a:xfrm>
            <a:off x="5715000" y="6475413"/>
            <a:ext cx="2827338" cy="294931"/>
          </a:xfrm>
        </p:spPr>
        <p:txBody>
          <a:bodyPr/>
          <a:lstStyle/>
          <a:p>
            <a:pPr>
              <a:defRPr/>
            </a:pPr>
            <a:r>
              <a:rPr lang="en-GB" smtClean="0"/>
              <a:t>Ben Rolfe (BCA);   Jon Rosdahl (Qualcomm)</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Footer Placeholder 2"/>
          <p:cNvSpPr>
            <a:spLocks noGrp="1"/>
          </p:cNvSpPr>
          <p:nvPr>
            <p:ph type="ftr" idx="11"/>
          </p:nvPr>
        </p:nvSpPr>
        <p:spPr/>
        <p:txBody>
          <a:bodyPr/>
          <a:lstStyle/>
          <a:p>
            <a:pPr>
              <a:defRPr/>
            </a:pPr>
            <a:r>
              <a:rPr lang="en-GB" smtClean="0"/>
              <a:t>Ben Rolfe (BCA);   Jon Rosdahl (Qualcomm)</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10</a:t>
            </a:fld>
            <a:endParaRPr lang="en-GB"/>
          </a:p>
        </p:txBody>
      </p:sp>
      <p:sp>
        <p:nvSpPr>
          <p:cNvPr id="5" name="TextBox 4"/>
          <p:cNvSpPr txBox="1"/>
          <p:nvPr/>
        </p:nvSpPr>
        <p:spPr>
          <a:xfrm>
            <a:off x="762000" y="602684"/>
            <a:ext cx="7780338" cy="461665"/>
          </a:xfrm>
          <a:prstGeom prst="rect">
            <a:avLst/>
          </a:prstGeom>
          <a:noFill/>
        </p:spPr>
        <p:txBody>
          <a:bodyPr wrap="square" rtlCol="0">
            <a:spAutoFit/>
          </a:bodyPr>
          <a:lstStyle/>
          <a:p>
            <a:pPr algn="ctr"/>
            <a:r>
              <a:rPr lang="en-US" dirty="0" smtClean="0">
                <a:solidFill>
                  <a:schemeClr val="tx1"/>
                </a:solidFill>
              </a:rPr>
              <a:t>2016 Meeting Income Report</a:t>
            </a:r>
          </a:p>
        </p:txBody>
      </p:sp>
      <p:graphicFrame>
        <p:nvGraphicFramePr>
          <p:cNvPr id="6" name="Table 5"/>
          <p:cNvGraphicFramePr>
            <a:graphicFrameLocks noGrp="1"/>
          </p:cNvGraphicFramePr>
          <p:nvPr>
            <p:extLst>
              <p:ext uri="{D42A27DB-BD31-4B8C-83A1-F6EECF244321}">
                <p14:modId xmlns:p14="http://schemas.microsoft.com/office/powerpoint/2010/main" val="2486343961"/>
              </p:ext>
            </p:extLst>
          </p:nvPr>
        </p:nvGraphicFramePr>
        <p:xfrm>
          <a:off x="762001" y="1029068"/>
          <a:ext cx="7845423" cy="5230953"/>
        </p:xfrm>
        <a:graphic>
          <a:graphicData uri="http://schemas.openxmlformats.org/drawingml/2006/table">
            <a:tbl>
              <a:tblPr/>
              <a:tblGrid>
                <a:gridCol w="1767261"/>
                <a:gridCol w="956094"/>
                <a:gridCol w="1280517"/>
                <a:gridCol w="1280517"/>
                <a:gridCol w="1280517"/>
                <a:gridCol w="1280517"/>
              </a:tblGrid>
              <a:tr h="428417">
                <a:tc>
                  <a:txBody>
                    <a:bodyPr/>
                    <a:lstStyle/>
                    <a:p>
                      <a:pPr algn="l" fontAlgn="b"/>
                      <a:endParaRPr lang="en-US" sz="1000" b="1" i="0" u="none" strike="noStrike" dirty="0">
                        <a:effectLst/>
                        <a:latin typeface="Arial" panose="020B0604020202020204" pitchFamily="34" charset="0"/>
                      </a:endParaRP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 </a:t>
                      </a:r>
                      <a:r>
                        <a:rPr lang="en-US" sz="1200" b="1" i="0" u="none" strike="noStrike" dirty="0" smtClean="0">
                          <a:effectLst/>
                          <a:latin typeface="Arial" panose="020B0604020202020204" pitchFamily="34" charset="0"/>
                        </a:rPr>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Misc.</a:t>
                      </a:r>
                      <a:endParaRPr lang="en-US" sz="1200" b="1" i="0" u="none" strike="noStrike" dirty="0">
                        <a:effectLst/>
                        <a:latin typeface="Arial" panose="020B0604020202020204" pitchFamily="34" charset="0"/>
                      </a:endParaRP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2016-01 </a:t>
                      </a:r>
                      <a:r>
                        <a:rPr lang="en-US" sz="1200" b="1" i="0" u="none" strike="noStrike" dirty="0" smtClean="0">
                          <a:effectLst/>
                          <a:latin typeface="Arial" panose="020B0604020202020204" pitchFamily="34" charset="0"/>
                        </a:rPr>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Atlanta</a:t>
                      </a:r>
                      <a:r>
                        <a:rPr lang="en-US" sz="1200" b="1" i="0" u="none" strike="noStrike" dirty="0">
                          <a:effectLst/>
                          <a:latin typeface="Arial" panose="020B0604020202020204" pitchFamily="34" charset="0"/>
                        </a:rPr>
                        <a:t>, GA</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2016-05 Waikoloa, HI</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2016-09 </a:t>
                      </a:r>
                      <a:r>
                        <a:rPr lang="en-US" sz="1200" b="1" i="0" u="none" strike="noStrike" dirty="0" smtClean="0">
                          <a:effectLst/>
                          <a:latin typeface="Arial" panose="020B0604020202020204" pitchFamily="34" charset="0"/>
                        </a:rPr>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Warsaw</a:t>
                      </a:r>
                      <a:r>
                        <a:rPr lang="en-US" sz="1200" b="1" i="0" u="none" strike="noStrike" dirty="0">
                          <a:effectLst/>
                          <a:latin typeface="Arial" panose="020B0604020202020204" pitchFamily="34" charset="0"/>
                        </a:rPr>
                        <a:t>, Poland</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Total</a:t>
                      </a:r>
                    </a:p>
                  </a:txBody>
                  <a:tcPr marL="6894" marR="6894" marT="6894" marB="0" anchor="b">
                    <a:lnL>
                      <a:noFill/>
                    </a:lnL>
                    <a:lnR>
                      <a:noFill/>
                    </a:lnR>
                    <a:lnT>
                      <a:noFill/>
                    </a:lnT>
                    <a:lnB>
                      <a:noFill/>
                    </a:lnB>
                    <a:solidFill>
                      <a:srgbClr val="D0D0D0"/>
                    </a:solidFill>
                  </a:tcPr>
                </a:tc>
              </a:tr>
              <a:tr h="223462">
                <a:tc>
                  <a:txBody>
                    <a:bodyPr/>
                    <a:lstStyle/>
                    <a:p>
                      <a:pPr algn="l" fontAlgn="b"/>
                      <a:r>
                        <a:rPr lang="en-US" sz="1000" b="1" i="0" u="none" strike="noStrike">
                          <a:effectLst/>
                          <a:latin typeface="Arial" panose="020B0604020202020204" pitchFamily="34" charset="0"/>
                        </a:rPr>
                        <a:t> </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r>
              <a:tr h="191890">
                <a:tc gridSpan="2">
                  <a:txBody>
                    <a:bodyPr/>
                    <a:lstStyle/>
                    <a:p>
                      <a:pPr algn="l" fontAlgn="ctr"/>
                      <a:r>
                        <a:rPr lang="en-US" sz="1100" b="1" i="0" u="none" strike="noStrike" dirty="0">
                          <a:solidFill>
                            <a:srgbClr val="000000"/>
                          </a:solidFill>
                          <a:effectLst/>
                          <a:latin typeface="Arial" panose="020B0604020202020204" pitchFamily="34" charset="0"/>
                        </a:rPr>
                        <a:t>Ordinary Income/Expense</a:t>
                      </a:r>
                    </a:p>
                  </a:txBody>
                  <a:tcPr marL="6894" marR="6894" marT="6894" marB="0" anchor="ctr">
                    <a:lnL>
                      <a:noFill/>
                    </a:lnL>
                    <a:lnR>
                      <a:noFill/>
                    </a:lnR>
                    <a:lnT>
                      <a:noFill/>
                    </a:lnT>
                    <a:lnB>
                      <a:noFill/>
                    </a:lnB>
                  </a:tcPr>
                </a:tc>
                <a:tc hMerge="1">
                  <a:txBody>
                    <a:bodyPr/>
                    <a:lstStyle/>
                    <a:p>
                      <a:endParaRPr lang="en-US"/>
                    </a:p>
                  </a:txBody>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r>
              <a:tr h="108363">
                <a:tc>
                  <a:txBody>
                    <a:bodyPr/>
                    <a:lstStyle/>
                    <a:p>
                      <a:pPr algn="l" fontAlgn="b"/>
                      <a:r>
                        <a:rPr lang="en-US" sz="1100" b="1" i="0" u="none" strike="noStrike" dirty="0">
                          <a:solidFill>
                            <a:srgbClr val="000000"/>
                          </a:solidFill>
                          <a:effectLst/>
                          <a:latin typeface="Arial" panose="020B0604020202020204" pitchFamily="34" charset="0"/>
                        </a:rPr>
                        <a:t>Income</a:t>
                      </a:r>
                    </a:p>
                  </a:txBody>
                  <a:tcPr marL="62050" marR="6894" marT="6894" marB="0" anchor="b">
                    <a:lnL>
                      <a:noFill/>
                    </a:lnL>
                    <a:lnR>
                      <a:noFill/>
                    </a:lnR>
                    <a:lnT>
                      <a:noFill/>
                    </a:lnT>
                    <a:lnB>
                      <a:noFill/>
                    </a:lnB>
                  </a:tcPr>
                </a:tc>
                <a:tc>
                  <a:txBody>
                    <a:bodyPr/>
                    <a:lstStyle/>
                    <a:p>
                      <a:endParaRPr lang="en-US" dirty="0"/>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c>
                  <a:txBody>
                    <a:bodyPr/>
                    <a:lstStyle/>
                    <a:p>
                      <a:pPr algn="r" fontAlgn="ctr"/>
                      <a:endParaRPr lang="en-US" sz="1050" b="1" i="0" u="none" strike="noStrike">
                        <a:solidFill>
                          <a:srgbClr val="000000"/>
                        </a:solidFill>
                        <a:effectLst/>
                        <a:latin typeface="Arial" panose="020B0604020202020204" pitchFamily="34" charset="0"/>
                      </a:endParaRPr>
                    </a:p>
                  </a:txBody>
                  <a:tcPr marL="6894" marR="6894" marT="6894" marB="0" anchor="ctr">
                    <a:lnL>
                      <a:noFill/>
                    </a:lnL>
                    <a:lnR>
                      <a:noFill/>
                    </a:lnR>
                    <a:lnT>
                      <a:noFill/>
                    </a:lnT>
                    <a:lnB>
                      <a:noFill/>
                    </a:lnB>
                  </a:tcPr>
                </a:tc>
              </a:tr>
              <a:tr h="191890">
                <a:tc>
                  <a:txBody>
                    <a:bodyPr/>
                    <a:lstStyle/>
                    <a:p>
                      <a:pPr algn="l" fontAlgn="b"/>
                      <a:r>
                        <a:rPr lang="en-US" sz="1100" b="0" i="0" u="none" strike="noStrike" dirty="0">
                          <a:solidFill>
                            <a:srgbClr val="000000"/>
                          </a:solidFill>
                          <a:effectLst/>
                          <a:latin typeface="Arial" panose="020B0604020202020204" pitchFamily="34" charset="0"/>
                        </a:rPr>
                        <a:t>2.11 - Registrations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$321,625.00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$235,050.00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$264,450.00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$821,125.00 </a:t>
                      </a:r>
                    </a:p>
                  </a:txBody>
                  <a:tcPr marL="6894" marR="6894" marT="6894" marB="0" anchor="ctr">
                    <a:lnL>
                      <a:noFill/>
                    </a:lnL>
                    <a:lnR>
                      <a:noFill/>
                    </a:lnR>
                    <a:lnT>
                      <a:noFill/>
                    </a:lnT>
                    <a:lnB>
                      <a:noFill/>
                    </a:lnB>
                  </a:tcPr>
                </a:tc>
              </a:tr>
              <a:tr h="241842">
                <a:tc>
                  <a:txBody>
                    <a:bodyPr/>
                    <a:lstStyle/>
                    <a:p>
                      <a:pPr algn="l" fontAlgn="b"/>
                      <a:r>
                        <a:rPr lang="en-US" sz="1100" b="0" i="0" u="none" strike="noStrike" dirty="0">
                          <a:solidFill>
                            <a:srgbClr val="000000"/>
                          </a:solidFill>
                          <a:effectLst/>
                          <a:latin typeface="Arial" panose="020B0604020202020204" pitchFamily="34" charset="0"/>
                        </a:rPr>
                        <a:t>2.12 - Hotel Commissions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$65,445.12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$33,228.32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$98,673.44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3.40 - IEEE CB </a:t>
                      </a:r>
                      <a:r>
                        <a:rPr lang="en-US" sz="1100" b="0" i="0" u="none" strike="noStrike" dirty="0" smtClean="0">
                          <a:solidFill>
                            <a:srgbClr val="000000"/>
                          </a:solidFill>
                          <a:effectLst/>
                          <a:latin typeface="Arial" panose="020B0604020202020204" pitchFamily="34" charset="0"/>
                        </a:rPr>
                        <a:t>Interest</a:t>
                      </a:r>
                      <a:endParaRPr lang="en-US" sz="1100" b="0" i="0" u="none" strike="noStrike" dirty="0">
                        <a:solidFill>
                          <a:srgbClr val="000000"/>
                        </a:solidFill>
                        <a:effectLst/>
                        <a:latin typeface="Arial" panose="020B0604020202020204" pitchFamily="34" charset="0"/>
                      </a:endParaRPr>
                    </a:p>
                  </a:txBody>
                  <a:tcPr marL="124100" marR="6894" marT="6894" marB="0" anchor="b">
                    <a:lnL>
                      <a:noFill/>
                    </a:lnL>
                    <a:lnR>
                      <a:noFill/>
                    </a:lnR>
                    <a:lnT>
                      <a:noFill/>
                    </a:lnT>
                    <a:lnB>
                      <a:noFill/>
                    </a:lnB>
                  </a:tcPr>
                </a:tc>
                <a:tc>
                  <a:txBody>
                    <a:bodyPr/>
                    <a:lstStyle/>
                    <a:p>
                      <a:pPr algn="r" fontAlgn="ctr"/>
                      <a:r>
                        <a:rPr lang="en-US" sz="1050" b="0" i="0" u="none" strike="noStrike" dirty="0">
                          <a:solidFill>
                            <a:srgbClr val="000000"/>
                          </a:solidFill>
                          <a:effectLst/>
                          <a:latin typeface="Arial" panose="020B0604020202020204" pitchFamily="34" charset="0"/>
                        </a:rPr>
                        <a:t>$1,640.57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$1,640.57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3.70 - Other Receipts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$1.00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3.96 </a:t>
                      </a:r>
                      <a:r>
                        <a:rPr lang="en-US" sz="1100" b="0" i="0" u="none" strike="noStrike" dirty="0" smtClean="0">
                          <a:solidFill>
                            <a:srgbClr val="000000"/>
                          </a:solidFill>
                          <a:effectLst/>
                          <a:latin typeface="Arial" panose="020B0604020202020204" pitchFamily="34" charset="0"/>
                        </a:rPr>
                        <a:t>– Misc. </a:t>
                      </a:r>
                      <a:r>
                        <a:rPr lang="en-US" sz="1100" b="0" i="0" u="none" strike="noStrike" dirty="0">
                          <a:solidFill>
                            <a:srgbClr val="000000"/>
                          </a:solidFill>
                          <a:effectLst/>
                          <a:latin typeface="Arial" panose="020B0604020202020204" pitchFamily="34" charset="0"/>
                        </a:rPr>
                        <a:t>Income</a:t>
                      </a:r>
                    </a:p>
                  </a:txBody>
                  <a:tcPr marL="124100" marR="6894" marT="689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$1,709.01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$1,709.01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r>
              <a:tr h="185434">
                <a:tc>
                  <a:txBody>
                    <a:bodyPr/>
                    <a:lstStyle/>
                    <a:p>
                      <a:pPr algn="l" fontAlgn="b"/>
                      <a:r>
                        <a:rPr lang="en-US" sz="1100" b="1" i="0" u="none" strike="noStrike" dirty="0">
                          <a:solidFill>
                            <a:srgbClr val="000000"/>
                          </a:solidFill>
                          <a:effectLst/>
                          <a:latin typeface="Arial" panose="020B0604020202020204" pitchFamily="34" charset="0"/>
                        </a:rPr>
                        <a:t>Total - Income</a:t>
                      </a:r>
                    </a:p>
                  </a:txBody>
                  <a:tcPr marL="62050" marR="6894" marT="689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$3,349.58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$387,071.12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$268,278.32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$264,450.00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$923,149.02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90865">
                <a:tc>
                  <a:txBody>
                    <a:bodyPr/>
                    <a:lstStyle/>
                    <a:p>
                      <a:pPr algn="l" fontAlgn="b"/>
                      <a:r>
                        <a:rPr lang="en-US" sz="1100" b="1" i="0" u="none" strike="noStrike" dirty="0">
                          <a:solidFill>
                            <a:srgbClr val="000000"/>
                          </a:solidFill>
                          <a:effectLst/>
                          <a:latin typeface="Arial" panose="020B0604020202020204" pitchFamily="34" charset="0"/>
                        </a:rPr>
                        <a:t>Expense</a:t>
                      </a:r>
                    </a:p>
                  </a:txBody>
                  <a:tcPr marL="62050" marR="6894" marT="6894" marB="0" anchor="b">
                    <a:lnL>
                      <a:noFill/>
                    </a:lnL>
                    <a:lnR>
                      <a:noFill/>
                    </a:lnR>
                    <a:lnT w="6350" cap="flat" cmpd="sng" algn="ctr">
                      <a:solidFill>
                        <a:srgbClr val="969696"/>
                      </a:solidFill>
                      <a:prstDash val="dot"/>
                      <a:round/>
                      <a:headEnd type="none" w="med" len="med"/>
                      <a:tailEnd type="none" w="med" len="med"/>
                    </a:lnT>
                    <a:lnB>
                      <a:noFill/>
                    </a:lnB>
                  </a:tcPr>
                </a:tc>
                <a:tc>
                  <a:txBody>
                    <a:bodyPr/>
                    <a:lstStyle/>
                    <a:p>
                      <a:endParaRPr lang="en-US" dirty="0"/>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050" b="1" i="0" u="none" strike="noStrike" dirty="0">
                        <a:solidFill>
                          <a:srgbClr val="000000"/>
                        </a:solidFill>
                        <a:effectLst/>
                        <a:latin typeface="Arial" panose="020B0604020202020204" pitchFamily="34" charset="0"/>
                      </a:endParaRP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4.10 - Meetings </a:t>
                      </a:r>
                      <a:r>
                        <a:rPr lang="en-US" sz="1100" b="0" i="0" u="none" strike="noStrike" dirty="0" smtClean="0">
                          <a:solidFill>
                            <a:srgbClr val="000000"/>
                          </a:solidFill>
                          <a:effectLst/>
                          <a:latin typeface="Arial" panose="020B0604020202020204" pitchFamily="34" charset="0"/>
                        </a:rPr>
                        <a:t>Expense</a:t>
                      </a:r>
                      <a:endParaRPr lang="en-US" sz="1100" b="0" i="0" u="none" strike="noStrike" dirty="0">
                        <a:solidFill>
                          <a:srgbClr val="000000"/>
                        </a:solidFill>
                        <a:effectLst/>
                        <a:latin typeface="Arial" panose="020B0604020202020204" pitchFamily="34" charset="0"/>
                      </a:endParaRP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$99,214.06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$99,214.06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4.110 - Site Survey</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$416.38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$416.38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4.113 - Venue</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$17,958.96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$19,850.88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$59,497.00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$97,306.84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4.12 - Financial Fees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$11,601.61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$9,215.50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$18,423.00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$39,240.11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4.13 - Meeting  Planner</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$78,555.59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$47,118.14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$43,853.00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$169,526.73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4.14 - Food &amp; Beverage</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$87,189.96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$101,535.76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$67,757.00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$256,482.72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4.15 - Network Services</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$78,640.89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$40,776.81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$35,806.62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$155,224.32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4.16 - Social</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($636.40)</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$24,090.47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$31,204.00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$54,658.07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4.17 - Shipping</a:t>
                      </a:r>
                    </a:p>
                  </a:txBody>
                  <a:tcPr marL="124100" marR="6894" marT="6894" marB="0" anchor="b">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$13.46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$5,793.01 </a:t>
                      </a:r>
                    </a:p>
                  </a:txBody>
                  <a:tcPr marL="6894" marR="6894" marT="6894" marB="0" anchor="ctr">
                    <a:lnL>
                      <a:noFill/>
                    </a:lnL>
                    <a:lnR>
                      <a:noFill/>
                    </a:lnR>
                    <a:lnT>
                      <a:noFill/>
                    </a:lnT>
                    <a:lnB>
                      <a:noFill/>
                    </a:lnB>
                  </a:tcPr>
                </a:tc>
                <a:tc>
                  <a:txBody>
                    <a:bodyPr/>
                    <a:lstStyle/>
                    <a:p>
                      <a:pPr algn="r" fontAlgn="ctr"/>
                      <a:r>
                        <a:rPr lang="en-US" sz="1050" b="0" i="0" u="none" strike="noStrike" dirty="0">
                          <a:solidFill>
                            <a:srgbClr val="000000"/>
                          </a:solidFill>
                          <a:effectLst/>
                          <a:latin typeface="Arial" panose="020B0604020202020204" pitchFamily="34" charset="0"/>
                        </a:rPr>
                        <a:t>$6,923.06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$7,803.13 </a:t>
                      </a:r>
                    </a:p>
                  </a:txBody>
                  <a:tcPr marL="6894" marR="6894" marT="6894" marB="0" anchor="ctr">
                    <a:lnL>
                      <a:noFill/>
                    </a:lnL>
                    <a:lnR>
                      <a:noFill/>
                    </a:lnR>
                    <a:lnT>
                      <a:noFill/>
                    </a:lnT>
                    <a:lnB>
                      <a:noFill/>
                    </a:lnB>
                  </a:tcPr>
                </a:tc>
                <a:tc>
                  <a:txBody>
                    <a:bodyPr/>
                    <a:lstStyle/>
                    <a:p>
                      <a:pPr algn="r" fontAlgn="ctr"/>
                      <a:r>
                        <a:rPr lang="en-US" sz="1050" b="0" i="0" u="none" strike="noStrike">
                          <a:solidFill>
                            <a:srgbClr val="000000"/>
                          </a:solidFill>
                          <a:effectLst/>
                          <a:latin typeface="Arial" panose="020B0604020202020204" pitchFamily="34" charset="0"/>
                        </a:rPr>
                        <a:t>$20,532.66 </a:t>
                      </a:r>
                    </a:p>
                  </a:txBody>
                  <a:tcPr marL="6894" marR="6894" marT="6894" marB="0" anchor="ctr">
                    <a:lnL>
                      <a:noFill/>
                    </a:lnL>
                    <a:lnR>
                      <a:noFill/>
                    </a:lnR>
                    <a:lnT>
                      <a:noFill/>
                    </a:lnT>
                    <a:lnB>
                      <a:noFill/>
                    </a:lnB>
                  </a:tcPr>
                </a:tc>
              </a:tr>
              <a:tr h="213706">
                <a:tc>
                  <a:txBody>
                    <a:bodyPr/>
                    <a:lstStyle/>
                    <a:p>
                      <a:pPr algn="l" fontAlgn="b"/>
                      <a:r>
                        <a:rPr lang="en-US" sz="1100" b="0" i="0" u="none" strike="noStrike" dirty="0">
                          <a:solidFill>
                            <a:srgbClr val="000000"/>
                          </a:solidFill>
                          <a:effectLst/>
                          <a:latin typeface="Arial" panose="020B0604020202020204" pitchFamily="34" charset="0"/>
                        </a:rPr>
                        <a:t>4.18 - </a:t>
                      </a:r>
                      <a:r>
                        <a:rPr lang="en-US" sz="1100" b="0" i="0" u="none" strike="noStrike" dirty="0" err="1">
                          <a:solidFill>
                            <a:srgbClr val="000000"/>
                          </a:solidFill>
                          <a:effectLst/>
                          <a:latin typeface="Arial" panose="020B0604020202020204" pitchFamily="34" charset="0"/>
                        </a:rPr>
                        <a:t>Misc</a:t>
                      </a:r>
                      <a:r>
                        <a:rPr lang="en-US" sz="1100" b="0" i="0" u="none" strike="noStrike" dirty="0">
                          <a:solidFill>
                            <a:srgbClr val="000000"/>
                          </a:solidFill>
                          <a:effectLst/>
                          <a:latin typeface="Arial" panose="020B0604020202020204" pitchFamily="34" charset="0"/>
                        </a:rPr>
                        <a:t> Expense</a:t>
                      </a:r>
                    </a:p>
                  </a:txBody>
                  <a:tcPr marL="124100" marR="6894" marT="689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$0.00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$8,337.06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$4,905.46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$7,980.50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050" b="0" i="0" u="none" strike="noStrike">
                          <a:solidFill>
                            <a:srgbClr val="000000"/>
                          </a:solidFill>
                          <a:effectLst/>
                          <a:latin typeface="Arial" panose="020B0604020202020204" pitchFamily="34" charset="0"/>
                        </a:rPr>
                        <a:t>$21,223.02 </a:t>
                      </a:r>
                    </a:p>
                  </a:txBody>
                  <a:tcPr marL="6894" marR="6894" marT="6894" marB="0" anchor="ctr">
                    <a:lnL>
                      <a:noFill/>
                    </a:lnL>
                    <a:lnR>
                      <a:noFill/>
                    </a:lnR>
                    <a:lnT>
                      <a:noFill/>
                    </a:lnT>
                    <a:lnB w="6350" cap="flat" cmpd="sng" algn="ctr">
                      <a:solidFill>
                        <a:srgbClr val="C0C0C0"/>
                      </a:solidFill>
                      <a:prstDash val="dot"/>
                      <a:round/>
                      <a:headEnd type="none" w="med" len="med"/>
                      <a:tailEnd type="none" w="med" len="med"/>
                    </a:lnB>
                  </a:tcPr>
                </a:tc>
              </a:tr>
              <a:tr h="213706">
                <a:tc>
                  <a:txBody>
                    <a:bodyPr/>
                    <a:lstStyle/>
                    <a:p>
                      <a:pPr algn="l" fontAlgn="b"/>
                      <a:r>
                        <a:rPr lang="en-US" sz="1100" b="1" i="0" u="none" strike="noStrike" dirty="0">
                          <a:solidFill>
                            <a:srgbClr val="000000"/>
                          </a:solidFill>
                          <a:effectLst/>
                          <a:latin typeface="Arial" panose="020B0604020202020204" pitchFamily="34" charset="0"/>
                        </a:rPr>
                        <a:t>Total - Expense</a:t>
                      </a:r>
                    </a:p>
                  </a:txBody>
                  <a:tcPr marL="62050" marR="6894" marT="689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$13.46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$387,071.12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$254,416.08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$272,324.25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050" b="1" i="0" u="none" strike="noStrike">
                          <a:solidFill>
                            <a:srgbClr val="000000"/>
                          </a:solidFill>
                          <a:effectLst/>
                          <a:latin typeface="Arial" panose="020B0604020202020204" pitchFamily="34" charset="0"/>
                        </a:rPr>
                        <a:t>$913,824.91 </a:t>
                      </a:r>
                    </a:p>
                  </a:txBody>
                  <a:tcPr marL="6894" marR="6894" marT="689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13706">
                <a:tc>
                  <a:txBody>
                    <a:bodyPr/>
                    <a:lstStyle/>
                    <a:p>
                      <a:pPr algn="l" fontAlgn="ctr"/>
                      <a:r>
                        <a:rPr lang="en-US" sz="1100" b="1" i="0" u="none" strike="noStrike" dirty="0">
                          <a:solidFill>
                            <a:srgbClr val="000000"/>
                          </a:solidFill>
                          <a:effectLst/>
                          <a:latin typeface="Arial" panose="020B0604020202020204" pitchFamily="34" charset="0"/>
                        </a:rPr>
                        <a:t>Net Income</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a:solidFill>
                            <a:srgbClr val="000000"/>
                          </a:solidFill>
                          <a:effectLst/>
                          <a:latin typeface="Arial" panose="020B0604020202020204" pitchFamily="34" charset="0"/>
                        </a:rPr>
                        <a:t>$3,336.12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a:solidFill>
                            <a:srgbClr val="000000"/>
                          </a:solidFill>
                          <a:effectLst/>
                          <a:latin typeface="Arial" panose="020B0604020202020204" pitchFamily="34" charset="0"/>
                        </a:rPr>
                        <a:t>$0.00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dirty="0">
                          <a:solidFill>
                            <a:srgbClr val="000000"/>
                          </a:solidFill>
                          <a:effectLst/>
                          <a:latin typeface="Arial" panose="020B0604020202020204" pitchFamily="34" charset="0"/>
                        </a:rPr>
                        <a:t>$13,862.24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dirty="0">
                          <a:solidFill>
                            <a:srgbClr val="000000"/>
                          </a:solidFill>
                          <a:effectLst/>
                          <a:latin typeface="Arial" panose="020B0604020202020204" pitchFamily="34" charset="0"/>
                        </a:rPr>
                        <a:t>($7,874.25)</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050" b="1" i="0" u="none" strike="noStrike" dirty="0">
                          <a:solidFill>
                            <a:srgbClr val="000000"/>
                          </a:solidFill>
                          <a:effectLst/>
                          <a:latin typeface="Arial" panose="020B0604020202020204" pitchFamily="34" charset="0"/>
                        </a:rPr>
                        <a:t>$9,324.11 </a:t>
                      </a:r>
                    </a:p>
                  </a:txBody>
                  <a:tcPr marL="6894" marR="6894" marT="6894"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17028602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Footer Placeholder 2"/>
          <p:cNvSpPr>
            <a:spLocks noGrp="1"/>
          </p:cNvSpPr>
          <p:nvPr>
            <p:ph type="ftr" idx="11"/>
          </p:nvPr>
        </p:nvSpPr>
        <p:spPr>
          <a:xfrm>
            <a:off x="5715000" y="6475413"/>
            <a:ext cx="2827338" cy="153987"/>
          </a:xfrm>
        </p:spPr>
        <p:txBody>
          <a:bodyPr/>
          <a:lstStyle/>
          <a:p>
            <a:pPr>
              <a:defRPr/>
            </a:pPr>
            <a:r>
              <a:rPr lang="en-GB" smtClean="0"/>
              <a:t>Ben Rolfe (BCA);   Jon Rosdahl (Qualcomm)</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11</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3670819142"/>
              </p:ext>
            </p:extLst>
          </p:nvPr>
        </p:nvGraphicFramePr>
        <p:xfrm>
          <a:off x="494505" y="1064349"/>
          <a:ext cx="8229601" cy="5225990"/>
        </p:xfrm>
        <a:graphic>
          <a:graphicData uri="http://schemas.openxmlformats.org/drawingml/2006/table">
            <a:tbl>
              <a:tblPr/>
              <a:tblGrid>
                <a:gridCol w="1854536"/>
                <a:gridCol w="1010682"/>
                <a:gridCol w="1010682"/>
                <a:gridCol w="932936"/>
                <a:gridCol w="792659"/>
                <a:gridCol w="843858"/>
                <a:gridCol w="751790"/>
                <a:gridCol w="1032458"/>
              </a:tblGrid>
              <a:tr h="526456">
                <a:tc>
                  <a:txBody>
                    <a:bodyPr/>
                    <a:lstStyle/>
                    <a:p>
                      <a:pPr algn="l" fontAlgn="b"/>
                      <a:endParaRPr lang="en-US" sz="1100" b="1" i="0" u="none" strike="noStrike" dirty="0">
                        <a:effectLst/>
                        <a:latin typeface="Arial" panose="020B0604020202020204" pitchFamily="34" charset="0"/>
                      </a:endParaRP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smtClean="0">
                          <a:effectLst/>
                          <a:latin typeface="Arial" panose="020B0604020202020204" pitchFamily="34" charset="0"/>
                        </a:rPr>
                        <a:t>2015 </a:t>
                      </a:r>
                      <a:br>
                        <a:rPr lang="en-US" sz="1200" b="1" i="0" u="none" strike="noStrike" dirty="0" smtClean="0">
                          <a:effectLst/>
                          <a:latin typeface="Arial" panose="020B0604020202020204" pitchFamily="34" charset="0"/>
                        </a:rPr>
                      </a:br>
                      <a:r>
                        <a:rPr lang="en-US" sz="1200" b="1" i="0" u="none" strike="noStrike" dirty="0" smtClean="0">
                          <a:effectLst/>
                          <a:latin typeface="Arial" panose="020B0604020202020204" pitchFamily="34" charset="0"/>
                        </a:rPr>
                        <a:t>Misc.</a:t>
                      </a:r>
                      <a:endParaRPr lang="en-US" sz="1200" b="1" i="0" u="none" strike="noStrike" dirty="0">
                        <a:effectLst/>
                        <a:latin typeface="Arial" panose="020B0604020202020204" pitchFamily="34" charset="0"/>
                      </a:endParaRP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2015-01 Atlanta, GA</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2015-05 Vancouver, Canada</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2015-07 Waikoloa, HI</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2015-09 Thailand, Bangkok</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2015-11 Dallas, TX</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Total</a:t>
                      </a:r>
                    </a:p>
                  </a:txBody>
                  <a:tcPr marL="9525" marR="9525" marT="9525" marB="0" anchor="b">
                    <a:lnL>
                      <a:noFill/>
                    </a:lnL>
                    <a:lnR>
                      <a:noFill/>
                    </a:lnR>
                    <a:lnT>
                      <a:noFill/>
                    </a:lnT>
                    <a:lnB>
                      <a:noFill/>
                    </a:lnB>
                    <a:solidFill>
                      <a:srgbClr val="D0D0D0"/>
                    </a:solidFill>
                  </a:tcPr>
                </a:tc>
              </a:tr>
              <a:tr h="182009">
                <a:tc>
                  <a:txBody>
                    <a:bodyPr/>
                    <a:lstStyle/>
                    <a:p>
                      <a:pPr algn="l" fontAlgn="b"/>
                      <a:r>
                        <a:rPr lang="en-US" sz="1100" b="1" i="0" u="none" strike="noStrike">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6894" marR="6894" marT="6894"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2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r>
              <a:tr h="166281">
                <a:tc>
                  <a:txBody>
                    <a:bodyPr/>
                    <a:lstStyle/>
                    <a:p>
                      <a:pPr algn="l" fontAlgn="ctr"/>
                      <a:r>
                        <a:rPr lang="en-US" sz="1100" b="1" i="0" u="none" strike="noStrike" dirty="0">
                          <a:solidFill>
                            <a:srgbClr val="000000"/>
                          </a:solidFill>
                          <a:effectLst/>
                          <a:latin typeface="Arial" panose="020B0604020202020204" pitchFamily="34" charset="0"/>
                        </a:rPr>
                        <a:t>Ordinary Income/Expense</a:t>
                      </a: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05356">
                <a:tc>
                  <a:txBody>
                    <a:bodyPr/>
                    <a:lstStyle/>
                    <a:p>
                      <a:pPr algn="l" fontAlgn="b"/>
                      <a:r>
                        <a:rPr lang="en-US" sz="1100" b="1" i="0" u="none" strike="noStrike">
                          <a:solidFill>
                            <a:srgbClr val="000000"/>
                          </a:solidFill>
                          <a:effectLst/>
                          <a:latin typeface="Arial" panose="020B0604020202020204" pitchFamily="34" charset="0"/>
                        </a:rPr>
                        <a:t>Income</a:t>
                      </a:r>
                    </a:p>
                  </a:txBody>
                  <a:tcPr marL="85725" marR="9525" marT="9525" marB="0" anchor="b">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99673">
                <a:tc>
                  <a:txBody>
                    <a:bodyPr/>
                    <a:lstStyle/>
                    <a:p>
                      <a:pPr algn="l" fontAlgn="b"/>
                      <a:r>
                        <a:rPr lang="en-US" sz="1100" b="0" i="0" u="none" strike="noStrike">
                          <a:solidFill>
                            <a:srgbClr val="000000"/>
                          </a:solidFill>
                          <a:effectLst/>
                          <a:latin typeface="Arial" panose="020B0604020202020204" pitchFamily="34" charset="0"/>
                        </a:rPr>
                        <a:t>1.30 - Received from Foundations</a:t>
                      </a:r>
                    </a:p>
                  </a:txBody>
                  <a:tcPr marL="171450" marR="9525" marT="9525" marB="0" anchor="b">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$7,754.00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$7,754.00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2.11 - Registrations</a:t>
                      </a:r>
                    </a:p>
                  </a:txBody>
                  <a:tcPr marL="171450" marR="9525" marT="9525" marB="0" anchor="b">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$377,350.00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$243,250.00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$309,400.00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$930,000.00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2.12 - Hotel Commissions</a:t>
                      </a:r>
                    </a:p>
                  </a:txBody>
                  <a:tcPr marL="171450" marR="9525" marT="9525" marB="0" anchor="b">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$55,839.56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$9,095.10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$64,934.66 </a:t>
                      </a:r>
                    </a:p>
                  </a:txBody>
                  <a:tcPr marL="9525" marR="9525" marT="9525" marB="0" anchor="ctr">
                    <a:lnL>
                      <a:noFill/>
                    </a:lnL>
                    <a:lnR>
                      <a:noFill/>
                    </a:lnR>
                    <a:lnT>
                      <a:noFill/>
                    </a:lnT>
                    <a:lnB>
                      <a:noFill/>
                    </a:lnB>
                  </a:tcPr>
                </a:tc>
              </a:tr>
              <a:tr h="205356">
                <a:tc>
                  <a:txBody>
                    <a:bodyPr/>
                    <a:lstStyle/>
                    <a:p>
                      <a:pPr algn="l" fontAlgn="b"/>
                      <a:r>
                        <a:rPr lang="en-US" sz="1100" b="0" i="0" u="none" strike="noStrike" dirty="0">
                          <a:solidFill>
                            <a:srgbClr val="000000"/>
                          </a:solidFill>
                          <a:effectLst/>
                          <a:latin typeface="Arial" panose="020B0604020202020204" pitchFamily="34" charset="0"/>
                        </a:rPr>
                        <a:t>3.40 - IEEE CB </a:t>
                      </a:r>
                      <a:r>
                        <a:rPr lang="en-US" sz="1100" b="0" i="0" u="none" strike="noStrike" dirty="0" smtClean="0">
                          <a:solidFill>
                            <a:srgbClr val="000000"/>
                          </a:solidFill>
                          <a:effectLst/>
                          <a:latin typeface="Arial" panose="020B0604020202020204" pitchFamily="34" charset="0"/>
                        </a:rPr>
                        <a:t>Interest</a:t>
                      </a:r>
                      <a:endParaRPr lang="en-US" sz="1100" b="0" i="0" u="none" strike="noStrike" dirty="0">
                        <a:solidFill>
                          <a:srgbClr val="000000"/>
                        </a:solidFill>
                        <a:effectLst/>
                        <a:latin typeface="Arial" panose="020B0604020202020204" pitchFamily="34" charset="0"/>
                      </a:endParaRP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$974.56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$974.56 </a:t>
                      </a:r>
                    </a:p>
                  </a:txBody>
                  <a:tcPr marL="9525" marR="9525" marT="9525" marB="0" anchor="ctr">
                    <a:lnL>
                      <a:noFill/>
                    </a:lnL>
                    <a:lnR>
                      <a:noFill/>
                    </a:lnR>
                    <a:lnT>
                      <a:noFill/>
                    </a:lnT>
                    <a:lnB>
                      <a:noFill/>
                    </a:lnB>
                  </a:tcPr>
                </a:tc>
              </a:tr>
              <a:tr h="182009">
                <a:tc>
                  <a:txBody>
                    <a:bodyPr/>
                    <a:lstStyle/>
                    <a:p>
                      <a:pPr algn="l" fontAlgn="b"/>
                      <a:r>
                        <a:rPr lang="en-US" sz="1100" b="1" i="0" u="none" strike="noStrike" dirty="0">
                          <a:solidFill>
                            <a:srgbClr val="000000"/>
                          </a:solidFill>
                          <a:effectLst/>
                          <a:latin typeface="Arial" panose="020B0604020202020204" pitchFamily="34" charset="0"/>
                        </a:rPr>
                        <a:t>Total - Income</a:t>
                      </a:r>
                    </a:p>
                  </a:txBody>
                  <a:tcPr marL="85725" marR="9525" marT="9525" marB="0" anchor="b">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100" b="1" i="0" u="none" strike="noStrike" dirty="0">
                          <a:solidFill>
                            <a:srgbClr val="000000"/>
                          </a:solidFill>
                          <a:effectLst/>
                          <a:latin typeface="Arial" panose="020B0604020202020204" pitchFamily="34" charset="0"/>
                        </a:rPr>
                        <a:t>$974.56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$433,189.56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$252,345.10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$0.00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$317,154.00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dirty="0">
                          <a:solidFill>
                            <a:srgbClr val="000000"/>
                          </a:solidFill>
                          <a:effectLst/>
                          <a:latin typeface="Arial" panose="020B0604020202020204" pitchFamily="34" charset="0"/>
                        </a:rPr>
                        <a:t>$0.00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$1,003,663.22 </a:t>
                      </a:r>
                    </a:p>
                  </a:txBody>
                  <a:tcPr marL="9525" marR="9525" marT="9525" marB="0" anchor="ctr">
                    <a:lnL>
                      <a:noFill/>
                    </a:lnL>
                    <a:lnR>
                      <a:noFill/>
                    </a:lnR>
                    <a:lnT w="6350" cap="flat" cmpd="sng" algn="ctr">
                      <a:noFill/>
                      <a:prstDash val="dot"/>
                      <a:round/>
                      <a:headEnd type="none" w="med" len="med"/>
                      <a:tailEnd type="none" w="med" len="med"/>
                    </a:lnT>
                    <a:lnB w="6350" cap="flat" cmpd="sng" algn="ctr">
                      <a:solidFill>
                        <a:srgbClr val="969696"/>
                      </a:solidFill>
                      <a:prstDash val="dot"/>
                      <a:round/>
                      <a:headEnd type="none" w="med" len="med"/>
                      <a:tailEnd type="none" w="med" len="med"/>
                    </a:lnB>
                  </a:tcPr>
                </a:tc>
              </a:tr>
              <a:tr h="182009">
                <a:tc>
                  <a:txBody>
                    <a:bodyPr/>
                    <a:lstStyle/>
                    <a:p>
                      <a:pPr algn="l" fontAlgn="b"/>
                      <a:r>
                        <a:rPr lang="en-US" sz="1100" b="1" i="0" u="none" strike="noStrike" dirty="0">
                          <a:solidFill>
                            <a:srgbClr val="000000"/>
                          </a:solidFill>
                          <a:effectLst/>
                          <a:latin typeface="Arial" panose="020B0604020202020204" pitchFamily="34" charset="0"/>
                        </a:rPr>
                        <a:t>Expense</a:t>
                      </a:r>
                    </a:p>
                  </a:txBody>
                  <a:tcPr marL="85725" marR="9525" marT="9525"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0" i="0" u="none" strike="noStrike" dirty="0">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1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248868">
                <a:tc>
                  <a:txBody>
                    <a:bodyPr/>
                    <a:lstStyle/>
                    <a:p>
                      <a:pPr algn="l" fontAlgn="b"/>
                      <a:r>
                        <a:rPr lang="en-US" sz="1100" b="0" i="0" u="none" strike="noStrike" dirty="0">
                          <a:solidFill>
                            <a:srgbClr val="000000"/>
                          </a:solidFill>
                          <a:effectLst/>
                          <a:latin typeface="Arial" panose="020B0604020202020204" pitchFamily="34" charset="0"/>
                        </a:rPr>
                        <a:t>4.10 - Meetings </a:t>
                      </a:r>
                      <a:r>
                        <a:rPr lang="en-US" sz="1100" b="0" i="0" u="none" strike="noStrike" dirty="0" smtClean="0">
                          <a:solidFill>
                            <a:srgbClr val="000000"/>
                          </a:solidFill>
                          <a:effectLst/>
                          <a:latin typeface="Arial" panose="020B0604020202020204" pitchFamily="34" charset="0"/>
                        </a:rPr>
                        <a:t>Expense</a:t>
                      </a:r>
                      <a:endParaRPr lang="en-US" sz="1100" b="0" i="0" u="none" strike="noStrike" dirty="0">
                        <a:solidFill>
                          <a:srgbClr val="000000"/>
                        </a:solidFill>
                        <a:effectLst/>
                        <a:latin typeface="Arial" panose="020B0604020202020204" pitchFamily="34" charset="0"/>
                      </a:endParaRP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$185,196.00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$185,196.00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4.110 - Site Survey</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$1,867.43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$1,209.08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$3,076.51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4.111 - Deposit</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4.113 - Venue</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$54,999.48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$9,389.30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$84,001.00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$148,389.78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4.12 - Financial Fees</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$27,600.51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$17,398.04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$22,450.00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$67,448.55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4.13 - Meeting  Planner</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$75,058.66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$52,270.74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$48,725.00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$176,054.40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4.14 - Food &amp; Beverage</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$81,373.75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$93,491.26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$914.99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$83,405.00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$270.29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$259,455.29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4.15 - Network Services</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$50,873.54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$53,986.00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$104,859.54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4.16 - Social</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$9,015.95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$9,015.95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4.17 - Shipping</a:t>
                      </a:r>
                    </a:p>
                  </a:txBody>
                  <a:tcPr marL="171450" marR="9525" marT="9525" marB="0" anchor="b">
                    <a:lnL>
                      <a:noFill/>
                    </a:lnL>
                    <a:lnR>
                      <a:noFill/>
                    </a:lnR>
                    <a:lnT>
                      <a:noFill/>
                    </a:lnT>
                    <a:lnB>
                      <a:noFill/>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$1,511.30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$4,418.54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100" b="0" i="0" u="none" strike="noStrike" dirty="0">
                          <a:solidFill>
                            <a:srgbClr val="000000"/>
                          </a:solidFill>
                          <a:effectLst/>
                          <a:latin typeface="Arial" panose="020B0604020202020204" pitchFamily="34" charset="0"/>
                        </a:rPr>
                        <a:t>$5,929.84 </a:t>
                      </a:r>
                    </a:p>
                  </a:txBody>
                  <a:tcPr marL="9525" marR="9525" marT="9525" marB="0" anchor="ctr">
                    <a:lnL>
                      <a:noFill/>
                    </a:lnL>
                    <a:lnR>
                      <a:noFill/>
                    </a:lnR>
                    <a:lnT>
                      <a:noFill/>
                    </a:lnT>
                    <a:lnB>
                      <a:noFill/>
                    </a:lnB>
                  </a:tcPr>
                </a:tc>
              </a:tr>
              <a:tr h="205356">
                <a:tc>
                  <a:txBody>
                    <a:bodyPr/>
                    <a:lstStyle/>
                    <a:p>
                      <a:pPr algn="l" fontAlgn="b"/>
                      <a:r>
                        <a:rPr lang="en-US" sz="1100" b="0" i="0" u="none" strike="noStrike">
                          <a:solidFill>
                            <a:srgbClr val="000000"/>
                          </a:solidFill>
                          <a:effectLst/>
                          <a:latin typeface="Arial" panose="020B0604020202020204" pitchFamily="34" charset="0"/>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1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$7,449.26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$820.80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$2,959.02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$5,276.00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100" b="0" i="0" u="none" strike="noStrike" dirty="0">
                          <a:solidFill>
                            <a:srgbClr val="000000"/>
                          </a:solidFill>
                          <a:effectLst/>
                          <a:latin typeface="Arial" panose="020B0604020202020204" pitchFamily="34" charset="0"/>
                        </a:rPr>
                        <a:t>$16,505.08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05356">
                <a:tc>
                  <a:txBody>
                    <a:bodyPr/>
                    <a:lstStyle/>
                    <a:p>
                      <a:pPr algn="l" fontAlgn="b"/>
                      <a:r>
                        <a:rPr lang="en-US" sz="1100" b="1" i="0" u="none" strike="noStrike">
                          <a:solidFill>
                            <a:srgbClr val="000000"/>
                          </a:solidFill>
                          <a:effectLst/>
                          <a:latin typeface="Arial" panose="020B0604020202020204" pitchFamily="34" charset="0"/>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100" b="1" i="0" u="none" strike="noStrike" dirty="0">
                          <a:solidFill>
                            <a:srgbClr val="000000"/>
                          </a:solidFill>
                          <a:effectLst/>
                          <a:latin typeface="Arial" panose="020B0604020202020204" pitchFamily="34" charset="0"/>
                        </a:rPr>
                        <a:t>$1,867.43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$433,188.96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$237,678.17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$3,874.01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$299,052.08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a:solidFill>
                            <a:srgbClr val="000000"/>
                          </a:solidFill>
                          <a:effectLst/>
                          <a:latin typeface="Arial" panose="020B0604020202020204" pitchFamily="34" charset="0"/>
                        </a:rPr>
                        <a:t>$270.29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100" b="1" i="0" u="none" strike="noStrike" dirty="0">
                          <a:solidFill>
                            <a:srgbClr val="000000"/>
                          </a:solidFill>
                          <a:effectLst/>
                          <a:latin typeface="Arial" panose="020B0604020202020204" pitchFamily="34" charset="0"/>
                        </a:rPr>
                        <a:t>$975,930.94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05356">
                <a:tc>
                  <a:txBody>
                    <a:bodyPr/>
                    <a:lstStyle/>
                    <a:p>
                      <a:pPr algn="l" fontAlgn="ctr"/>
                      <a:r>
                        <a:rPr lang="en-US" sz="1100" b="1" i="0" u="none" strike="noStrike">
                          <a:solidFill>
                            <a:srgbClr val="000000"/>
                          </a:solidFill>
                          <a:effectLst/>
                          <a:latin typeface="Arial" panose="020B0604020202020204" pitchFamily="34" charset="0"/>
                        </a:rPr>
                        <a:t>Net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dirty="0">
                          <a:solidFill>
                            <a:srgbClr val="000000"/>
                          </a:solidFill>
                          <a:effectLst/>
                          <a:latin typeface="Arial" panose="020B0604020202020204" pitchFamily="34" charset="0"/>
                        </a:rPr>
                        <a:t>($892.87)</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$0.60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$14,666.93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($3,874.01)</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a:solidFill>
                            <a:srgbClr val="000000"/>
                          </a:solidFill>
                          <a:effectLst/>
                          <a:latin typeface="Arial" panose="020B0604020202020204" pitchFamily="34" charset="0"/>
                        </a:rPr>
                        <a:t>$18,101.92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dirty="0">
                          <a:solidFill>
                            <a:srgbClr val="000000"/>
                          </a:solidFill>
                          <a:effectLst/>
                          <a:latin typeface="Arial" panose="020B0604020202020204" pitchFamily="34" charset="0"/>
                        </a:rPr>
                        <a:t>($270.29)</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100" b="1" i="0" u="none" strike="noStrike" dirty="0">
                          <a:solidFill>
                            <a:srgbClr val="000000"/>
                          </a:solidFill>
                          <a:effectLst/>
                          <a:latin typeface="Arial" panose="020B0604020202020204" pitchFamily="34" charset="0"/>
                        </a:rPr>
                        <a:t>$27,732.28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
        <p:nvSpPr>
          <p:cNvPr id="6" name="TextBox 5"/>
          <p:cNvSpPr txBox="1"/>
          <p:nvPr/>
        </p:nvSpPr>
        <p:spPr>
          <a:xfrm>
            <a:off x="2778125" y="602684"/>
            <a:ext cx="4191000" cy="461665"/>
          </a:xfrm>
          <a:prstGeom prst="rect">
            <a:avLst/>
          </a:prstGeom>
          <a:noFill/>
        </p:spPr>
        <p:txBody>
          <a:bodyPr wrap="square" rtlCol="0">
            <a:spAutoFit/>
          </a:bodyPr>
          <a:lstStyle/>
          <a:p>
            <a:r>
              <a:rPr lang="en-US" dirty="0" smtClean="0">
                <a:solidFill>
                  <a:schemeClr val="tx1"/>
                </a:solidFill>
              </a:rPr>
              <a:t>2015 Meeting Income Report</a:t>
            </a:r>
            <a:endParaRPr lang="en-US" dirty="0">
              <a:solidFill>
                <a:schemeClr val="tx1"/>
              </a:solidFill>
            </a:endParaRPr>
          </a:p>
        </p:txBody>
      </p:sp>
    </p:spTree>
    <p:extLst>
      <p:ext uri="{BB962C8B-B14F-4D97-AF65-F5344CB8AC3E}">
        <p14:creationId xmlns:p14="http://schemas.microsoft.com/office/powerpoint/2010/main" val="7322483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idx="10"/>
          </p:nvPr>
        </p:nvSpPr>
        <p:spPr/>
        <p:txBody>
          <a:bodyPr/>
          <a:lstStyle/>
          <a:p>
            <a:pPr>
              <a:defRPr/>
            </a:pPr>
            <a:r>
              <a:rPr lang="en-US" smtClean="0"/>
              <a:t>March 2017</a:t>
            </a:r>
            <a:endParaRPr lang="en-GB" dirty="0"/>
          </a:p>
        </p:txBody>
      </p:sp>
      <p:sp>
        <p:nvSpPr>
          <p:cNvPr id="4" name="Slide Number Placeholder 3"/>
          <p:cNvSpPr>
            <a:spLocks noGrp="1"/>
          </p:cNvSpPr>
          <p:nvPr>
            <p:ph type="sldNum" idx="12"/>
          </p:nvPr>
        </p:nvSpPr>
        <p:spPr/>
        <p:txBody>
          <a:bodyPr/>
          <a:lstStyle/>
          <a:p>
            <a:pPr>
              <a:defRPr/>
            </a:pPr>
            <a:r>
              <a:rPr lang="en-GB" smtClean="0"/>
              <a:t>Slide </a:t>
            </a:r>
            <a:fld id="{A6C5482A-260B-4E4B-AC84-D73403BB5CB9}" type="slidenum">
              <a:rPr lang="en-GB" smtClean="0"/>
              <a:pPr>
                <a:defRPr/>
              </a:pPr>
              <a:t>12</a:t>
            </a:fld>
            <a:endParaRPr lang="en-GB"/>
          </a:p>
        </p:txBody>
      </p:sp>
      <p:sp>
        <p:nvSpPr>
          <p:cNvPr id="2" name="Footer Placeholder 1"/>
          <p:cNvSpPr>
            <a:spLocks noGrp="1"/>
          </p:cNvSpPr>
          <p:nvPr>
            <p:ph type="ftr" idx="11"/>
          </p:nvPr>
        </p:nvSpPr>
        <p:spPr/>
        <p:txBody>
          <a:bodyPr/>
          <a:lstStyle/>
          <a:p>
            <a:pPr>
              <a:defRPr/>
            </a:pPr>
            <a:r>
              <a:rPr lang="en-GB" smtClean="0"/>
              <a:t>Ben Rolfe (BCA);   Jon Rosdahl (Qualcomm)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192099661"/>
              </p:ext>
            </p:extLst>
          </p:nvPr>
        </p:nvGraphicFramePr>
        <p:xfrm>
          <a:off x="696914" y="762001"/>
          <a:ext cx="7761286" cy="5625903"/>
        </p:xfrm>
        <a:graphic>
          <a:graphicData uri="http://schemas.openxmlformats.org/drawingml/2006/table">
            <a:tbl>
              <a:tblPr/>
              <a:tblGrid>
                <a:gridCol w="2519564"/>
                <a:gridCol w="972464"/>
                <a:gridCol w="1060868"/>
                <a:gridCol w="1016665"/>
                <a:gridCol w="1164008"/>
                <a:gridCol w="1027717"/>
              </a:tblGrid>
              <a:tr h="310988">
                <a:tc gridSpan="6">
                  <a:txBody>
                    <a:bodyPr/>
                    <a:lstStyle/>
                    <a:p>
                      <a:pPr algn="ctr" fontAlgn="b"/>
                      <a:r>
                        <a:rPr lang="en-US" sz="2400" kern="1200" dirty="0">
                          <a:solidFill>
                            <a:schemeClr val="tx1"/>
                          </a:solidFill>
                          <a:latin typeface="Times New Roman" pitchFamily="18" charset="0"/>
                          <a:ea typeface="MS Gothic"/>
                          <a:cs typeface="MS Gothic"/>
                        </a:rPr>
                        <a:t>2014 Meeting Income Report</a:t>
                      </a:r>
                    </a:p>
                  </a:txBody>
                  <a:tcPr marL="8534" marR="8534" marT="853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6769">
                <a:tc>
                  <a:txBody>
                    <a:bodyPr/>
                    <a:lstStyle/>
                    <a:p>
                      <a:pPr algn="l" fontAlgn="b"/>
                      <a:endParaRPr lang="en-US" sz="1400" b="1" i="0" u="none" strike="noStrike" dirty="0">
                        <a:effectLst/>
                        <a:latin typeface="Arial" panose="020B0604020202020204" pitchFamily="34" charset="0"/>
                      </a:endParaRPr>
                    </a:p>
                  </a:txBody>
                  <a:tcPr marL="8534" marR="8534" marT="8534" marB="0" anchor="b">
                    <a:lnL>
                      <a:noFill/>
                    </a:lnL>
                    <a:lnR>
                      <a:noFill/>
                    </a:lnR>
                    <a:lnT>
                      <a:noFill/>
                    </a:lnT>
                    <a:lnB>
                      <a:noFill/>
                    </a:lnB>
                    <a:solidFill>
                      <a:srgbClr val="D0D0D0"/>
                    </a:solidFill>
                  </a:tcPr>
                </a:tc>
                <a:tc>
                  <a:txBody>
                    <a:bodyPr/>
                    <a:lstStyle/>
                    <a:p>
                      <a:pPr algn="ctr" rtl="0" fontAlgn="b"/>
                      <a:r>
                        <a:rPr lang="en-US" sz="1400" b="1" i="0" u="none" strike="noStrike">
                          <a:solidFill>
                            <a:srgbClr val="000000"/>
                          </a:solidFill>
                          <a:effectLst/>
                          <a:latin typeface="Arial" panose="020B0604020202020204" pitchFamily="34" charset="0"/>
                        </a:rPr>
                        <a:t>CB Interest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2014-01 </a:t>
                      </a:r>
                      <a:br>
                        <a:rPr lang="en-US" sz="1400" b="1" i="0" u="none" strike="noStrike">
                          <a:effectLst/>
                          <a:latin typeface="Arial" panose="020B0604020202020204" pitchFamily="34" charset="0"/>
                        </a:rPr>
                      </a:br>
                      <a:r>
                        <a:rPr lang="en-US" sz="1400" b="1" i="0" u="none" strike="noStrike">
                          <a:effectLst/>
                          <a:latin typeface="Arial" panose="020B0604020202020204" pitchFamily="34" charset="0"/>
                        </a:rPr>
                        <a:t>Century City, CA</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2014-05 Waikoloa, HI</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2014-09 </a:t>
                      </a:r>
                      <a:br>
                        <a:rPr lang="en-US" sz="1400" b="1" i="0" u="none" strike="noStrike">
                          <a:effectLst/>
                          <a:latin typeface="Arial" panose="020B0604020202020204" pitchFamily="34" charset="0"/>
                        </a:rPr>
                      </a:br>
                      <a:r>
                        <a:rPr lang="en-US" sz="1400" b="1" i="0" u="none" strike="noStrike">
                          <a:effectLst/>
                          <a:latin typeface="Arial" panose="020B0604020202020204" pitchFamily="34" charset="0"/>
                        </a:rPr>
                        <a:t>Athens, Greece</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Total</a:t>
                      </a:r>
                    </a:p>
                  </a:txBody>
                  <a:tcPr marL="8534" marR="8534" marT="8534" marB="0" anchor="b">
                    <a:lnL>
                      <a:noFill/>
                    </a:lnL>
                    <a:lnR>
                      <a:noFill/>
                    </a:lnR>
                    <a:lnT>
                      <a:noFill/>
                    </a:lnT>
                    <a:lnB>
                      <a:noFill/>
                    </a:lnB>
                    <a:solidFill>
                      <a:srgbClr val="D0D0D0"/>
                    </a:solidFill>
                  </a:tcPr>
                </a:tc>
              </a:tr>
              <a:tr h="261229">
                <a:tc>
                  <a:txBody>
                    <a:bodyPr/>
                    <a:lstStyle/>
                    <a:p>
                      <a:pPr algn="l" fontAlgn="b"/>
                      <a:r>
                        <a:rPr lang="en-US" sz="1400" b="1" i="0" u="none" strike="noStrike">
                          <a:effectLst/>
                          <a:latin typeface="Arial" panose="020B0604020202020204" pitchFamily="34" charset="0"/>
                        </a:rPr>
                        <a:t> </a:t>
                      </a:r>
                    </a:p>
                  </a:txBody>
                  <a:tcPr marL="8534" marR="8534" marT="8534" marB="0" anchor="b">
                    <a:lnL>
                      <a:noFill/>
                    </a:lnL>
                    <a:lnR>
                      <a:noFill/>
                    </a:lnR>
                    <a:lnT>
                      <a:noFill/>
                    </a:lnT>
                    <a:lnB>
                      <a:noFill/>
                    </a:lnB>
                    <a:solidFill>
                      <a:srgbClr val="D0D0D0"/>
                    </a:solidFill>
                  </a:tcPr>
                </a:tc>
                <a:tc>
                  <a:txBody>
                    <a:bodyPr/>
                    <a:lstStyle/>
                    <a:p>
                      <a:pPr algn="ctr" rtl="0" fontAlgn="ctr"/>
                      <a:r>
                        <a:rPr lang="en-US" sz="1400" b="1" i="0" u="none" strike="noStrike">
                          <a:solidFill>
                            <a:srgbClr val="000000"/>
                          </a:solidFill>
                          <a:effectLst/>
                          <a:latin typeface="Arial" panose="020B0604020202020204" pitchFamily="34" charset="0"/>
                        </a:rPr>
                        <a:t>Amount</a:t>
                      </a:r>
                    </a:p>
                  </a:txBody>
                  <a:tcPr marL="8534" marR="8534" marT="8534" marB="0" anchor="ctr">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8534" marR="8534" marT="8534" marB="0" anchor="b">
                    <a:lnL>
                      <a:noFill/>
                    </a:lnL>
                    <a:lnR>
                      <a:noFill/>
                    </a:lnR>
                    <a:lnT>
                      <a:noFill/>
                    </a:lnT>
                    <a:lnB>
                      <a:noFill/>
                    </a:lnB>
                    <a:solidFill>
                      <a:srgbClr val="D0D0D0"/>
                    </a:solidFill>
                  </a:tcPr>
                </a:tc>
              </a:tr>
              <a:tr h="248791">
                <a:tc>
                  <a:txBody>
                    <a:bodyPr/>
                    <a:lstStyle/>
                    <a:p>
                      <a:pPr algn="l" fontAlgn="ctr"/>
                      <a:r>
                        <a:rPr lang="en-US" sz="1200" b="1" i="0" u="none" strike="noStrike" dirty="0">
                          <a:solidFill>
                            <a:srgbClr val="000000"/>
                          </a:solidFill>
                          <a:effectLst/>
                          <a:latin typeface="Arial" panose="020B0604020202020204" pitchFamily="34" charset="0"/>
                        </a:rPr>
                        <a:t>Ordinary Income/Expense</a:t>
                      </a:r>
                    </a:p>
                  </a:txBody>
                  <a:tcPr marL="8534" marR="8534" marT="8534" marB="0" anchor="ctr">
                    <a:lnL>
                      <a:noFill/>
                    </a:lnL>
                    <a:lnR>
                      <a:noFill/>
                    </a:lnR>
                    <a:lnT>
                      <a:noFill/>
                    </a:lnT>
                    <a:lnB>
                      <a:noFill/>
                    </a:lnB>
                  </a:tcPr>
                </a:tc>
                <a:tc>
                  <a:txBody>
                    <a:bodyPr/>
                    <a:lstStyle/>
                    <a:p>
                      <a:pPr algn="r" fontAlgn="ctr"/>
                      <a:endParaRPr lang="en-US" sz="11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1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r>
              <a:tr h="248791">
                <a:tc>
                  <a:txBody>
                    <a:bodyPr/>
                    <a:lstStyle/>
                    <a:p>
                      <a:pPr algn="l" fontAlgn="b"/>
                      <a:r>
                        <a:rPr lang="en-US" sz="1200" b="1" i="0" u="none" strike="noStrike" dirty="0">
                          <a:solidFill>
                            <a:srgbClr val="000000"/>
                          </a:solidFill>
                          <a:effectLst/>
                          <a:latin typeface="Arial" panose="020B0604020202020204" pitchFamily="34" charset="0"/>
                        </a:rPr>
                        <a:t>Income</a:t>
                      </a:r>
                    </a:p>
                  </a:txBody>
                  <a:tcPr marL="76803" marR="8534" marT="8534" marB="0" anchor="b">
                    <a:lnL>
                      <a:noFill/>
                    </a:lnL>
                    <a:lnR>
                      <a:noFill/>
                    </a:lnR>
                    <a:lnT>
                      <a:noFill/>
                    </a:lnT>
                    <a:lnB>
                      <a:noFill/>
                    </a:lnB>
                  </a:tcPr>
                </a:tc>
                <a:tc>
                  <a:txBody>
                    <a:bodyPr/>
                    <a:lstStyle/>
                    <a:p>
                      <a:pPr algn="r" fontAlgn="ctr"/>
                      <a:endParaRPr lang="en-US" sz="12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a:noFill/>
                    </a:lnT>
                    <a:lnB>
                      <a:noFill/>
                    </a:lnB>
                  </a:tcPr>
                </a:tc>
              </a:tr>
              <a:tr h="236350">
                <a:tc>
                  <a:txBody>
                    <a:bodyPr/>
                    <a:lstStyle/>
                    <a:p>
                      <a:pPr algn="l" fontAlgn="b"/>
                      <a:r>
                        <a:rPr lang="en-US" sz="1200" b="0" i="0" u="none" strike="noStrike" dirty="0">
                          <a:solidFill>
                            <a:srgbClr val="000000"/>
                          </a:solidFill>
                          <a:effectLst/>
                          <a:latin typeface="Arial" panose="020B0604020202020204" pitchFamily="34" charset="0"/>
                        </a:rPr>
                        <a:t>2.11 - Registrations</a:t>
                      </a:r>
                    </a:p>
                  </a:txBody>
                  <a:tcPr marL="153605" marR="8534" marT="8534" marB="0" anchor="b">
                    <a:lnL>
                      <a:noFill/>
                    </a:lnL>
                    <a:lnR>
                      <a:noFill/>
                    </a:lnR>
                    <a:lnT>
                      <a:noFill/>
                    </a:lnT>
                    <a:lnB>
                      <a:noFill/>
                    </a:lnB>
                  </a:tcPr>
                </a:tc>
                <a:tc>
                  <a:txBody>
                    <a:bodyPr/>
                    <a:lstStyle/>
                    <a:p>
                      <a:pPr algn="r" rtl="0" fontAlgn="ctr"/>
                      <a:r>
                        <a:rPr lang="en-US" sz="12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$294,150.00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$257,800.00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$337,050.00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$889,000.00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2.12 - Hotel Commissions</a:t>
                      </a:r>
                    </a:p>
                  </a:txBody>
                  <a:tcPr marL="153605" marR="8534" marT="8534" marB="0" anchor="b">
                    <a:lnL>
                      <a:noFill/>
                    </a:lnL>
                    <a:lnR>
                      <a:noFill/>
                    </a:lnR>
                    <a:lnT>
                      <a:noFill/>
                    </a:lnT>
                    <a:lnB>
                      <a:noFill/>
                    </a:lnB>
                  </a:tcPr>
                </a:tc>
                <a:tc>
                  <a:txBody>
                    <a:bodyPr/>
                    <a:lstStyle/>
                    <a:p>
                      <a:pPr algn="r" rtl="0" fontAlgn="ctr"/>
                      <a:r>
                        <a:rPr lang="en-US" sz="12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$8,738.60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$7,666.92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$16,405.52 </a:t>
                      </a:r>
                    </a:p>
                  </a:txBody>
                  <a:tcPr marL="8534" marR="8534" marT="8534" marB="0" anchor="ctr">
                    <a:lnL>
                      <a:noFill/>
                    </a:lnL>
                    <a:lnR>
                      <a:noFill/>
                    </a:lnR>
                    <a:lnT>
                      <a:noFill/>
                    </a:lnT>
                    <a:lnB>
                      <a:noFill/>
                    </a:lnB>
                  </a:tcPr>
                </a:tc>
              </a:tr>
              <a:tr h="211015">
                <a:tc>
                  <a:txBody>
                    <a:bodyPr/>
                    <a:lstStyle/>
                    <a:p>
                      <a:pPr algn="l" fontAlgn="b"/>
                      <a:r>
                        <a:rPr lang="en-US" sz="1200" b="0" i="0" u="none" strike="noStrike" dirty="0">
                          <a:solidFill>
                            <a:srgbClr val="000000"/>
                          </a:solidFill>
                          <a:effectLst/>
                          <a:latin typeface="Arial" panose="020B0604020202020204" pitchFamily="34" charset="0"/>
                        </a:rPr>
                        <a:t>3.40 - IEEE CB Account Interest</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$898.58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dirty="0">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endParaRPr lang="en-US" sz="1200" b="0" i="0" u="none" strike="noStrike">
                        <a:solidFill>
                          <a:srgbClr val="000000"/>
                        </a:solidFill>
                        <a:effectLst/>
                        <a:latin typeface="Arial" panose="020B0604020202020204" pitchFamily="34" charset="0"/>
                      </a:endParaRP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r>
              <a:tr h="248791">
                <a:tc>
                  <a:txBody>
                    <a:bodyPr/>
                    <a:lstStyle/>
                    <a:p>
                      <a:pPr algn="l" fontAlgn="b"/>
                      <a:r>
                        <a:rPr lang="en-US" sz="1200" b="1" i="0" u="none" strike="noStrike">
                          <a:solidFill>
                            <a:srgbClr val="000000"/>
                          </a:solidFill>
                          <a:effectLst/>
                          <a:latin typeface="Arial" panose="020B0604020202020204" pitchFamily="34" charset="0"/>
                        </a:rPr>
                        <a:t>Total - Income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1" i="0" u="none" strike="noStrike">
                          <a:solidFill>
                            <a:srgbClr val="000000"/>
                          </a:solidFill>
                          <a:effectLst/>
                          <a:latin typeface="Arial" panose="020B0604020202020204" pitchFamily="34" charset="0"/>
                        </a:rPr>
                        <a:t>$898.58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C0C0C0"/>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$302,888.60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dirty="0">
                          <a:solidFill>
                            <a:srgbClr val="000000"/>
                          </a:solidFill>
                          <a:effectLst/>
                          <a:latin typeface="Arial" panose="020B0604020202020204" pitchFamily="34" charset="0"/>
                        </a:rPr>
                        <a:t>$265,466.92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dirty="0">
                          <a:solidFill>
                            <a:srgbClr val="000000"/>
                          </a:solidFill>
                          <a:effectLst/>
                          <a:latin typeface="Arial" panose="020B0604020202020204" pitchFamily="34" charset="0"/>
                        </a:rPr>
                        <a:t>$337,050.00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$906,304.10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48791">
                <a:tc>
                  <a:txBody>
                    <a:bodyPr/>
                    <a:lstStyle/>
                    <a:p>
                      <a:pPr algn="l" fontAlgn="b"/>
                      <a:r>
                        <a:rPr lang="en-US" sz="1200" b="1" i="0" u="none" strike="noStrike" dirty="0">
                          <a:solidFill>
                            <a:srgbClr val="000000"/>
                          </a:solidFill>
                          <a:effectLst/>
                          <a:latin typeface="Arial" panose="020B0604020202020204" pitchFamily="34" charset="0"/>
                        </a:rPr>
                        <a:t>Expense</a:t>
                      </a:r>
                    </a:p>
                  </a:txBody>
                  <a:tcPr marL="76803" marR="8534" marT="8534"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 </a:t>
                      </a:r>
                    </a:p>
                  </a:txBody>
                  <a:tcPr marL="8534" marR="8534" marT="8534" marB="0" anchor="ctr">
                    <a:lnL>
                      <a:noFill/>
                    </a:lnL>
                    <a:lnR>
                      <a:noFill/>
                    </a:lnR>
                    <a:lnT w="6350" cap="flat" cmpd="sng" algn="ctr">
                      <a:solidFill>
                        <a:srgbClr val="C0C0C0"/>
                      </a:solidFill>
                      <a:prstDash val="dot"/>
                      <a:round/>
                      <a:headEnd type="none" w="med" len="med"/>
                      <a:tailEnd type="none" w="med" len="med"/>
                    </a:lnT>
                    <a:lnB>
                      <a:noFill/>
                    </a:lnB>
                  </a:tcPr>
                </a:tc>
                <a:tc>
                  <a:txBody>
                    <a:bodyPr/>
                    <a:lstStyle/>
                    <a:p>
                      <a:pPr algn="r" fontAlgn="ctr"/>
                      <a:endParaRPr lang="en-US" sz="1200" b="1" i="0" u="none" strike="noStrike">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2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2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endParaRPr lang="en-US" sz="1200" b="1" i="0" u="none" strike="noStrike" dirty="0">
                        <a:solidFill>
                          <a:srgbClr val="000000"/>
                        </a:solidFill>
                        <a:effectLst/>
                        <a:latin typeface="Arial" panose="020B0604020202020204" pitchFamily="34" charset="0"/>
                      </a:endParaRP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4.110 - Site Survey</a:t>
                      </a:r>
                    </a:p>
                  </a:txBody>
                  <a:tcPr marL="153605" marR="8534" marT="8534" marB="0" anchor="b">
                    <a:lnL>
                      <a:noFill/>
                    </a:lnL>
                    <a:lnR>
                      <a:noFill/>
                    </a:lnR>
                    <a:lnT>
                      <a:noFill/>
                    </a:lnT>
                    <a:lnB>
                      <a:noFill/>
                    </a:lnB>
                  </a:tcPr>
                </a:tc>
                <a:tc>
                  <a:txBody>
                    <a:bodyPr/>
                    <a:lstStyle/>
                    <a:p>
                      <a:pPr algn="r" fontAlgn="ctr"/>
                      <a:endParaRPr lang="en-US" sz="1200" b="0" i="0" u="none" strike="noStrike">
                        <a:effectLst/>
                        <a:latin typeface="Arial" panose="020B0604020202020204" pitchFamily="34" charset="0"/>
                      </a:endParaRP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$2,339.14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4.113 - Venue</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$19,200.06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$17,505.03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$74,085.00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$110,790.09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4.12 - Financial Fees</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$19,396.46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$17,676.21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$25,215.85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$62,288.52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4.13 - Meeting  Planner</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$51,061.35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$44,330.15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$50,379.00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$145,770.50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4.14 - Food &amp; Beverage</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$129,456.46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$93,164.43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$125,851.00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$348,471.89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4.15 - Network Services</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$47,590.07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$43,254.69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$45,592.42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$136,437.18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4.16 - Social</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$33,673.00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$21,411.32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$55,084.32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4.17 - Shipping</a:t>
                      </a:r>
                    </a:p>
                  </a:txBody>
                  <a:tcPr marL="153605" marR="8534" marT="8534" marB="0" anchor="b">
                    <a:lnL>
                      <a:noFill/>
                    </a:lnL>
                    <a:lnR>
                      <a:noFill/>
                    </a:lnR>
                    <a:lnT>
                      <a:noFill/>
                    </a:lnT>
                    <a:lnB>
                      <a:noFill/>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$3,576.33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$10,678.59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$9,547.23 </a:t>
                      </a:r>
                    </a:p>
                  </a:txBody>
                  <a:tcPr marL="8534" marR="8534" marT="8534" marB="0" anchor="ctr">
                    <a:lnL>
                      <a:noFill/>
                    </a:lnL>
                    <a:lnR>
                      <a:noFill/>
                    </a:lnR>
                    <a:lnT>
                      <a:noFill/>
                    </a:lnT>
                    <a:lnB>
                      <a:noFill/>
                    </a:lnB>
                  </a:tcPr>
                </a:tc>
                <a:tc>
                  <a:txBody>
                    <a:bodyPr/>
                    <a:lstStyle/>
                    <a:p>
                      <a:pPr algn="r" fontAlgn="ctr"/>
                      <a:r>
                        <a:rPr lang="en-US" sz="1200" b="0" i="0" u="none" strike="noStrike" dirty="0">
                          <a:solidFill>
                            <a:srgbClr val="000000"/>
                          </a:solidFill>
                          <a:effectLst/>
                          <a:latin typeface="Arial" panose="020B0604020202020204" pitchFamily="34" charset="0"/>
                        </a:rPr>
                        <a:t>$23,802.15 </a:t>
                      </a:r>
                    </a:p>
                  </a:txBody>
                  <a:tcPr marL="8534" marR="8534" marT="8534" marB="0" anchor="ctr">
                    <a:lnL>
                      <a:noFill/>
                    </a:lnL>
                    <a:lnR>
                      <a:noFill/>
                    </a:lnR>
                    <a:lnT>
                      <a:noFill/>
                    </a:lnT>
                    <a:lnB>
                      <a:noFill/>
                    </a:lnB>
                  </a:tcPr>
                </a:tc>
              </a:tr>
              <a:tr h="236350">
                <a:tc>
                  <a:txBody>
                    <a:bodyPr/>
                    <a:lstStyle/>
                    <a:p>
                      <a:pPr algn="l" fontAlgn="b"/>
                      <a:r>
                        <a:rPr lang="en-US" sz="1200" b="0" i="0" u="none" strike="noStrike">
                          <a:solidFill>
                            <a:srgbClr val="000000"/>
                          </a:solidFill>
                          <a:effectLst/>
                          <a:latin typeface="Arial" panose="020B0604020202020204" pitchFamily="34" charset="0"/>
                        </a:rPr>
                        <a:t>4.18 - Misc Expense</a:t>
                      </a:r>
                    </a:p>
                  </a:txBody>
                  <a:tcPr marL="153605" marR="8534" marT="8534"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a:noFill/>
                    </a:lnB>
                  </a:tcPr>
                </a:tc>
                <a:tc>
                  <a:txBody>
                    <a:bodyPr/>
                    <a:lstStyle/>
                    <a:p>
                      <a:pPr algn="r" fontAlgn="ctr"/>
                      <a:r>
                        <a:rPr lang="en-US" sz="1200" b="0" i="0" u="none" strike="noStrike">
                          <a:solidFill>
                            <a:srgbClr val="000000"/>
                          </a:solidFill>
                          <a:effectLst/>
                          <a:latin typeface="Arial" panose="020B0604020202020204" pitchFamily="34" charset="0"/>
                        </a:rPr>
                        <a:t>$1,016.92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0" i="0" u="none" strike="noStrike">
                          <a:solidFill>
                            <a:srgbClr val="000000"/>
                          </a:solidFill>
                          <a:effectLst/>
                          <a:latin typeface="Arial" panose="020B0604020202020204" pitchFamily="34" charset="0"/>
                        </a:rPr>
                        <a:t>$1,158.30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0" i="0" u="none" strike="noStrike">
                          <a:solidFill>
                            <a:srgbClr val="000000"/>
                          </a:solidFill>
                          <a:effectLst/>
                          <a:latin typeface="Arial" panose="020B0604020202020204" pitchFamily="34" charset="0"/>
                        </a:rPr>
                        <a:t>$5,280.50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0" i="0" u="none" strike="noStrike" dirty="0">
                          <a:solidFill>
                            <a:srgbClr val="000000"/>
                          </a:solidFill>
                          <a:effectLst/>
                          <a:latin typeface="Arial" panose="020B0604020202020204" pitchFamily="34" charset="0"/>
                        </a:rPr>
                        <a:t>$7,455.72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r>
              <a:tr h="248791">
                <a:tc>
                  <a:txBody>
                    <a:bodyPr/>
                    <a:lstStyle/>
                    <a:p>
                      <a:pPr algn="l" fontAlgn="b"/>
                      <a:r>
                        <a:rPr lang="en-US" sz="1200" b="1" i="0" u="none" strike="noStrike">
                          <a:solidFill>
                            <a:srgbClr val="000000"/>
                          </a:solidFill>
                          <a:effectLst/>
                          <a:latin typeface="Arial" panose="020B0604020202020204" pitchFamily="34" charset="0"/>
                        </a:rPr>
                        <a:t>Total - Expense</a:t>
                      </a:r>
                    </a:p>
                  </a:txBody>
                  <a:tcPr marL="76803" marR="8534" marT="8534"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rtl="0" fontAlgn="ctr"/>
                      <a:r>
                        <a:rPr lang="en-US" sz="1200" b="0" i="0" u="none" strike="noStrike">
                          <a:solidFill>
                            <a:srgbClr val="000000"/>
                          </a:solidFill>
                          <a:effectLst/>
                          <a:latin typeface="Arial" panose="020B0604020202020204" pitchFamily="34" charset="0"/>
                        </a:rPr>
                        <a:t>$0.00 </a:t>
                      </a:r>
                    </a:p>
                  </a:txBody>
                  <a:tcPr marL="8534" marR="8534" marT="8534"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$304,970.65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$251,517.86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$335,951.00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dirty="0">
                          <a:solidFill>
                            <a:srgbClr val="000000"/>
                          </a:solidFill>
                          <a:effectLst/>
                          <a:latin typeface="Arial" panose="020B0604020202020204" pitchFamily="34" charset="0"/>
                        </a:rPr>
                        <a:t>$892,439.51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48791">
                <a:tc>
                  <a:txBody>
                    <a:bodyPr/>
                    <a:lstStyle/>
                    <a:p>
                      <a:pPr algn="l" fontAlgn="ctr"/>
                      <a:r>
                        <a:rPr lang="en-US" sz="1200" b="1" i="0" u="none" strike="noStrike">
                          <a:solidFill>
                            <a:srgbClr val="000000"/>
                          </a:solidFill>
                          <a:effectLst/>
                          <a:latin typeface="Arial" panose="020B0604020202020204" pitchFamily="34" charset="0"/>
                        </a:rPr>
                        <a:t>Net Income</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rtl="0" fontAlgn="ctr"/>
                      <a:r>
                        <a:rPr lang="en-US" sz="1200" b="1" i="0" u="none" strike="noStrike">
                          <a:solidFill>
                            <a:srgbClr val="000000"/>
                          </a:solidFill>
                          <a:effectLst/>
                          <a:latin typeface="Arial" panose="020B0604020202020204" pitchFamily="34" charset="0"/>
                        </a:rPr>
                        <a:t>$0.00 </a:t>
                      </a:r>
                    </a:p>
                  </a:txBody>
                  <a:tcPr marL="8534" marR="8534" marT="8534"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200" b="1" i="0" u="none" strike="noStrike">
                          <a:solidFill>
                            <a:srgbClr val="000000"/>
                          </a:solidFill>
                          <a:effectLst/>
                          <a:latin typeface="Arial" panose="020B0604020202020204" pitchFamily="34" charset="0"/>
                        </a:rPr>
                        <a:t>($2,082.05)</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1" i="0" u="none" strike="noStrike">
                          <a:solidFill>
                            <a:srgbClr val="000000"/>
                          </a:solidFill>
                          <a:effectLst/>
                          <a:latin typeface="Arial" panose="020B0604020202020204" pitchFamily="34" charset="0"/>
                        </a:rPr>
                        <a:t>$13,949.06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1" i="0" u="none" strike="noStrike">
                          <a:solidFill>
                            <a:srgbClr val="000000"/>
                          </a:solidFill>
                          <a:effectLst/>
                          <a:latin typeface="Arial" panose="020B0604020202020204" pitchFamily="34" charset="0"/>
                        </a:rPr>
                        <a:t>$1,099.00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200" b="1" i="0" u="none" strike="noStrike" dirty="0">
                          <a:solidFill>
                            <a:srgbClr val="000000"/>
                          </a:solidFill>
                          <a:effectLst/>
                          <a:latin typeface="Arial" panose="020B0604020202020204" pitchFamily="34" charset="0"/>
                        </a:rPr>
                        <a:t>$13,864.59 </a:t>
                      </a:r>
                    </a:p>
                  </a:txBody>
                  <a:tcPr marL="8534" marR="8534" marT="8534"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4157822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1"/>
          <p:cNvSpPr>
            <a:spLocks noGrp="1" noChangeArrowheads="1"/>
          </p:cNvSpPr>
          <p:nvPr>
            <p:ph type="title"/>
          </p:nvPr>
        </p:nvSpPr>
        <p:spPr/>
        <p:txBody>
          <a:bodyPr/>
          <a:lstStyle/>
          <a:p>
            <a:r>
              <a:rPr lang="en-GB" smtClean="0"/>
              <a:t>Abstract</a:t>
            </a:r>
          </a:p>
        </p:txBody>
      </p:sp>
      <p:sp>
        <p:nvSpPr>
          <p:cNvPr id="4105" name="Rectangle 2"/>
          <p:cNvSpPr>
            <a:spLocks noGrp="1" noChangeArrowheads="1"/>
          </p:cNvSpPr>
          <p:nvPr>
            <p:ph idx="1"/>
          </p:nvPr>
        </p:nvSpPr>
        <p:spPr/>
        <p:txBody>
          <a:bodyPr/>
          <a:lstStyle/>
          <a:p>
            <a:r>
              <a:rPr lang="en-GB" dirty="0" smtClean="0"/>
              <a:t>March 2017 Treasurer report for the Joint 802.11/.15 Wireless funds</a:t>
            </a:r>
          </a:p>
          <a:p>
            <a:endParaRPr lang="en-GB" dirty="0" smtClean="0"/>
          </a:p>
          <a:p>
            <a:r>
              <a:rPr lang="en-GB" dirty="0" smtClean="0"/>
              <a:t>Also reported in 802.15 doc: </a:t>
            </a:r>
            <a:r>
              <a:rPr lang="en-US" dirty="0" smtClean="0"/>
              <a:t>15-17/0156r3</a:t>
            </a:r>
            <a:endParaRPr lang="en-US" dirty="0" smtClean="0"/>
          </a:p>
          <a:p>
            <a:r>
              <a:rPr lang="en-US" dirty="0" smtClean="0"/>
              <a:t>    </a:t>
            </a:r>
            <a:endParaRPr lang="en-GB" dirty="0" smtClean="0"/>
          </a:p>
          <a:p>
            <a:endParaRPr lang="en-GB" dirty="0" smtClean="0"/>
          </a:p>
        </p:txBody>
      </p:sp>
      <p:sp>
        <p:nvSpPr>
          <p:cNvPr id="4098" name="Rectangle 3"/>
          <p:cNvSpPr>
            <a:spLocks noGrp="1" noChangeArrowheads="1"/>
          </p:cNvSpPr>
          <p:nvPr>
            <p:ph type="dt" idx="10"/>
          </p:nvPr>
        </p:nvSpPr>
        <p:spPr/>
        <p:txBody>
          <a:bodyPr/>
          <a:lstStyle/>
          <a:p>
            <a:r>
              <a:rPr lang="en-US" smtClean="0"/>
              <a:t>March 2017</a:t>
            </a:r>
            <a:endParaRPr lang="en-GB" dirty="0" smtClean="0"/>
          </a:p>
        </p:txBody>
      </p:sp>
      <p:sp>
        <p:nvSpPr>
          <p:cNvPr id="2" name="Footer Placeholder 1"/>
          <p:cNvSpPr>
            <a:spLocks noGrp="1"/>
          </p:cNvSpPr>
          <p:nvPr>
            <p:ph type="ftr" idx="11"/>
          </p:nvPr>
        </p:nvSpPr>
        <p:spPr>
          <a:xfrm>
            <a:off x="5638800" y="6475413"/>
            <a:ext cx="2903538" cy="181768"/>
          </a:xfrm>
        </p:spPr>
        <p:txBody>
          <a:bodyPr/>
          <a:lstStyle/>
          <a:p>
            <a:r>
              <a:rPr lang="en-GB" dirty="0" smtClean="0"/>
              <a:t>Ben Rolfe (BCA);   Jon Rosdahl (Qualcomm)</a:t>
            </a:r>
            <a:endParaRPr lang="en-GB" dirty="0"/>
          </a:p>
        </p:txBody>
      </p:sp>
      <p:sp>
        <p:nvSpPr>
          <p:cNvPr id="4100" name="Rectangle 5"/>
          <p:cNvSpPr>
            <a:spLocks noGrp="1" noChangeArrowheads="1"/>
          </p:cNvSpPr>
          <p:nvPr>
            <p:ph type="sldNum" idx="12"/>
          </p:nvPr>
        </p:nvSpPr>
        <p:spPr/>
        <p:txBody>
          <a:bodyPr/>
          <a:lstStyle/>
          <a:p>
            <a:r>
              <a:rPr lang="en-GB" smtClean="0"/>
              <a:t>Slide </a:t>
            </a:r>
            <a:fld id="{182CB204-8F88-4025-B305-BD26943A6CBF}" type="slidenum">
              <a:rPr lang="en-GB" smtClean="0"/>
              <a:pPr/>
              <a:t>2</a:t>
            </a:fld>
            <a:endParaRPr lang="en-GB" smtClean="0"/>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smtClean="0"/>
              <a:t>March 2017</a:t>
            </a:r>
            <a:endParaRPr lang="en-US" dirty="0" smtClean="0"/>
          </a:p>
        </p:txBody>
      </p:sp>
      <p:sp>
        <p:nvSpPr>
          <p:cNvPr id="6" name="Slide Number Placeholder 5"/>
          <p:cNvSpPr>
            <a:spLocks noGrp="1"/>
          </p:cNvSpPr>
          <p:nvPr>
            <p:ph type="sldNum" idx="12"/>
          </p:nvPr>
        </p:nvSpPr>
        <p:spPr/>
        <p:txBody>
          <a:bodyPr/>
          <a:lstStyle/>
          <a:p>
            <a:pPr>
              <a:defRPr/>
            </a:pPr>
            <a:r>
              <a:rPr lang="en-GB" smtClean="0"/>
              <a:t>Slide </a:t>
            </a:r>
            <a:fld id="{7B89D2F3-3A0B-4B22-AD26-703531DFDA8E}" type="slidenum">
              <a:rPr lang="en-GB" smtClean="0"/>
              <a:pPr>
                <a:defRPr/>
              </a:pPr>
              <a:t>3</a:t>
            </a:fld>
            <a:endParaRPr lang="en-GB"/>
          </a:p>
        </p:txBody>
      </p:sp>
      <p:sp>
        <p:nvSpPr>
          <p:cNvPr id="9" name="Rectangle 3"/>
          <p:cNvSpPr>
            <a:spLocks noChangeArrowheads="1"/>
          </p:cNvSpPr>
          <p:nvPr/>
        </p:nvSpPr>
        <p:spPr bwMode="auto">
          <a:xfrm>
            <a:off x="609601" y="1020762"/>
            <a:ext cx="8077200" cy="5262979"/>
          </a:xfrm>
          <a:prstGeom prst="rect">
            <a:avLst/>
          </a:prstGeom>
          <a:noFill/>
          <a:ln w="12700">
            <a:noFill/>
            <a:miter lim="800000"/>
            <a:headEnd type="none" w="sm" len="sm"/>
            <a:tailEnd type="none" w="sm" len="sm"/>
          </a:ln>
          <a:effectLst/>
        </p:spPr>
        <p:txBody>
          <a:bodyPr wrap="square">
            <a:spAutoFit/>
          </a:bodyPr>
          <a:lstStyle/>
          <a:p>
            <a:pPr algn="ctr"/>
            <a:r>
              <a:rPr lang="en-US" altLang="ko-KR" sz="18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600" b="1" dirty="0">
              <a:solidFill>
                <a:schemeClr val="tx1"/>
              </a:solidFill>
              <a:ea typeface="굴림" pitchFamily="50" charset="-127"/>
            </a:endParaRPr>
          </a:p>
          <a:p>
            <a:r>
              <a:rPr lang="en-US" altLang="ko-KR" sz="1600" dirty="0" smtClean="0">
                <a:solidFill>
                  <a:schemeClr val="tx1"/>
                </a:solidFill>
                <a:ea typeface="굴림" pitchFamily="50" charset="-127"/>
              </a:rPr>
              <a:t>Document number: </a:t>
            </a:r>
            <a:r>
              <a:rPr lang="en-US" altLang="ko-KR" sz="1600" b="1" dirty="0" smtClean="0">
                <a:solidFill>
                  <a:schemeClr val="tx1"/>
                </a:solidFill>
                <a:ea typeface="굴림" pitchFamily="50" charset="-127"/>
              </a:rPr>
              <a:t>15-17/0156r3</a:t>
            </a:r>
            <a:endParaRPr lang="en-US" altLang="ko-KR" sz="1600" b="1" dirty="0">
              <a:solidFill>
                <a:schemeClr val="tx1"/>
              </a:solidFill>
              <a:ea typeface="굴림" pitchFamily="50" charset="-127"/>
            </a:endParaRPr>
          </a:p>
          <a:p>
            <a:r>
              <a:rPr lang="en-US" altLang="ko-KR" sz="1600" b="1" dirty="0">
                <a:solidFill>
                  <a:schemeClr val="tx1"/>
                </a:solidFill>
                <a:ea typeface="굴림" pitchFamily="50" charset="-127"/>
              </a:rPr>
              <a:t>Submission </a:t>
            </a:r>
            <a:r>
              <a:rPr lang="en-US" altLang="ko-KR" sz="1600" b="1" dirty="0" smtClean="0">
                <a:solidFill>
                  <a:schemeClr val="tx1"/>
                </a:solidFill>
                <a:ea typeface="굴림" pitchFamily="50" charset="-127"/>
              </a:rPr>
              <a:t>Title:</a:t>
            </a:r>
            <a:r>
              <a:rPr lang="en-US" altLang="ko-KR" sz="1600" dirty="0">
                <a:solidFill>
                  <a:schemeClr val="tx1"/>
                </a:solidFill>
                <a:ea typeface="굴림" pitchFamily="50" charset="-127"/>
              </a:rPr>
              <a:t> Treasurer Report </a:t>
            </a:r>
            <a:r>
              <a:rPr lang="en-US" altLang="ko-KR" sz="1600" dirty="0" smtClean="0">
                <a:solidFill>
                  <a:schemeClr val="tx1"/>
                </a:solidFill>
                <a:ea typeface="굴림" pitchFamily="50" charset="-127"/>
              </a:rPr>
              <a:t>March 2017 – Vancouver</a:t>
            </a:r>
          </a:p>
          <a:p>
            <a:r>
              <a:rPr lang="en-US" altLang="ko-KR" sz="1600" b="1" dirty="0" smtClean="0">
                <a:solidFill>
                  <a:schemeClr val="tx1"/>
                </a:solidFill>
                <a:ea typeface="굴림" pitchFamily="50" charset="-127"/>
              </a:rPr>
              <a:t>Date Submitted: 12 March 2017</a:t>
            </a:r>
            <a:endParaRPr lang="en-US" altLang="ko-KR" sz="1600" dirty="0" smtClean="0">
              <a:solidFill>
                <a:schemeClr val="tx1"/>
              </a:solidFill>
              <a:ea typeface="굴림" pitchFamily="50" charset="-127"/>
            </a:endParaRPr>
          </a:p>
          <a:p>
            <a:r>
              <a:rPr lang="en-US" altLang="ko-KR" sz="1600" b="1" dirty="0" smtClean="0">
                <a:solidFill>
                  <a:schemeClr val="tx1"/>
                </a:solidFill>
                <a:ea typeface="굴림" pitchFamily="50" charset="-127"/>
              </a:rPr>
              <a:t>Source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Benjamin A. Rolfe (BCA), Jon Rosdahl (Qualcomm)</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Company: </a:t>
            </a:r>
            <a:r>
              <a:rPr lang="en-US" altLang="ko-KR" sz="1600" dirty="0" smtClean="0">
                <a:solidFill>
                  <a:schemeClr val="tx1"/>
                </a:solidFill>
                <a:ea typeface="굴림" pitchFamily="50" charset="-127"/>
              </a:rPr>
              <a:t>Blind Creek Associates, Qualcomm Technologies, Inc.</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Address: </a:t>
            </a:r>
            <a:r>
              <a:rPr lang="en-US" altLang="ko-KR" sz="1600" dirty="0" smtClean="0">
                <a:solidFill>
                  <a:schemeClr val="tx1"/>
                </a:solidFill>
                <a:ea typeface="굴림" pitchFamily="50" charset="-127"/>
              </a:rPr>
              <a:t>PO Box 798 Los Gatos CA 95031</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Voice: </a:t>
            </a:r>
            <a:r>
              <a:rPr lang="en-US" altLang="ko-KR" sz="1600" dirty="0" smtClean="0">
                <a:solidFill>
                  <a:schemeClr val="tx1"/>
                </a:solidFill>
                <a:ea typeface="굴림" pitchFamily="50" charset="-127"/>
              </a:rPr>
              <a:t>+1 408 332 0725, </a:t>
            </a:r>
            <a:r>
              <a:rPr lang="en-US" altLang="ko-KR" sz="1600" dirty="0">
                <a:solidFill>
                  <a:schemeClr val="tx1"/>
                </a:solidFill>
                <a:ea typeface="굴림" pitchFamily="50" charset="-127"/>
              </a:rPr>
              <a:t>E-Mail: </a:t>
            </a:r>
            <a:r>
              <a:rPr lang="en-US" altLang="ko-KR" sz="1600" dirty="0" err="1" smtClean="0">
                <a:solidFill>
                  <a:schemeClr val="tx1"/>
                </a:solidFill>
                <a:ea typeface="굴림" pitchFamily="50" charset="-127"/>
              </a:rPr>
              <a:t>ben</a:t>
            </a:r>
            <a:r>
              <a:rPr lang="en-US" altLang="ko-KR" sz="1600" dirty="0" smtClean="0">
                <a:solidFill>
                  <a:schemeClr val="tx1"/>
                </a:solidFill>
                <a:ea typeface="굴림" pitchFamily="50" charset="-127"/>
              </a:rPr>
              <a:t> @ blindcreek.com</a:t>
            </a:r>
            <a:r>
              <a:rPr lang="en-US" altLang="ko-KR" sz="1600" dirty="0">
                <a:solidFill>
                  <a:schemeClr val="tx1"/>
                </a:solidFill>
                <a:ea typeface="굴림" pitchFamily="50" charset="-127"/>
              </a:rPr>
              <a:t>	</a:t>
            </a:r>
          </a:p>
          <a:p>
            <a:pPr>
              <a:spcBef>
                <a:spcPts val="600"/>
              </a:spcBef>
              <a:spcAft>
                <a:spcPts val="600"/>
              </a:spcAft>
            </a:pPr>
            <a:r>
              <a:rPr lang="en-US" altLang="ko-KR" sz="1600" b="1" dirty="0">
                <a:solidFill>
                  <a:schemeClr val="tx1"/>
                </a:solidFill>
                <a:ea typeface="굴림" pitchFamily="50" charset="-127"/>
              </a:rPr>
              <a:t>Re: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Joint 802.15/802.11 Treasury </a:t>
            </a:r>
            <a:endParaRPr lang="en-US" altLang="ko-KR" dirty="0">
              <a:solidFill>
                <a:schemeClr val="tx1"/>
              </a:solidFill>
              <a:ea typeface="굴림" pitchFamily="50" charset="-127"/>
            </a:endParaRPr>
          </a:p>
          <a:p>
            <a:pPr>
              <a:spcBef>
                <a:spcPts val="0"/>
              </a:spcBef>
              <a:spcAft>
                <a:spcPts val="0"/>
              </a:spcAft>
            </a:pPr>
            <a:r>
              <a:rPr lang="en-US" altLang="ko-KR" sz="1600" b="1" dirty="0" smtClean="0">
                <a:solidFill>
                  <a:schemeClr val="tx1"/>
                </a:solidFill>
                <a:ea typeface="굴림" pitchFamily="50" charset="-127"/>
              </a:rPr>
              <a:t>Abstract:</a:t>
            </a:r>
            <a:r>
              <a:rPr lang="en-US" altLang="ko-KR" sz="1600" dirty="0" smtClean="0">
                <a:solidFill>
                  <a:schemeClr val="tx1"/>
                </a:solidFill>
                <a:ea typeface="굴림" pitchFamily="50" charset="-127"/>
              </a:rPr>
              <a:t>	Treasurer report for the Joint 802.11/.15 Wireless funds.  </a:t>
            </a:r>
          </a:p>
          <a:p>
            <a:pPr>
              <a:spcBef>
                <a:spcPts val="0"/>
              </a:spcBef>
              <a:spcAft>
                <a:spcPts val="0"/>
              </a:spcAft>
            </a:pPr>
            <a:r>
              <a:rPr lang="en-US" sz="1600" dirty="0" smtClean="0">
                <a:solidFill>
                  <a:schemeClr val="tx1"/>
                </a:solidFill>
              </a:rPr>
              <a:t>		 See Also document # </a:t>
            </a:r>
            <a:r>
              <a:rPr lang="en-US" sz="1600" dirty="0" smtClean="0">
                <a:solidFill>
                  <a:srgbClr val="000000"/>
                </a:solidFill>
                <a:latin typeface="Times New Roman" pitchFamily="16" charset="0"/>
                <a:ea typeface="MS Gothic" charset="-128"/>
                <a:cs typeface="Arial Unicode MS" charset="0"/>
              </a:rPr>
              <a:t>11-17/0407r3</a:t>
            </a:r>
            <a:endParaRPr lang="en-US" altLang="ko-KR" sz="1600" dirty="0" smtClean="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Purpose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Report to the WG</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Notice:</a:t>
            </a:r>
            <a:r>
              <a:rPr lang="en-US" altLang="ko-KR" sz="16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600" b="1" dirty="0">
                <a:solidFill>
                  <a:schemeClr val="tx1"/>
                </a:solidFill>
                <a:ea typeface="굴림" pitchFamily="50" charset="-127"/>
              </a:rPr>
              <a:t>Release:</a:t>
            </a:r>
            <a:r>
              <a:rPr lang="en-US" altLang="ko-KR" sz="1600" dirty="0">
                <a:solidFill>
                  <a:schemeClr val="tx1"/>
                </a:solidFill>
                <a:ea typeface="굴림" pitchFamily="50" charset="-127"/>
              </a:rPr>
              <a:t>	The contributor acknowledges and accepts that this contribution becomes the property of IEEE and may be made </a:t>
            </a:r>
            <a:r>
              <a:rPr lang="en-US" altLang="ko-KR" sz="1600" dirty="0" smtClean="0">
                <a:solidFill>
                  <a:schemeClr val="tx1"/>
                </a:solidFill>
                <a:ea typeface="굴림" pitchFamily="50" charset="-127"/>
              </a:rPr>
              <a:t>publicly available </a:t>
            </a:r>
            <a:r>
              <a:rPr lang="en-US" altLang="ko-KR" sz="1600" dirty="0">
                <a:solidFill>
                  <a:schemeClr val="tx1"/>
                </a:solidFill>
                <a:ea typeface="굴림" pitchFamily="50" charset="-127"/>
              </a:rPr>
              <a:t>by P802.15.	</a:t>
            </a:r>
          </a:p>
        </p:txBody>
      </p:sp>
      <p:sp>
        <p:nvSpPr>
          <p:cNvPr id="2" name="Footer Placeholder 1"/>
          <p:cNvSpPr>
            <a:spLocks noGrp="1"/>
          </p:cNvSpPr>
          <p:nvPr>
            <p:ph type="ftr" idx="11"/>
          </p:nvPr>
        </p:nvSpPr>
        <p:spPr/>
        <p:txBody>
          <a:bodyPr/>
          <a:lstStyle/>
          <a:p>
            <a:pPr>
              <a:defRPr/>
            </a:pPr>
            <a:r>
              <a:rPr lang="en-GB" smtClean="0"/>
              <a:t>Ben Rolfe (BCA);   Jon Rosdahl (Qualcomm)</a:t>
            </a:r>
            <a:endParaRPr lang="en-GB" dirty="0"/>
          </a:p>
        </p:txBody>
      </p:sp>
    </p:spTree>
    <p:extLst>
      <p:ext uri="{BB962C8B-B14F-4D97-AF65-F5344CB8AC3E}">
        <p14:creationId xmlns:p14="http://schemas.microsoft.com/office/powerpoint/2010/main" val="395023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Slide Number Placeholder 2"/>
          <p:cNvSpPr>
            <a:spLocks noGrp="1"/>
          </p:cNvSpPr>
          <p:nvPr>
            <p:ph type="sldNum" idx="12"/>
          </p:nvPr>
        </p:nvSpPr>
        <p:spPr/>
        <p:txBody>
          <a:bodyPr/>
          <a:lstStyle/>
          <a:p>
            <a:pPr>
              <a:defRPr/>
            </a:pPr>
            <a:r>
              <a:rPr lang="en-GB" smtClean="0"/>
              <a:t>Slide </a:t>
            </a:r>
            <a:fld id="{189D7BFD-E160-402F-BBC8-B5B701941DD4}" type="slidenum">
              <a:rPr lang="en-GB" smtClean="0"/>
              <a:pPr>
                <a:defRPr/>
              </a:pPr>
              <a:t>4</a:t>
            </a:fld>
            <a:endParaRPr lang="en-GB"/>
          </a:p>
        </p:txBody>
      </p:sp>
      <p:sp>
        <p:nvSpPr>
          <p:cNvPr id="5" name="Footer Placeholder 4"/>
          <p:cNvSpPr>
            <a:spLocks noGrp="1"/>
          </p:cNvSpPr>
          <p:nvPr>
            <p:ph type="ftr" idx="11"/>
          </p:nvPr>
        </p:nvSpPr>
        <p:spPr>
          <a:xfrm>
            <a:off x="5638800" y="6475413"/>
            <a:ext cx="2903538" cy="230187"/>
          </a:xfrm>
        </p:spPr>
        <p:txBody>
          <a:bodyPr/>
          <a:lstStyle/>
          <a:p>
            <a:pPr>
              <a:defRPr/>
            </a:pPr>
            <a:r>
              <a:rPr lang="en-GB" dirty="0" smtClean="0"/>
              <a:t>Ben Rolfe (BCA);   Jon Rosdahl (Qualcomm)</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973878628"/>
              </p:ext>
            </p:extLst>
          </p:nvPr>
        </p:nvGraphicFramePr>
        <p:xfrm>
          <a:off x="990600" y="838193"/>
          <a:ext cx="7391400" cy="5483650"/>
        </p:xfrm>
        <a:graphic>
          <a:graphicData uri="http://schemas.openxmlformats.org/drawingml/2006/table">
            <a:tbl>
              <a:tblPr/>
              <a:tblGrid>
                <a:gridCol w="5257800"/>
                <a:gridCol w="2133600"/>
              </a:tblGrid>
              <a:tr h="399523">
                <a:tc gridSpan="2">
                  <a:txBody>
                    <a:bodyPr/>
                    <a:lstStyle/>
                    <a:p>
                      <a:pPr algn="ctr" fontAlgn="b"/>
                      <a:r>
                        <a:rPr lang="en-US" sz="2800" b="1" i="0" u="none" strike="noStrike" dirty="0">
                          <a:effectLst/>
                          <a:latin typeface="Arial" panose="020B0604020202020204" pitchFamily="34" charset="0"/>
                        </a:rPr>
                        <a:t>Reconciled Balance Sheet</a:t>
                      </a:r>
                    </a:p>
                  </a:txBody>
                  <a:tcPr marL="9525" marR="9525" marT="9525" marB="0" anchor="b">
                    <a:lnL>
                      <a:noFill/>
                    </a:lnL>
                    <a:lnR>
                      <a:noFill/>
                    </a:lnR>
                    <a:lnT>
                      <a:noFill/>
                    </a:lnT>
                    <a:lnB>
                      <a:noFill/>
                    </a:lnB>
                  </a:tcPr>
                </a:tc>
                <a:tc hMerge="1">
                  <a:txBody>
                    <a:bodyPr/>
                    <a:lstStyle/>
                    <a:p>
                      <a:endParaRPr lang="en-US"/>
                    </a:p>
                  </a:txBody>
                  <a:tcPr/>
                </a:tc>
              </a:tr>
              <a:tr h="399523">
                <a:tc gridSpan="2">
                  <a:txBody>
                    <a:bodyPr/>
                    <a:lstStyle/>
                    <a:p>
                      <a:pPr algn="ctr" fontAlgn="b"/>
                      <a:r>
                        <a:rPr lang="en-US" sz="2800" b="1" i="0" u="none" strike="noStrike" dirty="0" smtClean="0">
                          <a:effectLst/>
                          <a:latin typeface="Arial" panose="020B0604020202020204" pitchFamily="34" charset="0"/>
                        </a:rPr>
                        <a:t>28</a:t>
                      </a:r>
                      <a:r>
                        <a:rPr lang="en-US" sz="2800" b="1" i="0" u="none" strike="noStrike" baseline="0" dirty="0" smtClean="0">
                          <a:effectLst/>
                          <a:latin typeface="Arial" panose="020B0604020202020204" pitchFamily="34" charset="0"/>
                        </a:rPr>
                        <a:t> - February</a:t>
                      </a:r>
                      <a:r>
                        <a:rPr lang="en-US" sz="2800" b="1" i="0" u="none" strike="noStrike" dirty="0" smtClean="0">
                          <a:effectLst/>
                          <a:latin typeface="Arial" panose="020B0604020202020204" pitchFamily="34" charset="0"/>
                        </a:rPr>
                        <a:t>-2017</a:t>
                      </a:r>
                      <a:endParaRPr lang="en-US" sz="2800" b="1" i="0" u="none" strike="noStrike" dirty="0">
                        <a:effectLst/>
                        <a:latin typeface="Arial" panose="020B0604020202020204" pitchFamily="34" charset="0"/>
                      </a:endParaRPr>
                    </a:p>
                  </a:txBody>
                  <a:tcPr marL="9525" marR="9525" marT="9525" marB="0" anchor="b">
                    <a:lnL>
                      <a:noFill/>
                    </a:lnL>
                    <a:lnR>
                      <a:noFill/>
                    </a:lnR>
                    <a:lnT>
                      <a:noFill/>
                    </a:lnT>
                    <a:lnB>
                      <a:noFill/>
                    </a:lnB>
                  </a:tcPr>
                </a:tc>
                <a:tc hMerge="1">
                  <a:txBody>
                    <a:bodyPr/>
                    <a:lstStyle/>
                    <a:p>
                      <a:endParaRPr lang="en-US"/>
                    </a:p>
                  </a:txBody>
                  <a:tcPr/>
                </a:tc>
              </a:tr>
              <a:tr h="332936">
                <a:tc>
                  <a:txBody>
                    <a:bodyPr/>
                    <a:lstStyle/>
                    <a:p>
                      <a:pPr algn="l" fontAlgn="b"/>
                      <a:endParaRPr lang="en-US" sz="2000" b="1" i="0" u="none" strike="noStrike" dirty="0">
                        <a:effectLst/>
                        <a:latin typeface="Arial" panose="020B0604020202020204" pitchFamily="34" charset="0"/>
                      </a:endParaRPr>
                    </a:p>
                  </a:txBody>
                  <a:tcPr marL="9525" marR="9525" marT="9525" marB="0" anchor="b">
                    <a:lnL>
                      <a:noFill/>
                    </a:lnL>
                    <a:lnR>
                      <a:noFill/>
                    </a:lnR>
                    <a:lnT>
                      <a:noFill/>
                    </a:lnT>
                    <a:lnB>
                      <a:noFill/>
                    </a:lnB>
                    <a:solidFill>
                      <a:srgbClr val="D0D0D0"/>
                    </a:solidFill>
                  </a:tcPr>
                </a:tc>
                <a:tc>
                  <a:txBody>
                    <a:bodyPr/>
                    <a:lstStyle/>
                    <a:p>
                      <a:pPr algn="r" fontAlgn="b"/>
                      <a:r>
                        <a:rPr lang="en-US" sz="20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r>
              <a:tr h="332936">
                <a:tc>
                  <a:txBody>
                    <a:bodyPr/>
                    <a:lstStyle/>
                    <a:p>
                      <a:pPr algn="l" fontAlgn="ctr"/>
                      <a:r>
                        <a:rPr lang="en-US" sz="2000" b="1" i="0" u="none" strike="noStrike">
                          <a:solidFill>
                            <a:srgbClr val="000000"/>
                          </a:solidFill>
                          <a:effectLst/>
                          <a:latin typeface="Arial" panose="020B0604020202020204" pitchFamily="34" charset="0"/>
                        </a:rPr>
                        <a:t>ASSETS</a:t>
                      </a:r>
                    </a:p>
                  </a:txBody>
                  <a:tcPr marL="9525" marR="9525" marT="9525" marB="0" anchor="ctr">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32936">
                <a:tc>
                  <a:txBody>
                    <a:bodyPr/>
                    <a:lstStyle/>
                    <a:p>
                      <a:pPr algn="l" fontAlgn="b"/>
                      <a:r>
                        <a:rPr lang="en-US" sz="2000" b="1" i="0" u="none" strike="noStrike">
                          <a:solidFill>
                            <a:srgbClr val="000000"/>
                          </a:solidFill>
                          <a:effectLst/>
                          <a:latin typeface="Arial" panose="020B0604020202020204" pitchFamily="34" charset="0"/>
                        </a:rPr>
                        <a:t>Current Assets</a:t>
                      </a:r>
                    </a:p>
                  </a:txBody>
                  <a:tcPr marL="85725" marR="9525" marT="9525"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32936">
                <a:tc>
                  <a:txBody>
                    <a:bodyPr/>
                    <a:lstStyle/>
                    <a:p>
                      <a:pPr algn="l" fontAlgn="b"/>
                      <a:r>
                        <a:rPr lang="en-US" sz="2000" b="1" i="0" u="none" strike="noStrike">
                          <a:solidFill>
                            <a:srgbClr val="000000"/>
                          </a:solidFill>
                          <a:effectLst/>
                          <a:latin typeface="Arial" panose="020B0604020202020204" pitchFamily="34" charset="0"/>
                        </a:rPr>
                        <a:t>Bank</a:t>
                      </a:r>
                    </a:p>
                  </a:txBody>
                  <a:tcPr marL="171450" marR="9525" marT="9525" marB="0" anchor="b">
                    <a:lnL>
                      <a:noFill/>
                    </a:lnL>
                    <a:lnR>
                      <a:noFill/>
                    </a:lnR>
                    <a:lnT>
                      <a:noFill/>
                    </a:lnT>
                    <a:lnB>
                      <a:noFill/>
                    </a:lnB>
                  </a:tcPr>
                </a:tc>
                <a:tc>
                  <a:txBody>
                    <a:bodyPr/>
                    <a:lstStyle/>
                    <a:p>
                      <a:pPr algn="r" fontAlgn="ctr"/>
                      <a:endParaRPr lang="en-US" sz="20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316288">
                <a:tc>
                  <a:txBody>
                    <a:bodyPr/>
                    <a:lstStyle/>
                    <a:p>
                      <a:pPr algn="l" fontAlgn="b"/>
                      <a:r>
                        <a:rPr lang="en-US" sz="1800" b="0" i="0" u="none" strike="noStrike" dirty="0">
                          <a:solidFill>
                            <a:srgbClr val="000000"/>
                          </a:solidFill>
                          <a:effectLst/>
                          <a:latin typeface="Arial" panose="020B0604020202020204" pitchFamily="34" charset="0"/>
                        </a:rPr>
                        <a:t>74331 - 802.11/.15 CB Acct No. 556802</a:t>
                      </a:r>
                    </a:p>
                  </a:txBody>
                  <a:tcPr marL="257175"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a:noFill/>
                    </a:lnT>
                    <a:lnB w="6350" cap="flat" cmpd="sng" algn="ctr">
                      <a:solidFill>
                        <a:srgbClr val="C0C0C0"/>
                      </a:solidFill>
                      <a:prstDash val="dot"/>
                      <a:round/>
                      <a:headEnd type="none" w="med" len="med"/>
                      <a:tailEnd type="none" w="med" len="med"/>
                    </a:lnB>
                  </a:tcPr>
                </a:tc>
              </a:tr>
              <a:tr h="332936">
                <a:tc>
                  <a:txBody>
                    <a:bodyPr/>
                    <a:lstStyle/>
                    <a:p>
                      <a:pPr algn="l" fontAlgn="b"/>
                      <a:r>
                        <a:rPr lang="en-US" sz="2000" b="1" i="0" u="none" strike="noStrike">
                          <a:solidFill>
                            <a:srgbClr val="000000"/>
                          </a:solidFill>
                          <a:effectLst/>
                          <a:latin typeface="Arial" panose="020B0604020202020204" pitchFamily="34" charset="0"/>
                        </a:rPr>
                        <a:t>Total Bank</a:t>
                      </a:r>
                    </a:p>
                  </a:txBody>
                  <a:tcPr marL="171450"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32936">
                <a:tc>
                  <a:txBody>
                    <a:bodyPr/>
                    <a:lstStyle/>
                    <a:p>
                      <a:pPr algn="l" fontAlgn="b"/>
                      <a:r>
                        <a:rPr lang="en-US" sz="2000" b="1" i="0" u="none" strike="noStrike">
                          <a:solidFill>
                            <a:srgbClr val="000000"/>
                          </a:solidFill>
                          <a:effectLst/>
                          <a:latin typeface="Arial" panose="020B0604020202020204" pitchFamily="34" charset="0"/>
                        </a:rPr>
                        <a:t>Total Current Assets</a:t>
                      </a:r>
                    </a:p>
                  </a:txBody>
                  <a:tcPr marL="857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32936">
                <a:tc>
                  <a:txBody>
                    <a:bodyPr/>
                    <a:lstStyle/>
                    <a:p>
                      <a:pPr algn="l" fontAlgn="ctr"/>
                      <a:endParaRPr lang="en-US" sz="20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l" fontAlgn="b"/>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a:noFill/>
                    </a:lnB>
                  </a:tcPr>
                </a:tc>
              </a:tr>
              <a:tr h="332936">
                <a:tc>
                  <a:txBody>
                    <a:bodyPr/>
                    <a:lstStyle/>
                    <a:p>
                      <a:pPr algn="l" fontAlgn="ctr"/>
                      <a:r>
                        <a:rPr lang="en-US" sz="2000" b="1" i="0" u="none" strike="noStrike">
                          <a:solidFill>
                            <a:srgbClr val="000000"/>
                          </a:solidFill>
                          <a:effectLst/>
                          <a:latin typeface="Arial" panose="020B0604020202020204" pitchFamily="34" charset="0"/>
                        </a:rPr>
                        <a:t>LIABILITIES &amp; EQUITY</a:t>
                      </a:r>
                    </a:p>
                  </a:txBody>
                  <a:tcPr marL="9525" marR="9525" marT="9525" marB="0" anchor="ctr">
                    <a:lnL>
                      <a:noFill/>
                    </a:lnL>
                    <a:lnR>
                      <a:noFill/>
                    </a:lnR>
                    <a:lnT>
                      <a:noFill/>
                    </a:lnT>
                    <a:lnB>
                      <a:noFill/>
                    </a:lnB>
                  </a:tcPr>
                </a:tc>
                <a:tc>
                  <a:txBody>
                    <a:bodyPr/>
                    <a:lstStyle/>
                    <a:p>
                      <a:pPr algn="l" fontAlgn="b"/>
                      <a:endParaRPr lang="en-US" sz="2000" b="0" i="0" u="none" strike="noStrike">
                        <a:effectLst/>
                        <a:latin typeface="Arial" panose="020B0604020202020204" pitchFamily="34" charset="0"/>
                      </a:endParaRPr>
                    </a:p>
                  </a:txBody>
                  <a:tcPr marL="9525" marR="9525" marT="9525" marB="0" anchor="b">
                    <a:lnL>
                      <a:noFill/>
                    </a:lnL>
                    <a:lnR>
                      <a:noFill/>
                    </a:lnR>
                    <a:lnT>
                      <a:noFill/>
                    </a:lnT>
                    <a:lnB>
                      <a:noFill/>
                    </a:lnB>
                  </a:tcPr>
                </a:tc>
              </a:tr>
              <a:tr h="332936">
                <a:tc>
                  <a:txBody>
                    <a:bodyPr/>
                    <a:lstStyle/>
                    <a:p>
                      <a:pPr algn="l" fontAlgn="b"/>
                      <a:r>
                        <a:rPr lang="en-US" sz="2000" b="1" i="0" u="none" strike="noStrike">
                          <a:solidFill>
                            <a:srgbClr val="000000"/>
                          </a:solidFill>
                          <a:effectLst/>
                          <a:latin typeface="Arial" panose="020B0604020202020204" pitchFamily="34" charset="0"/>
                        </a:rPr>
                        <a:t>Equity</a:t>
                      </a:r>
                    </a:p>
                  </a:txBody>
                  <a:tcPr marL="85725" marR="9525" marT="9525" marB="0" anchor="b">
                    <a:lnL>
                      <a:noFill/>
                    </a:lnL>
                    <a:lnR>
                      <a:noFill/>
                    </a:lnR>
                    <a:lnT>
                      <a:noFill/>
                    </a:lnT>
                    <a:lnB>
                      <a:noFill/>
                    </a:lnB>
                  </a:tcPr>
                </a:tc>
                <a:tc>
                  <a:txBody>
                    <a:bodyPr/>
                    <a:lstStyle/>
                    <a:p>
                      <a:pPr algn="l" fontAlgn="b"/>
                      <a:endParaRPr lang="en-US" sz="2000" b="0" i="0" u="none" strike="noStrike">
                        <a:effectLst/>
                        <a:latin typeface="Arial" panose="020B0604020202020204" pitchFamily="34" charset="0"/>
                      </a:endParaRPr>
                    </a:p>
                  </a:txBody>
                  <a:tcPr marL="9525" marR="9525" marT="9525" marB="0" anchor="b">
                    <a:lnL>
                      <a:noFill/>
                    </a:lnL>
                    <a:lnR>
                      <a:noFill/>
                    </a:lnR>
                    <a:lnT>
                      <a:noFill/>
                    </a:lnT>
                    <a:lnB>
                      <a:noFill/>
                    </a:lnB>
                  </a:tcPr>
                </a:tc>
              </a:tr>
              <a:tr h="316288">
                <a:tc>
                  <a:txBody>
                    <a:bodyPr/>
                    <a:lstStyle/>
                    <a:p>
                      <a:pPr algn="l" fontAlgn="b"/>
                      <a:r>
                        <a:rPr lang="en-US" sz="2000" b="0" i="0" u="none" strike="noStrike">
                          <a:solidFill>
                            <a:srgbClr val="000000"/>
                          </a:solidFill>
                          <a:effectLst/>
                          <a:latin typeface="Arial" panose="020B0604020202020204" pitchFamily="34" charset="0"/>
                        </a:rPr>
                        <a:t>Retained Earnings</a:t>
                      </a:r>
                    </a:p>
                  </a:txBody>
                  <a:tcPr marL="171450" marR="9525" marT="9525" marB="0" anchor="b">
                    <a:lnL>
                      <a:noFill/>
                    </a:lnL>
                    <a:lnR>
                      <a:noFill/>
                    </a:lnR>
                    <a:lnT>
                      <a:noFill/>
                    </a:lnT>
                    <a:lnB>
                      <a:noFill/>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565,307.44 </a:t>
                      </a:r>
                      <a:endParaRPr lang="en-US" sz="2000" b="0" i="0" u="none" strike="noStrike" dirty="0">
                        <a:effectLst/>
                        <a:latin typeface="Arial" panose="020B0604020202020204" pitchFamily="34" charset="0"/>
                      </a:endParaRPr>
                    </a:p>
                  </a:txBody>
                  <a:tcPr marL="9525" marR="9525" marT="9525" marB="0" anchor="b">
                    <a:lnL>
                      <a:noFill/>
                    </a:lnL>
                    <a:lnR>
                      <a:noFill/>
                    </a:lnR>
                    <a:lnT>
                      <a:noFill/>
                    </a:lnT>
                    <a:lnB>
                      <a:noFill/>
                    </a:lnB>
                  </a:tcPr>
                </a:tc>
              </a:tr>
              <a:tr h="316288">
                <a:tc>
                  <a:txBody>
                    <a:bodyPr/>
                    <a:lstStyle/>
                    <a:p>
                      <a:pPr algn="l" fontAlgn="b"/>
                      <a:r>
                        <a:rPr lang="en-US" sz="2000" b="0" i="0" u="none" strike="noStrike">
                          <a:solidFill>
                            <a:srgbClr val="000000"/>
                          </a:solidFill>
                          <a:effectLst/>
                          <a:latin typeface="Arial" panose="020B0604020202020204" pitchFamily="34" charset="0"/>
                        </a:rPr>
                        <a:t>Net Income</a:t>
                      </a:r>
                    </a:p>
                  </a:txBody>
                  <a:tcPr marL="171450" marR="9525" marT="9525" marB="0" anchor="b">
                    <a:lnL>
                      <a:noFill/>
                    </a:lnL>
                    <a:lnR>
                      <a:noFill/>
                    </a:lnR>
                    <a:lnT>
                      <a:noFill/>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   (16,747.33)</a:t>
                      </a:r>
                      <a:endParaRPr lang="en-US" sz="2000" b="0" i="0" u="none" strike="noStrike" dirty="0">
                        <a:effectLst/>
                        <a:latin typeface="Arial" panose="020B0604020202020204" pitchFamily="34" charset="0"/>
                      </a:endParaRPr>
                    </a:p>
                  </a:txBody>
                  <a:tcPr marL="9525" marR="9525" marT="9525" marB="0" anchor="b">
                    <a:lnL>
                      <a:noFill/>
                    </a:lnL>
                    <a:lnR>
                      <a:noFill/>
                    </a:lnR>
                    <a:lnT>
                      <a:noFill/>
                    </a:lnT>
                    <a:lnB w="6350" cap="flat" cmpd="sng" algn="ctr">
                      <a:solidFill>
                        <a:srgbClr val="969696"/>
                      </a:solidFill>
                      <a:prstDash val="dot"/>
                      <a:round/>
                      <a:headEnd type="none" w="med" len="med"/>
                      <a:tailEnd type="none" w="med" len="med"/>
                    </a:lnB>
                  </a:tcPr>
                </a:tc>
              </a:tr>
              <a:tr h="332936">
                <a:tc>
                  <a:txBody>
                    <a:bodyPr/>
                    <a:lstStyle/>
                    <a:p>
                      <a:pPr algn="l" fontAlgn="b"/>
                      <a:r>
                        <a:rPr lang="en-US" sz="2000" b="1" i="0" u="none" strike="noStrike">
                          <a:solidFill>
                            <a:srgbClr val="000000"/>
                          </a:solidFill>
                          <a:effectLst/>
                          <a:latin typeface="Arial" panose="020B0604020202020204" pitchFamily="34" charset="0"/>
                        </a:rPr>
                        <a:t>Total Equity</a:t>
                      </a:r>
                    </a:p>
                  </a:txBody>
                  <a:tcPr marL="857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332936">
                <a:tc>
                  <a:txBody>
                    <a:bodyPr/>
                    <a:lstStyle/>
                    <a:p>
                      <a:pPr algn="l" fontAlgn="ctr"/>
                      <a:r>
                        <a:rPr lang="en-US" sz="2000" b="1" i="0" u="none" strike="noStrike">
                          <a:solidFill>
                            <a:srgbClr val="000000"/>
                          </a:solidFill>
                          <a:effectLst/>
                          <a:latin typeface="Arial" panose="020B0604020202020204" pitchFamily="34" charset="0"/>
                        </a:rPr>
                        <a:t>Total LIABILITIES &amp; EQUITY</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l" fontAlgn="b"/>
                      <a:r>
                        <a:rPr lang="en-US" sz="2000" b="0" i="0" u="none" strike="noStrike" dirty="0">
                          <a:effectLst/>
                          <a:latin typeface="Arial" panose="020B0604020202020204" pitchFamily="34" charset="0"/>
                        </a:rPr>
                        <a:t> $       </a:t>
                      </a:r>
                      <a:r>
                        <a:rPr lang="en-US" sz="2000" b="0" i="0" u="none" strike="noStrike" dirty="0" smtClean="0">
                          <a:effectLst/>
                          <a:latin typeface="Arial" panose="020B0604020202020204" pitchFamily="34" charset="0"/>
                        </a:rPr>
                        <a:t>548,560.11 </a:t>
                      </a:r>
                      <a:endParaRPr lang="en-US" sz="2000" b="0" i="0" u="none" strike="noStrike" dirty="0">
                        <a:effectLst/>
                        <a:latin typeface="Arial" panose="020B0604020202020204" pitchFamily="34" charset="0"/>
                      </a:endParaRPr>
                    </a:p>
                  </a:txBody>
                  <a:tcPr marL="9525" marR="9525" marT="9525" marB="0" anchor="b">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2521814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Atlanta, Jan 2017 Budget Report</a:t>
            </a:r>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a:xfrm>
            <a:off x="5638800" y="6475413"/>
            <a:ext cx="2903538" cy="230187"/>
          </a:xfrm>
        </p:spPr>
        <p:txBody>
          <a:bodyPr/>
          <a:lstStyle/>
          <a:p>
            <a:r>
              <a:rPr lang="en-GB" dirty="0" smtClean="0"/>
              <a:t>Ben Rolfe (BCA);   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E6969283-78ED-4F71-B854-48055E18A2DC}" type="slidenum">
              <a:rPr lang="en-GB" smtClean="0"/>
              <a:pPr/>
              <a:t>5</a:t>
            </a:fld>
            <a:endParaRPr lang="en-GB"/>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2465659874"/>
              </p:ext>
            </p:extLst>
          </p:nvPr>
        </p:nvGraphicFramePr>
        <p:xfrm>
          <a:off x="696913" y="1219201"/>
          <a:ext cx="6846887" cy="5055482"/>
        </p:xfrm>
        <a:graphic>
          <a:graphicData uri="http://schemas.openxmlformats.org/drawingml/2006/table">
            <a:tbl>
              <a:tblPr>
                <a:tableStyleId>{5C22544A-7EE6-4342-B048-85BDC9FD1C3A}</a:tableStyleId>
              </a:tblPr>
              <a:tblGrid>
                <a:gridCol w="2582065"/>
                <a:gridCol w="1459062"/>
                <a:gridCol w="1459062"/>
                <a:gridCol w="1346698"/>
              </a:tblGrid>
              <a:tr h="303785">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Oct 28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Jan 9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March</a:t>
                      </a:r>
                      <a:r>
                        <a:rPr lang="en-US" sz="1400" b="0" i="0" u="none" strike="noStrike" baseline="0" dirty="0" smtClean="0">
                          <a:effectLst/>
                          <a:latin typeface="Tahoma" panose="020B0604030504040204" pitchFamily="34" charset="0"/>
                          <a:ea typeface="Tahoma" panose="020B0604030504040204" pitchFamily="34" charset="0"/>
                          <a:cs typeface="Tahoma" panose="020B0604030504040204" pitchFamily="34" charset="0"/>
                        </a:rPr>
                        <a:t> </a:t>
                      </a:r>
                      <a:r>
                        <a:rPr lang="en-US" sz="1400" b="0" i="0" u="none" strike="noStrike" baseline="0" dirty="0" smtClean="0">
                          <a:effectLst/>
                          <a:latin typeface="Tahoma" panose="020B0604030504040204" pitchFamily="34" charset="0"/>
                          <a:ea typeface="Tahoma" panose="020B0604030504040204" pitchFamily="34" charset="0"/>
                          <a:cs typeface="Tahoma" panose="020B0604030504040204" pitchFamily="34" charset="0"/>
                        </a:rPr>
                        <a:t>13</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90576">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Income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Draft Budget</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Draft Budget</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Final Expenses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2.11 - Registrations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$223,650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188,050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$215,501</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2.12 - Hotel Commissions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5,818</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$24,462.74</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a:effectLst/>
                          <a:latin typeface="Tahoma" panose="020B0604030504040204" pitchFamily="34" charset="0"/>
                          <a:ea typeface="Tahoma" panose="020B0604030504040204" pitchFamily="34" charset="0"/>
                          <a:cs typeface="Tahoma" panose="020B0604030504040204" pitchFamily="34" charset="0"/>
                        </a:rPr>
                        <a:t>Total - Income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a:t>
                      </a:r>
                      <a:r>
                        <a:rPr lang="en-US" sz="1400" b="1" i="0"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$223,650</a:t>
                      </a:r>
                      <a:endParaRPr lang="en-US" sz="1400" b="1" i="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$193,868</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a:t>
                      </a:r>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241,163.74</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13132">
                <a:tc>
                  <a:txBody>
                    <a:bodyPr/>
                    <a:lstStyle/>
                    <a:p>
                      <a:pPr algn="l" fontAlgn="b"/>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195282">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Expense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77197">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4.113 - Venue</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$21,000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23,250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$9,630.90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4.12 - Financial Fees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$8,486</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7,453.45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$6,677.10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4.13 – Meeting Planner</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$50,700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44,490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$45,710.87</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4.14 - Food &amp; Beverage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$90,000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109,000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$114,318.15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4.15 - Network Services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$34,625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33,500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$38,925.72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4.16 - Social</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$24,750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18,000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$22,415.00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4.17 - Shipping</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$7,000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7,000</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$3,159.50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4.18 - Misc Expense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$4625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4,375</a:t>
                      </a:r>
                    </a:p>
                  </a:txBody>
                  <a:tcPr marL="9525" marR="9525" marT="9525" marB="0" anchor="b"/>
                </a:tc>
                <a:tc>
                  <a:txBody>
                    <a:bodyPr/>
                    <a:lstStyle/>
                    <a:p>
                      <a:pPr algn="r" fontAlgn="ctr"/>
                      <a:r>
                        <a:rPr lang="en-US" sz="14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$1,060.00 </a:t>
                      </a:r>
                    </a:p>
                  </a:txBody>
                  <a:tcPr marL="0" marR="0" marT="0" marB="0" anchor="ctr"/>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Total - Expense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$237,736</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$247,068</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ctr"/>
                      <a:r>
                        <a:rPr lang="en-US" sz="1400" b="1"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$241,897.24 </a:t>
                      </a:r>
                    </a:p>
                  </a:txBody>
                  <a:tcPr marL="0" marR="0" marT="0" marB="0" anchor="ctr"/>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Net Ordinary Income</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solidFill>
                            <a:srgbClr val="C00000"/>
                          </a:solidFill>
                          <a:effectLst/>
                          <a:latin typeface="Tahoma" panose="020B0604030504040204" pitchFamily="34" charset="0"/>
                          <a:ea typeface="Tahoma" panose="020B0604030504040204" pitchFamily="34" charset="0"/>
                          <a:cs typeface="Tahoma" panose="020B0604030504040204" pitchFamily="34" charset="0"/>
                        </a:rPr>
                        <a:t>$-8,268</a:t>
                      </a:r>
                      <a:endParaRPr lang="en-US" sz="1400" b="1" i="0" u="none" strike="noStrike"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kern="1200" dirty="0" smtClean="0">
                          <a:solidFill>
                            <a:srgbClr val="C00000"/>
                          </a:solidFill>
                          <a:effectLst/>
                          <a:latin typeface="Tahoma" panose="020B0604030504040204" pitchFamily="34" charset="0"/>
                          <a:ea typeface="Tahoma" panose="020B0604030504040204" pitchFamily="34" charset="0"/>
                          <a:cs typeface="Tahoma" panose="020B0604030504040204" pitchFamily="34" charset="0"/>
                        </a:rPr>
                        <a:t>$-53,201</a:t>
                      </a:r>
                      <a:endParaRPr lang="en-US" sz="1400" b="1" i="0" u="none" strike="noStrike"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kern="1200" dirty="0" smtClean="0">
                          <a:solidFill>
                            <a:srgbClr val="C00000"/>
                          </a:solidFill>
                          <a:effectLst/>
                          <a:latin typeface="Tahoma" panose="020B0604030504040204" pitchFamily="34" charset="0"/>
                          <a:ea typeface="Tahoma" panose="020B0604030504040204" pitchFamily="34" charset="0"/>
                          <a:cs typeface="Tahoma" panose="020B0604030504040204" pitchFamily="34" charset="0"/>
                        </a:rPr>
                        <a:t>$-733.50</a:t>
                      </a:r>
                      <a:endParaRPr lang="en-US" sz="1400" b="1" i="0" u="none" strike="noStrike"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Total Attendees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325</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307</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b="0" i="0" u="none" strike="noStrike" dirty="0" smtClean="0">
                          <a:effectLst/>
                          <a:latin typeface="Tahoma" panose="020B0604030504040204" pitchFamily="34" charset="0"/>
                          <a:ea typeface="Tahoma" panose="020B0604030504040204" pitchFamily="34" charset="0"/>
                          <a:cs typeface="Tahoma" panose="020B0604030504040204" pitchFamily="34" charset="0"/>
                        </a:rPr>
                        <a:t>317</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Cost per attendee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ct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$731</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$805</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i="0" u="none" strike="noStrike" dirty="0" smtClean="0">
                          <a:effectLst/>
                          <a:latin typeface="Tahoma" panose="020B0604030504040204" pitchFamily="34" charset="0"/>
                          <a:ea typeface="Tahoma" panose="020B0604030504040204" pitchFamily="34" charset="0"/>
                          <a:cs typeface="Tahoma" panose="020B0604030504040204" pitchFamily="34" charset="0"/>
                        </a:rPr>
                        <a:t>$763</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bl>
          </a:graphicData>
        </a:graphic>
      </p:graphicFrame>
    </p:spTree>
    <p:extLst>
      <p:ext uri="{BB962C8B-B14F-4D97-AF65-F5344CB8AC3E}">
        <p14:creationId xmlns:p14="http://schemas.microsoft.com/office/powerpoint/2010/main" val="2939675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Daejeon, May 2017 Budget Estimate</a:t>
            </a:r>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a:xfrm>
            <a:off x="5638800" y="6475413"/>
            <a:ext cx="2903538" cy="230187"/>
          </a:xfrm>
        </p:spPr>
        <p:txBody>
          <a:bodyPr/>
          <a:lstStyle/>
          <a:p>
            <a:r>
              <a:rPr lang="en-GB" dirty="0" smtClean="0"/>
              <a:t>Ben Rolfe (BCA);   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E6969283-78ED-4F71-B854-48055E18A2DC}" type="slidenum">
              <a:rPr lang="en-GB" smtClean="0"/>
              <a:pPr/>
              <a:t>6</a:t>
            </a:fld>
            <a:endParaRPr lang="en-GB"/>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2994247119"/>
              </p:ext>
            </p:extLst>
          </p:nvPr>
        </p:nvGraphicFramePr>
        <p:xfrm>
          <a:off x="1634331" y="1219202"/>
          <a:ext cx="6138069" cy="5055482"/>
        </p:xfrm>
        <a:graphic>
          <a:graphicData uri="http://schemas.openxmlformats.org/drawingml/2006/table">
            <a:tbl>
              <a:tblPr>
                <a:tableStyleId>{5C22544A-7EE6-4342-B048-85BDC9FD1C3A}</a:tableStyleId>
              </a:tblPr>
              <a:tblGrid>
                <a:gridCol w="2838582"/>
                <a:gridCol w="1521688"/>
                <a:gridCol w="1777799"/>
              </a:tblGrid>
              <a:tr h="303785">
                <a:tc>
                  <a:txBody>
                    <a:bodyPr/>
                    <a:lstStyle/>
                    <a:p>
                      <a:pPr algn="l"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Jan 13 </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90576">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Income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rPr>
                        <a:t>      Draft Budget</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kern="1200">
                          <a:solidFill>
                            <a:schemeClr val="dk1"/>
                          </a:solidFill>
                          <a:effectLst/>
                          <a:latin typeface="Tahoma" panose="020B0604030504040204" pitchFamily="34" charset="0"/>
                          <a:ea typeface="Tahoma" panose="020B0604030504040204" pitchFamily="34" charset="0"/>
                          <a:cs typeface="Tahoma" panose="020B0604030504040204" pitchFamily="34" charset="0"/>
                        </a:rPr>
                        <a:t>1.20 Received from Corporations</a:t>
                      </a:r>
                    </a:p>
                  </a:txBody>
                  <a:tcPr marL="85725" marR="0" marT="0"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a:t>
                      </a:r>
                      <a:r>
                        <a:rPr lang="en-US" sz="1400"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30,000.00 </a:t>
                      </a:r>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kern="1200">
                          <a:solidFill>
                            <a:schemeClr val="dk1"/>
                          </a:solidFill>
                          <a:effectLst/>
                          <a:latin typeface="Tahoma" panose="020B0604030504040204" pitchFamily="34" charset="0"/>
                          <a:ea typeface="Tahoma" panose="020B0604030504040204" pitchFamily="34" charset="0"/>
                          <a:cs typeface="Tahoma" panose="020B0604030504040204" pitchFamily="34" charset="0"/>
                        </a:rPr>
                        <a:t>2.11 - Registrations</a:t>
                      </a:r>
                    </a:p>
                  </a:txBody>
                  <a:tcPr marL="85725" marR="0" marT="0"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a:t>
                      </a:r>
                      <a:r>
                        <a:rPr lang="en-US" sz="1400"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321,850.00 </a:t>
                      </a:r>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a:effectLst/>
                          <a:latin typeface="Tahoma" panose="020B0604030504040204" pitchFamily="34" charset="0"/>
                          <a:ea typeface="Tahoma" panose="020B0604030504040204" pitchFamily="34" charset="0"/>
                          <a:cs typeface="Tahoma" panose="020B0604030504040204" pitchFamily="34" charset="0"/>
                        </a:rPr>
                        <a:t>Total - Income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a:t>
                      </a:r>
                      <a:r>
                        <a:rPr lang="en-US" sz="1400" b="1"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351,850.00 </a:t>
                      </a:r>
                    </a:p>
                  </a:txBody>
                  <a:tcPr marL="0" marR="0" marT="0" marB="0" anchor="b"/>
                </a:tc>
                <a:tc>
                  <a:txBody>
                    <a:bodyPr/>
                    <a:lstStyle/>
                    <a:p>
                      <a:pPr algn="r" fontAlgn="b"/>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13132">
                <a:tc>
                  <a:txBody>
                    <a:bodyPr/>
                    <a:lstStyle/>
                    <a:p>
                      <a:pPr algn="l" fontAlgn="b"/>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195282">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Expense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endPar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77197">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4.113 - Venue</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47,600.00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dirty="0">
                          <a:effectLst/>
                          <a:latin typeface="Tahoma" panose="020B0604030504040204" pitchFamily="34" charset="0"/>
                          <a:ea typeface="Tahoma" panose="020B0604030504040204" pitchFamily="34" charset="0"/>
                          <a:cs typeface="Tahoma" panose="020B0604030504040204" pitchFamily="34" charset="0"/>
                        </a:rPr>
                        <a:t>4.12 - Financial Fees</a:t>
                      </a:r>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20,100.00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4.13 – Meeting Planner</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55,200.00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4.14 - Food &amp; Beverage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113,250.00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4.15 - Network Services</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37,300.00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4.16 - Social</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35,000.00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4.17 - Shipping</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10,000.00 </a:t>
                      </a:r>
                    </a:p>
                  </a:txBody>
                  <a:tcPr marL="0" marR="0" marT="0" marB="0" anchor="b"/>
                </a:tc>
                <a:tc>
                  <a:txBody>
                    <a:bodyPr/>
                    <a:lstStyle/>
                    <a:p>
                      <a:pPr algn="r" fontAlgn="b"/>
                      <a:endParaRPr lang="en-US" sz="1400" b="0"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u="none" strike="noStrike">
                          <a:effectLst/>
                          <a:latin typeface="Tahoma" panose="020B0604030504040204" pitchFamily="34" charset="0"/>
                          <a:ea typeface="Tahoma" panose="020B0604030504040204" pitchFamily="34" charset="0"/>
                          <a:cs typeface="Tahoma" panose="020B0604030504040204" pitchFamily="34" charset="0"/>
                        </a:rPr>
                        <a:t>4.18 - Misc Expense</a:t>
                      </a:r>
                      <a:endParaRPr lang="en-US" sz="1400" b="0"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l"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 $         14,275.00 </a:t>
                      </a:r>
                    </a:p>
                  </a:txBody>
                  <a:tcPr marL="0" marR="0" marT="0" marB="0" anchor="b"/>
                </a:tc>
                <a:tc>
                  <a:txBody>
                    <a:bodyPr/>
                    <a:lstStyle/>
                    <a:p>
                      <a:pPr algn="r" fontAlgn="b"/>
                      <a:endParaRPr lang="en-US" sz="1400" u="none" strike="noStrike" dirty="0" smtClean="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a:effectLst/>
                          <a:latin typeface="Tahoma" panose="020B0604030504040204" pitchFamily="34" charset="0"/>
                          <a:ea typeface="Tahoma" panose="020B0604030504040204" pitchFamily="34" charset="0"/>
                          <a:cs typeface="Tahoma" panose="020B0604030504040204" pitchFamily="34" charset="0"/>
                        </a:rPr>
                        <a:t>Total - Expense</a:t>
                      </a:r>
                      <a:endParaRPr lang="en-US" sz="1400" b="1" i="0" u="none" strike="noStrike">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      332,725.00 </a:t>
                      </a:r>
                      <a:endParaRPr lang="en-US" sz="1400" b="1"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1" i="0" u="none" strike="noStrike" dirty="0">
                        <a:effectLst/>
                        <a:latin typeface="Arial" panose="020B0604020202020204" pitchFamily="34" charset="0"/>
                        <a:ea typeface="Tahoma" panose="020B0604030504040204" pitchFamily="34" charset="0"/>
                        <a:cs typeface="Arial" panose="020B0604020202020204" pitchFamily="34" charset="0"/>
                      </a:endParaRPr>
                    </a:p>
                  </a:txBody>
                  <a:tcPr marL="9525" marR="9525" marT="9525" marB="0" anchor="b"/>
                </a:tc>
              </a:tr>
              <a:tr h="267011">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Net Ordinary Income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$19,125.00 </a:t>
                      </a:r>
                    </a:p>
                  </a:txBody>
                  <a:tcPr marL="0" marR="0" marT="0" marB="0" anchor="b"/>
                </a:tc>
                <a:tc>
                  <a:txBody>
                    <a:bodyPr/>
                    <a:lstStyle/>
                    <a:p>
                      <a:pPr algn="r" fontAlgn="b"/>
                      <a:endParaRPr lang="en-US" sz="1400" b="1" i="0" u="none" strike="noStrike"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Total Attendees</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pPr algn="r" fontAlgn="b"/>
                      <a:r>
                        <a:rPr lang="en-US" sz="1400" b="1"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350</a:t>
                      </a:r>
                    </a:p>
                  </a:txBody>
                  <a:tcPr marL="0" marR="0" marT="0" marB="0" anchor="b"/>
                </a:tc>
                <a:tc>
                  <a:txBody>
                    <a:bodyPr/>
                    <a:lstStyle/>
                    <a:p>
                      <a:pPr algn="l" fontAlgn="b"/>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r h="267011">
                <a:tc>
                  <a:txBody>
                    <a:bodyPr/>
                    <a:lstStyle/>
                    <a:p>
                      <a:pPr algn="l" fontAlgn="b"/>
                      <a:r>
                        <a:rPr lang="en-US" sz="1400" b="1" u="none" strike="noStrike" dirty="0">
                          <a:effectLst/>
                          <a:latin typeface="Tahoma" panose="020B0604030504040204" pitchFamily="34" charset="0"/>
                          <a:ea typeface="Tahoma" panose="020B0604030504040204" pitchFamily="34" charset="0"/>
                          <a:cs typeface="Tahoma" panose="020B0604030504040204" pitchFamily="34" charset="0"/>
                        </a:rPr>
                        <a:t>Cost per attendee</a:t>
                      </a:r>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c>
                  <a:txBody>
                    <a:bodyPr/>
                    <a:lstStyle/>
                    <a:p>
                      <a:r>
                        <a:rPr lang="en-US" sz="1400" b="1" u="none" strike="noStrike" kern="1200" dirty="0" smtClean="0">
                          <a:solidFill>
                            <a:schemeClr val="dk1"/>
                          </a:solidFill>
                          <a:effectLst/>
                          <a:latin typeface="Tahoma" panose="020B0604030504040204" pitchFamily="34" charset="0"/>
                          <a:ea typeface="Tahoma" panose="020B0604030504040204" pitchFamily="34" charset="0"/>
                          <a:cs typeface="Tahoma" panose="020B0604030504040204" pitchFamily="34" charset="0"/>
                        </a:rPr>
                        <a:t>$951</a:t>
                      </a:r>
                      <a:endParaRPr lang="en-US" sz="1400" b="1" u="none" strike="noStrike" kern="1200" dirty="0">
                        <a:solidFill>
                          <a:schemeClr val="dk1"/>
                        </a:solidFill>
                        <a:effectLst/>
                        <a:latin typeface="Tahoma" panose="020B0604030504040204" pitchFamily="34" charset="0"/>
                        <a:ea typeface="Tahoma" panose="020B0604030504040204" pitchFamily="34" charset="0"/>
                        <a:cs typeface="Tahoma" panose="020B0604030504040204" pitchFamily="34" charset="0"/>
                      </a:endParaRPr>
                    </a:p>
                  </a:txBody>
                  <a:tcPr marL="0" marR="0" marT="0" marB="0" anchor="b"/>
                </a:tc>
                <a:tc>
                  <a:txBody>
                    <a:bodyPr/>
                    <a:lstStyle/>
                    <a:p>
                      <a:pPr algn="r" fontAlgn="b"/>
                      <a:endParaRPr lang="en-US" sz="1400" b="1" i="0" u="none" strike="noStrike" dirty="0">
                        <a:effectLst/>
                        <a:latin typeface="Tahoma" panose="020B0604030504040204" pitchFamily="34" charset="0"/>
                        <a:ea typeface="Tahoma" panose="020B0604030504040204" pitchFamily="34" charset="0"/>
                        <a:cs typeface="Tahoma" panose="020B0604030504040204" pitchFamily="34" charset="0"/>
                      </a:endParaRPr>
                    </a:p>
                  </a:txBody>
                  <a:tcPr marL="9525" marR="9525" marT="9525" marB="0" anchor="b"/>
                </a:tc>
              </a:tr>
            </a:tbl>
          </a:graphicData>
        </a:graphic>
      </p:graphicFrame>
    </p:spTree>
    <p:extLst>
      <p:ext uri="{BB962C8B-B14F-4D97-AF65-F5344CB8AC3E}">
        <p14:creationId xmlns:p14="http://schemas.microsoft.com/office/powerpoint/2010/main" val="690223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2017</a:t>
            </a:r>
            <a:endParaRPr lang="en-GB" dirty="0" smtClean="0">
              <a:latin typeface="Times New Roman" pitchFamily="18" charset="0"/>
              <a:ea typeface="Arial Unicode MS" pitchFamily="34" charset="-128"/>
              <a:cs typeface="Arial Unicode MS" pitchFamily="34" charset="-128"/>
            </a:endParaRPr>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7</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3352800" cy="5334000"/>
          </a:xfrm>
        </p:spPr>
        <p:txBody>
          <a:bodyPr wrap="square" lIns="92075" tIns="46038" rIns="92075" bIns="46038">
            <a:spAutoFit/>
          </a:bodyPr>
          <a:lstStyle/>
          <a:p>
            <a:pPr marL="227013" indent="-227013" defTabSz="914400" eaLnBrk="1" hangingPunct="1">
              <a:lnSpc>
                <a:spcPct val="90000"/>
              </a:lnSpc>
              <a:tabLst>
                <a:tab pos="7372350" algn="r"/>
              </a:tabLst>
            </a:pPr>
            <a:r>
              <a:rPr lang="en-US" sz="1200" dirty="0" smtClean="0"/>
              <a:t>2003</a:t>
            </a:r>
          </a:p>
          <a:p>
            <a:pPr marL="454025" lvl="1" indent="-112713" defTabSz="914400" eaLnBrk="1" hangingPunct="1">
              <a:lnSpc>
                <a:spcPct val="90000"/>
              </a:lnSpc>
              <a:tabLst>
                <a:tab pos="7372350" algn="r"/>
              </a:tabLst>
            </a:pPr>
            <a:r>
              <a:rPr lang="en-US" sz="1200" dirty="0" smtClean="0"/>
              <a:t> 420 - Ft. Lauderdale ($47,287 - $42,118)</a:t>
            </a:r>
          </a:p>
          <a:p>
            <a:pPr marL="454025" lvl="1" indent="-112713" defTabSz="914400" eaLnBrk="1" hangingPunct="1">
              <a:lnSpc>
                <a:spcPct val="90000"/>
              </a:lnSpc>
              <a:tabLst>
                <a:tab pos="7372350" algn="r"/>
              </a:tabLst>
            </a:pPr>
            <a:r>
              <a:rPr lang="en-US" sz="1200" dirty="0" smtClean="0"/>
              <a:t> 561 - DFW ($72,916 - $78,354)</a:t>
            </a:r>
          </a:p>
          <a:p>
            <a:pPr marL="454025" lvl="1" indent="-112713" defTabSz="914400" eaLnBrk="1" hangingPunct="1">
              <a:lnSpc>
                <a:spcPct val="90000"/>
              </a:lnSpc>
              <a:tabLst>
                <a:tab pos="7372350" algn="r"/>
              </a:tabLst>
            </a:pPr>
            <a:r>
              <a:rPr lang="en-US" sz="1200" dirty="0" smtClean="0"/>
              <a:t> 491 - Singapore ($22,077 - </a:t>
            </a:r>
            <a:r>
              <a:rPr lang="en-US" sz="1200" dirty="0" smtClean="0">
                <a:solidFill>
                  <a:srgbClr val="FF0000"/>
                </a:solidFill>
              </a:rPr>
              <a:t>$32,319</a:t>
            </a:r>
            <a:r>
              <a:rPr lang="en-US" sz="1200" dirty="0" smtClean="0"/>
              <a:t>)</a:t>
            </a:r>
          </a:p>
          <a:p>
            <a:pPr marL="227013" indent="-227013" defTabSz="914400" eaLnBrk="1" hangingPunct="1">
              <a:lnSpc>
                <a:spcPct val="90000"/>
              </a:lnSpc>
              <a:tabLst>
                <a:tab pos="7372350" algn="r"/>
              </a:tabLst>
            </a:pPr>
            <a:r>
              <a:rPr lang="en-US" sz="1200" dirty="0" smtClean="0"/>
              <a:t>2004</a:t>
            </a:r>
          </a:p>
          <a:p>
            <a:pPr marL="454025" lvl="1" indent="-112713" defTabSz="914400" eaLnBrk="1" hangingPunct="1">
              <a:lnSpc>
                <a:spcPct val="90000"/>
              </a:lnSpc>
              <a:tabLst>
                <a:tab pos="7372350" algn="r"/>
              </a:tabLst>
            </a:pPr>
            <a:r>
              <a:rPr lang="en-US" sz="1200" dirty="0" smtClean="0"/>
              <a:t> 650 - Garden Grove ( $13, 250 - $82,735)</a:t>
            </a:r>
          </a:p>
          <a:p>
            <a:pPr marL="454025" lvl="1" indent="-112713" defTabSz="914400" eaLnBrk="1" hangingPunct="1">
              <a:lnSpc>
                <a:spcPct val="90000"/>
              </a:lnSpc>
              <a:tabLst>
                <a:tab pos="7372350" algn="r"/>
              </a:tabLst>
            </a:pPr>
            <a:r>
              <a:rPr lang="en-US" sz="1200" dirty="0" smtClean="0"/>
              <a:t> 714 - Berlin (</a:t>
            </a:r>
            <a:r>
              <a:rPr lang="en-US" sz="1200" dirty="0" smtClean="0">
                <a:solidFill>
                  <a:srgbClr val="FF0000"/>
                </a:solidFill>
              </a:rPr>
              <a:t>$25, 914</a:t>
            </a:r>
            <a:r>
              <a:rPr lang="en-US" sz="1200" dirty="0" smtClean="0"/>
              <a:t> - $41,257)</a:t>
            </a:r>
          </a:p>
          <a:p>
            <a:pPr marL="227013" indent="-227013" defTabSz="914400" eaLnBrk="1" hangingPunct="1">
              <a:lnSpc>
                <a:spcPct val="90000"/>
              </a:lnSpc>
              <a:tabLst>
                <a:tab pos="7372350" algn="r"/>
              </a:tabLst>
            </a:pPr>
            <a:r>
              <a:rPr lang="en-US" sz="1200" dirty="0" smtClean="0"/>
              <a:t>2005</a:t>
            </a:r>
          </a:p>
          <a:p>
            <a:pPr marL="454025" lvl="1" indent="-112713" defTabSz="914400" eaLnBrk="1" hangingPunct="1">
              <a:lnSpc>
                <a:spcPct val="90000"/>
              </a:lnSpc>
              <a:tabLst>
                <a:tab pos="7372350" algn="r"/>
              </a:tabLst>
            </a:pPr>
            <a:r>
              <a:rPr lang="en-US" sz="1200" dirty="0" smtClean="0"/>
              <a:t> 802 - Monterey ($11,858 - $63,183)</a:t>
            </a:r>
          </a:p>
          <a:p>
            <a:pPr marL="454025" lvl="1" indent="-112713" defTabSz="914400" eaLnBrk="1" hangingPunct="1">
              <a:lnSpc>
                <a:spcPct val="90000"/>
              </a:lnSpc>
              <a:tabLst>
                <a:tab pos="7372350" algn="r"/>
              </a:tabLst>
            </a:pPr>
            <a:r>
              <a:rPr lang="en-US" sz="1200" dirty="0" smtClean="0"/>
              <a:t> 523 - Cairns (Australia) (</a:t>
            </a:r>
            <a:r>
              <a:rPr lang="en-US" sz="1200" dirty="0" smtClean="0">
                <a:solidFill>
                  <a:srgbClr val="FF0000"/>
                </a:solidFill>
              </a:rPr>
              <a:t>$60,750 - $51,375</a:t>
            </a:r>
            <a:r>
              <a:rPr lang="en-US" sz="1200" dirty="0" smtClean="0"/>
              <a:t>)</a:t>
            </a:r>
          </a:p>
          <a:p>
            <a:pPr marL="454025" lvl="1" indent="-112713" defTabSz="914400" eaLnBrk="1" hangingPunct="1">
              <a:lnSpc>
                <a:spcPct val="90000"/>
              </a:lnSpc>
              <a:tabLst>
                <a:tab pos="7372350" algn="r"/>
              </a:tabLst>
            </a:pPr>
            <a:r>
              <a:rPr lang="en-US" sz="1200" dirty="0" smtClean="0"/>
              <a:t> 759 - Garden Grove ($87,772 - $94,114)</a:t>
            </a:r>
          </a:p>
          <a:p>
            <a:pPr marL="227013" indent="-227013" defTabSz="914400" eaLnBrk="1" hangingPunct="1">
              <a:lnSpc>
                <a:spcPct val="90000"/>
              </a:lnSpc>
              <a:tabLst>
                <a:tab pos="7372350" algn="r"/>
              </a:tabLst>
            </a:pPr>
            <a:r>
              <a:rPr lang="en-US" sz="1200" dirty="0" smtClean="0"/>
              <a:t>2006</a:t>
            </a:r>
          </a:p>
          <a:p>
            <a:pPr marL="454025" lvl="1" indent="-112713" defTabSz="914400" eaLnBrk="1" hangingPunct="1">
              <a:lnSpc>
                <a:spcPct val="90000"/>
              </a:lnSpc>
              <a:tabLst>
                <a:tab pos="7372350" algn="r"/>
              </a:tabLst>
            </a:pPr>
            <a:r>
              <a:rPr lang="en-US" sz="1200" dirty="0" smtClean="0"/>
              <a:t> 740 - Hawaii ($32,272)</a:t>
            </a:r>
          </a:p>
          <a:p>
            <a:pPr marL="454025" lvl="1" indent="-112713" defTabSz="914400" eaLnBrk="1" hangingPunct="1">
              <a:lnSpc>
                <a:spcPct val="90000"/>
              </a:lnSpc>
              <a:tabLst>
                <a:tab pos="7372350" algn="r"/>
              </a:tabLst>
            </a:pPr>
            <a:r>
              <a:rPr lang="en-US" sz="1200" dirty="0" smtClean="0"/>
              <a:t> 564 - Jacksonville ($55,163)</a:t>
            </a:r>
          </a:p>
          <a:p>
            <a:pPr marL="454025" lvl="1" indent="-112713" defTabSz="914400" eaLnBrk="1" hangingPunct="1">
              <a:lnSpc>
                <a:spcPct val="90000"/>
              </a:lnSpc>
              <a:tabLst>
                <a:tab pos="7372350" algn="r"/>
              </a:tabLst>
            </a:pPr>
            <a:r>
              <a:rPr lang="en-US" sz="1200" dirty="0" smtClean="0"/>
              <a:t> 350 - Melbourne (</a:t>
            </a:r>
            <a:r>
              <a:rPr lang="en-US" sz="1200" dirty="0" smtClean="0">
                <a:solidFill>
                  <a:srgbClr val="FF0000"/>
                </a:solidFill>
              </a:rPr>
              <a:t>$38,855 - $23,184</a:t>
            </a:r>
            <a:r>
              <a:rPr lang="en-US" sz="1200" dirty="0" smtClean="0"/>
              <a:t>)</a:t>
            </a:r>
          </a:p>
          <a:p>
            <a:pPr marL="227013" indent="-227013" defTabSz="914400" eaLnBrk="1" hangingPunct="1">
              <a:lnSpc>
                <a:spcPct val="90000"/>
              </a:lnSpc>
              <a:tabLst>
                <a:tab pos="7372350" algn="r"/>
              </a:tabLst>
            </a:pPr>
            <a:r>
              <a:rPr lang="en-US" sz="1200" dirty="0" smtClean="0"/>
              <a:t>2007</a:t>
            </a:r>
          </a:p>
          <a:p>
            <a:pPr marL="454025" lvl="1" indent="-112713" defTabSz="914400" eaLnBrk="1" hangingPunct="1">
              <a:lnSpc>
                <a:spcPct val="90000"/>
              </a:lnSpc>
              <a:tabLst>
                <a:tab pos="7372350" algn="r"/>
              </a:tabLst>
            </a:pPr>
            <a:r>
              <a:rPr lang="en-US" sz="1200" dirty="0" smtClean="0"/>
              <a:t> 478 - Montreal (</a:t>
            </a:r>
            <a:r>
              <a:rPr lang="en-US" sz="1200" dirty="0" smtClean="0">
                <a:solidFill>
                  <a:srgbClr val="FF0000"/>
                </a:solidFill>
              </a:rPr>
              <a:t>$750 </a:t>
            </a:r>
            <a:r>
              <a:rPr lang="en-US" sz="1200" dirty="0" smtClean="0"/>
              <a:t>- $17,425)</a:t>
            </a:r>
          </a:p>
          <a:p>
            <a:pPr marL="454025" lvl="1" indent="-112713" defTabSz="914400" eaLnBrk="1" hangingPunct="1">
              <a:lnSpc>
                <a:spcPct val="90000"/>
              </a:lnSpc>
              <a:tabLst>
                <a:tab pos="7372350" algn="r"/>
              </a:tabLst>
            </a:pPr>
            <a:r>
              <a:rPr lang="en-US" sz="1200" dirty="0" smtClean="0"/>
              <a:t> 439 - Hawaii (</a:t>
            </a:r>
            <a:r>
              <a:rPr lang="en-US" sz="1200" dirty="0" smtClean="0">
                <a:solidFill>
                  <a:srgbClr val="FF0000"/>
                </a:solidFill>
              </a:rPr>
              <a:t>$28,200</a:t>
            </a:r>
            <a:r>
              <a:rPr lang="en-US" sz="1200" dirty="0" smtClean="0"/>
              <a:t> - $17,720)</a:t>
            </a:r>
          </a:p>
          <a:p>
            <a:pPr marL="227013" indent="-227013" defTabSz="914400" eaLnBrk="1" hangingPunct="1">
              <a:lnSpc>
                <a:spcPct val="90000"/>
              </a:lnSpc>
              <a:tabLst>
                <a:tab pos="7372350" algn="r"/>
              </a:tabLst>
            </a:pPr>
            <a:r>
              <a:rPr lang="en-US" sz="1200" dirty="0" smtClean="0"/>
              <a:t>2008</a:t>
            </a:r>
          </a:p>
          <a:p>
            <a:pPr marL="454025" lvl="1" indent="-112713" defTabSz="914400" eaLnBrk="1" hangingPunct="1">
              <a:lnSpc>
                <a:spcPct val="90000"/>
              </a:lnSpc>
              <a:tabLst>
                <a:tab pos="7372350" algn="r"/>
              </a:tabLst>
            </a:pPr>
            <a:r>
              <a:rPr lang="en-US" sz="1200" dirty="0" smtClean="0"/>
              <a:t>361 - Taipei (</a:t>
            </a:r>
            <a:r>
              <a:rPr lang="en-US" sz="1200" dirty="0" smtClean="0">
                <a:solidFill>
                  <a:srgbClr val="FF0000"/>
                </a:solidFill>
              </a:rPr>
              <a:t>$126,352 - $24,636</a:t>
            </a:r>
            <a:r>
              <a:rPr lang="en-US" sz="1200" dirty="0" smtClean="0"/>
              <a:t>)</a:t>
            </a:r>
          </a:p>
          <a:p>
            <a:pPr marL="454025" lvl="1" indent="-112713" defTabSz="914400" eaLnBrk="1" hangingPunct="1">
              <a:lnSpc>
                <a:spcPct val="90000"/>
              </a:lnSpc>
              <a:tabLst>
                <a:tab pos="7372350" algn="r"/>
              </a:tabLst>
            </a:pPr>
            <a:r>
              <a:rPr lang="en-US" sz="1200" dirty="0" smtClean="0"/>
              <a:t>402 - Jacksonville ($1,850 - $39,459)</a:t>
            </a:r>
          </a:p>
          <a:p>
            <a:pPr marL="454025" lvl="1" indent="-112713" defTabSz="914400" eaLnBrk="1" hangingPunct="1">
              <a:lnSpc>
                <a:spcPct val="90000"/>
              </a:lnSpc>
              <a:tabLst>
                <a:tab pos="7372350" algn="r"/>
              </a:tabLst>
            </a:pPr>
            <a:r>
              <a:rPr lang="en-US" sz="1200" dirty="0" smtClean="0"/>
              <a:t>379 – Hawaii (</a:t>
            </a:r>
            <a:r>
              <a:rPr lang="en-US" sz="1200" dirty="0" smtClean="0">
                <a:solidFill>
                  <a:srgbClr val="FF0000"/>
                </a:solidFill>
              </a:rPr>
              <a:t>$13,343 </a:t>
            </a:r>
            <a:r>
              <a:rPr lang="en-US" sz="1200" dirty="0" smtClean="0"/>
              <a:t>-</a:t>
            </a:r>
            <a:r>
              <a:rPr lang="en-US" sz="1200" dirty="0" smtClean="0">
                <a:solidFill>
                  <a:srgbClr val="FF0000"/>
                </a:solidFill>
              </a:rPr>
              <a:t> </a:t>
            </a:r>
            <a:r>
              <a:rPr lang="en-US" sz="1200" dirty="0" smtClean="0"/>
              <a:t>$8,557)</a:t>
            </a:r>
          </a:p>
        </p:txBody>
      </p:sp>
      <p:sp>
        <p:nvSpPr>
          <p:cNvPr id="8200" name="Rectangle 4"/>
          <p:cNvSpPr>
            <a:spLocks noGrp="1" noChangeArrowheads="1"/>
          </p:cNvSpPr>
          <p:nvPr>
            <p:ph type="body" sz="half" idx="4294967295"/>
          </p:nvPr>
        </p:nvSpPr>
        <p:spPr>
          <a:xfrm>
            <a:off x="4495800" y="1066801"/>
            <a:ext cx="3810000" cy="5408612"/>
          </a:xfrm>
        </p:spPr>
        <p:txBody>
          <a:bodyPr lIns="92075" tIns="46038" rIns="92075" bIns="46038"/>
          <a:lstStyle/>
          <a:p>
            <a:pPr marL="182880" indent="-227013" defTabSz="914400" eaLnBrk="1" hangingPunct="1">
              <a:spcBef>
                <a:spcPts val="0"/>
              </a:spcBef>
              <a:tabLst>
                <a:tab pos="7372350" algn="r"/>
              </a:tabLst>
            </a:pPr>
            <a:r>
              <a:rPr lang="en-US" sz="1200" dirty="0" smtClean="0"/>
              <a:t>2009</a:t>
            </a:r>
          </a:p>
          <a:p>
            <a:pPr marL="582930" lvl="2" indent="-174625" defTabSz="914400" eaLnBrk="1" hangingPunct="1">
              <a:spcBef>
                <a:spcPts val="0"/>
              </a:spcBef>
              <a:tabLst>
                <a:tab pos="7372350" algn="r"/>
              </a:tabLst>
            </a:pPr>
            <a:r>
              <a:rPr lang="en-US" sz="1200" dirty="0" smtClean="0"/>
              <a:t>355 – LA ($4,724 - $9,835)</a:t>
            </a:r>
          </a:p>
          <a:p>
            <a:pPr marL="582930" lvl="2" indent="-174625" defTabSz="914400" eaLnBrk="1" hangingPunct="1">
              <a:spcBef>
                <a:spcPts val="0"/>
              </a:spcBef>
              <a:tabLst>
                <a:tab pos="7372350" algn="r"/>
              </a:tabLst>
            </a:pPr>
            <a:r>
              <a:rPr lang="en-US" sz="1200" dirty="0" smtClean="0"/>
              <a:t>344 – Montreal ($8,676 - $29,948)</a:t>
            </a:r>
          </a:p>
          <a:p>
            <a:pPr marL="582930" lvl="2" indent="-174625" defTabSz="914400" eaLnBrk="1" hangingPunct="1">
              <a:spcBef>
                <a:spcPts val="0"/>
              </a:spcBef>
              <a:tabLst>
                <a:tab pos="7372350" algn="r"/>
              </a:tabLst>
            </a:pPr>
            <a:r>
              <a:rPr lang="en-US" sz="1200" dirty="0" smtClean="0"/>
              <a:t>500 – Hawaii ($16,793 - $17,330)</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smtClean="0"/>
              <a:t>2010</a:t>
            </a:r>
          </a:p>
          <a:p>
            <a:pPr marL="582930" lvl="2" indent="-174625" defTabSz="914400" eaLnBrk="1" hangingPunct="1">
              <a:spcBef>
                <a:spcPts val="0"/>
              </a:spcBef>
              <a:tabLst>
                <a:tab pos="7372350" algn="r"/>
              </a:tabLst>
            </a:pPr>
            <a:r>
              <a:rPr lang="en-US" sz="1200" dirty="0" smtClean="0"/>
              <a:t>428 – LA ($9,000 - $33,841)</a:t>
            </a:r>
          </a:p>
          <a:p>
            <a:pPr marL="582930" lvl="2" indent="-174625" defTabSz="914400" eaLnBrk="1" hangingPunct="1">
              <a:spcBef>
                <a:spcPts val="0"/>
              </a:spcBef>
              <a:tabLst>
                <a:tab pos="7372350" algn="r"/>
              </a:tabLst>
            </a:pPr>
            <a:r>
              <a:rPr lang="en-US" sz="1200" dirty="0" smtClean="0"/>
              <a:t>426 - Beijing ($0)</a:t>
            </a:r>
          </a:p>
          <a:p>
            <a:pPr marL="582930" lvl="2" indent="-174625" defTabSz="914400" eaLnBrk="1" hangingPunct="1">
              <a:spcBef>
                <a:spcPts val="0"/>
              </a:spcBef>
              <a:tabLst>
                <a:tab pos="7372350" algn="r"/>
              </a:tabLst>
            </a:pPr>
            <a:r>
              <a:rPr lang="en-US" sz="1200" dirty="0" smtClean="0"/>
              <a:t>384 – Hawaii ($1,161- $316)</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smtClean="0"/>
              <a:t>2011</a:t>
            </a:r>
          </a:p>
          <a:p>
            <a:pPr marL="582930" lvl="2" indent="-174625" defTabSz="914400" eaLnBrk="1" hangingPunct="1">
              <a:spcBef>
                <a:spcPts val="0"/>
              </a:spcBef>
              <a:tabLst>
                <a:tab pos="7372350" algn="r"/>
              </a:tabLst>
            </a:pPr>
            <a:r>
              <a:rPr lang="en-US" sz="1200" dirty="0" smtClean="0"/>
              <a:t>410 – LA ($13,378 - $29,080)</a:t>
            </a:r>
          </a:p>
          <a:p>
            <a:pPr marL="582930" lvl="2" indent="-174625" defTabSz="914400" eaLnBrk="1" hangingPunct="1">
              <a:spcBef>
                <a:spcPts val="0"/>
              </a:spcBef>
              <a:tabLst>
                <a:tab pos="7372350" algn="r"/>
              </a:tabLst>
            </a:pPr>
            <a:r>
              <a:rPr lang="en-US" sz="1200" dirty="0" smtClean="0"/>
              <a:t>351 – Indian Wells (</a:t>
            </a:r>
            <a:r>
              <a:rPr lang="en-US" sz="1200" dirty="0" smtClean="0">
                <a:solidFill>
                  <a:srgbClr val="FF0000"/>
                </a:solidFill>
              </a:rPr>
              <a:t>$9,128 </a:t>
            </a:r>
            <a:r>
              <a:rPr lang="en-US" sz="1200" dirty="0" smtClean="0"/>
              <a:t>– $20,536)</a:t>
            </a:r>
          </a:p>
          <a:p>
            <a:pPr marL="582930" lvl="2" indent="-174625" defTabSz="914400" eaLnBrk="1" hangingPunct="1">
              <a:spcBef>
                <a:spcPts val="0"/>
              </a:spcBef>
              <a:tabLst>
                <a:tab pos="7372350" algn="r"/>
              </a:tabLst>
            </a:pPr>
            <a:r>
              <a:rPr lang="en-US" sz="1200" dirty="0" smtClean="0"/>
              <a:t>313 – Okinawa (</a:t>
            </a:r>
            <a:r>
              <a:rPr lang="en-US" sz="1200" dirty="0" smtClean="0">
                <a:solidFill>
                  <a:srgbClr val="FF0000"/>
                </a:solidFill>
              </a:rPr>
              <a:t>$22,669 </a:t>
            </a:r>
            <a:r>
              <a:rPr lang="en-US" sz="1200" dirty="0" smtClean="0"/>
              <a:t>– $0)</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smtClean="0"/>
              <a:t>2012</a:t>
            </a:r>
          </a:p>
          <a:p>
            <a:pPr marL="582930" lvl="2" indent="-174625" defTabSz="914400" eaLnBrk="1" hangingPunct="1">
              <a:spcBef>
                <a:spcPts val="0"/>
              </a:spcBef>
              <a:tabLst>
                <a:tab pos="7372350" algn="r"/>
              </a:tabLst>
            </a:pPr>
            <a:r>
              <a:rPr lang="en-US" sz="1200" dirty="0" smtClean="0"/>
              <a:t>359 – Jacksonville ($16,398 - $30,931.52)</a:t>
            </a:r>
          </a:p>
          <a:p>
            <a:pPr marL="582930" lvl="2" indent="-174625" defTabSz="914400" eaLnBrk="1" hangingPunct="1">
              <a:spcBef>
                <a:spcPts val="0"/>
              </a:spcBef>
              <a:tabLst>
                <a:tab pos="7372350" algn="r"/>
              </a:tabLst>
            </a:pPr>
            <a:r>
              <a:rPr lang="en-US" sz="1200" dirty="0" smtClean="0"/>
              <a:t>335 – Atlanta (</a:t>
            </a:r>
            <a:r>
              <a:rPr lang="en-US" sz="1200" dirty="0" smtClean="0">
                <a:solidFill>
                  <a:srgbClr val="FF0000"/>
                </a:solidFill>
              </a:rPr>
              <a:t>$680 </a:t>
            </a:r>
            <a:r>
              <a:rPr lang="en-US" sz="1200" dirty="0" smtClean="0"/>
              <a:t>- </a:t>
            </a:r>
            <a:r>
              <a:rPr lang="en-US" sz="1200" dirty="0" smtClean="0">
                <a:solidFill>
                  <a:srgbClr val="FF0000"/>
                </a:solidFill>
              </a:rPr>
              <a:t> $100.35</a:t>
            </a:r>
            <a:r>
              <a:rPr lang="en-US" sz="1200" dirty="0" smtClean="0"/>
              <a:t>)</a:t>
            </a:r>
          </a:p>
          <a:p>
            <a:pPr marL="582930" lvl="2" indent="-174625" defTabSz="914400" eaLnBrk="1" hangingPunct="1">
              <a:spcBef>
                <a:spcPts val="0"/>
              </a:spcBef>
              <a:tabLst>
                <a:tab pos="7372350" algn="r"/>
              </a:tabLst>
            </a:pPr>
            <a:r>
              <a:rPr lang="en-US" sz="1200" dirty="0" smtClean="0"/>
              <a:t>314 – Indian Wells (</a:t>
            </a:r>
            <a:r>
              <a:rPr lang="en-US" sz="1200" dirty="0" smtClean="0">
                <a:solidFill>
                  <a:srgbClr val="FF0000"/>
                </a:solidFill>
              </a:rPr>
              <a:t>$7,665 </a:t>
            </a:r>
            <a:r>
              <a:rPr lang="en-US" sz="1200" dirty="0" smtClean="0"/>
              <a:t>-  $ 15,480) </a:t>
            </a:r>
          </a:p>
          <a:p>
            <a:pPr marL="582930" lvl="2" indent="-174625" defTabSz="914400" eaLnBrk="1" hangingPunct="1">
              <a:spcBef>
                <a:spcPts val="0"/>
              </a:spcBef>
              <a:tabLst>
                <a:tab pos="7372350" algn="r"/>
              </a:tabLst>
            </a:pPr>
            <a:endParaRPr lang="en-US" sz="1000" dirty="0" smtClean="0"/>
          </a:p>
          <a:p>
            <a:pPr marL="182880" indent="-174625" defTabSz="914400" eaLnBrk="1" hangingPunct="1">
              <a:spcBef>
                <a:spcPts val="0"/>
              </a:spcBef>
              <a:tabLst>
                <a:tab pos="7372350" algn="r"/>
              </a:tabLst>
            </a:pPr>
            <a:r>
              <a:rPr lang="en-US" sz="1200" dirty="0" smtClean="0"/>
              <a:t>2013</a:t>
            </a:r>
          </a:p>
          <a:p>
            <a:pPr marL="582930" lvl="2" indent="-174625" defTabSz="914400" eaLnBrk="1" hangingPunct="1">
              <a:spcBef>
                <a:spcPts val="0"/>
              </a:spcBef>
              <a:tabLst>
                <a:tab pos="7372350" algn="r"/>
              </a:tabLst>
            </a:pPr>
            <a:r>
              <a:rPr lang="en-US" sz="1200" dirty="0" smtClean="0"/>
              <a:t>356 – Vancouver (</a:t>
            </a:r>
            <a:r>
              <a:rPr lang="en-US" sz="1200" dirty="0" smtClean="0">
                <a:solidFill>
                  <a:srgbClr val="FF0000"/>
                </a:solidFill>
              </a:rPr>
              <a:t>$15,259  </a:t>
            </a:r>
            <a:r>
              <a:rPr lang="en-US" sz="1200" dirty="0" smtClean="0"/>
              <a:t>- </a:t>
            </a:r>
            <a:r>
              <a:rPr lang="en-US" sz="1200" dirty="0" smtClean="0">
                <a:solidFill>
                  <a:srgbClr val="FF0000"/>
                </a:solidFill>
              </a:rPr>
              <a:t>$ 5,855</a:t>
            </a:r>
            <a:r>
              <a:rPr lang="en-US" sz="1200" dirty="0" smtClean="0"/>
              <a:t>)</a:t>
            </a:r>
          </a:p>
          <a:p>
            <a:pPr marL="582930" lvl="2" indent="-174625" defTabSz="914400" eaLnBrk="1" hangingPunct="1">
              <a:spcBef>
                <a:spcPts val="0"/>
              </a:spcBef>
              <a:tabLst>
                <a:tab pos="7372350" algn="r"/>
              </a:tabLst>
            </a:pPr>
            <a:r>
              <a:rPr lang="en-US" sz="1200" dirty="0" smtClean="0"/>
              <a:t>337 – Hawaii      (</a:t>
            </a:r>
            <a:r>
              <a:rPr lang="en-US" sz="1200" dirty="0" smtClean="0">
                <a:solidFill>
                  <a:srgbClr val="FF0000"/>
                </a:solidFill>
              </a:rPr>
              <a:t>$10,533 </a:t>
            </a:r>
            <a:r>
              <a:rPr lang="en-US" sz="1200" dirty="0" smtClean="0"/>
              <a:t>- </a:t>
            </a:r>
            <a:r>
              <a:rPr lang="en-US" sz="1200" dirty="0">
                <a:solidFill>
                  <a:srgbClr val="FF0000"/>
                </a:solidFill>
              </a:rPr>
              <a:t>$</a:t>
            </a:r>
            <a:r>
              <a:rPr lang="en-US" sz="1200" dirty="0" smtClean="0">
                <a:solidFill>
                  <a:srgbClr val="FF0000"/>
                </a:solidFill>
              </a:rPr>
              <a:t>12,227</a:t>
            </a:r>
            <a:r>
              <a:rPr lang="en-US" sz="1200" dirty="0" smtClean="0"/>
              <a:t>)</a:t>
            </a:r>
          </a:p>
          <a:p>
            <a:pPr marL="582930" lvl="2" indent="-174625" defTabSz="914400" eaLnBrk="1" hangingPunct="1">
              <a:spcBef>
                <a:spcPts val="0"/>
              </a:spcBef>
              <a:tabLst>
                <a:tab pos="7372350" algn="r"/>
              </a:tabLst>
            </a:pPr>
            <a:r>
              <a:rPr lang="en-US" sz="1200" dirty="0" smtClean="0"/>
              <a:t>279 </a:t>
            </a:r>
            <a:r>
              <a:rPr lang="en-US" sz="1200" dirty="0"/>
              <a:t>– Nanjing </a:t>
            </a:r>
            <a:r>
              <a:rPr lang="en-US" sz="1200" dirty="0" smtClean="0"/>
              <a:t>    ($0- </a:t>
            </a:r>
            <a:r>
              <a:rPr lang="en-US" sz="1200" dirty="0" smtClean="0">
                <a:solidFill>
                  <a:srgbClr val="FF0000"/>
                </a:solidFill>
              </a:rPr>
              <a:t>$7,475</a:t>
            </a:r>
            <a:r>
              <a:rPr lang="en-US" sz="1200" dirty="0" smtClean="0"/>
              <a:t>) </a:t>
            </a:r>
          </a:p>
          <a:p>
            <a:pPr marL="582930" lvl="2" indent="-174625" defTabSz="914400" eaLnBrk="1" hangingPunct="1">
              <a:spcBef>
                <a:spcPts val="0"/>
              </a:spcBef>
              <a:tabLst>
                <a:tab pos="7372350" algn="r"/>
              </a:tabLst>
            </a:pPr>
            <a:endParaRPr lang="en-US" sz="1000" dirty="0" smtClean="0"/>
          </a:p>
          <a:p>
            <a:pPr marL="182880" indent="-227013" defTabSz="914400" eaLnBrk="1" hangingPunct="1">
              <a:spcBef>
                <a:spcPts val="0"/>
              </a:spcBef>
              <a:tabLst>
                <a:tab pos="7372350" algn="r"/>
              </a:tabLst>
            </a:pPr>
            <a:r>
              <a:rPr lang="en-US" sz="1200" dirty="0"/>
              <a:t>2014</a:t>
            </a:r>
          </a:p>
          <a:p>
            <a:pPr marL="582930" lvl="2" indent="-112713" defTabSz="914400" eaLnBrk="1" hangingPunct="1">
              <a:spcBef>
                <a:spcPts val="0"/>
              </a:spcBef>
              <a:tabLst>
                <a:tab pos="7372350" algn="r"/>
              </a:tabLst>
            </a:pPr>
            <a:r>
              <a:rPr lang="en-US" sz="1200" dirty="0"/>
              <a:t>426 – LA (</a:t>
            </a:r>
            <a:r>
              <a:rPr lang="en-US" sz="1200" dirty="0">
                <a:solidFill>
                  <a:srgbClr val="FF0000"/>
                </a:solidFill>
              </a:rPr>
              <a:t>$</a:t>
            </a:r>
            <a:r>
              <a:rPr lang="en-US" sz="1200" dirty="0">
                <a:solidFill>
                  <a:srgbClr val="FF0000"/>
                </a:solidFill>
                <a:ea typeface="MS PGothic" pitchFamily="34" charset="-128"/>
              </a:rPr>
              <a:t>9,313 </a:t>
            </a:r>
            <a:r>
              <a:rPr lang="en-US" sz="1200" dirty="0"/>
              <a:t>-- </a:t>
            </a:r>
            <a:r>
              <a:rPr lang="en-US" sz="1200" dirty="0">
                <a:solidFill>
                  <a:srgbClr val="FF0000"/>
                </a:solidFill>
              </a:rPr>
              <a:t>$</a:t>
            </a:r>
            <a:r>
              <a:rPr lang="en-US" sz="1200" dirty="0">
                <a:solidFill>
                  <a:srgbClr val="FF0000"/>
                </a:solidFill>
                <a:ea typeface="MS PGothic" pitchFamily="34" charset="-128"/>
              </a:rPr>
              <a:t>2,082</a:t>
            </a:r>
            <a:r>
              <a:rPr lang="en-US" sz="1200" dirty="0">
                <a:solidFill>
                  <a:schemeClr val="tx1"/>
                </a:solidFill>
                <a:ea typeface="MS PGothic" pitchFamily="34" charset="-128"/>
              </a:rPr>
              <a:t>)</a:t>
            </a:r>
            <a:endParaRPr lang="en-US" sz="1200" dirty="0">
              <a:solidFill>
                <a:schemeClr val="tx1"/>
              </a:solidFill>
            </a:endParaRPr>
          </a:p>
          <a:p>
            <a:pPr marL="582930" lvl="2" indent="-112713" defTabSz="914400" eaLnBrk="1" hangingPunct="1">
              <a:spcBef>
                <a:spcPts val="0"/>
              </a:spcBef>
              <a:tabLst>
                <a:tab pos="7372350" algn="r"/>
              </a:tabLst>
            </a:pPr>
            <a:r>
              <a:rPr lang="en-US" sz="1200" dirty="0"/>
              <a:t>337 – Waikoloa </a:t>
            </a:r>
            <a:r>
              <a:rPr lang="en-US" sz="1200" dirty="0" smtClean="0"/>
              <a:t>(</a:t>
            </a:r>
            <a:r>
              <a:rPr lang="en-US" sz="1200" dirty="0" smtClean="0">
                <a:solidFill>
                  <a:schemeClr val="tx1"/>
                </a:solidFill>
              </a:rPr>
              <a:t>$</a:t>
            </a:r>
            <a:r>
              <a:rPr lang="en-US" sz="1200" dirty="0">
                <a:solidFill>
                  <a:schemeClr val="tx1"/>
                </a:solidFill>
              </a:rPr>
              <a:t>8,940 - </a:t>
            </a:r>
            <a:r>
              <a:rPr lang="en-US" sz="1200" dirty="0">
                <a:solidFill>
                  <a:schemeClr val="tx1"/>
                </a:solidFill>
                <a:ea typeface="MS PGothic" pitchFamily="34" charset="-128"/>
              </a:rPr>
              <a:t>$13,949</a:t>
            </a:r>
            <a:r>
              <a:rPr lang="en-US" sz="1200" dirty="0"/>
              <a:t>)</a:t>
            </a:r>
          </a:p>
          <a:p>
            <a:pPr marL="582930" lvl="2" indent="-112713" defTabSz="914400" eaLnBrk="1" hangingPunct="1">
              <a:spcBef>
                <a:spcPts val="0"/>
              </a:spcBef>
              <a:tabLst>
                <a:tab pos="7372350" algn="r"/>
              </a:tabLst>
            </a:pPr>
            <a:r>
              <a:rPr lang="en-US" sz="1200" dirty="0"/>
              <a:t>341 – Athens (</a:t>
            </a:r>
            <a:r>
              <a:rPr lang="en-US" sz="1200" dirty="0">
                <a:solidFill>
                  <a:srgbClr val="FF0000"/>
                </a:solidFill>
              </a:rPr>
              <a:t>$63,050 </a:t>
            </a:r>
            <a:r>
              <a:rPr lang="en-US" sz="1200" dirty="0"/>
              <a:t>- $1,098</a:t>
            </a:r>
            <a:r>
              <a:rPr lang="en-US" sz="1200" dirty="0" smtClean="0"/>
              <a:t>)</a:t>
            </a:r>
          </a:p>
          <a:p>
            <a:pPr marL="515938" lvl="1" indent="-174625"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2" name="Footer Placeholder 1"/>
          <p:cNvSpPr>
            <a:spLocks noGrp="1"/>
          </p:cNvSpPr>
          <p:nvPr>
            <p:ph type="ftr" idx="11"/>
          </p:nvPr>
        </p:nvSpPr>
        <p:spPr/>
        <p:txBody>
          <a:bodyPr/>
          <a:lstStyle/>
          <a:p>
            <a:pPr>
              <a:defRPr/>
            </a:pPr>
            <a:r>
              <a:rPr lang="en-GB" smtClean="0"/>
              <a:t>Ben Rolfe (BCA);   Jon Rosdahl (Qualcomm)</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2017</a:t>
            </a:r>
            <a:endParaRPr lang="en-GB" dirty="0" smtClean="0">
              <a:latin typeface="Times New Roman" pitchFamily="18" charset="0"/>
              <a:ea typeface="Arial Unicode MS" pitchFamily="34" charset="-128"/>
              <a:cs typeface="Arial Unicode MS" pitchFamily="34" charset="-128"/>
            </a:endParaRPr>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4243388" cy="3851953"/>
          </a:xfrm>
        </p:spPr>
        <p:txBody>
          <a:bodyPr wrap="square" lIns="92075" tIns="46038" rIns="92075" bIns="46038">
            <a:spAutoFit/>
          </a:bodyPr>
          <a:lstStyle/>
          <a:p>
            <a:pPr marL="53975" indent="-112713" defTabSz="914400" eaLnBrk="1" hangingPunct="1">
              <a:lnSpc>
                <a:spcPct val="90000"/>
              </a:lnSpc>
              <a:tabLst>
                <a:tab pos="7372350" algn="r"/>
              </a:tabLst>
            </a:pPr>
            <a:r>
              <a:rPr lang="en-US" sz="1800" dirty="0" smtClean="0"/>
              <a:t>2015</a:t>
            </a:r>
          </a:p>
          <a:p>
            <a:pPr marL="454025" lvl="1" indent="-112713" defTabSz="914400" eaLnBrk="1" hangingPunct="1">
              <a:lnSpc>
                <a:spcPct val="90000"/>
              </a:lnSpc>
              <a:tabLst>
                <a:tab pos="7372350" algn="r"/>
              </a:tabLst>
            </a:pPr>
            <a:r>
              <a:rPr lang="en-US" sz="1400" dirty="0" smtClean="0"/>
              <a:t>665 – Atlanta ($</a:t>
            </a:r>
            <a:r>
              <a:rPr lang="en-US" sz="1400" b="1" dirty="0" smtClean="0">
                <a:solidFill>
                  <a:schemeClr val="tx1"/>
                </a:solidFill>
                <a:ea typeface="MS PGothic" pitchFamily="34" charset="-128"/>
              </a:rPr>
              <a:t>190,625 - 0</a:t>
            </a:r>
            <a:r>
              <a:rPr lang="en-US" sz="1400" dirty="0" smtClean="0"/>
              <a:t>)*</a:t>
            </a:r>
          </a:p>
          <a:p>
            <a:pPr marL="454025" lvl="1" indent="-112713" defTabSz="914400" eaLnBrk="1" hangingPunct="1">
              <a:lnSpc>
                <a:spcPct val="90000"/>
              </a:lnSpc>
              <a:tabLst>
                <a:tab pos="7372350" algn="r"/>
              </a:tabLst>
            </a:pPr>
            <a:r>
              <a:rPr lang="en-US" sz="1400" dirty="0" smtClean="0"/>
              <a:t>357 </a:t>
            </a:r>
            <a:r>
              <a:rPr lang="en-US" sz="1400" dirty="0"/>
              <a:t>– </a:t>
            </a:r>
            <a:r>
              <a:rPr lang="en-US" sz="1400" dirty="0" smtClean="0"/>
              <a:t>Vancouver ($6,323 - $14,667)</a:t>
            </a:r>
          </a:p>
          <a:p>
            <a:pPr marL="454025" lvl="1" indent="-112713" defTabSz="914400" eaLnBrk="1" hangingPunct="1">
              <a:lnSpc>
                <a:spcPct val="90000"/>
              </a:lnSpc>
              <a:tabLst>
                <a:tab pos="7372350" algn="r"/>
              </a:tabLst>
            </a:pPr>
            <a:r>
              <a:rPr lang="en-US" sz="1400" dirty="0" smtClean="0"/>
              <a:t>329 </a:t>
            </a:r>
            <a:r>
              <a:rPr lang="en-US" sz="1400" dirty="0"/>
              <a:t>– </a:t>
            </a:r>
            <a:r>
              <a:rPr lang="en-US" sz="1400" dirty="0" smtClean="0"/>
              <a:t>Bangkok (</a:t>
            </a:r>
            <a:r>
              <a:rPr lang="en-US" sz="1400" dirty="0" smtClean="0">
                <a:solidFill>
                  <a:srgbClr val="FF0000"/>
                </a:solidFill>
              </a:rPr>
              <a:t>$3,147 </a:t>
            </a:r>
            <a:r>
              <a:rPr lang="en-US" sz="1400" dirty="0" smtClean="0"/>
              <a:t> </a:t>
            </a:r>
            <a:r>
              <a:rPr lang="en-US" sz="1400" dirty="0"/>
              <a:t>- </a:t>
            </a:r>
            <a:r>
              <a:rPr lang="en-US" sz="1400" dirty="0" smtClean="0">
                <a:solidFill>
                  <a:schemeClr val="tx1"/>
                </a:solidFill>
              </a:rPr>
              <a:t>$18,102</a:t>
            </a:r>
            <a:r>
              <a:rPr lang="en-US" sz="1400" dirty="0" smtClean="0"/>
              <a:t>)</a:t>
            </a:r>
          </a:p>
          <a:p>
            <a:pPr marL="53975" indent="-112713" defTabSz="914400" eaLnBrk="1" hangingPunct="1">
              <a:lnSpc>
                <a:spcPct val="90000"/>
              </a:lnSpc>
              <a:tabLst>
                <a:tab pos="7372350" algn="r"/>
              </a:tabLst>
            </a:pPr>
            <a:r>
              <a:rPr lang="en-US" sz="1800" dirty="0" smtClean="0"/>
              <a:t>2016</a:t>
            </a:r>
          </a:p>
          <a:p>
            <a:pPr marL="454025" lvl="1" indent="-112713" defTabSz="914400" eaLnBrk="1" hangingPunct="1">
              <a:lnSpc>
                <a:spcPct val="90000"/>
              </a:lnSpc>
              <a:tabLst>
                <a:tab pos="7372350" algn="r"/>
              </a:tabLst>
            </a:pPr>
            <a:r>
              <a:rPr lang="en-US" sz="1400" dirty="0" smtClean="0"/>
              <a:t>698 – Atlanta (</a:t>
            </a:r>
            <a:r>
              <a:rPr lang="en-US" sz="1400" dirty="0" smtClean="0">
                <a:solidFill>
                  <a:srgbClr val="FF0000"/>
                </a:solidFill>
              </a:rPr>
              <a:t>$33,625 </a:t>
            </a:r>
            <a:r>
              <a:rPr lang="en-US" sz="1400" dirty="0"/>
              <a:t> </a:t>
            </a:r>
            <a:r>
              <a:rPr lang="en-US" sz="1400" dirty="0" smtClean="0"/>
              <a:t>- 0)*</a:t>
            </a:r>
          </a:p>
          <a:p>
            <a:pPr marL="454025" lvl="1" indent="-112713" defTabSz="914400" eaLnBrk="1" hangingPunct="1">
              <a:lnSpc>
                <a:spcPct val="90000"/>
              </a:lnSpc>
              <a:tabLst>
                <a:tab pos="7372350" algn="r"/>
              </a:tabLst>
            </a:pPr>
            <a:r>
              <a:rPr lang="en-US" sz="1400" dirty="0" smtClean="0"/>
              <a:t>324 – Waikoloa (</a:t>
            </a:r>
            <a:r>
              <a:rPr lang="en-US" sz="1400" dirty="0" smtClean="0">
                <a:solidFill>
                  <a:srgbClr val="FF0000"/>
                </a:solidFill>
              </a:rPr>
              <a:t>$22,740 </a:t>
            </a:r>
            <a:r>
              <a:rPr lang="en-US" sz="1400" dirty="0" smtClean="0"/>
              <a:t>- $</a:t>
            </a:r>
            <a:r>
              <a:rPr lang="en-US" sz="1400" dirty="0">
                <a:solidFill>
                  <a:schemeClr val="tx1"/>
                </a:solidFill>
              </a:rPr>
              <a:t>13,887</a:t>
            </a:r>
            <a:r>
              <a:rPr lang="en-US" sz="1400" dirty="0" smtClean="0"/>
              <a:t>)</a:t>
            </a:r>
          </a:p>
          <a:p>
            <a:pPr marL="454025" lvl="1" indent="-112713" defTabSz="914400" eaLnBrk="1" hangingPunct="1">
              <a:lnSpc>
                <a:spcPct val="90000"/>
              </a:lnSpc>
              <a:tabLst>
                <a:tab pos="7372350" algn="r"/>
              </a:tabLst>
            </a:pPr>
            <a:r>
              <a:rPr lang="en-US" sz="1400" dirty="0" smtClean="0"/>
              <a:t>267 – Warsaw ($1,025 - </a:t>
            </a:r>
            <a:r>
              <a:rPr lang="en-US" sz="1400" dirty="0" smtClean="0">
                <a:solidFill>
                  <a:srgbClr val="C00000"/>
                </a:solidFill>
              </a:rPr>
              <a:t>$7,868</a:t>
            </a:r>
            <a:r>
              <a:rPr lang="en-US" sz="1400" dirty="0" smtClean="0"/>
              <a:t>)</a:t>
            </a:r>
          </a:p>
          <a:p>
            <a:pPr marL="53975" indent="-112713" defTabSz="914400" eaLnBrk="1" hangingPunct="1">
              <a:lnSpc>
                <a:spcPct val="90000"/>
              </a:lnSpc>
              <a:tabLst>
                <a:tab pos="7372350" algn="r"/>
              </a:tabLst>
            </a:pPr>
            <a:r>
              <a:rPr lang="en-US" dirty="0" smtClean="0"/>
              <a:t>2017</a:t>
            </a:r>
          </a:p>
          <a:p>
            <a:pPr marL="454025" lvl="1" indent="-112713" defTabSz="914400" eaLnBrk="1" hangingPunct="1">
              <a:lnSpc>
                <a:spcPct val="90000"/>
              </a:lnSpc>
              <a:tabLst>
                <a:tab pos="7372350" algn="r"/>
              </a:tabLst>
            </a:pPr>
            <a:r>
              <a:rPr lang="en-US" sz="1800" dirty="0" smtClean="0"/>
              <a:t>317 – Atlanta </a:t>
            </a:r>
            <a:r>
              <a:rPr lang="en-US" sz="1800" dirty="0" smtClean="0"/>
              <a:t>(</a:t>
            </a:r>
            <a:r>
              <a:rPr lang="en-US" sz="1800" b="1" dirty="0" smtClean="0">
                <a:solidFill>
                  <a:srgbClr val="C00000"/>
                </a:solidFill>
                <a:latin typeface="Tahoma" panose="020B0604030504040204" pitchFamily="34" charset="0"/>
                <a:ea typeface="Tahoma" panose="020B0604030504040204" pitchFamily="34" charset="0"/>
                <a:cs typeface="Tahoma" panose="020B0604030504040204" pitchFamily="34" charset="0"/>
              </a:rPr>
              <a:t>$8,268 </a:t>
            </a:r>
            <a:r>
              <a:rPr lang="en-US" sz="1800" dirty="0" smtClean="0">
                <a:solidFill>
                  <a:schemeClr val="tx1"/>
                </a:solidFill>
              </a:rPr>
              <a:t>- </a:t>
            </a:r>
            <a:r>
              <a:rPr lang="en-US" sz="1800" b="1" kern="1200" dirty="0" smtClean="0">
                <a:solidFill>
                  <a:srgbClr val="C00000"/>
                </a:solidFill>
                <a:latin typeface="Tahoma" panose="020B0604030504040204" pitchFamily="34" charset="0"/>
                <a:ea typeface="Tahoma" panose="020B0604030504040204" pitchFamily="34" charset="0"/>
                <a:cs typeface="Tahoma" panose="020B0604030504040204" pitchFamily="34" charset="0"/>
              </a:rPr>
              <a:t>$733.50</a:t>
            </a:r>
            <a:r>
              <a:rPr lang="en-US" sz="1800" dirty="0" smtClean="0">
                <a:solidFill>
                  <a:schemeClr val="tx1"/>
                </a:solidFill>
              </a:rPr>
              <a:t>)</a:t>
            </a:r>
            <a:endParaRPr lang="en-US" sz="1800" dirty="0" smtClean="0">
              <a:solidFill>
                <a:schemeClr val="tx1"/>
              </a:solidFill>
            </a:endParaRPr>
          </a:p>
          <a:p>
            <a:pPr marL="454025" lvl="1" indent="-112713" defTabSz="914400" eaLnBrk="1" hangingPunct="1">
              <a:lnSpc>
                <a:spcPct val="90000"/>
              </a:lnSpc>
              <a:tabLst>
                <a:tab pos="7372350" algn="r"/>
              </a:tabLst>
            </a:pPr>
            <a:endParaRPr lang="en-US" dirty="0"/>
          </a:p>
          <a:p>
            <a:pPr marL="454025" lvl="1" indent="-112713" defTabSz="914400" eaLnBrk="1" hangingPunct="1">
              <a:lnSpc>
                <a:spcPct val="90000"/>
              </a:lnSpc>
              <a:tabLst>
                <a:tab pos="7372350" algn="r"/>
              </a:tabLst>
            </a:pPr>
            <a:r>
              <a:rPr lang="en-US" dirty="0" smtClean="0"/>
              <a:t> </a:t>
            </a:r>
          </a:p>
          <a:p>
            <a:pPr marL="454025" lvl="1" indent="-112713" defTabSz="914400" eaLnBrk="1" hangingPunct="1">
              <a:lnSpc>
                <a:spcPct val="90000"/>
              </a:lnSpc>
              <a:tabLst>
                <a:tab pos="7372350" algn="r"/>
              </a:tabLst>
            </a:pPr>
            <a:endParaRPr lang="en-US" sz="1200" dirty="0" smtClean="0"/>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2" name="TextBox 1"/>
          <p:cNvSpPr txBox="1"/>
          <p:nvPr/>
        </p:nvSpPr>
        <p:spPr>
          <a:xfrm>
            <a:off x="319087" y="6079123"/>
            <a:ext cx="3810000" cy="338554"/>
          </a:xfrm>
          <a:prstGeom prst="rect">
            <a:avLst/>
          </a:prstGeom>
          <a:noFill/>
        </p:spPr>
        <p:txBody>
          <a:bodyPr wrap="square" rtlCol="0">
            <a:spAutoFit/>
          </a:bodyPr>
          <a:lstStyle/>
          <a:p>
            <a:r>
              <a:rPr lang="en-US" sz="1600" dirty="0" smtClean="0">
                <a:solidFill>
                  <a:schemeClr val="tx1"/>
                </a:solidFill>
              </a:rPr>
              <a:t>*802 Hosted Interim</a:t>
            </a:r>
            <a:endParaRPr lang="en-US" sz="1600" dirty="0">
              <a:solidFill>
                <a:schemeClr val="tx1"/>
              </a:solidFill>
            </a:endParaRPr>
          </a:p>
        </p:txBody>
      </p:sp>
      <p:sp>
        <p:nvSpPr>
          <p:cNvPr id="3" name="Footer Placeholder 2"/>
          <p:cNvSpPr>
            <a:spLocks noGrp="1"/>
          </p:cNvSpPr>
          <p:nvPr>
            <p:ph type="ftr" idx="11"/>
          </p:nvPr>
        </p:nvSpPr>
        <p:spPr/>
        <p:txBody>
          <a:bodyPr/>
          <a:lstStyle/>
          <a:p>
            <a:pPr>
              <a:defRPr/>
            </a:pPr>
            <a:r>
              <a:rPr lang="en-GB" smtClean="0"/>
              <a:t>Ben Rolfe (BCA);   Jon Rosdahl (Qualcomm)</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March 2017</a:t>
            </a:r>
            <a:endParaRPr lang="en-GB" dirty="0"/>
          </a:p>
        </p:txBody>
      </p:sp>
      <p:sp>
        <p:nvSpPr>
          <p:cNvPr id="3" name="Footer Placeholder 2"/>
          <p:cNvSpPr>
            <a:spLocks noGrp="1"/>
          </p:cNvSpPr>
          <p:nvPr>
            <p:ph type="ftr" idx="11"/>
          </p:nvPr>
        </p:nvSpPr>
        <p:spPr/>
        <p:txBody>
          <a:bodyPr/>
          <a:lstStyle/>
          <a:p>
            <a:pPr>
              <a:defRPr/>
            </a:pPr>
            <a:r>
              <a:rPr lang="en-GB" smtClean="0"/>
              <a:t>Ben Rolfe (BCA);   Jon Rosdahl (Qualcomm)</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9</a:t>
            </a:fld>
            <a:endParaRPr lang="en-GB"/>
          </a:p>
        </p:txBody>
      </p:sp>
      <p:sp>
        <p:nvSpPr>
          <p:cNvPr id="5" name="TextBox 4"/>
          <p:cNvSpPr txBox="1"/>
          <p:nvPr/>
        </p:nvSpPr>
        <p:spPr>
          <a:xfrm>
            <a:off x="762000" y="602684"/>
            <a:ext cx="7780338" cy="461665"/>
          </a:xfrm>
          <a:prstGeom prst="rect">
            <a:avLst/>
          </a:prstGeom>
          <a:noFill/>
        </p:spPr>
        <p:txBody>
          <a:bodyPr wrap="square" rtlCol="0">
            <a:spAutoFit/>
          </a:bodyPr>
          <a:lstStyle/>
          <a:p>
            <a:pPr algn="ctr"/>
            <a:r>
              <a:rPr lang="en-US" dirty="0" smtClean="0">
                <a:solidFill>
                  <a:schemeClr val="tx1"/>
                </a:solidFill>
              </a:rPr>
              <a:t>2017 Meeting Income Report</a:t>
            </a:r>
          </a:p>
        </p:txBody>
      </p:sp>
      <p:graphicFrame>
        <p:nvGraphicFramePr>
          <p:cNvPr id="6" name="Table 5"/>
          <p:cNvGraphicFramePr>
            <a:graphicFrameLocks noGrp="1"/>
          </p:cNvGraphicFramePr>
          <p:nvPr>
            <p:extLst>
              <p:ext uri="{D42A27DB-BD31-4B8C-83A1-F6EECF244321}">
                <p14:modId xmlns:p14="http://schemas.microsoft.com/office/powerpoint/2010/main" val="3791370133"/>
              </p:ext>
            </p:extLst>
          </p:nvPr>
        </p:nvGraphicFramePr>
        <p:xfrm>
          <a:off x="762000" y="1064347"/>
          <a:ext cx="7780338" cy="5394590"/>
        </p:xfrm>
        <a:graphic>
          <a:graphicData uri="http://schemas.openxmlformats.org/drawingml/2006/table">
            <a:tbl>
              <a:tblPr/>
              <a:tblGrid>
                <a:gridCol w="3182606"/>
                <a:gridCol w="1500372"/>
                <a:gridCol w="1415124"/>
                <a:gridCol w="1682236"/>
              </a:tblGrid>
              <a:tr h="459926">
                <a:tc>
                  <a:txBody>
                    <a:bodyPr/>
                    <a:lstStyle/>
                    <a:p>
                      <a:pPr algn="l" fontAlgn="b"/>
                      <a:r>
                        <a:rPr lang="en-US" sz="1200" b="1" i="0" u="none" strike="noStrike" dirty="0">
                          <a:effectLst/>
                          <a:latin typeface="Arial" panose="020B0604020202020204" pitchFamily="34" charset="0"/>
                        </a:rPr>
                        <a:t>Financial Row</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 Miscellaneous</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2017-01 Atlanta, GA</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Total</a:t>
                      </a:r>
                    </a:p>
                  </a:txBody>
                  <a:tcPr marL="9525" marR="9525" marT="9525" marB="0" anchor="b">
                    <a:lnL>
                      <a:noFill/>
                    </a:lnL>
                    <a:lnR>
                      <a:noFill/>
                    </a:lnR>
                    <a:lnT>
                      <a:noFill/>
                    </a:lnT>
                    <a:lnB>
                      <a:noFill/>
                    </a:lnB>
                    <a:solidFill>
                      <a:srgbClr val="D0D0D0"/>
                    </a:solidFill>
                  </a:tcPr>
                </a:tc>
              </a:tr>
              <a:tr h="234984">
                <a:tc>
                  <a:txBody>
                    <a:bodyPr/>
                    <a:lstStyle/>
                    <a:p>
                      <a:pPr algn="l" fontAlgn="b"/>
                      <a:r>
                        <a:rPr lang="en-US" sz="1200" b="1" i="0" u="none" strike="noStrike" dirty="0">
                          <a:effectLst/>
                          <a:latin typeface="Arial" panose="020B0604020202020204" pitchFamily="34" charset="0"/>
                        </a:rPr>
                        <a:t> </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c>
                  <a:txBody>
                    <a:bodyPr/>
                    <a:lstStyle/>
                    <a:p>
                      <a:pPr algn="r" fontAlgn="b"/>
                      <a:r>
                        <a:rPr lang="en-US" sz="1400" b="1" i="0" u="none" strike="noStrike" dirty="0">
                          <a:effectLst/>
                          <a:latin typeface="Arial" panose="020B0604020202020204" pitchFamily="34" charset="0"/>
                        </a:rPr>
                        <a:t>Amount</a:t>
                      </a:r>
                    </a:p>
                  </a:txBody>
                  <a:tcPr marL="9525" marR="9525" marT="9525" marB="0" anchor="b">
                    <a:lnL>
                      <a:noFill/>
                    </a:lnL>
                    <a:lnR>
                      <a:noFill/>
                    </a:lnR>
                    <a:lnT>
                      <a:noFill/>
                    </a:lnT>
                    <a:lnB>
                      <a:noFill/>
                    </a:lnB>
                    <a:solidFill>
                      <a:srgbClr val="D0D0D0"/>
                    </a:solidFill>
                  </a:tcPr>
                </a:tc>
              </a:tr>
              <a:tr h="234984">
                <a:tc>
                  <a:txBody>
                    <a:bodyPr/>
                    <a:lstStyle/>
                    <a:p>
                      <a:pPr algn="l" fontAlgn="ctr"/>
                      <a:r>
                        <a:rPr lang="en-US" sz="1400" b="1" i="0" u="none" strike="noStrike">
                          <a:solidFill>
                            <a:srgbClr val="000000"/>
                          </a:solidFill>
                          <a:effectLst/>
                          <a:latin typeface="Arial" panose="020B0604020202020204" pitchFamily="34" charset="0"/>
                        </a:rPr>
                        <a:t>Ordinary Income/Expense</a:t>
                      </a: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1" i="0" u="none" strike="noStrike">
                          <a:solidFill>
                            <a:srgbClr val="000000"/>
                          </a:solidFill>
                          <a:effectLst/>
                          <a:latin typeface="Arial" panose="020B0604020202020204" pitchFamily="34" charset="0"/>
                        </a:rPr>
                        <a:t>Income</a:t>
                      </a:r>
                    </a:p>
                  </a:txBody>
                  <a:tcPr marL="85725" marR="9525" marT="9525" marB="0" anchor="b">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2.11 - Registrations</a:t>
                      </a:r>
                    </a:p>
                  </a:txBody>
                  <a:tcPr marL="171450" marR="9525" marT="9525" marB="0" anchor="b">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$215,501.00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$215,501.00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2.12 - Hotel Commissions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$24,462.74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$24,462.74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3.40 - IEEE CB Account Interest</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$310.48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$310.48 </a:t>
                      </a:r>
                    </a:p>
                  </a:txBody>
                  <a:tcPr marL="9525" marR="9525" marT="9525" marB="0" anchor="ctr">
                    <a:lnL>
                      <a:noFill/>
                    </a:lnL>
                    <a:lnR>
                      <a:noFill/>
                    </a:lnR>
                    <a:lnT>
                      <a:noFill/>
                    </a:lnT>
                    <a:lnB>
                      <a:noFill/>
                    </a:lnB>
                  </a:tcPr>
                </a:tc>
              </a:tr>
              <a:tr h="234984">
                <a:tc>
                  <a:txBody>
                    <a:bodyPr/>
                    <a:lstStyle/>
                    <a:p>
                      <a:pPr algn="l" fontAlgn="b"/>
                      <a:r>
                        <a:rPr lang="en-US" sz="1400" b="0" i="0" u="none" strike="noStrike" dirty="0">
                          <a:solidFill>
                            <a:srgbClr val="000000"/>
                          </a:solidFill>
                          <a:effectLst/>
                          <a:latin typeface="Arial" panose="020B0604020202020204" pitchFamily="34" charset="0"/>
                        </a:rPr>
                        <a:t>3.96 - Miscellaneous Income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$69,810.00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4984">
                <a:tc>
                  <a:txBody>
                    <a:bodyPr/>
                    <a:lstStyle/>
                    <a:p>
                      <a:pPr algn="l" fontAlgn="b"/>
                      <a:r>
                        <a:rPr lang="en-US" sz="1400" b="1" i="0" u="none" strike="noStrike">
                          <a:solidFill>
                            <a:srgbClr val="000000"/>
                          </a:solidFill>
                          <a:effectLst/>
                          <a:latin typeface="Arial" panose="020B0604020202020204" pitchFamily="34" charset="0"/>
                        </a:rPr>
                        <a:t>Total - Income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$309,773.74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$310,084.22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4984">
                <a:tc>
                  <a:txBody>
                    <a:bodyPr/>
                    <a:lstStyle/>
                    <a:p>
                      <a:pPr algn="l" fontAlgn="b"/>
                      <a:r>
                        <a:rPr lang="en-US" sz="1400" b="1" i="0" u="none" strike="noStrike">
                          <a:solidFill>
                            <a:srgbClr val="000000"/>
                          </a:solidFill>
                          <a:effectLst/>
                          <a:latin typeface="Arial" panose="020B0604020202020204" pitchFamily="34" charset="0"/>
                        </a:rPr>
                        <a:t>Gross Profit</a:t>
                      </a:r>
                    </a:p>
                  </a:txBody>
                  <a:tcPr marL="85725" marR="9525" marT="9525" marB="0" anchor="b">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a:solidFill>
                            <a:srgbClr val="000000"/>
                          </a:solidFill>
                          <a:effectLst/>
                          <a:latin typeface="Arial" panose="020B0604020202020204" pitchFamily="34" charset="0"/>
                        </a:rPr>
                        <a:t>$309,773.74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$310,084.22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r h="234984">
                <a:tc>
                  <a:txBody>
                    <a:bodyPr/>
                    <a:lstStyle/>
                    <a:p>
                      <a:pPr algn="l" fontAlgn="b"/>
                      <a:r>
                        <a:rPr lang="en-US" sz="1400" b="1" i="0" u="none" strike="noStrike">
                          <a:solidFill>
                            <a:srgbClr val="000000"/>
                          </a:solidFill>
                          <a:effectLst/>
                          <a:latin typeface="Arial" panose="020B0604020202020204" pitchFamily="34" charset="0"/>
                        </a:rPr>
                        <a:t>Expense</a:t>
                      </a:r>
                    </a:p>
                  </a:txBody>
                  <a:tcPr marL="85725" marR="9525" marT="9525" marB="0" anchor="b">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4.113 - Venue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$9,630.90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$9,630.90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4.12 - Financial Fees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dirty="0" smtClean="0">
                          <a:solidFill>
                            <a:srgbClr val="000000"/>
                          </a:solidFill>
                          <a:effectLst/>
                          <a:latin typeface="Arial" panose="020B0604020202020204" pitchFamily="34" charset="0"/>
                        </a:rPr>
                        <a:t>$6,677.10 </a:t>
                      </a:r>
                      <a:endParaRPr lang="en-US" sz="14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c>
                  <a:txBody>
                    <a:bodyPr/>
                    <a:lstStyle/>
                    <a:p>
                      <a:pPr algn="r" fontAlgn="ctr"/>
                      <a:r>
                        <a:rPr lang="en-US" sz="1400" b="0" i="0" u="none" strike="noStrike" dirty="0" smtClean="0">
                          <a:solidFill>
                            <a:srgbClr val="000000"/>
                          </a:solidFill>
                          <a:effectLst/>
                          <a:latin typeface="Arial" panose="020B0604020202020204" pitchFamily="34" charset="0"/>
                        </a:rPr>
                        <a:t>$6,677.10 </a:t>
                      </a:r>
                      <a:endParaRPr lang="en-US" sz="1400" b="0" i="0" u="none" strike="noStrike" dirty="0">
                        <a:solidFill>
                          <a:srgbClr val="000000"/>
                        </a:solidFill>
                        <a:effectLst/>
                        <a:latin typeface="Arial" panose="020B0604020202020204" pitchFamily="34" charset="0"/>
                      </a:endParaRP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4.13 - Meeting  Planner</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$45,710.87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$45,710.87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4.14 - Food &amp; Beverage</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$114,318.15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$114,318.15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4.15 - Network Services</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$38,925.72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$38,925.72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4.16 - Social</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$22,415.00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$22,415.00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4.17 - Shipping</a:t>
                      </a:r>
                    </a:p>
                  </a:txBody>
                  <a:tcPr marL="171450" marR="9525" marT="9525" marB="0" anchor="b">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a:noFill/>
                    </a:lnB>
                  </a:tcPr>
                </a:tc>
                <a:tc>
                  <a:txBody>
                    <a:bodyPr/>
                    <a:lstStyle/>
                    <a:p>
                      <a:pPr algn="r" fontAlgn="ctr"/>
                      <a:r>
                        <a:rPr lang="en-US" sz="1400" b="0" i="0" u="none" strike="noStrike">
                          <a:solidFill>
                            <a:srgbClr val="000000"/>
                          </a:solidFill>
                          <a:effectLst/>
                          <a:latin typeface="Arial" panose="020B0604020202020204" pitchFamily="34" charset="0"/>
                        </a:rPr>
                        <a:t>$3,159.50 </a:t>
                      </a:r>
                    </a:p>
                  </a:txBody>
                  <a:tcPr marL="9525" marR="9525" marT="9525" marB="0" anchor="ctr">
                    <a:lnL>
                      <a:noFill/>
                    </a:lnL>
                    <a:lnR>
                      <a:noFill/>
                    </a:lnR>
                    <a:lnT>
                      <a:noFill/>
                    </a:lnT>
                    <a:lnB>
                      <a:noFill/>
                    </a:lnB>
                  </a:tcPr>
                </a:tc>
                <a:tc>
                  <a:txBody>
                    <a:bodyPr/>
                    <a:lstStyle/>
                    <a:p>
                      <a:pPr algn="r" fontAlgn="ctr"/>
                      <a:r>
                        <a:rPr lang="en-US" sz="1400" b="0" i="0" u="none" strike="noStrike" dirty="0">
                          <a:solidFill>
                            <a:srgbClr val="000000"/>
                          </a:solidFill>
                          <a:effectLst/>
                          <a:latin typeface="Arial" panose="020B0604020202020204" pitchFamily="34" charset="0"/>
                        </a:rPr>
                        <a:t>$3,159.50 </a:t>
                      </a:r>
                    </a:p>
                  </a:txBody>
                  <a:tcPr marL="9525" marR="9525" marT="9525" marB="0" anchor="ctr">
                    <a:lnL>
                      <a:noFill/>
                    </a:lnL>
                    <a:lnR>
                      <a:noFill/>
                    </a:lnR>
                    <a:lnT>
                      <a:noFill/>
                    </a:lnT>
                    <a:lnB>
                      <a:noFill/>
                    </a:lnB>
                  </a:tcPr>
                </a:tc>
              </a:tr>
              <a:tr h="234984">
                <a:tc>
                  <a:txBody>
                    <a:bodyPr/>
                    <a:lstStyle/>
                    <a:p>
                      <a:pPr algn="l" fontAlgn="b"/>
                      <a:r>
                        <a:rPr lang="en-US" sz="1400" b="0" i="0" u="none" strike="noStrike">
                          <a:solidFill>
                            <a:srgbClr val="000000"/>
                          </a:solidFill>
                          <a:effectLst/>
                          <a:latin typeface="Arial" panose="020B0604020202020204" pitchFamily="34" charset="0"/>
                        </a:rPr>
                        <a:t>4.18 - Misc Expense</a:t>
                      </a:r>
                    </a:p>
                  </a:txBody>
                  <a:tcPr marL="171450" marR="9525" marT="9525" marB="0" anchor="b">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a:solidFill>
                            <a:srgbClr val="000000"/>
                          </a:solidFill>
                          <a:effectLst/>
                          <a:latin typeface="Arial" panose="020B0604020202020204" pitchFamily="34" charset="0"/>
                        </a:rPr>
                        <a:t>$1,060.00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c>
                  <a:txBody>
                    <a:bodyPr/>
                    <a:lstStyle/>
                    <a:p>
                      <a:pPr algn="r" fontAlgn="ctr"/>
                      <a:r>
                        <a:rPr lang="en-US" sz="1400" b="0" i="0" u="none" strike="noStrike" dirty="0">
                          <a:solidFill>
                            <a:srgbClr val="000000"/>
                          </a:solidFill>
                          <a:effectLst/>
                          <a:latin typeface="Arial" panose="020B0604020202020204" pitchFamily="34" charset="0"/>
                        </a:rPr>
                        <a:t>$1,060.00 </a:t>
                      </a:r>
                    </a:p>
                  </a:txBody>
                  <a:tcPr marL="9525" marR="9525" marT="9525" marB="0" anchor="ctr">
                    <a:lnL>
                      <a:noFill/>
                    </a:lnL>
                    <a:lnR>
                      <a:noFill/>
                    </a:lnR>
                    <a:lnT>
                      <a:noFill/>
                    </a:lnT>
                    <a:lnB w="6350" cap="flat" cmpd="sng" algn="ctr">
                      <a:solidFill>
                        <a:srgbClr val="C0C0C0"/>
                      </a:solidFill>
                      <a:prstDash val="dot"/>
                      <a:round/>
                      <a:headEnd type="none" w="med" len="med"/>
                      <a:tailEnd type="none" w="med" len="med"/>
                    </a:lnB>
                  </a:tcPr>
                </a:tc>
              </a:tr>
              <a:tr h="234984">
                <a:tc>
                  <a:txBody>
                    <a:bodyPr/>
                    <a:lstStyle/>
                    <a:p>
                      <a:pPr algn="l" fontAlgn="b"/>
                      <a:r>
                        <a:rPr lang="en-US" sz="1400" b="1" i="0" u="none" strike="noStrike">
                          <a:solidFill>
                            <a:srgbClr val="000000"/>
                          </a:solidFill>
                          <a:effectLst/>
                          <a:latin typeface="Arial" panose="020B0604020202020204" pitchFamily="34" charset="0"/>
                        </a:rPr>
                        <a:t>Total - Expense</a:t>
                      </a:r>
                    </a:p>
                  </a:txBody>
                  <a:tcPr marL="85725" marR="9525" marT="9525" marB="0" anchor="b">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$0.00 </a:t>
                      </a: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241,897.24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241,897.24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C0C0C0"/>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4984">
                <a:tc>
                  <a:txBody>
                    <a:bodyPr/>
                    <a:lstStyle/>
                    <a:p>
                      <a:pPr algn="l" fontAlgn="ctr"/>
                      <a:r>
                        <a:rPr lang="en-US" sz="1400" b="1" i="0" u="none" strike="noStrike">
                          <a:solidFill>
                            <a:srgbClr val="000000"/>
                          </a:solidFill>
                          <a:effectLst/>
                          <a:latin typeface="Arial" panose="020B0604020202020204" pitchFamily="34" charset="0"/>
                        </a:rPr>
                        <a:t>Net Ordinary Income</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67,876.50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c>
                  <a:txBody>
                    <a:bodyPr/>
                    <a:lstStyle/>
                    <a:p>
                      <a:pPr algn="r" fontAlgn="ctr"/>
                      <a:r>
                        <a:rPr lang="en-US" sz="1400" b="1" i="0" u="none" strike="noStrike" dirty="0" smtClean="0">
                          <a:solidFill>
                            <a:srgbClr val="000000"/>
                          </a:solidFill>
                          <a:effectLst/>
                          <a:latin typeface="Arial" panose="020B0604020202020204" pitchFamily="34" charset="0"/>
                        </a:rPr>
                        <a:t>$68,186.98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w="6350" cap="flat" cmpd="sng" algn="ctr">
                      <a:solidFill>
                        <a:srgbClr val="969696"/>
                      </a:solidFill>
                      <a:prstDash val="dot"/>
                      <a:round/>
                      <a:headEnd type="none" w="med" len="med"/>
                      <a:tailEnd type="none" w="med" len="med"/>
                    </a:lnB>
                  </a:tcPr>
                </a:tc>
              </a:tr>
              <a:tr h="234984">
                <a:tc>
                  <a:txBody>
                    <a:bodyPr/>
                    <a:lstStyle/>
                    <a:p>
                      <a:pPr algn="l" fontAlgn="ctr"/>
                      <a:r>
                        <a:rPr lang="en-US" sz="1400" b="1" i="0" u="none" strike="noStrike">
                          <a:solidFill>
                            <a:srgbClr val="000000"/>
                          </a:solidFill>
                          <a:effectLst/>
                          <a:latin typeface="Arial" panose="020B0604020202020204" pitchFamily="34" charset="0"/>
                        </a:rPr>
                        <a:t>Net Income</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$310.48 </a:t>
                      </a: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a:solidFill>
                            <a:srgbClr val="000000"/>
                          </a:solidFill>
                          <a:effectLst/>
                          <a:latin typeface="Arial" panose="020B0604020202020204" pitchFamily="34" charset="0"/>
                        </a:rPr>
                        <a:t>$</a:t>
                      </a:r>
                      <a:r>
                        <a:rPr lang="en-US" sz="1400" b="1" i="0" u="none" strike="noStrike" dirty="0" smtClean="0">
                          <a:solidFill>
                            <a:srgbClr val="000000"/>
                          </a:solidFill>
                          <a:effectLst/>
                          <a:latin typeface="Arial" panose="020B0604020202020204" pitchFamily="34" charset="0"/>
                        </a:rPr>
                        <a:t>67,876.50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c>
                  <a:txBody>
                    <a:bodyPr/>
                    <a:lstStyle/>
                    <a:p>
                      <a:pPr algn="r" fontAlgn="ctr"/>
                      <a:r>
                        <a:rPr lang="en-US" sz="1400" b="1" i="0" u="none" strike="noStrike" dirty="0" smtClean="0">
                          <a:solidFill>
                            <a:srgbClr val="000000"/>
                          </a:solidFill>
                          <a:effectLst/>
                          <a:latin typeface="Arial" panose="020B0604020202020204" pitchFamily="34" charset="0"/>
                        </a:rPr>
                        <a:t>$68,186.98 </a:t>
                      </a:r>
                      <a:endParaRPr lang="en-US" sz="1400" b="1" i="0" u="none" strike="noStrike" dirty="0">
                        <a:solidFill>
                          <a:srgbClr val="000000"/>
                        </a:solidFill>
                        <a:effectLst/>
                        <a:latin typeface="Arial" panose="020B0604020202020204" pitchFamily="34" charset="0"/>
                      </a:endParaRPr>
                    </a:p>
                  </a:txBody>
                  <a:tcPr marL="9525" marR="9525" marT="9525" marB="0" anchor="ctr">
                    <a:lnL>
                      <a:noFill/>
                    </a:lnL>
                    <a:lnR>
                      <a:noFill/>
                    </a:lnR>
                    <a:lnT w="6350" cap="flat" cmpd="sng" algn="ctr">
                      <a:solidFill>
                        <a:srgbClr val="969696"/>
                      </a:solidFill>
                      <a:prstDash val="dot"/>
                      <a:round/>
                      <a:headEnd type="none" w="med" len="med"/>
                      <a:tailEnd type="none" w="med" len="med"/>
                    </a:lnT>
                    <a:lnB>
                      <a:noFill/>
                    </a:lnB>
                  </a:tcPr>
                </a:tc>
              </a:tr>
            </a:tbl>
          </a:graphicData>
        </a:graphic>
      </p:graphicFrame>
    </p:spTree>
    <p:extLst>
      <p:ext uri="{BB962C8B-B14F-4D97-AF65-F5344CB8AC3E}">
        <p14:creationId xmlns:p14="http://schemas.microsoft.com/office/powerpoint/2010/main" val="1588707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67678</TotalTime>
  <Words>2576</Words>
  <Application>Microsoft Office PowerPoint</Application>
  <PresentationFormat>On-screen Show (4:3)</PresentationFormat>
  <Paragraphs>796</Paragraphs>
  <Slides>12</Slides>
  <Notes>11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2" baseType="lpstr">
      <vt:lpstr>Arial Unicode MS</vt:lpstr>
      <vt:lpstr>Gulim</vt:lpstr>
      <vt:lpstr>MS Gothic</vt:lpstr>
      <vt:lpstr>MS PGothic</vt:lpstr>
      <vt:lpstr>Arial</vt:lpstr>
      <vt:lpstr>Calibri</vt:lpstr>
      <vt:lpstr>Tahoma</vt:lpstr>
      <vt:lpstr>Times New Roman</vt:lpstr>
      <vt:lpstr>802-11-Submission</vt:lpstr>
      <vt:lpstr>Document</vt:lpstr>
      <vt:lpstr>Treasurer Report March 2017  - Vancouver</vt:lpstr>
      <vt:lpstr>Abstract</vt:lpstr>
      <vt:lpstr>PowerPoint Presentation</vt:lpstr>
      <vt:lpstr>PowerPoint Presentation</vt:lpstr>
      <vt:lpstr>Atlanta, Jan 2017 Budget Report</vt:lpstr>
      <vt:lpstr>Daejeon, May 2017 Budget Estimate</vt:lpstr>
      <vt:lpstr>Historical Attendance</vt:lpstr>
      <vt:lpstr>Historical Attendance</vt:lpstr>
      <vt:lpstr>PowerPoint Presentation</vt:lpstr>
      <vt:lpstr>PowerPoint Presentation</vt:lpstr>
      <vt:lpstr>PowerPoint Presentation</vt:lpstr>
      <vt:lpstr>PowerPoint Presentation</vt:lpstr>
    </vt:vector>
  </TitlesOfParts>
  <Manager>Benjamin A. Rolfe</Manager>
  <Company>BCA, CSR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March 2017 - Vancouver</dc:title>
  <dc:creator>Jon Rosdahl</dc:creator>
  <cp:keywords>March 2017</cp:keywords>
  <dc:description>Ben Rolfe (BCA); Jon Rosdahl (Qualcomm)</dc:description>
  <cp:lastModifiedBy>Jon Rosdahl</cp:lastModifiedBy>
  <cp:revision>376</cp:revision>
  <cp:lastPrinted>1601-01-01T00:00:00Z</cp:lastPrinted>
  <dcterms:created xsi:type="dcterms:W3CDTF">2012-05-13T15:07:35Z</dcterms:created>
  <dcterms:modified xsi:type="dcterms:W3CDTF">2017-03-18T00:55:10Z</dcterms:modified>
</cp:coreProperties>
</file>