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20"/>
  </p:notesMasterIdLst>
  <p:handoutMasterIdLst>
    <p:handoutMasterId r:id="rId21"/>
  </p:handoutMasterIdLst>
  <p:sldIdLst>
    <p:sldId id="256" r:id="rId7"/>
    <p:sldId id="395" r:id="rId8"/>
    <p:sldId id="324" r:id="rId9"/>
    <p:sldId id="474" r:id="rId10"/>
    <p:sldId id="485" r:id="rId11"/>
    <p:sldId id="486" r:id="rId12"/>
    <p:sldId id="488" r:id="rId13"/>
    <p:sldId id="490" r:id="rId14"/>
    <p:sldId id="494" r:id="rId15"/>
    <p:sldId id="491" r:id="rId16"/>
    <p:sldId id="496" r:id="rId17"/>
    <p:sldId id="424" r:id="rId18"/>
    <p:sldId id="32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5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3326" autoAdjust="0"/>
  </p:normalViewPr>
  <p:slideViewPr>
    <p:cSldViewPr>
      <p:cViewPr varScale="1">
        <p:scale>
          <a:sx n="68" d="100"/>
          <a:sy n="68" d="100"/>
        </p:scale>
        <p:origin x="138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3822"/>
    </p:cViewPr>
  </p:sorterViewPr>
  <p:notesViewPr>
    <p:cSldViewPr>
      <p:cViewPr varScale="1">
        <p:scale>
          <a:sx n="98" d="100"/>
          <a:sy n="98" d="100"/>
        </p:scale>
        <p:origin x="357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D09EC-5EA4-46DB-91E0-CF97D2C750F0}" type="datetime1">
              <a:rPr lang="sv-SE" smtClean="0"/>
              <a:t>2017-03-13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8BC1DE-C1F5-4F3B-94B7-F6358C79F3FF}" type="datetime1">
              <a:rPr lang="sv-SE" smtClean="0"/>
              <a:t>2017-03-13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6DF1EE66-A7EA-46C3-B233-E69A7435DBBC}" type="datetime1">
              <a:rPr lang="sv-SE" smtClean="0"/>
              <a:t>2017-03-13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26F0FE0C-6582-4C40-A5A7-0A7851DEC496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3A1E9D5-EF0F-4989-ADF4-32D0D17B6722}" type="datetime1">
              <a:rPr lang="sv-SE" smtClean="0"/>
              <a:t>2017-03-13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C0BE5CF-0DEA-4C3D-ABAD-690ACAFB1CBB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C654E2B-EC6E-4EB9-9CB6-AA33786D0240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24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9CF9BB7-0F3A-468F-A135-BA08803B7B7D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9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D3A3039-1255-48EA-8DC3-C53EA5230B25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03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9F5A839-AE2C-48CF-85FC-68B606405AB3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9CD933-590D-400F-810D-64876D42B806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7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3DF4AD0-A7F2-468E-856D-C88116BC4BFB}" type="datetime1">
              <a:rPr lang="sv-SE" smtClean="0"/>
              <a:t>2017-03-13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8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25" y="664210"/>
            <a:ext cx="7770813" cy="10652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Impact of reciprocal mixing on WUR performance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195208"/>
              </p:ext>
            </p:extLst>
          </p:nvPr>
        </p:nvGraphicFramePr>
        <p:xfrm>
          <a:off x="696913" y="3579813"/>
          <a:ext cx="7210425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" name="Document" r:id="rId4" imgW="8131154" imgH="2799768" progId="Word.Document.8">
                  <p:embed/>
                </p:oleObj>
              </mc:Choice>
              <mc:Fallback>
                <p:oleObj name="Document" r:id="rId4" imgW="8131154" imgH="279976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579813"/>
                        <a:ext cx="7210425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13494" y="1268760"/>
                <a:ext cx="7770813" cy="122525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𝑃𝑁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35.5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𝑑𝐵𝑐</m:t>
                    </m:r>
                  </m:oMath>
                </a14:m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sv-SE" b="0" i="1">
                                        <a:latin typeface="Cambria Math" panose="02040503050406030204" pitchFamily="18" charset="0"/>
                                      </a:rPr>
                                      <m:t>𝑎𝑑𝑗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𝑎𝑛𝑡</m:t>
                        </m:r>
                      </m:sub>
                    </m:sSub>
                  </m:oMath>
                </a14:m>
                <a:r>
                  <a:rPr lang="en-US" dirty="0"/>
                  <a:t>= -</a:t>
                </a:r>
                <a:r>
                  <a:rPr lang="en-US" b="0" dirty="0"/>
                  <a:t>16 dB (from IEEE 802.11-2012, BPSK, r = ½)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000" b="0" i="1">
                                          <a:latin typeface="Cambria Math" panose="02040503050406030204" pitchFamily="18" charset="0"/>
                                        </a:rPr>
                                        <m:t>𝑅𝑀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𝑊𝑈𝑅</m:t>
                          </m:r>
                        </m:sub>
                      </m:sSub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sv-SE" sz="2000" b="0" i="1">
                                          <a:latin typeface="Cambria Math" panose="02040503050406030204" pitchFamily="18" charset="0"/>
                                        </a:rPr>
                                        <m:t>𝑎𝑑𝑗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sv-SE" sz="2000" b="0" i="1">
                              <a:latin typeface="Cambria Math" panose="02040503050406030204" pitchFamily="18" charset="0"/>
                            </a:rPr>
                            <m:t>𝑎𝑛𝑡</m:t>
                          </m:r>
                        </m:sub>
                      </m:sSub>
                      <m:r>
                        <a:rPr lang="sv-SE" sz="2000" b="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𝑃𝑁</m:t>
                          </m:r>
                        </m:sub>
                      </m:sSub>
                      <m:r>
                        <a:rPr lang="sv-SE" sz="2000" b="0" i="1">
                          <a:latin typeface="Cambria Math" panose="02040503050406030204" pitchFamily="18" charset="0"/>
                        </a:rPr>
                        <m:t>=−16 −</m:t>
                      </m:r>
                      <m:d>
                        <m:dPr>
                          <m:ctrlPr>
                            <a:rPr lang="sv-SE" sz="2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000" b="0" i="1">
                              <a:latin typeface="Cambria Math" panose="02040503050406030204" pitchFamily="18" charset="0"/>
                            </a:rPr>
                            <m:t>−35.5</m:t>
                          </m:r>
                        </m:e>
                      </m:d>
                      <m:r>
                        <a:rPr lang="sv-SE" sz="2000" b="0" i="1">
                          <a:latin typeface="Cambria Math" panose="02040503050406030204" pitchFamily="18" charset="0"/>
                        </a:rPr>
                        <m:t>=19.5</m:t>
                      </m:r>
                      <m:r>
                        <a:rPr lang="sv-SE" sz="2000" b="0" i="1">
                          <a:latin typeface="Cambria Math" panose="02040503050406030204" pitchFamily="18" charset="0"/>
                        </a:rPr>
                        <m:t>𝑑𝐵</m:t>
                      </m:r>
                    </m:oMath>
                  </m:oMathPara>
                </a14:m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If the requirement for C/I would be set the same as for the most robust MCS, reciprocal mixing will not be an issue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C/I simulated in [2] is 15-20 dB lower than what results from reciprocal mixing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57150" indent="0"/>
                <a:endParaRPr lang="en-US" sz="2000" b="0" dirty="0"/>
              </a:p>
              <a:p>
                <a:pPr marL="0" indent="0"/>
                <a:endParaRPr lang="en-US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3494" y="1268760"/>
                <a:ext cx="7770813" cy="1225253"/>
              </a:xfrm>
              <a:blipFill>
                <a:blip r:embed="rId3"/>
                <a:stretch>
                  <a:fillRect l="-1020" t="-1990" r="-1333" b="-30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19571"/>
            <a:ext cx="7770813" cy="1065213"/>
          </a:xfrm>
        </p:spPr>
        <p:txBody>
          <a:bodyPr/>
          <a:lstStyle/>
          <a:p>
            <a:r>
              <a:rPr lang="en-US" dirty="0"/>
              <a:t>Numerical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75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a WUR sensitivity similar to MCS0, it seems to make sense to require also similar ACI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this is assumed, reciprocal mixing will not be an issue. (Essentially, other problems will appear earlier)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Normally phase noise is important to include when coherent reception is used, and in particular when operating at high SNR. If OOK is used this does not seem necessary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believe is </a:t>
            </a:r>
            <a:r>
              <a:rPr lang="en-US"/>
              <a:t>it not </a:t>
            </a:r>
            <a:r>
              <a:rPr lang="en-US" dirty="0"/>
              <a:t>necessary to include phase noise for performance evaluation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96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use of the model in slides 7-8 (with possible correction factors to include e.g. BW of filters before the detector ) to evaluate the impact of reciprocal mixing on WUR? </a:t>
            </a:r>
          </a:p>
          <a:p>
            <a:endParaRPr lang="en-US" dirty="0"/>
          </a:p>
          <a:p>
            <a:r>
              <a:rPr lang="en-US" dirty="0"/>
              <a:t>Y/N/A: X/Y/Z</a:t>
            </a:r>
          </a:p>
        </p:txBody>
      </p:sp>
    </p:spTree>
    <p:extLst>
      <p:ext uri="{BB962C8B-B14F-4D97-AF65-F5344CB8AC3E}">
        <p14:creationId xmlns:p14="http://schemas.microsoft.com/office/powerpoint/2010/main" val="1327204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M. Park et al., “WUR Phase Noise Model Study,” </a:t>
            </a:r>
            <a:r>
              <a:rPr lang="en-US" sz="2000" b="0" dirty="0"/>
              <a:t>IEEE 802.11-17/0026r0</a:t>
            </a:r>
            <a:r>
              <a:rPr lang="en-GB" sz="2000" b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L. Wilhelmsson and M. Lopez, “Concurrent transmission of data and a wake-up signal in 802.11ax ,” </a:t>
            </a:r>
            <a:r>
              <a:rPr lang="en-US" sz="2000" b="0" dirty="0"/>
              <a:t>IEEE 802.11-17/0094r1</a:t>
            </a:r>
            <a:r>
              <a:rPr lang="en-GB" sz="2000" b="0" dirty="0"/>
              <a:t>.</a:t>
            </a:r>
          </a:p>
          <a:p>
            <a:pPr marL="0" indent="0"/>
            <a:endParaRPr lang="en-GB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importance of modeling the trade-off between power consumption and phase noise power was highlighted in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Noisy oscillators may cause WUR performance degradations due to reciprocal mixing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introduces a simple analytical model to evaluate the impact of reciprocal mixing on WUR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Recap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phase</a:t>
            </a:r>
            <a:r>
              <a:rPr lang="sv-SE" dirty="0"/>
              <a:t>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models</a:t>
            </a:r>
            <a:r>
              <a:rPr lang="sv-SE" dirty="0"/>
              <a:t>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Degradation </a:t>
            </a:r>
            <a:r>
              <a:rPr lang="sv-SE" dirty="0" err="1"/>
              <a:t>due</a:t>
            </a:r>
            <a:r>
              <a:rPr lang="sv-SE" dirty="0"/>
              <a:t> </a:t>
            </a:r>
            <a:r>
              <a:rPr lang="sv-SE" dirty="0" err="1"/>
              <a:t>reciprocal</a:t>
            </a:r>
            <a:r>
              <a:rPr lang="sv-SE" dirty="0"/>
              <a:t> </a:t>
            </a:r>
            <a:r>
              <a:rPr lang="sv-SE" dirty="0" err="1"/>
              <a:t>mixing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Modeling</a:t>
            </a:r>
            <a:r>
              <a:rPr lang="sv-SE" dirty="0"/>
              <a:t> </a:t>
            </a:r>
            <a:r>
              <a:rPr lang="sv-SE" dirty="0" err="1"/>
              <a:t>reciprocal</a:t>
            </a:r>
            <a:r>
              <a:rPr lang="sv-SE" dirty="0"/>
              <a:t> </a:t>
            </a:r>
            <a:r>
              <a:rPr lang="sv-SE" dirty="0" err="1"/>
              <a:t>mixing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Simple </a:t>
            </a:r>
            <a:r>
              <a:rPr lang="sv-SE" dirty="0" err="1"/>
              <a:t>model</a:t>
            </a:r>
            <a:r>
              <a:rPr lang="sv-SE" dirty="0"/>
              <a:t> to </a:t>
            </a:r>
            <a:r>
              <a:rPr lang="sv-SE" dirty="0" err="1"/>
              <a:t>evaluate</a:t>
            </a:r>
            <a:r>
              <a:rPr lang="sv-SE" dirty="0"/>
              <a:t> the </a:t>
            </a:r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reciprocal</a:t>
            </a:r>
            <a:r>
              <a:rPr lang="sv-SE" dirty="0"/>
              <a:t> </a:t>
            </a:r>
            <a:r>
              <a:rPr lang="sv-SE" dirty="0" err="1"/>
              <a:t>mixing</a:t>
            </a:r>
            <a:r>
              <a:rPr lang="sv-SE" dirty="0"/>
              <a:t> on WUR </a:t>
            </a:r>
            <a:r>
              <a:rPr lang="sv-SE" dirty="0" err="1"/>
              <a:t>performance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Numerical</a:t>
            </a:r>
            <a:r>
              <a:rPr lang="sv-SE" dirty="0"/>
              <a:t> </a:t>
            </a:r>
            <a:r>
              <a:rPr lang="sv-SE" dirty="0" err="1"/>
              <a:t>examples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 marL="0" indent="0"/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876486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phase noise (PN) model should take into account power consumption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a trade-off: Lowering the power consumption in the LO increases the PN power [1]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very low power oscillators, reciprocal mixing (RM) may be non-negligible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RM may potentially degrade the WUR performance whenever a strong adjacent interferer is present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19571"/>
            <a:ext cx="7770813" cy="1065213"/>
          </a:xfrm>
        </p:spPr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6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3494" y="1268760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problem caused by RM is illustrated in the following figure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19571"/>
            <a:ext cx="7770813" cy="1065213"/>
          </a:xfrm>
        </p:spPr>
        <p:txBody>
          <a:bodyPr/>
          <a:lstStyle/>
          <a:p>
            <a:r>
              <a:rPr lang="en-US" dirty="0"/>
              <a:t>Impact of 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501" y="1934855"/>
            <a:ext cx="6804248" cy="454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8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3494" y="1268760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simple analytical model is obtained  by assuming that the phase noise consists of a single spur with a power calculated by integrating the PSD of the PN over the bandwidth of the adjacent channel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19571"/>
            <a:ext cx="7770813" cy="1065213"/>
          </a:xfrm>
        </p:spPr>
        <p:txBody>
          <a:bodyPr/>
          <a:lstStyle/>
          <a:p>
            <a:r>
              <a:rPr lang="en-US" dirty="0"/>
              <a:t>Modeling 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961332"/>
            <a:ext cx="6234474" cy="356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4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13494" y="1268760"/>
                <a:ext cx="7770813" cy="122525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At frequency offsets of the order of the channel separation (e.g. 25 MHz), the PSD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of PN may be approximated [1] by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7.33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𝑘𝑇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sv-SE" b="0" i="1" smtClean="0">
                                        <a:latin typeface="Cambria Math" panose="02040503050406030204" pitchFamily="18" charset="0"/>
                                      </a:rPr>
                                      <m:t>𝐿𝑂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where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1600" dirty="0"/>
                  <a:t>: minimum power dissipation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𝐿𝑂</m:t>
                        </m:r>
                      </m:sub>
                    </m:sSub>
                  </m:oMath>
                </a14:m>
                <a:r>
                  <a:rPr lang="en-US" sz="1600" dirty="0"/>
                  <a:t>: LO frequency 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600" dirty="0"/>
                  <a:t>: offset frequency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/>
                  <a:t>: Boltzmann constant 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600" dirty="0"/>
                  <a:t>: temperature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Assuming the adjacent channel bandwidth to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𝑎𝑑𝑗</m:t>
                        </m:r>
                      </m:sub>
                    </m:sSub>
                  </m:oMath>
                </a14:m>
                <a:r>
                  <a:rPr lang="en-US" dirty="0"/>
                  <a:t> [Hz] and the channel separation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𝑎𝑑𝑗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[</m:t>
                    </m:r>
                    <m:r>
                      <m:rPr>
                        <m:nor/>
                      </m:rPr>
                      <a:rPr lang="en-US" dirty="0"/>
                      <m:t>Hz</m:t>
                    </m:r>
                    <m:r>
                      <m:rPr>
                        <m:nor/>
                      </m:rPr>
                      <a:rPr lang="en-US" dirty="0"/>
                      <m:t>]</m:t>
                    </m:r>
                  </m:oMath>
                </a14:m>
                <a:r>
                  <a:rPr lang="en-US" dirty="0"/>
                  <a:t>, the PN power over the adjacent channel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𝑃𝑁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𝑎𝑑𝑗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𝑎𝑑𝑗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𝑎𝑑𝑗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𝑎𝑑𝑗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7.33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sv-SE" sz="1400" b="0" i="1" smtClean="0">
                                      <a:latin typeface="Cambria Math" panose="02040503050406030204" pitchFamily="18" charset="0"/>
                                    </a:rPr>
                                    <m:t>𝐿𝑂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𝑚𝑖𝑛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𝑎𝑑𝑗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𝑎𝑑𝑗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𝑎𝑑𝑗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𝑎𝑑𝑗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sz="18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0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3494" y="1268760"/>
                <a:ext cx="7770813" cy="1225253"/>
              </a:xfrm>
              <a:blipFill>
                <a:blip r:embed="rId3"/>
                <a:stretch>
                  <a:fillRect l="-1020" t="-3980" b="-3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19571"/>
            <a:ext cx="7770813" cy="1065213"/>
          </a:xfrm>
        </p:spPr>
        <p:txBody>
          <a:bodyPr/>
          <a:lstStyle/>
          <a:p>
            <a:r>
              <a:rPr lang="en-US" dirty="0"/>
              <a:t>Modeling 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4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13494" y="1268760"/>
                <a:ext cx="7770813" cy="122525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sz="2000" dirty="0"/>
                  <a:t>U</a:t>
                </a:r>
                <a:r>
                  <a:rPr lang="sv-SE" sz="2000" dirty="0" err="1"/>
                  <a:t>se</a:t>
                </a:r>
                <a:r>
                  <a:rPr lang="en-US" sz="2000" dirty="0"/>
                  <a:t> the following parameters [1]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1600" dirty="0"/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sz="1600" dirty="0"/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𝐿𝑂</m:t>
                        </m:r>
                      </m:sub>
                    </m:sSub>
                  </m:oMath>
                </a14:m>
                <a:r>
                  <a:rPr lang="en-US" sz="1600" dirty="0"/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2.437 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𝐺𝐻𝑧</m:t>
                    </m:r>
                  </m:oMath>
                </a14:m>
                <a:r>
                  <a:rPr lang="en-US" sz="1600" dirty="0"/>
                  <a:t> 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/>
                  <a:t>: </a:t>
                </a:r>
                <a14:m>
                  <m:oMath xmlns:m="http://schemas.openxmlformats.org/officeDocument/2006/math">
                    <m:r>
                      <a:rPr lang="sv-SE" sz="1600" b="0" i="1" smtClean="0">
                        <a:latin typeface="Cambria Math" panose="02040503050406030204" pitchFamily="18" charset="0"/>
                      </a:rPr>
                      <m:t>1.38</m:t>
                    </m:r>
                    <m:sSup>
                      <m:sSupPr>
                        <m:ctrlPr>
                          <a:rPr lang="sv-SE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−23</m:t>
                        </m:r>
                      </m:sup>
                    </m:sSup>
                  </m:oMath>
                </a14:m>
                <a:r>
                  <a:rPr lang="sv-SE" sz="1600" dirty="0"/>
                  <a:t> </a:t>
                </a:r>
                <a14:m>
                  <m:oMath xmlns:m="http://schemas.openxmlformats.org/officeDocument/2006/math">
                    <m:r>
                      <a:rPr lang="sv-SE" sz="1600" b="0" i="1" smtClean="0">
                        <a:latin typeface="Cambria Math" panose="02040503050406030204" pitchFamily="18" charset="0"/>
                      </a:rPr>
                      <m:t>𝐽</m:t>
                    </m:r>
                    <m:sSup>
                      <m:sSupPr>
                        <m:ctrlPr>
                          <a:rPr lang="sv-SE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dirty="0"/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600" dirty="0"/>
                  <a:t>: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sv-SE" sz="1600" b="0" i="1" smtClean="0">
                        <a:latin typeface="Cambria Math" panose="02040503050406030204" pitchFamily="18" charset="0"/>
                      </a:rPr>
                      <m:t>91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sv-SE" sz="16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addition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𝑎𝑑𝑗</m:t>
                        </m:r>
                      </m:sub>
                    </m:sSub>
                    <m:r>
                      <a:rPr lang="sv-SE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r>
                  <a:rPr lang="en-US" sz="1600" dirty="0"/>
                  <a:t>    (channel separation)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𝑎𝑑𝑗</m:t>
                        </m:r>
                      </m:sub>
                    </m:sSub>
                    <m:r>
                      <a:rPr lang="sv-SE" b="0" i="1" smtClean="0">
                        <a:latin typeface="Cambria Math" panose="02040503050406030204" pitchFamily="18" charset="0"/>
                      </a:rPr>
                      <m:t>: 18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r>
                  <a:rPr lang="en-US" sz="1600" dirty="0"/>
                  <a:t>    (approx. channel bandwidth)</a:t>
                </a:r>
              </a:p>
              <a:p>
                <a:pPr marL="0" indent="0"/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expression in slide 7 yields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𝑃𝑁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=−4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𝑑𝐵𝑐</m:t>
                    </m:r>
                  </m:oMath>
                </a14:m>
                <a:endParaRPr lang="sv-SE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sv-SE" sz="2000" b="1" i="1" dirty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000" dirty="0"/>
                  <a:t>, we instead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𝑃𝑁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35.5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𝑑𝐵𝑐</m:t>
                    </m:r>
                  </m:oMath>
                </a14:m>
                <a:endParaRPr lang="en-US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endParaRPr lang="en-US" sz="18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sz="2200" dirty="0"/>
              </a:p>
              <a:p>
                <a:pPr marL="0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3494" y="1268760"/>
                <a:ext cx="7770813" cy="1225253"/>
              </a:xfrm>
              <a:blipFill>
                <a:blip r:embed="rId3"/>
                <a:stretch>
                  <a:fillRect l="-706" t="-2488" b="-228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19571"/>
            <a:ext cx="7770813" cy="1065213"/>
          </a:xfrm>
        </p:spPr>
        <p:txBody>
          <a:bodyPr/>
          <a:lstStyle/>
          <a:p>
            <a:r>
              <a:rPr lang="en-US" dirty="0"/>
              <a:t>Numerical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2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13494" y="1339651"/>
                <a:ext cx="7770813" cy="122525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interference caused by RM can now be approximated as </a:t>
                </a:r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𝑅𝑀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𝑊𝑈𝑅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sv-SE" b="1" i="1" smtClean="0">
                                          <a:latin typeface="Cambria Math" panose="02040503050406030204" pitchFamily="18" charset="0"/>
                                        </a:rPr>
                                        <m:t>𝒂𝒅𝒋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sv-SE" b="1" i="1" smtClean="0">
                              <a:latin typeface="Cambria Math" panose="02040503050406030204" pitchFamily="18" charset="0"/>
                            </a:rPr>
                            <m:t>𝒂𝒏𝒕</m:t>
                          </m:r>
                        </m:sub>
                      </m:sSub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Where</a:t>
                </a:r>
              </a:p>
              <a:p>
                <a:endParaRPr lang="en-US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𝑅𝑀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𝑊𝑈𝑅</m:t>
                        </m:r>
                      </m:sub>
                    </m:sSub>
                  </m:oMath>
                </a14:m>
                <a:r>
                  <a:rPr lang="en-US" sz="1400" dirty="0"/>
                  <a:t>=   C/I at the WUR detector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sv-SE" b="0" i="1" smtClean="0">
                                        <a:latin typeface="Cambria Math" panose="02040503050406030204" pitchFamily="18" charset="0"/>
                                      </a:rPr>
                                      <m:t>𝑎𝑑𝑗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𝑎𝑛𝑡</m:t>
                        </m:r>
                      </m:sub>
                    </m:sSub>
                  </m:oMath>
                </a14:m>
                <a:r>
                  <a:rPr lang="en-US" dirty="0"/>
                  <a:t>=   C/I at the antenna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This is conservative and simplified. The BPF would e.g. typically be &lt; 20 MHz, reducing the RM interference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0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3494" y="1339651"/>
                <a:ext cx="7770813" cy="1225253"/>
              </a:xfrm>
              <a:blipFill>
                <a:blip r:embed="rId3"/>
                <a:stretch>
                  <a:fillRect l="-1020" t="-2985" r="-549" b="-305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19571"/>
            <a:ext cx="7770813" cy="1065213"/>
          </a:xfrm>
        </p:spPr>
        <p:txBody>
          <a:bodyPr/>
          <a:lstStyle/>
          <a:p>
            <a:r>
              <a:rPr lang="en-US" dirty="0"/>
              <a:t>Evaluating impact of 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5799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Props1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5F01166-D271-4DA5-B5A2-2E6B4BD2E7C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8ebea429-6d6d-4c7c-abb9-61a944d4e928"/>
    <ds:schemaRef ds:uri="http://purl.org/dc/terms/"/>
    <ds:schemaRef ds:uri="http://purl.org/dc/elements/1.1/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08b2df90-05d3-4030-90d4-c9feeb4a1cd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83119</TotalTime>
  <Words>636</Words>
  <Application>Microsoft Office PowerPoint</Application>
  <PresentationFormat>On-screen Show (4:3)</PresentationFormat>
  <Paragraphs>168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Impact of reciprocal mixing on WUR performance   </vt:lpstr>
      <vt:lpstr>Abstract</vt:lpstr>
      <vt:lpstr>Outline</vt:lpstr>
      <vt:lpstr>Recap</vt:lpstr>
      <vt:lpstr>Impact of RM</vt:lpstr>
      <vt:lpstr>Modeling RM</vt:lpstr>
      <vt:lpstr>Modeling RM</vt:lpstr>
      <vt:lpstr>Numerical examples</vt:lpstr>
      <vt:lpstr>Evaluating impact of RM</vt:lpstr>
      <vt:lpstr>Numerical example</vt:lpstr>
      <vt:lpstr>Discussion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907</cp:revision>
  <cp:lastPrinted>1601-01-01T00:00:00Z</cp:lastPrinted>
  <dcterms:created xsi:type="dcterms:W3CDTF">2014-09-04T15:30:18Z</dcterms:created>
  <dcterms:modified xsi:type="dcterms:W3CDTF">2017-03-13T17:33:20Z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