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1" r:id="rId6"/>
  </p:sldMasterIdLst>
  <p:notesMasterIdLst>
    <p:notesMasterId r:id="rId21"/>
  </p:notesMasterIdLst>
  <p:handoutMasterIdLst>
    <p:handoutMasterId r:id="rId22"/>
  </p:handoutMasterIdLst>
  <p:sldIdLst>
    <p:sldId id="256" r:id="rId7"/>
    <p:sldId id="395" r:id="rId8"/>
    <p:sldId id="324" r:id="rId9"/>
    <p:sldId id="474" r:id="rId10"/>
    <p:sldId id="480" r:id="rId11"/>
    <p:sldId id="483" r:id="rId12"/>
    <p:sldId id="478" r:id="rId13"/>
    <p:sldId id="477" r:id="rId14"/>
    <p:sldId id="481" r:id="rId15"/>
    <p:sldId id="482" r:id="rId16"/>
    <p:sldId id="484" r:id="rId17"/>
    <p:sldId id="439" r:id="rId18"/>
    <p:sldId id="485" r:id="rId19"/>
    <p:sldId id="326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ng Wang" initials="MW" lastIdx="6" clrIdx="0"/>
  <p:cmAuthor id="1" name="Leif Wilhelmsson R" initials="LWR" lastIdx="3" clrIdx="1"/>
  <p:cmAuthor id="2" name="Miguel Lopez M" initials="MLM" lastIdx="5" clrIdx="2">
    <p:extLst>
      <p:ext uri="{19B8F6BF-5375-455C-9EA6-DF929625EA0E}">
        <p15:presenceInfo xmlns:p15="http://schemas.microsoft.com/office/powerpoint/2012/main" userId="S-1-5-21-1538607324-3213881460-940295383-3433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15" autoAdjust="0"/>
    <p:restoredTop sz="70664" autoAdjust="0"/>
  </p:normalViewPr>
  <p:slideViewPr>
    <p:cSldViewPr>
      <p:cViewPr varScale="1">
        <p:scale>
          <a:sx n="51" d="100"/>
          <a:sy n="51" d="100"/>
        </p:scale>
        <p:origin x="1044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26" y="61272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8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739C5-25BC-4AE4-912B-7E1DCFA2C1C2}" type="datetime1">
              <a:rPr lang="sv-SE" smtClean="0"/>
              <a:t>2017-03-12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Leif Wilhelmsson,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7622EEC6-2EBB-43D4-B39A-C315AE74A586}" type="datetime1">
              <a:rPr lang="sv-SE" smtClean="0"/>
              <a:t>2017-03-12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Leif Wilhelmsson,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F34CCBE5-61BF-4B5F-A5CD-70FD173AA46B}" type="datetime1">
              <a:rPr lang="sv-SE" smtClean="0"/>
              <a:t>2017-03-12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Leif Wilhelmsson,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?</a:t>
            </a:r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3BAE961-6C62-4C94-809D-120B84CA58BA}" type="datetime1">
              <a:rPr lang="sv-SE" smtClean="0"/>
              <a:t>2017-03-12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752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3299FE3-93A0-4964-9ACF-E8DF4381692B}" type="datetime1">
              <a:rPr lang="sv-SE" smtClean="0"/>
              <a:t>2017-03-12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50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011205F-9F9B-4761-AD79-2109D90F632F}" type="datetime1">
              <a:rPr lang="sv-SE" smtClean="0"/>
              <a:t>2017-03-12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2C67ED3-3FC7-49F0-94E7-F19E1F4D0BBC}" type="datetime1">
              <a:rPr lang="sv-SE" smtClean="0"/>
              <a:t>2017-03-12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89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23CF1FE-6161-4B6C-9252-51BD2FD7E367}" type="datetime1">
              <a:rPr lang="sv-SE" smtClean="0"/>
              <a:t>2017-03-12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41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6625" y="750888"/>
            <a:ext cx="5011738" cy="37576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76305FF-4062-4243-BA15-A3FECA6367AC}" type="datetime1">
              <a:rPr lang="sv-SE" smtClean="0"/>
              <a:t>2017-03-12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0427E3-15B1-4568-A1F9-42AB618F2A0B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© Ericsson AB 2016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8201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E23101BB-AC23-4CD8-A7A9-3B07F1E40038}" type="datetime1">
              <a:rPr lang="sv-SE" smtClean="0"/>
              <a:t>2017-03-12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</a:t>
            </a:r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7164388" y="6524625"/>
            <a:ext cx="914400" cy="914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060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6391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6" y="1800000"/>
            <a:ext cx="8351839" cy="385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3701" y="239715"/>
            <a:ext cx="7494588" cy="108537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530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802.11-17/0385r0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2" r:id="rId10"/>
    <p:sldLayoutId id="2147483714" r:id="rId11"/>
    <p:sldLayoutId id="2147483715" r:id="rId1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11" Type="http://schemas.openxmlformats.org/officeDocument/2006/relationships/image" Target="../media/image15.emf"/><Relationship Id="rId5" Type="http://schemas.openxmlformats.org/officeDocument/2006/relationships/image" Target="../media/image5.emf"/><Relationship Id="rId10" Type="http://schemas.openxmlformats.org/officeDocument/2006/relationships/image" Target="../media/image14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11" Type="http://schemas.openxmlformats.org/officeDocument/2006/relationships/image" Target="../media/image15.emf"/><Relationship Id="rId5" Type="http://schemas.openxmlformats.org/officeDocument/2006/relationships/image" Target="../media/image5.emf"/><Relationship Id="rId10" Type="http://schemas.openxmlformats.org/officeDocument/2006/relationships/image" Target="../media/image14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1354088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Concurrent transmission of data and a wake-up signal in 802.11ax – Follow-up</a:t>
            </a:r>
            <a:br>
              <a:rPr lang="en-GB" dirty="0"/>
            </a:br>
            <a:br>
              <a:rPr lang="en-GB" dirty="0"/>
            </a:br>
            <a:r>
              <a:rPr lang="en-GB" dirty="0"/>
              <a:t>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3568" y="209602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2017-03-13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/>
              <a:t>Leif Wilhelmsson, Ericsson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54394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0646325"/>
              </p:ext>
            </p:extLst>
          </p:nvPr>
        </p:nvGraphicFramePr>
        <p:xfrm>
          <a:off x="693738" y="3578225"/>
          <a:ext cx="7267575" cy="249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0" name="Document" r:id="rId4" imgW="8123276" imgH="2794918" progId="Word.Document.8">
                  <p:embed/>
                </p:oleObj>
              </mc:Choice>
              <mc:Fallback>
                <p:oleObj name="Document" r:id="rId4" imgW="8123276" imgH="2794918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738" y="3578225"/>
                        <a:ext cx="7267575" cy="2490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3429000"/>
            <a:ext cx="7770813" cy="2665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a BPF, the amplitude </a:t>
            </a:r>
            <a:r>
              <a:rPr lang="en-US" i="1" dirty="0"/>
              <a:t>variations </a:t>
            </a:r>
            <a:r>
              <a:rPr lang="en-US" dirty="0"/>
              <a:t>due to data is removed or at least reduced, but filtering is not for free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Suppose the LO has an uncertainty of +-1 RU = 2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BPF must then be 3 RU wide to ensure the WUS is in the pass band of the BPF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ensure that no data falls in the 3 RU wide BPF, data cannot be sent in the 5 central RUs, and we may as well send a 5RU wide WUS… </a:t>
            </a:r>
          </a:p>
          <a:p>
            <a:pPr>
              <a:buFont typeface="Arial" panose="020B0604020202020204" pitchFamily="34" charset="0"/>
              <a:buChar char="•"/>
            </a:pP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Impact of using a bandpass filter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31" name="Trapezoid 30"/>
          <p:cNvSpPr/>
          <p:nvPr/>
        </p:nvSpPr>
        <p:spPr bwMode="auto">
          <a:xfrm>
            <a:off x="3363245" y="2020129"/>
            <a:ext cx="367146" cy="500549"/>
          </a:xfrm>
          <a:prstGeom prst="trapezoid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Trapezoid 31"/>
          <p:cNvSpPr/>
          <p:nvPr/>
        </p:nvSpPr>
        <p:spPr bwMode="auto">
          <a:xfrm>
            <a:off x="4705924" y="2024101"/>
            <a:ext cx="367146" cy="500549"/>
          </a:xfrm>
          <a:prstGeom prst="trapezoid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Trapezoid 32"/>
          <p:cNvSpPr/>
          <p:nvPr/>
        </p:nvSpPr>
        <p:spPr bwMode="auto">
          <a:xfrm>
            <a:off x="5075670" y="2024101"/>
            <a:ext cx="367146" cy="500549"/>
          </a:xfrm>
          <a:prstGeom prst="trapezoid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4" name="Straight Arrow Connector 33"/>
          <p:cNvCxnSpPr>
            <a:cxnSpLocks/>
          </p:cNvCxnSpPr>
          <p:nvPr/>
        </p:nvCxnSpPr>
        <p:spPr bwMode="auto">
          <a:xfrm>
            <a:off x="2296626" y="2524417"/>
            <a:ext cx="439189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rapezoid 34"/>
          <p:cNvSpPr/>
          <p:nvPr/>
        </p:nvSpPr>
        <p:spPr bwMode="auto">
          <a:xfrm>
            <a:off x="2532153" y="2036927"/>
            <a:ext cx="367146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Trapezoid 35"/>
          <p:cNvSpPr/>
          <p:nvPr/>
        </p:nvSpPr>
        <p:spPr bwMode="auto">
          <a:xfrm>
            <a:off x="2920082" y="2036927"/>
            <a:ext cx="367146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Trapezoid 36"/>
          <p:cNvSpPr/>
          <p:nvPr/>
        </p:nvSpPr>
        <p:spPr bwMode="auto">
          <a:xfrm>
            <a:off x="3300389" y="2036927"/>
            <a:ext cx="45719" cy="48749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Trapezoid 37"/>
          <p:cNvSpPr/>
          <p:nvPr/>
        </p:nvSpPr>
        <p:spPr bwMode="auto">
          <a:xfrm>
            <a:off x="2393608" y="2029638"/>
            <a:ext cx="138545" cy="48749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Trapezoid 38"/>
          <p:cNvSpPr/>
          <p:nvPr/>
        </p:nvSpPr>
        <p:spPr bwMode="auto">
          <a:xfrm>
            <a:off x="5508104" y="2040667"/>
            <a:ext cx="367146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Trapezoid 39"/>
          <p:cNvSpPr/>
          <p:nvPr/>
        </p:nvSpPr>
        <p:spPr bwMode="auto">
          <a:xfrm>
            <a:off x="5889105" y="2034410"/>
            <a:ext cx="367146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Trapezoid 40"/>
          <p:cNvSpPr/>
          <p:nvPr/>
        </p:nvSpPr>
        <p:spPr bwMode="auto">
          <a:xfrm>
            <a:off x="5448531" y="2034410"/>
            <a:ext cx="45719" cy="48749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Trapezoid 41"/>
          <p:cNvSpPr/>
          <p:nvPr/>
        </p:nvSpPr>
        <p:spPr bwMode="auto">
          <a:xfrm>
            <a:off x="6256251" y="2031976"/>
            <a:ext cx="138545" cy="48749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58131" y="2105502"/>
            <a:ext cx="33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939988" y="2112493"/>
            <a:ext cx="33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093524" y="2113547"/>
            <a:ext cx="33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517699" y="2113257"/>
            <a:ext cx="33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922011" y="2127448"/>
            <a:ext cx="33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28817" y="2112492"/>
            <a:ext cx="33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760869" y="2105502"/>
            <a:ext cx="33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379868" y="2111731"/>
            <a:ext cx="33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1" name="Trapezoid 50"/>
          <p:cNvSpPr/>
          <p:nvPr/>
        </p:nvSpPr>
        <p:spPr bwMode="auto">
          <a:xfrm>
            <a:off x="4119447" y="2036927"/>
            <a:ext cx="585511" cy="48749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170632" y="2255518"/>
            <a:ext cx="4988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WUS</a:t>
            </a:r>
          </a:p>
        </p:txBody>
      </p:sp>
      <p:sp>
        <p:nvSpPr>
          <p:cNvPr id="53" name="Trapezoid 52"/>
          <p:cNvSpPr/>
          <p:nvPr/>
        </p:nvSpPr>
        <p:spPr bwMode="auto">
          <a:xfrm>
            <a:off x="3747504" y="2024101"/>
            <a:ext cx="367146" cy="500549"/>
          </a:xfrm>
          <a:prstGeom prst="trapezoid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720744" y="2102178"/>
            <a:ext cx="33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761800" y="2114599"/>
            <a:ext cx="33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57" name="Right Brace 56"/>
          <p:cNvSpPr/>
          <p:nvPr/>
        </p:nvSpPr>
        <p:spPr bwMode="auto">
          <a:xfrm rot="5400000">
            <a:off x="3631932" y="2367283"/>
            <a:ext cx="196916" cy="736175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Right Brace 57"/>
          <p:cNvSpPr/>
          <p:nvPr/>
        </p:nvSpPr>
        <p:spPr bwMode="auto">
          <a:xfrm rot="5400000">
            <a:off x="4945616" y="2369549"/>
            <a:ext cx="196916" cy="736175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708968" y="3038832"/>
            <a:ext cx="1148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Guard band</a:t>
            </a:r>
          </a:p>
        </p:txBody>
      </p:sp>
      <p:cxnSp>
        <p:nvCxnSpPr>
          <p:cNvPr id="63" name="Straight Arrow Connector 62"/>
          <p:cNvCxnSpPr>
            <a:cxnSpLocks/>
          </p:cNvCxnSpPr>
          <p:nvPr/>
        </p:nvCxnSpPr>
        <p:spPr bwMode="auto">
          <a:xfrm flipH="1" flipV="1">
            <a:off x="3930146" y="2806592"/>
            <a:ext cx="240486" cy="31073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 flipV="1">
            <a:off x="4567371" y="2833829"/>
            <a:ext cx="289668" cy="2050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9" name="Straight Connector 68"/>
          <p:cNvCxnSpPr>
            <a:cxnSpLocks/>
          </p:cNvCxnSpPr>
          <p:nvPr/>
        </p:nvCxnSpPr>
        <p:spPr bwMode="auto">
          <a:xfrm flipV="1">
            <a:off x="3730390" y="1643101"/>
            <a:ext cx="73653" cy="8813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cxnSpLocks/>
          </p:cNvCxnSpPr>
          <p:nvPr/>
        </p:nvCxnSpPr>
        <p:spPr bwMode="auto">
          <a:xfrm flipH="1" flipV="1">
            <a:off x="5042818" y="1680960"/>
            <a:ext cx="27138" cy="8434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cxnSpLocks/>
          </p:cNvCxnSpPr>
          <p:nvPr/>
        </p:nvCxnSpPr>
        <p:spPr bwMode="auto">
          <a:xfrm>
            <a:off x="3804043" y="1680960"/>
            <a:ext cx="128166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4176787" y="1601017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BPF</a:t>
            </a:r>
          </a:p>
        </p:txBody>
      </p:sp>
    </p:spTree>
    <p:extLst>
      <p:ext uri="{BB962C8B-B14F-4D97-AF65-F5344CB8AC3E}">
        <p14:creationId xmlns:p14="http://schemas.microsoft.com/office/powerpoint/2010/main" val="2314735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2" y="3973018"/>
            <a:ext cx="7770813" cy="18733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Assuming a frequency uncertainty of 1 RU, we thus use 5 RU for sending the WUS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performance obtained with various filter bandwidths are shown above and compared to not using a BPF at all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gain is surprisingly(?) small</a:t>
            </a:r>
          </a:p>
          <a:p>
            <a:pPr marL="0" indent="0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using a bandpass filter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484784"/>
            <a:ext cx="3920350" cy="2588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321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89649" y="1037036"/>
            <a:ext cx="7494588" cy="814028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Multiplexing a wake-up signal with user data for 802.11ax using OFDMA was discussed and shown to be a feasible way to support a WUR in a efficient and flexible way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number of RUs allocated to the WUS may be selected based sensitivity requirements, from only one RU to using the full bandwidth for the WUS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approach allows for various architectures, including an uncertain IF without the need for a BPF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998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dirty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that the wake-up signal may be transmitted using different bandwidths depending on e.g. sensitivity requirements for the </a:t>
            </a:r>
            <a:r>
              <a:rPr lang="en-US" dirty="0" err="1"/>
              <a:t>WuRX</a:t>
            </a:r>
            <a:r>
              <a:rPr lang="en-US" dirty="0"/>
              <a:t>?   </a:t>
            </a:r>
          </a:p>
          <a:p>
            <a:pPr marL="0" indent="0"/>
            <a:endParaRPr lang="en-US" dirty="0"/>
          </a:p>
          <a:p>
            <a:r>
              <a:rPr lang="en-US" dirty="0"/>
              <a:t>Y/N/A: 0/0/0</a:t>
            </a:r>
          </a:p>
        </p:txBody>
      </p:sp>
    </p:spTree>
    <p:extLst>
      <p:ext uri="{BB962C8B-B14F-4D97-AF65-F5344CB8AC3E}">
        <p14:creationId xmlns:p14="http://schemas.microsoft.com/office/powerpoint/2010/main" val="2676643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755576" y="1700808"/>
            <a:ext cx="7772400" cy="4208463"/>
          </a:xfrm>
          <a:ln/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b="0" dirty="0"/>
              <a:t>L. Wilhelmsson and M. Lopez, “Concurrent transmission of data and a wake-up signal in 802.11ax ,” </a:t>
            </a:r>
            <a:r>
              <a:rPr lang="en-US" sz="2000" b="0" dirty="0"/>
              <a:t>IEEE 802.11-17/0094r1</a:t>
            </a:r>
            <a:r>
              <a:rPr lang="en-GB" sz="2000" b="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0" dirty="0"/>
              <a:t>L. Wilhelmsson and M. Lopez, “Discussion of a Wake-Up Receiver Front-End Model,” </a:t>
            </a:r>
            <a:r>
              <a:rPr lang="en-US" sz="2000" b="0" dirty="0"/>
              <a:t>IEEE 802.11-17/0093r0.</a:t>
            </a:r>
            <a:endParaRPr lang="en-US" altLang="ko-KR" sz="2000" b="0" dirty="0"/>
          </a:p>
          <a:p>
            <a:pPr marL="0" indent="0"/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47638"/>
            <a:ext cx="2374889" cy="273050"/>
          </a:xfr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03397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[1] the possibility of concurrently transmitting data and a wake-up signal(WUS) using OFDMA was discussed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feasibility was addressed by means of simulations assuming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 perfect time synchronization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“ideal” decision threshold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ax user data was sent using QPSK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power boosting by increasing </a:t>
            </a:r>
            <a:r>
              <a:rPr lang="en-US" sz="1600" dirty="0" err="1"/>
              <a:t>psd</a:t>
            </a:r>
            <a:r>
              <a:rPr lang="en-US" sz="1600" dirty="0"/>
              <a:t> in a single RU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this follow-up presentation, the concerns expressed in relation to the above assumptions are addressed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Leif Wilhelmsson, Ericsson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710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6259"/>
            <a:ext cx="7770813" cy="1065213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Recap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results</a:t>
            </a:r>
            <a:r>
              <a:rPr lang="sv-SE" dirty="0"/>
              <a:t> </a:t>
            </a:r>
            <a:r>
              <a:rPr lang="sv-SE" dirty="0" err="1"/>
              <a:t>presented</a:t>
            </a:r>
            <a:r>
              <a:rPr lang="sv-SE" dirty="0"/>
              <a:t> in </a:t>
            </a:r>
            <a:r>
              <a:rPr lang="sv-SE" dirty="0" err="1"/>
              <a:t>January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Updated</a:t>
            </a:r>
            <a:r>
              <a:rPr lang="sv-SE" dirty="0"/>
              <a:t> </a:t>
            </a:r>
            <a:r>
              <a:rPr lang="sv-SE" dirty="0" err="1"/>
              <a:t>model</a:t>
            </a:r>
            <a:r>
              <a:rPr lang="sv-SE" dirty="0"/>
              <a:t> for receiver </a:t>
            </a:r>
            <a:r>
              <a:rPr lang="sv-SE" dirty="0" err="1"/>
              <a:t>processing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Addressing</a:t>
            </a:r>
            <a:r>
              <a:rPr lang="sv-SE" dirty="0"/>
              <a:t> </a:t>
            </a:r>
            <a:r>
              <a:rPr lang="sv-SE" dirty="0" err="1"/>
              <a:t>comments</a:t>
            </a:r>
            <a:r>
              <a:rPr lang="sv-SE" dirty="0"/>
              <a:t> and </a:t>
            </a:r>
            <a:r>
              <a:rPr lang="sv-SE" dirty="0" err="1"/>
              <a:t>concerns</a:t>
            </a:r>
            <a:r>
              <a:rPr lang="sv-SE" dirty="0"/>
              <a:t> </a:t>
            </a:r>
            <a:r>
              <a:rPr lang="sv-SE" dirty="0" err="1"/>
              <a:t>regarding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Power </a:t>
            </a:r>
            <a:r>
              <a:rPr lang="sv-SE" dirty="0" err="1"/>
              <a:t>boosting</a:t>
            </a:r>
            <a:r>
              <a:rPr lang="sv-SE" dirty="0"/>
              <a:t> by </a:t>
            </a:r>
            <a:r>
              <a:rPr lang="sv-SE" dirty="0" err="1"/>
              <a:t>incresing</a:t>
            </a:r>
            <a:r>
              <a:rPr lang="sv-SE" dirty="0"/>
              <a:t> the BW </a:t>
            </a:r>
            <a:r>
              <a:rPr lang="sv-SE" dirty="0" err="1"/>
              <a:t>of</a:t>
            </a:r>
            <a:r>
              <a:rPr lang="sv-SE" dirty="0"/>
              <a:t> the WUS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Modulation format </a:t>
            </a:r>
            <a:r>
              <a:rPr lang="sv-SE" dirty="0" err="1"/>
              <a:t>used</a:t>
            </a:r>
            <a:r>
              <a:rPr lang="sv-SE" dirty="0"/>
              <a:t> for 11ax data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/>
              <a:t>Time</a:t>
            </a:r>
            <a:r>
              <a:rPr lang="sv-SE" dirty="0"/>
              <a:t> </a:t>
            </a:r>
            <a:r>
              <a:rPr lang="sv-SE" dirty="0" err="1"/>
              <a:t>synchronization</a:t>
            </a:r>
            <a:r>
              <a:rPr lang="sv-SE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DC (</a:t>
            </a:r>
            <a:r>
              <a:rPr lang="sv-SE" dirty="0" err="1"/>
              <a:t>Threshold</a:t>
            </a:r>
            <a:r>
              <a:rPr lang="sv-SE" dirty="0"/>
              <a:t>) </a:t>
            </a:r>
            <a:r>
              <a:rPr lang="sv-SE" dirty="0" err="1"/>
              <a:t>estimation</a:t>
            </a:r>
            <a:r>
              <a:rPr lang="sv-SE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Brief</a:t>
            </a:r>
            <a:r>
              <a:rPr lang="sv-SE" dirty="0"/>
              <a:t> </a:t>
            </a:r>
            <a:r>
              <a:rPr lang="sv-SE" dirty="0" err="1"/>
              <a:t>discussion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filtering</a:t>
            </a:r>
            <a:r>
              <a:rPr lang="sv-SE" dirty="0"/>
              <a:t> </a:t>
            </a:r>
            <a:r>
              <a:rPr lang="sv-SE" dirty="0" err="1"/>
              <a:t>before</a:t>
            </a:r>
            <a:r>
              <a:rPr lang="sv-SE" dirty="0"/>
              <a:t> the </a:t>
            </a:r>
            <a:r>
              <a:rPr lang="sv-SE" dirty="0" err="1"/>
              <a:t>env</a:t>
            </a:r>
            <a:r>
              <a:rPr lang="sv-SE" dirty="0"/>
              <a:t>. </a:t>
            </a:r>
            <a:r>
              <a:rPr lang="sv-SE" dirty="0" err="1"/>
              <a:t>detector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Conclusions</a:t>
            </a:r>
          </a:p>
          <a:p>
            <a:pPr marL="0" indent="0"/>
            <a:endParaRPr lang="sv-SE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dirty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999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2" y="4689811"/>
            <a:ext cx="7770813" cy="122525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WUS transmitted in one RU, user data in the remaining ones. Possibly power boosted. Data QPSK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power boost seems required to obtain good enough performance…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Recap from January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30" y="3513473"/>
            <a:ext cx="105251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30" y="3513473"/>
            <a:ext cx="105251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13992" y="3548398"/>
            <a:ext cx="928687" cy="665163"/>
          </a:xfrm>
          <a:prstGeom prst="rect">
            <a:avLst/>
          </a:prstGeom>
          <a:noFill/>
          <a:ln w="1746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92" y="3540461"/>
            <a:ext cx="1027112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92" y="3540461"/>
            <a:ext cx="1027112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898142" y="3654761"/>
            <a:ext cx="4286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|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137855" y="3654761"/>
            <a:ext cx="350837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306130" y="3654761"/>
            <a:ext cx="341312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|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267905" y="3897648"/>
            <a:ext cx="374650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14"/>
          <p:cNvSpPr>
            <a:spLocks/>
          </p:cNvSpPr>
          <p:nvPr/>
        </p:nvSpPr>
        <p:spPr bwMode="auto">
          <a:xfrm>
            <a:off x="631442" y="3856373"/>
            <a:ext cx="82550" cy="82550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930" y="3513473"/>
            <a:ext cx="7461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930" y="3513473"/>
            <a:ext cx="74453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2296730" y="3548398"/>
            <a:ext cx="622300" cy="665163"/>
          </a:xfrm>
          <a:prstGeom prst="rect">
            <a:avLst/>
          </a:prstGeom>
          <a:noFill/>
          <a:ln w="1746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" name="Picture 1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842" y="3664286"/>
            <a:ext cx="612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842" y="3662698"/>
            <a:ext cx="612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2465005" y="3746836"/>
            <a:ext cx="420687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LPF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1650617" y="3897648"/>
            <a:ext cx="574675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22"/>
          <p:cNvSpPr>
            <a:spLocks/>
          </p:cNvSpPr>
          <p:nvPr/>
        </p:nvSpPr>
        <p:spPr bwMode="auto">
          <a:xfrm>
            <a:off x="2214180" y="3856373"/>
            <a:ext cx="82550" cy="82550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" name="Picture 2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992" y="3513473"/>
            <a:ext cx="12890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992" y="3513473"/>
            <a:ext cx="12890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3565142" y="3548398"/>
            <a:ext cx="1158875" cy="665163"/>
          </a:xfrm>
          <a:prstGeom prst="rect">
            <a:avLst/>
          </a:prstGeom>
          <a:noFill/>
          <a:ln w="1746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" name="Picture 2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980" y="3664286"/>
            <a:ext cx="12366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980" y="3662698"/>
            <a:ext cx="12366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3687380" y="3746836"/>
            <a:ext cx="1077912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DC blocker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2919030" y="3897648"/>
            <a:ext cx="573087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30"/>
          <p:cNvSpPr>
            <a:spLocks/>
          </p:cNvSpPr>
          <p:nvPr/>
        </p:nvSpPr>
        <p:spPr bwMode="auto">
          <a:xfrm>
            <a:off x="3482592" y="3856373"/>
            <a:ext cx="82550" cy="82550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7"/>
          <p:cNvSpPr>
            <a:spLocks noChangeShapeType="1"/>
          </p:cNvSpPr>
          <p:nvPr/>
        </p:nvSpPr>
        <p:spPr bwMode="auto">
          <a:xfrm>
            <a:off x="4733542" y="3897648"/>
            <a:ext cx="573087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38"/>
          <p:cNvSpPr>
            <a:spLocks/>
          </p:cNvSpPr>
          <p:nvPr/>
        </p:nvSpPr>
        <p:spPr bwMode="auto">
          <a:xfrm>
            <a:off x="5297105" y="3856373"/>
            <a:ext cx="82550" cy="82550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5" name="Picture 4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342" y="3294398"/>
            <a:ext cx="2727325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50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342" y="3294398"/>
            <a:ext cx="2727325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Freeform 51"/>
          <p:cNvSpPr>
            <a:spLocks noEditPoints="1"/>
          </p:cNvSpPr>
          <p:nvPr/>
        </p:nvSpPr>
        <p:spPr bwMode="auto">
          <a:xfrm>
            <a:off x="512380" y="3321386"/>
            <a:ext cx="2616200" cy="1095375"/>
          </a:xfrm>
          <a:custGeom>
            <a:avLst/>
            <a:gdLst>
              <a:gd name="T0" fmla="*/ 145 w 1648"/>
              <a:gd name="T1" fmla="*/ 690 h 690"/>
              <a:gd name="T2" fmla="*/ 256 w 1648"/>
              <a:gd name="T3" fmla="*/ 681 h 690"/>
              <a:gd name="T4" fmla="*/ 366 w 1648"/>
              <a:gd name="T5" fmla="*/ 681 h 690"/>
              <a:gd name="T6" fmla="*/ 477 w 1648"/>
              <a:gd name="T7" fmla="*/ 681 h 690"/>
              <a:gd name="T8" fmla="*/ 587 w 1648"/>
              <a:gd name="T9" fmla="*/ 681 h 690"/>
              <a:gd name="T10" fmla="*/ 697 w 1648"/>
              <a:gd name="T11" fmla="*/ 681 h 690"/>
              <a:gd name="T12" fmla="*/ 808 w 1648"/>
              <a:gd name="T13" fmla="*/ 681 h 690"/>
              <a:gd name="T14" fmla="*/ 918 w 1648"/>
              <a:gd name="T15" fmla="*/ 681 h 690"/>
              <a:gd name="T16" fmla="*/ 1029 w 1648"/>
              <a:gd name="T17" fmla="*/ 681 h 690"/>
              <a:gd name="T18" fmla="*/ 1139 w 1648"/>
              <a:gd name="T19" fmla="*/ 681 h 690"/>
              <a:gd name="T20" fmla="*/ 1250 w 1648"/>
              <a:gd name="T21" fmla="*/ 681 h 690"/>
              <a:gd name="T22" fmla="*/ 1360 w 1648"/>
              <a:gd name="T23" fmla="*/ 681 h 690"/>
              <a:gd name="T24" fmla="*/ 1471 w 1648"/>
              <a:gd name="T25" fmla="*/ 681 h 690"/>
              <a:gd name="T26" fmla="*/ 1560 w 1648"/>
              <a:gd name="T27" fmla="*/ 681 h 690"/>
              <a:gd name="T28" fmla="*/ 1582 w 1648"/>
              <a:gd name="T29" fmla="*/ 687 h 690"/>
              <a:gd name="T30" fmla="*/ 1610 w 1648"/>
              <a:gd name="T31" fmla="*/ 662 h 690"/>
              <a:gd name="T32" fmla="*/ 1633 w 1648"/>
              <a:gd name="T33" fmla="*/ 632 h 690"/>
              <a:gd name="T34" fmla="*/ 1639 w 1648"/>
              <a:gd name="T35" fmla="*/ 602 h 690"/>
              <a:gd name="T36" fmla="*/ 1642 w 1648"/>
              <a:gd name="T37" fmla="*/ 636 h 690"/>
              <a:gd name="T38" fmla="*/ 1639 w 1648"/>
              <a:gd name="T39" fmla="*/ 565 h 690"/>
              <a:gd name="T40" fmla="*/ 1639 w 1648"/>
              <a:gd name="T41" fmla="*/ 454 h 690"/>
              <a:gd name="T42" fmla="*/ 1639 w 1648"/>
              <a:gd name="T43" fmla="*/ 343 h 690"/>
              <a:gd name="T44" fmla="*/ 1639 w 1648"/>
              <a:gd name="T45" fmla="*/ 232 h 690"/>
              <a:gd name="T46" fmla="*/ 1639 w 1648"/>
              <a:gd name="T47" fmla="*/ 121 h 690"/>
              <a:gd name="T48" fmla="*/ 1633 w 1648"/>
              <a:gd name="T49" fmla="*/ 57 h 690"/>
              <a:gd name="T50" fmla="*/ 1647 w 1648"/>
              <a:gd name="T51" fmla="*/ 71 h 690"/>
              <a:gd name="T52" fmla="*/ 1604 w 1648"/>
              <a:gd name="T53" fmla="*/ 23 h 690"/>
              <a:gd name="T54" fmla="*/ 1577 w 1648"/>
              <a:gd name="T55" fmla="*/ 11 h 690"/>
              <a:gd name="T56" fmla="*/ 1560 w 1648"/>
              <a:gd name="T57" fmla="*/ 0 h 690"/>
              <a:gd name="T58" fmla="*/ 1607 w 1648"/>
              <a:gd name="T59" fmla="*/ 25 h 690"/>
              <a:gd name="T60" fmla="*/ 1503 w 1648"/>
              <a:gd name="T61" fmla="*/ 9 h 690"/>
              <a:gd name="T62" fmla="*/ 1392 w 1648"/>
              <a:gd name="T63" fmla="*/ 9 h 690"/>
              <a:gd name="T64" fmla="*/ 1282 w 1648"/>
              <a:gd name="T65" fmla="*/ 9 h 690"/>
              <a:gd name="T66" fmla="*/ 1171 w 1648"/>
              <a:gd name="T67" fmla="*/ 9 h 690"/>
              <a:gd name="T68" fmla="*/ 1061 w 1648"/>
              <a:gd name="T69" fmla="*/ 9 h 690"/>
              <a:gd name="T70" fmla="*/ 950 w 1648"/>
              <a:gd name="T71" fmla="*/ 9 h 690"/>
              <a:gd name="T72" fmla="*/ 840 w 1648"/>
              <a:gd name="T73" fmla="*/ 9 h 690"/>
              <a:gd name="T74" fmla="*/ 730 w 1648"/>
              <a:gd name="T75" fmla="*/ 9 h 690"/>
              <a:gd name="T76" fmla="*/ 619 w 1648"/>
              <a:gd name="T77" fmla="*/ 9 h 690"/>
              <a:gd name="T78" fmla="*/ 509 w 1648"/>
              <a:gd name="T79" fmla="*/ 9 h 690"/>
              <a:gd name="T80" fmla="*/ 398 w 1648"/>
              <a:gd name="T81" fmla="*/ 9 h 690"/>
              <a:gd name="T82" fmla="*/ 288 w 1648"/>
              <a:gd name="T83" fmla="*/ 9 h 690"/>
              <a:gd name="T84" fmla="*/ 177 w 1648"/>
              <a:gd name="T85" fmla="*/ 9 h 690"/>
              <a:gd name="T86" fmla="*/ 45 w 1648"/>
              <a:gd name="T87" fmla="*/ 23 h 690"/>
              <a:gd name="T88" fmla="*/ 17 w 1648"/>
              <a:gd name="T89" fmla="*/ 56 h 690"/>
              <a:gd name="T90" fmla="*/ 54 w 1648"/>
              <a:gd name="T91" fmla="*/ 7 h 690"/>
              <a:gd name="T92" fmla="*/ 0 w 1648"/>
              <a:gd name="T93" fmla="*/ 164 h 690"/>
              <a:gd name="T94" fmla="*/ 0 w 1648"/>
              <a:gd name="T95" fmla="*/ 274 h 690"/>
              <a:gd name="T96" fmla="*/ 0 w 1648"/>
              <a:gd name="T97" fmla="*/ 385 h 690"/>
              <a:gd name="T98" fmla="*/ 0 w 1648"/>
              <a:gd name="T99" fmla="*/ 496 h 690"/>
              <a:gd name="T100" fmla="*/ 9 w 1648"/>
              <a:gd name="T101" fmla="*/ 601 h 690"/>
              <a:gd name="T102" fmla="*/ 9 w 1648"/>
              <a:gd name="T103" fmla="*/ 533 h 690"/>
              <a:gd name="T104" fmla="*/ 32 w 1648"/>
              <a:gd name="T105" fmla="*/ 657 h 690"/>
              <a:gd name="T106" fmla="*/ 73 w 1648"/>
              <a:gd name="T107" fmla="*/ 680 h 690"/>
              <a:gd name="T108" fmla="*/ 15 w 1648"/>
              <a:gd name="T109" fmla="*/ 651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648" h="690">
                <a:moveTo>
                  <a:pt x="72" y="679"/>
                </a:moveTo>
                <a:lnTo>
                  <a:pt x="89" y="681"/>
                </a:lnTo>
                <a:lnTo>
                  <a:pt x="88" y="681"/>
                </a:lnTo>
                <a:lnTo>
                  <a:pt x="145" y="681"/>
                </a:lnTo>
                <a:lnTo>
                  <a:pt x="145" y="690"/>
                </a:lnTo>
                <a:lnTo>
                  <a:pt x="88" y="690"/>
                </a:lnTo>
                <a:lnTo>
                  <a:pt x="71" y="689"/>
                </a:lnTo>
                <a:lnTo>
                  <a:pt x="72" y="679"/>
                </a:lnTo>
                <a:close/>
                <a:moveTo>
                  <a:pt x="182" y="681"/>
                </a:moveTo>
                <a:lnTo>
                  <a:pt x="256" y="681"/>
                </a:lnTo>
                <a:lnTo>
                  <a:pt x="256" y="690"/>
                </a:lnTo>
                <a:lnTo>
                  <a:pt x="182" y="690"/>
                </a:lnTo>
                <a:lnTo>
                  <a:pt x="182" y="681"/>
                </a:lnTo>
                <a:close/>
                <a:moveTo>
                  <a:pt x="292" y="681"/>
                </a:moveTo>
                <a:lnTo>
                  <a:pt x="366" y="681"/>
                </a:lnTo>
                <a:lnTo>
                  <a:pt x="366" y="690"/>
                </a:lnTo>
                <a:lnTo>
                  <a:pt x="292" y="690"/>
                </a:lnTo>
                <a:lnTo>
                  <a:pt x="292" y="681"/>
                </a:lnTo>
                <a:close/>
                <a:moveTo>
                  <a:pt x="403" y="681"/>
                </a:moveTo>
                <a:lnTo>
                  <a:pt x="477" y="681"/>
                </a:lnTo>
                <a:lnTo>
                  <a:pt x="477" y="690"/>
                </a:lnTo>
                <a:lnTo>
                  <a:pt x="403" y="690"/>
                </a:lnTo>
                <a:lnTo>
                  <a:pt x="403" y="681"/>
                </a:lnTo>
                <a:close/>
                <a:moveTo>
                  <a:pt x="513" y="681"/>
                </a:moveTo>
                <a:lnTo>
                  <a:pt x="587" y="681"/>
                </a:lnTo>
                <a:lnTo>
                  <a:pt x="587" y="690"/>
                </a:lnTo>
                <a:lnTo>
                  <a:pt x="513" y="690"/>
                </a:lnTo>
                <a:lnTo>
                  <a:pt x="513" y="681"/>
                </a:lnTo>
                <a:close/>
                <a:moveTo>
                  <a:pt x="624" y="681"/>
                </a:moveTo>
                <a:lnTo>
                  <a:pt x="697" y="681"/>
                </a:lnTo>
                <a:lnTo>
                  <a:pt x="697" y="690"/>
                </a:lnTo>
                <a:lnTo>
                  <a:pt x="624" y="690"/>
                </a:lnTo>
                <a:lnTo>
                  <a:pt x="624" y="681"/>
                </a:lnTo>
                <a:close/>
                <a:moveTo>
                  <a:pt x="734" y="681"/>
                </a:moveTo>
                <a:lnTo>
                  <a:pt x="808" y="681"/>
                </a:lnTo>
                <a:lnTo>
                  <a:pt x="808" y="690"/>
                </a:lnTo>
                <a:lnTo>
                  <a:pt x="734" y="690"/>
                </a:lnTo>
                <a:lnTo>
                  <a:pt x="734" y="681"/>
                </a:lnTo>
                <a:close/>
                <a:moveTo>
                  <a:pt x="845" y="681"/>
                </a:moveTo>
                <a:lnTo>
                  <a:pt x="918" y="681"/>
                </a:lnTo>
                <a:lnTo>
                  <a:pt x="918" y="690"/>
                </a:lnTo>
                <a:lnTo>
                  <a:pt x="845" y="690"/>
                </a:lnTo>
                <a:lnTo>
                  <a:pt x="845" y="681"/>
                </a:lnTo>
                <a:close/>
                <a:moveTo>
                  <a:pt x="955" y="681"/>
                </a:moveTo>
                <a:lnTo>
                  <a:pt x="1029" y="681"/>
                </a:lnTo>
                <a:lnTo>
                  <a:pt x="1029" y="690"/>
                </a:lnTo>
                <a:lnTo>
                  <a:pt x="955" y="690"/>
                </a:lnTo>
                <a:lnTo>
                  <a:pt x="955" y="681"/>
                </a:lnTo>
                <a:close/>
                <a:moveTo>
                  <a:pt x="1065" y="681"/>
                </a:moveTo>
                <a:lnTo>
                  <a:pt x="1139" y="681"/>
                </a:lnTo>
                <a:lnTo>
                  <a:pt x="1139" y="690"/>
                </a:lnTo>
                <a:lnTo>
                  <a:pt x="1065" y="690"/>
                </a:lnTo>
                <a:lnTo>
                  <a:pt x="1065" y="681"/>
                </a:lnTo>
                <a:close/>
                <a:moveTo>
                  <a:pt x="1176" y="681"/>
                </a:moveTo>
                <a:lnTo>
                  <a:pt x="1250" y="681"/>
                </a:lnTo>
                <a:lnTo>
                  <a:pt x="1250" y="690"/>
                </a:lnTo>
                <a:lnTo>
                  <a:pt x="1176" y="690"/>
                </a:lnTo>
                <a:lnTo>
                  <a:pt x="1176" y="681"/>
                </a:lnTo>
                <a:close/>
                <a:moveTo>
                  <a:pt x="1286" y="681"/>
                </a:moveTo>
                <a:lnTo>
                  <a:pt x="1360" y="681"/>
                </a:lnTo>
                <a:lnTo>
                  <a:pt x="1360" y="690"/>
                </a:lnTo>
                <a:lnTo>
                  <a:pt x="1286" y="690"/>
                </a:lnTo>
                <a:lnTo>
                  <a:pt x="1286" y="681"/>
                </a:lnTo>
                <a:close/>
                <a:moveTo>
                  <a:pt x="1397" y="681"/>
                </a:moveTo>
                <a:lnTo>
                  <a:pt x="1471" y="681"/>
                </a:lnTo>
                <a:lnTo>
                  <a:pt x="1471" y="690"/>
                </a:lnTo>
                <a:lnTo>
                  <a:pt x="1397" y="690"/>
                </a:lnTo>
                <a:lnTo>
                  <a:pt x="1397" y="681"/>
                </a:lnTo>
                <a:close/>
                <a:moveTo>
                  <a:pt x="1507" y="681"/>
                </a:moveTo>
                <a:lnTo>
                  <a:pt x="1560" y="681"/>
                </a:lnTo>
                <a:lnTo>
                  <a:pt x="1560" y="681"/>
                </a:lnTo>
                <a:lnTo>
                  <a:pt x="1577" y="679"/>
                </a:lnTo>
                <a:lnTo>
                  <a:pt x="1576" y="680"/>
                </a:lnTo>
                <a:lnTo>
                  <a:pt x="1579" y="679"/>
                </a:lnTo>
                <a:lnTo>
                  <a:pt x="1582" y="687"/>
                </a:lnTo>
                <a:lnTo>
                  <a:pt x="1578" y="689"/>
                </a:lnTo>
                <a:lnTo>
                  <a:pt x="1560" y="690"/>
                </a:lnTo>
                <a:lnTo>
                  <a:pt x="1507" y="690"/>
                </a:lnTo>
                <a:lnTo>
                  <a:pt x="1507" y="681"/>
                </a:lnTo>
                <a:close/>
                <a:moveTo>
                  <a:pt x="1610" y="662"/>
                </a:moveTo>
                <a:lnTo>
                  <a:pt x="1616" y="657"/>
                </a:lnTo>
                <a:lnTo>
                  <a:pt x="1616" y="658"/>
                </a:lnTo>
                <a:lnTo>
                  <a:pt x="1626" y="646"/>
                </a:lnTo>
                <a:lnTo>
                  <a:pt x="1625" y="646"/>
                </a:lnTo>
                <a:lnTo>
                  <a:pt x="1633" y="632"/>
                </a:lnTo>
                <a:lnTo>
                  <a:pt x="1633" y="633"/>
                </a:lnTo>
                <a:lnTo>
                  <a:pt x="1638" y="618"/>
                </a:lnTo>
                <a:lnTo>
                  <a:pt x="1637" y="618"/>
                </a:lnTo>
                <a:lnTo>
                  <a:pt x="1639" y="601"/>
                </a:lnTo>
                <a:lnTo>
                  <a:pt x="1639" y="602"/>
                </a:lnTo>
                <a:lnTo>
                  <a:pt x="1639" y="602"/>
                </a:lnTo>
                <a:lnTo>
                  <a:pt x="1648" y="602"/>
                </a:lnTo>
                <a:lnTo>
                  <a:pt x="1648" y="602"/>
                </a:lnTo>
                <a:lnTo>
                  <a:pt x="1647" y="620"/>
                </a:lnTo>
                <a:lnTo>
                  <a:pt x="1642" y="636"/>
                </a:lnTo>
                <a:lnTo>
                  <a:pt x="1633" y="651"/>
                </a:lnTo>
                <a:lnTo>
                  <a:pt x="1623" y="664"/>
                </a:lnTo>
                <a:lnTo>
                  <a:pt x="1616" y="670"/>
                </a:lnTo>
                <a:lnTo>
                  <a:pt x="1610" y="662"/>
                </a:lnTo>
                <a:close/>
                <a:moveTo>
                  <a:pt x="1639" y="565"/>
                </a:moveTo>
                <a:lnTo>
                  <a:pt x="1639" y="491"/>
                </a:lnTo>
                <a:lnTo>
                  <a:pt x="1648" y="491"/>
                </a:lnTo>
                <a:lnTo>
                  <a:pt x="1648" y="565"/>
                </a:lnTo>
                <a:lnTo>
                  <a:pt x="1639" y="565"/>
                </a:lnTo>
                <a:close/>
                <a:moveTo>
                  <a:pt x="1639" y="454"/>
                </a:moveTo>
                <a:lnTo>
                  <a:pt x="1639" y="380"/>
                </a:lnTo>
                <a:lnTo>
                  <a:pt x="1648" y="380"/>
                </a:lnTo>
                <a:lnTo>
                  <a:pt x="1648" y="454"/>
                </a:lnTo>
                <a:lnTo>
                  <a:pt x="1639" y="454"/>
                </a:lnTo>
                <a:close/>
                <a:moveTo>
                  <a:pt x="1639" y="343"/>
                </a:moveTo>
                <a:lnTo>
                  <a:pt x="1639" y="269"/>
                </a:lnTo>
                <a:lnTo>
                  <a:pt x="1648" y="269"/>
                </a:lnTo>
                <a:lnTo>
                  <a:pt x="1648" y="343"/>
                </a:lnTo>
                <a:lnTo>
                  <a:pt x="1639" y="343"/>
                </a:lnTo>
                <a:close/>
                <a:moveTo>
                  <a:pt x="1639" y="232"/>
                </a:moveTo>
                <a:lnTo>
                  <a:pt x="1639" y="158"/>
                </a:lnTo>
                <a:lnTo>
                  <a:pt x="1648" y="158"/>
                </a:lnTo>
                <a:lnTo>
                  <a:pt x="1648" y="232"/>
                </a:lnTo>
                <a:lnTo>
                  <a:pt x="1639" y="232"/>
                </a:lnTo>
                <a:close/>
                <a:moveTo>
                  <a:pt x="1639" y="121"/>
                </a:moveTo>
                <a:lnTo>
                  <a:pt x="1639" y="88"/>
                </a:lnTo>
                <a:lnTo>
                  <a:pt x="1639" y="89"/>
                </a:lnTo>
                <a:lnTo>
                  <a:pt x="1637" y="72"/>
                </a:lnTo>
                <a:lnTo>
                  <a:pt x="1638" y="73"/>
                </a:lnTo>
                <a:lnTo>
                  <a:pt x="1633" y="57"/>
                </a:lnTo>
                <a:lnTo>
                  <a:pt x="1633" y="58"/>
                </a:lnTo>
                <a:lnTo>
                  <a:pt x="1629" y="51"/>
                </a:lnTo>
                <a:lnTo>
                  <a:pt x="1637" y="47"/>
                </a:lnTo>
                <a:lnTo>
                  <a:pt x="1642" y="54"/>
                </a:lnTo>
                <a:lnTo>
                  <a:pt x="1647" y="71"/>
                </a:lnTo>
                <a:lnTo>
                  <a:pt x="1648" y="88"/>
                </a:lnTo>
                <a:lnTo>
                  <a:pt x="1648" y="121"/>
                </a:lnTo>
                <a:lnTo>
                  <a:pt x="1639" y="121"/>
                </a:lnTo>
                <a:close/>
                <a:moveTo>
                  <a:pt x="1607" y="25"/>
                </a:moveTo>
                <a:lnTo>
                  <a:pt x="1604" y="23"/>
                </a:lnTo>
                <a:lnTo>
                  <a:pt x="1605" y="23"/>
                </a:lnTo>
                <a:lnTo>
                  <a:pt x="1590" y="15"/>
                </a:lnTo>
                <a:lnTo>
                  <a:pt x="1592" y="16"/>
                </a:lnTo>
                <a:lnTo>
                  <a:pt x="1576" y="11"/>
                </a:lnTo>
                <a:lnTo>
                  <a:pt x="1577" y="11"/>
                </a:lnTo>
                <a:lnTo>
                  <a:pt x="1560" y="9"/>
                </a:lnTo>
                <a:lnTo>
                  <a:pt x="1560" y="9"/>
                </a:lnTo>
                <a:lnTo>
                  <a:pt x="1540" y="9"/>
                </a:lnTo>
                <a:lnTo>
                  <a:pt x="1540" y="0"/>
                </a:lnTo>
                <a:lnTo>
                  <a:pt x="1560" y="0"/>
                </a:lnTo>
                <a:lnTo>
                  <a:pt x="1578" y="2"/>
                </a:lnTo>
                <a:lnTo>
                  <a:pt x="1595" y="7"/>
                </a:lnTo>
                <a:lnTo>
                  <a:pt x="1609" y="15"/>
                </a:lnTo>
                <a:lnTo>
                  <a:pt x="1613" y="18"/>
                </a:lnTo>
                <a:lnTo>
                  <a:pt x="1607" y="25"/>
                </a:lnTo>
                <a:close/>
                <a:moveTo>
                  <a:pt x="1503" y="9"/>
                </a:moveTo>
                <a:lnTo>
                  <a:pt x="1429" y="9"/>
                </a:lnTo>
                <a:lnTo>
                  <a:pt x="1429" y="0"/>
                </a:lnTo>
                <a:lnTo>
                  <a:pt x="1503" y="0"/>
                </a:lnTo>
                <a:lnTo>
                  <a:pt x="1503" y="9"/>
                </a:lnTo>
                <a:close/>
                <a:moveTo>
                  <a:pt x="1392" y="9"/>
                </a:moveTo>
                <a:lnTo>
                  <a:pt x="1319" y="9"/>
                </a:lnTo>
                <a:lnTo>
                  <a:pt x="1319" y="0"/>
                </a:lnTo>
                <a:lnTo>
                  <a:pt x="1392" y="0"/>
                </a:lnTo>
                <a:lnTo>
                  <a:pt x="1392" y="9"/>
                </a:lnTo>
                <a:close/>
                <a:moveTo>
                  <a:pt x="1282" y="9"/>
                </a:moveTo>
                <a:lnTo>
                  <a:pt x="1208" y="9"/>
                </a:lnTo>
                <a:lnTo>
                  <a:pt x="1208" y="0"/>
                </a:lnTo>
                <a:lnTo>
                  <a:pt x="1282" y="0"/>
                </a:lnTo>
                <a:lnTo>
                  <a:pt x="1282" y="9"/>
                </a:lnTo>
                <a:close/>
                <a:moveTo>
                  <a:pt x="1171" y="9"/>
                </a:moveTo>
                <a:lnTo>
                  <a:pt x="1098" y="9"/>
                </a:lnTo>
                <a:lnTo>
                  <a:pt x="1098" y="0"/>
                </a:lnTo>
                <a:lnTo>
                  <a:pt x="1171" y="0"/>
                </a:lnTo>
                <a:lnTo>
                  <a:pt x="1171" y="9"/>
                </a:lnTo>
                <a:close/>
                <a:moveTo>
                  <a:pt x="1061" y="9"/>
                </a:moveTo>
                <a:lnTo>
                  <a:pt x="987" y="9"/>
                </a:lnTo>
                <a:lnTo>
                  <a:pt x="987" y="0"/>
                </a:lnTo>
                <a:lnTo>
                  <a:pt x="1061" y="0"/>
                </a:lnTo>
                <a:lnTo>
                  <a:pt x="1061" y="9"/>
                </a:lnTo>
                <a:close/>
                <a:moveTo>
                  <a:pt x="950" y="9"/>
                </a:moveTo>
                <a:lnTo>
                  <a:pt x="877" y="9"/>
                </a:lnTo>
                <a:lnTo>
                  <a:pt x="877" y="0"/>
                </a:lnTo>
                <a:lnTo>
                  <a:pt x="950" y="0"/>
                </a:lnTo>
                <a:lnTo>
                  <a:pt x="950" y="9"/>
                </a:lnTo>
                <a:close/>
                <a:moveTo>
                  <a:pt x="840" y="9"/>
                </a:moveTo>
                <a:lnTo>
                  <a:pt x="767" y="9"/>
                </a:lnTo>
                <a:lnTo>
                  <a:pt x="767" y="0"/>
                </a:lnTo>
                <a:lnTo>
                  <a:pt x="840" y="0"/>
                </a:lnTo>
                <a:lnTo>
                  <a:pt x="840" y="9"/>
                </a:lnTo>
                <a:close/>
                <a:moveTo>
                  <a:pt x="730" y="9"/>
                </a:moveTo>
                <a:lnTo>
                  <a:pt x="656" y="9"/>
                </a:lnTo>
                <a:lnTo>
                  <a:pt x="656" y="0"/>
                </a:lnTo>
                <a:lnTo>
                  <a:pt x="730" y="0"/>
                </a:lnTo>
                <a:lnTo>
                  <a:pt x="730" y="9"/>
                </a:lnTo>
                <a:close/>
                <a:moveTo>
                  <a:pt x="619" y="9"/>
                </a:moveTo>
                <a:lnTo>
                  <a:pt x="546" y="9"/>
                </a:lnTo>
                <a:lnTo>
                  <a:pt x="546" y="0"/>
                </a:lnTo>
                <a:lnTo>
                  <a:pt x="619" y="0"/>
                </a:lnTo>
                <a:lnTo>
                  <a:pt x="619" y="9"/>
                </a:lnTo>
                <a:close/>
                <a:moveTo>
                  <a:pt x="509" y="9"/>
                </a:moveTo>
                <a:lnTo>
                  <a:pt x="435" y="9"/>
                </a:lnTo>
                <a:lnTo>
                  <a:pt x="435" y="0"/>
                </a:lnTo>
                <a:lnTo>
                  <a:pt x="509" y="0"/>
                </a:lnTo>
                <a:lnTo>
                  <a:pt x="509" y="9"/>
                </a:lnTo>
                <a:close/>
                <a:moveTo>
                  <a:pt x="398" y="9"/>
                </a:moveTo>
                <a:lnTo>
                  <a:pt x="325" y="9"/>
                </a:lnTo>
                <a:lnTo>
                  <a:pt x="325" y="0"/>
                </a:lnTo>
                <a:lnTo>
                  <a:pt x="398" y="0"/>
                </a:lnTo>
                <a:lnTo>
                  <a:pt x="398" y="9"/>
                </a:lnTo>
                <a:close/>
                <a:moveTo>
                  <a:pt x="288" y="9"/>
                </a:moveTo>
                <a:lnTo>
                  <a:pt x="214" y="9"/>
                </a:lnTo>
                <a:lnTo>
                  <a:pt x="214" y="0"/>
                </a:lnTo>
                <a:lnTo>
                  <a:pt x="288" y="0"/>
                </a:lnTo>
                <a:lnTo>
                  <a:pt x="288" y="9"/>
                </a:lnTo>
                <a:close/>
                <a:moveTo>
                  <a:pt x="177" y="9"/>
                </a:moveTo>
                <a:lnTo>
                  <a:pt x="104" y="9"/>
                </a:lnTo>
                <a:lnTo>
                  <a:pt x="104" y="0"/>
                </a:lnTo>
                <a:lnTo>
                  <a:pt x="177" y="0"/>
                </a:lnTo>
                <a:lnTo>
                  <a:pt x="177" y="9"/>
                </a:lnTo>
                <a:close/>
                <a:moveTo>
                  <a:pt x="69" y="12"/>
                </a:moveTo>
                <a:lnTo>
                  <a:pt x="57" y="16"/>
                </a:lnTo>
                <a:lnTo>
                  <a:pt x="58" y="15"/>
                </a:lnTo>
                <a:lnTo>
                  <a:pt x="44" y="23"/>
                </a:lnTo>
                <a:lnTo>
                  <a:pt x="45" y="23"/>
                </a:lnTo>
                <a:lnTo>
                  <a:pt x="32" y="33"/>
                </a:lnTo>
                <a:lnTo>
                  <a:pt x="33" y="32"/>
                </a:lnTo>
                <a:lnTo>
                  <a:pt x="23" y="45"/>
                </a:lnTo>
                <a:lnTo>
                  <a:pt x="23" y="44"/>
                </a:lnTo>
                <a:lnTo>
                  <a:pt x="17" y="56"/>
                </a:lnTo>
                <a:lnTo>
                  <a:pt x="8" y="52"/>
                </a:lnTo>
                <a:lnTo>
                  <a:pt x="15" y="39"/>
                </a:lnTo>
                <a:lnTo>
                  <a:pt x="26" y="26"/>
                </a:lnTo>
                <a:lnTo>
                  <a:pt x="39" y="15"/>
                </a:lnTo>
                <a:lnTo>
                  <a:pt x="54" y="7"/>
                </a:lnTo>
                <a:lnTo>
                  <a:pt x="66" y="3"/>
                </a:lnTo>
                <a:lnTo>
                  <a:pt x="69" y="12"/>
                </a:lnTo>
                <a:close/>
                <a:moveTo>
                  <a:pt x="9" y="90"/>
                </a:moveTo>
                <a:lnTo>
                  <a:pt x="9" y="164"/>
                </a:lnTo>
                <a:lnTo>
                  <a:pt x="0" y="164"/>
                </a:lnTo>
                <a:lnTo>
                  <a:pt x="0" y="90"/>
                </a:lnTo>
                <a:lnTo>
                  <a:pt x="9" y="90"/>
                </a:lnTo>
                <a:close/>
                <a:moveTo>
                  <a:pt x="9" y="201"/>
                </a:moveTo>
                <a:lnTo>
                  <a:pt x="9" y="274"/>
                </a:lnTo>
                <a:lnTo>
                  <a:pt x="0" y="274"/>
                </a:lnTo>
                <a:lnTo>
                  <a:pt x="0" y="201"/>
                </a:lnTo>
                <a:lnTo>
                  <a:pt x="9" y="201"/>
                </a:lnTo>
                <a:close/>
                <a:moveTo>
                  <a:pt x="9" y="311"/>
                </a:moveTo>
                <a:lnTo>
                  <a:pt x="9" y="385"/>
                </a:lnTo>
                <a:lnTo>
                  <a:pt x="0" y="385"/>
                </a:lnTo>
                <a:lnTo>
                  <a:pt x="0" y="311"/>
                </a:lnTo>
                <a:lnTo>
                  <a:pt x="9" y="311"/>
                </a:lnTo>
                <a:close/>
                <a:moveTo>
                  <a:pt x="9" y="422"/>
                </a:moveTo>
                <a:lnTo>
                  <a:pt x="9" y="496"/>
                </a:lnTo>
                <a:lnTo>
                  <a:pt x="0" y="496"/>
                </a:lnTo>
                <a:lnTo>
                  <a:pt x="0" y="422"/>
                </a:lnTo>
                <a:lnTo>
                  <a:pt x="9" y="422"/>
                </a:lnTo>
                <a:close/>
                <a:moveTo>
                  <a:pt x="9" y="533"/>
                </a:moveTo>
                <a:lnTo>
                  <a:pt x="9" y="602"/>
                </a:lnTo>
                <a:lnTo>
                  <a:pt x="9" y="601"/>
                </a:lnTo>
                <a:lnTo>
                  <a:pt x="10" y="606"/>
                </a:lnTo>
                <a:lnTo>
                  <a:pt x="1" y="607"/>
                </a:lnTo>
                <a:lnTo>
                  <a:pt x="0" y="602"/>
                </a:lnTo>
                <a:lnTo>
                  <a:pt x="0" y="533"/>
                </a:lnTo>
                <a:lnTo>
                  <a:pt x="9" y="533"/>
                </a:lnTo>
                <a:close/>
                <a:moveTo>
                  <a:pt x="20" y="639"/>
                </a:moveTo>
                <a:lnTo>
                  <a:pt x="23" y="646"/>
                </a:lnTo>
                <a:lnTo>
                  <a:pt x="23" y="646"/>
                </a:lnTo>
                <a:lnTo>
                  <a:pt x="33" y="658"/>
                </a:lnTo>
                <a:lnTo>
                  <a:pt x="32" y="657"/>
                </a:lnTo>
                <a:lnTo>
                  <a:pt x="45" y="668"/>
                </a:lnTo>
                <a:lnTo>
                  <a:pt x="44" y="667"/>
                </a:lnTo>
                <a:lnTo>
                  <a:pt x="58" y="675"/>
                </a:lnTo>
                <a:lnTo>
                  <a:pt x="57" y="675"/>
                </a:lnTo>
                <a:lnTo>
                  <a:pt x="73" y="680"/>
                </a:lnTo>
                <a:lnTo>
                  <a:pt x="70" y="688"/>
                </a:lnTo>
                <a:lnTo>
                  <a:pt x="54" y="683"/>
                </a:lnTo>
                <a:lnTo>
                  <a:pt x="39" y="675"/>
                </a:lnTo>
                <a:lnTo>
                  <a:pt x="26" y="664"/>
                </a:lnTo>
                <a:lnTo>
                  <a:pt x="15" y="651"/>
                </a:lnTo>
                <a:lnTo>
                  <a:pt x="12" y="644"/>
                </a:lnTo>
                <a:lnTo>
                  <a:pt x="20" y="639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85913" y="2815575"/>
            <a:ext cx="2488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>
                <a:solidFill>
                  <a:schemeClr val="tx1"/>
                </a:solidFill>
              </a:rPr>
              <a:t>Envelope</a:t>
            </a:r>
            <a:r>
              <a:rPr lang="sv-SE" dirty="0">
                <a:solidFill>
                  <a:schemeClr val="tx1"/>
                </a:solidFill>
              </a:rPr>
              <a:t>  </a:t>
            </a:r>
            <a:r>
              <a:rPr lang="sv-SE" dirty="0" err="1">
                <a:solidFill>
                  <a:schemeClr val="tx1"/>
                </a:solidFill>
              </a:rPr>
              <a:t>detector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>
            <a:cxnSpLocks/>
          </p:cNvCxnSpPr>
          <p:nvPr/>
        </p:nvCxnSpPr>
        <p:spPr bwMode="auto">
          <a:xfrm>
            <a:off x="259559" y="2488759"/>
            <a:ext cx="439189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rapezoid 39"/>
          <p:cNvSpPr/>
          <p:nvPr/>
        </p:nvSpPr>
        <p:spPr bwMode="auto">
          <a:xfrm>
            <a:off x="495086" y="2001269"/>
            <a:ext cx="367146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Trapezoid 40"/>
          <p:cNvSpPr/>
          <p:nvPr/>
        </p:nvSpPr>
        <p:spPr bwMode="auto">
          <a:xfrm>
            <a:off x="883015" y="2001269"/>
            <a:ext cx="367146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Trapezoid 41"/>
          <p:cNvSpPr/>
          <p:nvPr/>
        </p:nvSpPr>
        <p:spPr bwMode="auto">
          <a:xfrm>
            <a:off x="1322895" y="2001269"/>
            <a:ext cx="367146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Trapezoid 42"/>
          <p:cNvSpPr/>
          <p:nvPr/>
        </p:nvSpPr>
        <p:spPr bwMode="auto">
          <a:xfrm>
            <a:off x="1703896" y="2001269"/>
            <a:ext cx="367146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Trapezoid 43"/>
          <p:cNvSpPr/>
          <p:nvPr/>
        </p:nvSpPr>
        <p:spPr bwMode="auto">
          <a:xfrm>
            <a:off x="1263322" y="2001269"/>
            <a:ext cx="45719" cy="48749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Trapezoid 44"/>
          <p:cNvSpPr/>
          <p:nvPr/>
        </p:nvSpPr>
        <p:spPr bwMode="auto">
          <a:xfrm>
            <a:off x="356541" y="1993980"/>
            <a:ext cx="138545" cy="48749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Trapezoid 45"/>
          <p:cNvSpPr/>
          <p:nvPr/>
        </p:nvSpPr>
        <p:spPr bwMode="auto">
          <a:xfrm>
            <a:off x="3036426" y="2009826"/>
            <a:ext cx="367146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Trapezoid 46"/>
          <p:cNvSpPr/>
          <p:nvPr/>
        </p:nvSpPr>
        <p:spPr bwMode="auto">
          <a:xfrm>
            <a:off x="3471037" y="2006844"/>
            <a:ext cx="367146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Trapezoid 47"/>
          <p:cNvSpPr/>
          <p:nvPr/>
        </p:nvSpPr>
        <p:spPr bwMode="auto">
          <a:xfrm>
            <a:off x="3852038" y="1998752"/>
            <a:ext cx="367146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Trapezoid 48"/>
          <p:cNvSpPr/>
          <p:nvPr/>
        </p:nvSpPr>
        <p:spPr bwMode="auto">
          <a:xfrm>
            <a:off x="3411464" y="1998752"/>
            <a:ext cx="45719" cy="48749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Trapezoid 49"/>
          <p:cNvSpPr/>
          <p:nvPr/>
        </p:nvSpPr>
        <p:spPr bwMode="auto">
          <a:xfrm>
            <a:off x="4219184" y="1996318"/>
            <a:ext cx="138545" cy="48749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1064" y="2069844"/>
            <a:ext cx="33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902921" y="2076835"/>
            <a:ext cx="33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056457" y="2077889"/>
            <a:ext cx="33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490068" y="2058455"/>
            <a:ext cx="33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884944" y="2091790"/>
            <a:ext cx="33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191750" y="2076834"/>
            <a:ext cx="33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723802" y="2069844"/>
            <a:ext cx="33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42801" y="2076073"/>
            <a:ext cx="33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727650" y="2291219"/>
            <a:ext cx="9028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frequency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0" name="Trapezoid 59"/>
          <p:cNvSpPr/>
          <p:nvPr/>
        </p:nvSpPr>
        <p:spPr bwMode="auto">
          <a:xfrm>
            <a:off x="2668857" y="1778001"/>
            <a:ext cx="367146" cy="716528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Trapezoid 60"/>
          <p:cNvSpPr/>
          <p:nvPr/>
        </p:nvSpPr>
        <p:spPr bwMode="auto">
          <a:xfrm>
            <a:off x="2075958" y="2001269"/>
            <a:ext cx="585511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606174" y="2245014"/>
            <a:ext cx="4988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WUS</a:t>
            </a:r>
          </a:p>
        </p:txBody>
      </p:sp>
      <p:pic>
        <p:nvPicPr>
          <p:cNvPr id="65" name="Content Placeholder 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76036" y="1781818"/>
            <a:ext cx="3546961" cy="2660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Oval 62"/>
          <p:cNvSpPr/>
          <p:nvPr/>
        </p:nvSpPr>
        <p:spPr bwMode="auto">
          <a:xfrm>
            <a:off x="7452320" y="3039920"/>
            <a:ext cx="1234034" cy="14401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6" name="Straight Arrow Connector 65"/>
          <p:cNvCxnSpPr>
            <a:cxnSpLocks/>
          </p:cNvCxnSpPr>
          <p:nvPr/>
        </p:nvCxnSpPr>
        <p:spPr bwMode="auto">
          <a:xfrm flipV="1">
            <a:off x="7688998" y="3277240"/>
            <a:ext cx="483402" cy="24229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445860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3789040"/>
            <a:ext cx="8062664" cy="210648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DC blocker moved from analog to digital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ADC runs at 4x oversampling relative WUS symbol 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Correlator (</a:t>
            </a:r>
            <a:r>
              <a:rPr lang="en-US" dirty="0" err="1"/>
              <a:t>coeff</a:t>
            </a:r>
            <a:r>
              <a:rPr lang="en-US" dirty="0"/>
              <a:t>. +-1) operating on signal </a:t>
            </a:r>
            <a:r>
              <a:rPr lang="en-US" i="1" dirty="0"/>
              <a:t>with</a:t>
            </a:r>
            <a:r>
              <a:rPr lang="en-US" dirty="0"/>
              <a:t> DC bias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DC (decision threshold for OOK) estimated when timing is found (using knowledge of </a:t>
            </a:r>
            <a:r>
              <a:rPr lang="en-US" dirty="0" err="1"/>
              <a:t>syncword</a:t>
            </a:r>
            <a:r>
              <a:rPr lang="en-US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DC subtracted and final down-sampling performed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Updated  model for receiver processing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4" name="Isosceles Triangle 13"/>
          <p:cNvSpPr/>
          <p:nvPr/>
        </p:nvSpPr>
        <p:spPr bwMode="auto">
          <a:xfrm rot="5400000">
            <a:off x="2544347" y="1775441"/>
            <a:ext cx="504056" cy="504056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" name="Straight Connector 14"/>
          <p:cNvCxnSpPr>
            <a:cxnSpLocks/>
          </p:cNvCxnSpPr>
          <p:nvPr/>
        </p:nvCxnSpPr>
        <p:spPr bwMode="auto">
          <a:xfrm>
            <a:off x="3048403" y="1775441"/>
            <a:ext cx="0" cy="504056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3640200" y="1735011"/>
            <a:ext cx="576064" cy="5760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20295" y="1853766"/>
            <a:ext cx="6158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ADC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cxnSpLocks/>
          </p:cNvCxnSpPr>
          <p:nvPr/>
        </p:nvCxnSpPr>
        <p:spPr bwMode="auto">
          <a:xfrm>
            <a:off x="1475656" y="2041508"/>
            <a:ext cx="1068691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>
            <a:cxnSpLocks/>
          </p:cNvCxnSpPr>
          <p:nvPr/>
        </p:nvCxnSpPr>
        <p:spPr bwMode="auto">
          <a:xfrm>
            <a:off x="4216264" y="2023043"/>
            <a:ext cx="1652012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cxnSpLocks/>
          </p:cNvCxnSpPr>
          <p:nvPr/>
        </p:nvCxnSpPr>
        <p:spPr bwMode="auto">
          <a:xfrm>
            <a:off x="3048403" y="2041508"/>
            <a:ext cx="576064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479950" y="1915321"/>
            <a:ext cx="5741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err="1">
                <a:solidFill>
                  <a:schemeClr val="tx1"/>
                </a:solidFill>
              </a:rPr>
              <a:t>Env</a:t>
            </a:r>
            <a:r>
              <a:rPr lang="sv-SE" sz="800">
                <a:solidFill>
                  <a:schemeClr val="tx1"/>
                </a:solidFill>
              </a:rPr>
              <a:t>. Det.</a:t>
            </a:r>
            <a:endParaRPr lang="en-US" sz="800">
              <a:solidFill>
                <a:schemeClr val="tx1"/>
              </a:solidFill>
            </a:endParaRPr>
          </a:p>
        </p:txBody>
      </p:sp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770" y="2876644"/>
            <a:ext cx="658651" cy="42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770" y="2876644"/>
            <a:ext cx="658651" cy="42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2068541" y="2895200"/>
            <a:ext cx="581162" cy="353406"/>
          </a:xfrm>
          <a:prstGeom prst="rect">
            <a:avLst/>
          </a:prstGeom>
          <a:noFill/>
          <a:ln w="1746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pic>
        <p:nvPicPr>
          <p:cNvPr id="3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698" y="2890983"/>
            <a:ext cx="642756" cy="42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698" y="2890983"/>
            <a:ext cx="642756" cy="42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183780" y="2951712"/>
            <a:ext cx="12343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| </a:t>
            </a:r>
            <a:endParaRPr kumimoji="0" lang="en-US" alt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2333789" y="2951712"/>
            <a:ext cx="8496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</a:t>
            </a:r>
            <a:endParaRPr kumimoji="0" lang="en-US" alt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2439094" y="2951712"/>
            <a:ext cx="8335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|</a:t>
            </a:r>
            <a:endParaRPr kumimoji="0" lang="en-US" alt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Line 13"/>
          <p:cNvSpPr>
            <a:spLocks noChangeShapeType="1"/>
          </p:cNvSpPr>
          <p:nvPr/>
        </p:nvSpPr>
        <p:spPr bwMode="auto">
          <a:xfrm>
            <a:off x="1789384" y="3080760"/>
            <a:ext cx="234452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41" name="Freeform 14"/>
          <p:cNvSpPr>
            <a:spLocks/>
          </p:cNvSpPr>
          <p:nvPr/>
        </p:nvSpPr>
        <p:spPr bwMode="auto">
          <a:xfrm>
            <a:off x="2016882" y="3058830"/>
            <a:ext cx="51659" cy="43859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pic>
        <p:nvPicPr>
          <p:cNvPr id="42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211" y="2876644"/>
            <a:ext cx="466917" cy="42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211" y="2876644"/>
            <a:ext cx="465923" cy="42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Rectangle 17"/>
          <p:cNvSpPr>
            <a:spLocks noChangeArrowheads="1"/>
          </p:cNvSpPr>
          <p:nvPr/>
        </p:nvSpPr>
        <p:spPr bwMode="auto">
          <a:xfrm>
            <a:off x="3059001" y="2895200"/>
            <a:ext cx="389429" cy="353406"/>
          </a:xfrm>
          <a:prstGeom prst="rect">
            <a:avLst/>
          </a:prstGeom>
          <a:noFill/>
          <a:ln w="1746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pic>
        <p:nvPicPr>
          <p:cNvPr id="45" name="Picture 1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955" y="2956772"/>
            <a:ext cx="383468" cy="275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1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955" y="2955929"/>
            <a:ext cx="383468" cy="275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Rectangle 20"/>
          <p:cNvSpPr>
            <a:spLocks noChangeArrowheads="1"/>
          </p:cNvSpPr>
          <p:nvPr/>
        </p:nvSpPr>
        <p:spPr bwMode="auto">
          <a:xfrm>
            <a:off x="3164306" y="3000632"/>
            <a:ext cx="18755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LPF</a:t>
            </a:r>
            <a:endParaRPr kumimoji="0" lang="en-US" alt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Line 21"/>
          <p:cNvSpPr>
            <a:spLocks noChangeShapeType="1"/>
          </p:cNvSpPr>
          <p:nvPr/>
        </p:nvSpPr>
        <p:spPr bwMode="auto">
          <a:xfrm>
            <a:off x="2654671" y="3080760"/>
            <a:ext cx="359626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49" name="Freeform 22"/>
          <p:cNvSpPr>
            <a:spLocks/>
          </p:cNvSpPr>
          <p:nvPr/>
        </p:nvSpPr>
        <p:spPr bwMode="auto">
          <a:xfrm>
            <a:off x="3007342" y="3058830"/>
            <a:ext cx="51659" cy="43859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56" name="Line 29"/>
          <p:cNvSpPr>
            <a:spLocks noChangeShapeType="1"/>
          </p:cNvSpPr>
          <p:nvPr/>
        </p:nvSpPr>
        <p:spPr bwMode="auto">
          <a:xfrm>
            <a:off x="3448430" y="3080760"/>
            <a:ext cx="358632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pic>
        <p:nvPicPr>
          <p:cNvPr id="60" name="Picture 4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564" y="2760248"/>
            <a:ext cx="1706731" cy="64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5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564" y="2760248"/>
            <a:ext cx="1706731" cy="64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Freeform 51"/>
          <p:cNvSpPr>
            <a:spLocks noEditPoints="1"/>
          </p:cNvSpPr>
          <p:nvPr/>
        </p:nvSpPr>
        <p:spPr bwMode="auto">
          <a:xfrm>
            <a:off x="1942374" y="2774587"/>
            <a:ext cx="1637190" cy="581982"/>
          </a:xfrm>
          <a:custGeom>
            <a:avLst/>
            <a:gdLst>
              <a:gd name="T0" fmla="*/ 145 w 1648"/>
              <a:gd name="T1" fmla="*/ 690 h 690"/>
              <a:gd name="T2" fmla="*/ 256 w 1648"/>
              <a:gd name="T3" fmla="*/ 681 h 690"/>
              <a:gd name="T4" fmla="*/ 366 w 1648"/>
              <a:gd name="T5" fmla="*/ 681 h 690"/>
              <a:gd name="T6" fmla="*/ 477 w 1648"/>
              <a:gd name="T7" fmla="*/ 681 h 690"/>
              <a:gd name="T8" fmla="*/ 587 w 1648"/>
              <a:gd name="T9" fmla="*/ 681 h 690"/>
              <a:gd name="T10" fmla="*/ 697 w 1648"/>
              <a:gd name="T11" fmla="*/ 681 h 690"/>
              <a:gd name="T12" fmla="*/ 808 w 1648"/>
              <a:gd name="T13" fmla="*/ 681 h 690"/>
              <a:gd name="T14" fmla="*/ 918 w 1648"/>
              <a:gd name="T15" fmla="*/ 681 h 690"/>
              <a:gd name="T16" fmla="*/ 1029 w 1648"/>
              <a:gd name="T17" fmla="*/ 681 h 690"/>
              <a:gd name="T18" fmla="*/ 1139 w 1648"/>
              <a:gd name="T19" fmla="*/ 681 h 690"/>
              <a:gd name="T20" fmla="*/ 1250 w 1648"/>
              <a:gd name="T21" fmla="*/ 681 h 690"/>
              <a:gd name="T22" fmla="*/ 1360 w 1648"/>
              <a:gd name="T23" fmla="*/ 681 h 690"/>
              <a:gd name="T24" fmla="*/ 1471 w 1648"/>
              <a:gd name="T25" fmla="*/ 681 h 690"/>
              <a:gd name="T26" fmla="*/ 1560 w 1648"/>
              <a:gd name="T27" fmla="*/ 681 h 690"/>
              <a:gd name="T28" fmla="*/ 1582 w 1648"/>
              <a:gd name="T29" fmla="*/ 687 h 690"/>
              <a:gd name="T30" fmla="*/ 1610 w 1648"/>
              <a:gd name="T31" fmla="*/ 662 h 690"/>
              <a:gd name="T32" fmla="*/ 1633 w 1648"/>
              <a:gd name="T33" fmla="*/ 632 h 690"/>
              <a:gd name="T34" fmla="*/ 1639 w 1648"/>
              <a:gd name="T35" fmla="*/ 602 h 690"/>
              <a:gd name="T36" fmla="*/ 1642 w 1648"/>
              <a:gd name="T37" fmla="*/ 636 h 690"/>
              <a:gd name="T38" fmla="*/ 1639 w 1648"/>
              <a:gd name="T39" fmla="*/ 565 h 690"/>
              <a:gd name="T40" fmla="*/ 1639 w 1648"/>
              <a:gd name="T41" fmla="*/ 454 h 690"/>
              <a:gd name="T42" fmla="*/ 1639 w 1648"/>
              <a:gd name="T43" fmla="*/ 343 h 690"/>
              <a:gd name="T44" fmla="*/ 1639 w 1648"/>
              <a:gd name="T45" fmla="*/ 232 h 690"/>
              <a:gd name="T46" fmla="*/ 1639 w 1648"/>
              <a:gd name="T47" fmla="*/ 121 h 690"/>
              <a:gd name="T48" fmla="*/ 1633 w 1648"/>
              <a:gd name="T49" fmla="*/ 57 h 690"/>
              <a:gd name="T50" fmla="*/ 1647 w 1648"/>
              <a:gd name="T51" fmla="*/ 71 h 690"/>
              <a:gd name="T52" fmla="*/ 1604 w 1648"/>
              <a:gd name="T53" fmla="*/ 23 h 690"/>
              <a:gd name="T54" fmla="*/ 1577 w 1648"/>
              <a:gd name="T55" fmla="*/ 11 h 690"/>
              <a:gd name="T56" fmla="*/ 1560 w 1648"/>
              <a:gd name="T57" fmla="*/ 0 h 690"/>
              <a:gd name="T58" fmla="*/ 1607 w 1648"/>
              <a:gd name="T59" fmla="*/ 25 h 690"/>
              <a:gd name="T60" fmla="*/ 1503 w 1648"/>
              <a:gd name="T61" fmla="*/ 9 h 690"/>
              <a:gd name="T62" fmla="*/ 1392 w 1648"/>
              <a:gd name="T63" fmla="*/ 9 h 690"/>
              <a:gd name="T64" fmla="*/ 1282 w 1648"/>
              <a:gd name="T65" fmla="*/ 9 h 690"/>
              <a:gd name="T66" fmla="*/ 1171 w 1648"/>
              <a:gd name="T67" fmla="*/ 9 h 690"/>
              <a:gd name="T68" fmla="*/ 1061 w 1648"/>
              <a:gd name="T69" fmla="*/ 9 h 690"/>
              <a:gd name="T70" fmla="*/ 950 w 1648"/>
              <a:gd name="T71" fmla="*/ 9 h 690"/>
              <a:gd name="T72" fmla="*/ 840 w 1648"/>
              <a:gd name="T73" fmla="*/ 9 h 690"/>
              <a:gd name="T74" fmla="*/ 730 w 1648"/>
              <a:gd name="T75" fmla="*/ 9 h 690"/>
              <a:gd name="T76" fmla="*/ 619 w 1648"/>
              <a:gd name="T77" fmla="*/ 9 h 690"/>
              <a:gd name="T78" fmla="*/ 509 w 1648"/>
              <a:gd name="T79" fmla="*/ 9 h 690"/>
              <a:gd name="T80" fmla="*/ 398 w 1648"/>
              <a:gd name="T81" fmla="*/ 9 h 690"/>
              <a:gd name="T82" fmla="*/ 288 w 1648"/>
              <a:gd name="T83" fmla="*/ 9 h 690"/>
              <a:gd name="T84" fmla="*/ 177 w 1648"/>
              <a:gd name="T85" fmla="*/ 9 h 690"/>
              <a:gd name="T86" fmla="*/ 45 w 1648"/>
              <a:gd name="T87" fmla="*/ 23 h 690"/>
              <a:gd name="T88" fmla="*/ 17 w 1648"/>
              <a:gd name="T89" fmla="*/ 56 h 690"/>
              <a:gd name="T90" fmla="*/ 54 w 1648"/>
              <a:gd name="T91" fmla="*/ 7 h 690"/>
              <a:gd name="T92" fmla="*/ 0 w 1648"/>
              <a:gd name="T93" fmla="*/ 164 h 690"/>
              <a:gd name="T94" fmla="*/ 0 w 1648"/>
              <a:gd name="T95" fmla="*/ 274 h 690"/>
              <a:gd name="T96" fmla="*/ 0 w 1648"/>
              <a:gd name="T97" fmla="*/ 385 h 690"/>
              <a:gd name="T98" fmla="*/ 0 w 1648"/>
              <a:gd name="T99" fmla="*/ 496 h 690"/>
              <a:gd name="T100" fmla="*/ 9 w 1648"/>
              <a:gd name="T101" fmla="*/ 601 h 690"/>
              <a:gd name="T102" fmla="*/ 9 w 1648"/>
              <a:gd name="T103" fmla="*/ 533 h 690"/>
              <a:gd name="T104" fmla="*/ 32 w 1648"/>
              <a:gd name="T105" fmla="*/ 657 h 690"/>
              <a:gd name="T106" fmla="*/ 73 w 1648"/>
              <a:gd name="T107" fmla="*/ 680 h 690"/>
              <a:gd name="T108" fmla="*/ 15 w 1648"/>
              <a:gd name="T109" fmla="*/ 651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648" h="690">
                <a:moveTo>
                  <a:pt x="72" y="679"/>
                </a:moveTo>
                <a:lnTo>
                  <a:pt x="89" y="681"/>
                </a:lnTo>
                <a:lnTo>
                  <a:pt x="88" y="681"/>
                </a:lnTo>
                <a:lnTo>
                  <a:pt x="145" y="681"/>
                </a:lnTo>
                <a:lnTo>
                  <a:pt x="145" y="690"/>
                </a:lnTo>
                <a:lnTo>
                  <a:pt x="88" y="690"/>
                </a:lnTo>
                <a:lnTo>
                  <a:pt x="71" y="689"/>
                </a:lnTo>
                <a:lnTo>
                  <a:pt x="72" y="679"/>
                </a:lnTo>
                <a:close/>
                <a:moveTo>
                  <a:pt x="182" y="681"/>
                </a:moveTo>
                <a:lnTo>
                  <a:pt x="256" y="681"/>
                </a:lnTo>
                <a:lnTo>
                  <a:pt x="256" y="690"/>
                </a:lnTo>
                <a:lnTo>
                  <a:pt x="182" y="690"/>
                </a:lnTo>
                <a:lnTo>
                  <a:pt x="182" y="681"/>
                </a:lnTo>
                <a:close/>
                <a:moveTo>
                  <a:pt x="292" y="681"/>
                </a:moveTo>
                <a:lnTo>
                  <a:pt x="366" y="681"/>
                </a:lnTo>
                <a:lnTo>
                  <a:pt x="366" y="690"/>
                </a:lnTo>
                <a:lnTo>
                  <a:pt x="292" y="690"/>
                </a:lnTo>
                <a:lnTo>
                  <a:pt x="292" y="681"/>
                </a:lnTo>
                <a:close/>
                <a:moveTo>
                  <a:pt x="403" y="681"/>
                </a:moveTo>
                <a:lnTo>
                  <a:pt x="477" y="681"/>
                </a:lnTo>
                <a:lnTo>
                  <a:pt x="477" y="690"/>
                </a:lnTo>
                <a:lnTo>
                  <a:pt x="403" y="690"/>
                </a:lnTo>
                <a:lnTo>
                  <a:pt x="403" y="681"/>
                </a:lnTo>
                <a:close/>
                <a:moveTo>
                  <a:pt x="513" y="681"/>
                </a:moveTo>
                <a:lnTo>
                  <a:pt x="587" y="681"/>
                </a:lnTo>
                <a:lnTo>
                  <a:pt x="587" y="690"/>
                </a:lnTo>
                <a:lnTo>
                  <a:pt x="513" y="690"/>
                </a:lnTo>
                <a:lnTo>
                  <a:pt x="513" y="681"/>
                </a:lnTo>
                <a:close/>
                <a:moveTo>
                  <a:pt x="624" y="681"/>
                </a:moveTo>
                <a:lnTo>
                  <a:pt x="697" y="681"/>
                </a:lnTo>
                <a:lnTo>
                  <a:pt x="697" y="690"/>
                </a:lnTo>
                <a:lnTo>
                  <a:pt x="624" y="690"/>
                </a:lnTo>
                <a:lnTo>
                  <a:pt x="624" y="681"/>
                </a:lnTo>
                <a:close/>
                <a:moveTo>
                  <a:pt x="734" y="681"/>
                </a:moveTo>
                <a:lnTo>
                  <a:pt x="808" y="681"/>
                </a:lnTo>
                <a:lnTo>
                  <a:pt x="808" y="690"/>
                </a:lnTo>
                <a:lnTo>
                  <a:pt x="734" y="690"/>
                </a:lnTo>
                <a:lnTo>
                  <a:pt x="734" y="681"/>
                </a:lnTo>
                <a:close/>
                <a:moveTo>
                  <a:pt x="845" y="681"/>
                </a:moveTo>
                <a:lnTo>
                  <a:pt x="918" y="681"/>
                </a:lnTo>
                <a:lnTo>
                  <a:pt x="918" y="690"/>
                </a:lnTo>
                <a:lnTo>
                  <a:pt x="845" y="690"/>
                </a:lnTo>
                <a:lnTo>
                  <a:pt x="845" y="681"/>
                </a:lnTo>
                <a:close/>
                <a:moveTo>
                  <a:pt x="955" y="681"/>
                </a:moveTo>
                <a:lnTo>
                  <a:pt x="1029" y="681"/>
                </a:lnTo>
                <a:lnTo>
                  <a:pt x="1029" y="690"/>
                </a:lnTo>
                <a:lnTo>
                  <a:pt x="955" y="690"/>
                </a:lnTo>
                <a:lnTo>
                  <a:pt x="955" y="681"/>
                </a:lnTo>
                <a:close/>
                <a:moveTo>
                  <a:pt x="1065" y="681"/>
                </a:moveTo>
                <a:lnTo>
                  <a:pt x="1139" y="681"/>
                </a:lnTo>
                <a:lnTo>
                  <a:pt x="1139" y="690"/>
                </a:lnTo>
                <a:lnTo>
                  <a:pt x="1065" y="690"/>
                </a:lnTo>
                <a:lnTo>
                  <a:pt x="1065" y="681"/>
                </a:lnTo>
                <a:close/>
                <a:moveTo>
                  <a:pt x="1176" y="681"/>
                </a:moveTo>
                <a:lnTo>
                  <a:pt x="1250" y="681"/>
                </a:lnTo>
                <a:lnTo>
                  <a:pt x="1250" y="690"/>
                </a:lnTo>
                <a:lnTo>
                  <a:pt x="1176" y="690"/>
                </a:lnTo>
                <a:lnTo>
                  <a:pt x="1176" y="681"/>
                </a:lnTo>
                <a:close/>
                <a:moveTo>
                  <a:pt x="1286" y="681"/>
                </a:moveTo>
                <a:lnTo>
                  <a:pt x="1360" y="681"/>
                </a:lnTo>
                <a:lnTo>
                  <a:pt x="1360" y="690"/>
                </a:lnTo>
                <a:lnTo>
                  <a:pt x="1286" y="690"/>
                </a:lnTo>
                <a:lnTo>
                  <a:pt x="1286" y="681"/>
                </a:lnTo>
                <a:close/>
                <a:moveTo>
                  <a:pt x="1397" y="681"/>
                </a:moveTo>
                <a:lnTo>
                  <a:pt x="1471" y="681"/>
                </a:lnTo>
                <a:lnTo>
                  <a:pt x="1471" y="690"/>
                </a:lnTo>
                <a:lnTo>
                  <a:pt x="1397" y="690"/>
                </a:lnTo>
                <a:lnTo>
                  <a:pt x="1397" y="681"/>
                </a:lnTo>
                <a:close/>
                <a:moveTo>
                  <a:pt x="1507" y="681"/>
                </a:moveTo>
                <a:lnTo>
                  <a:pt x="1560" y="681"/>
                </a:lnTo>
                <a:lnTo>
                  <a:pt x="1560" y="681"/>
                </a:lnTo>
                <a:lnTo>
                  <a:pt x="1577" y="679"/>
                </a:lnTo>
                <a:lnTo>
                  <a:pt x="1576" y="680"/>
                </a:lnTo>
                <a:lnTo>
                  <a:pt x="1579" y="679"/>
                </a:lnTo>
                <a:lnTo>
                  <a:pt x="1582" y="687"/>
                </a:lnTo>
                <a:lnTo>
                  <a:pt x="1578" y="689"/>
                </a:lnTo>
                <a:lnTo>
                  <a:pt x="1560" y="690"/>
                </a:lnTo>
                <a:lnTo>
                  <a:pt x="1507" y="690"/>
                </a:lnTo>
                <a:lnTo>
                  <a:pt x="1507" y="681"/>
                </a:lnTo>
                <a:close/>
                <a:moveTo>
                  <a:pt x="1610" y="662"/>
                </a:moveTo>
                <a:lnTo>
                  <a:pt x="1616" y="657"/>
                </a:lnTo>
                <a:lnTo>
                  <a:pt x="1616" y="658"/>
                </a:lnTo>
                <a:lnTo>
                  <a:pt x="1626" y="646"/>
                </a:lnTo>
                <a:lnTo>
                  <a:pt x="1625" y="646"/>
                </a:lnTo>
                <a:lnTo>
                  <a:pt x="1633" y="632"/>
                </a:lnTo>
                <a:lnTo>
                  <a:pt x="1633" y="633"/>
                </a:lnTo>
                <a:lnTo>
                  <a:pt x="1638" y="618"/>
                </a:lnTo>
                <a:lnTo>
                  <a:pt x="1637" y="618"/>
                </a:lnTo>
                <a:lnTo>
                  <a:pt x="1639" y="601"/>
                </a:lnTo>
                <a:lnTo>
                  <a:pt x="1639" y="602"/>
                </a:lnTo>
                <a:lnTo>
                  <a:pt x="1639" y="602"/>
                </a:lnTo>
                <a:lnTo>
                  <a:pt x="1648" y="602"/>
                </a:lnTo>
                <a:lnTo>
                  <a:pt x="1648" y="602"/>
                </a:lnTo>
                <a:lnTo>
                  <a:pt x="1647" y="620"/>
                </a:lnTo>
                <a:lnTo>
                  <a:pt x="1642" y="636"/>
                </a:lnTo>
                <a:lnTo>
                  <a:pt x="1633" y="651"/>
                </a:lnTo>
                <a:lnTo>
                  <a:pt x="1623" y="664"/>
                </a:lnTo>
                <a:lnTo>
                  <a:pt x="1616" y="670"/>
                </a:lnTo>
                <a:lnTo>
                  <a:pt x="1610" y="662"/>
                </a:lnTo>
                <a:close/>
                <a:moveTo>
                  <a:pt x="1639" y="565"/>
                </a:moveTo>
                <a:lnTo>
                  <a:pt x="1639" y="491"/>
                </a:lnTo>
                <a:lnTo>
                  <a:pt x="1648" y="491"/>
                </a:lnTo>
                <a:lnTo>
                  <a:pt x="1648" y="565"/>
                </a:lnTo>
                <a:lnTo>
                  <a:pt x="1639" y="565"/>
                </a:lnTo>
                <a:close/>
                <a:moveTo>
                  <a:pt x="1639" y="454"/>
                </a:moveTo>
                <a:lnTo>
                  <a:pt x="1639" y="380"/>
                </a:lnTo>
                <a:lnTo>
                  <a:pt x="1648" y="380"/>
                </a:lnTo>
                <a:lnTo>
                  <a:pt x="1648" y="454"/>
                </a:lnTo>
                <a:lnTo>
                  <a:pt x="1639" y="454"/>
                </a:lnTo>
                <a:close/>
                <a:moveTo>
                  <a:pt x="1639" y="343"/>
                </a:moveTo>
                <a:lnTo>
                  <a:pt x="1639" y="269"/>
                </a:lnTo>
                <a:lnTo>
                  <a:pt x="1648" y="269"/>
                </a:lnTo>
                <a:lnTo>
                  <a:pt x="1648" y="343"/>
                </a:lnTo>
                <a:lnTo>
                  <a:pt x="1639" y="343"/>
                </a:lnTo>
                <a:close/>
                <a:moveTo>
                  <a:pt x="1639" y="232"/>
                </a:moveTo>
                <a:lnTo>
                  <a:pt x="1639" y="158"/>
                </a:lnTo>
                <a:lnTo>
                  <a:pt x="1648" y="158"/>
                </a:lnTo>
                <a:lnTo>
                  <a:pt x="1648" y="232"/>
                </a:lnTo>
                <a:lnTo>
                  <a:pt x="1639" y="232"/>
                </a:lnTo>
                <a:close/>
                <a:moveTo>
                  <a:pt x="1639" y="121"/>
                </a:moveTo>
                <a:lnTo>
                  <a:pt x="1639" y="88"/>
                </a:lnTo>
                <a:lnTo>
                  <a:pt x="1639" y="89"/>
                </a:lnTo>
                <a:lnTo>
                  <a:pt x="1637" y="72"/>
                </a:lnTo>
                <a:lnTo>
                  <a:pt x="1638" y="73"/>
                </a:lnTo>
                <a:lnTo>
                  <a:pt x="1633" y="57"/>
                </a:lnTo>
                <a:lnTo>
                  <a:pt x="1633" y="58"/>
                </a:lnTo>
                <a:lnTo>
                  <a:pt x="1629" y="51"/>
                </a:lnTo>
                <a:lnTo>
                  <a:pt x="1637" y="47"/>
                </a:lnTo>
                <a:lnTo>
                  <a:pt x="1642" y="54"/>
                </a:lnTo>
                <a:lnTo>
                  <a:pt x="1647" y="71"/>
                </a:lnTo>
                <a:lnTo>
                  <a:pt x="1648" y="88"/>
                </a:lnTo>
                <a:lnTo>
                  <a:pt x="1648" y="121"/>
                </a:lnTo>
                <a:lnTo>
                  <a:pt x="1639" y="121"/>
                </a:lnTo>
                <a:close/>
                <a:moveTo>
                  <a:pt x="1607" y="25"/>
                </a:moveTo>
                <a:lnTo>
                  <a:pt x="1604" y="23"/>
                </a:lnTo>
                <a:lnTo>
                  <a:pt x="1605" y="23"/>
                </a:lnTo>
                <a:lnTo>
                  <a:pt x="1590" y="15"/>
                </a:lnTo>
                <a:lnTo>
                  <a:pt x="1592" y="16"/>
                </a:lnTo>
                <a:lnTo>
                  <a:pt x="1576" y="11"/>
                </a:lnTo>
                <a:lnTo>
                  <a:pt x="1577" y="11"/>
                </a:lnTo>
                <a:lnTo>
                  <a:pt x="1560" y="9"/>
                </a:lnTo>
                <a:lnTo>
                  <a:pt x="1560" y="9"/>
                </a:lnTo>
                <a:lnTo>
                  <a:pt x="1540" y="9"/>
                </a:lnTo>
                <a:lnTo>
                  <a:pt x="1540" y="0"/>
                </a:lnTo>
                <a:lnTo>
                  <a:pt x="1560" y="0"/>
                </a:lnTo>
                <a:lnTo>
                  <a:pt x="1578" y="2"/>
                </a:lnTo>
                <a:lnTo>
                  <a:pt x="1595" y="7"/>
                </a:lnTo>
                <a:lnTo>
                  <a:pt x="1609" y="15"/>
                </a:lnTo>
                <a:lnTo>
                  <a:pt x="1613" y="18"/>
                </a:lnTo>
                <a:lnTo>
                  <a:pt x="1607" y="25"/>
                </a:lnTo>
                <a:close/>
                <a:moveTo>
                  <a:pt x="1503" y="9"/>
                </a:moveTo>
                <a:lnTo>
                  <a:pt x="1429" y="9"/>
                </a:lnTo>
                <a:lnTo>
                  <a:pt x="1429" y="0"/>
                </a:lnTo>
                <a:lnTo>
                  <a:pt x="1503" y="0"/>
                </a:lnTo>
                <a:lnTo>
                  <a:pt x="1503" y="9"/>
                </a:lnTo>
                <a:close/>
                <a:moveTo>
                  <a:pt x="1392" y="9"/>
                </a:moveTo>
                <a:lnTo>
                  <a:pt x="1319" y="9"/>
                </a:lnTo>
                <a:lnTo>
                  <a:pt x="1319" y="0"/>
                </a:lnTo>
                <a:lnTo>
                  <a:pt x="1392" y="0"/>
                </a:lnTo>
                <a:lnTo>
                  <a:pt x="1392" y="9"/>
                </a:lnTo>
                <a:close/>
                <a:moveTo>
                  <a:pt x="1282" y="9"/>
                </a:moveTo>
                <a:lnTo>
                  <a:pt x="1208" y="9"/>
                </a:lnTo>
                <a:lnTo>
                  <a:pt x="1208" y="0"/>
                </a:lnTo>
                <a:lnTo>
                  <a:pt x="1282" y="0"/>
                </a:lnTo>
                <a:lnTo>
                  <a:pt x="1282" y="9"/>
                </a:lnTo>
                <a:close/>
                <a:moveTo>
                  <a:pt x="1171" y="9"/>
                </a:moveTo>
                <a:lnTo>
                  <a:pt x="1098" y="9"/>
                </a:lnTo>
                <a:lnTo>
                  <a:pt x="1098" y="0"/>
                </a:lnTo>
                <a:lnTo>
                  <a:pt x="1171" y="0"/>
                </a:lnTo>
                <a:lnTo>
                  <a:pt x="1171" y="9"/>
                </a:lnTo>
                <a:close/>
                <a:moveTo>
                  <a:pt x="1061" y="9"/>
                </a:moveTo>
                <a:lnTo>
                  <a:pt x="987" y="9"/>
                </a:lnTo>
                <a:lnTo>
                  <a:pt x="987" y="0"/>
                </a:lnTo>
                <a:lnTo>
                  <a:pt x="1061" y="0"/>
                </a:lnTo>
                <a:lnTo>
                  <a:pt x="1061" y="9"/>
                </a:lnTo>
                <a:close/>
                <a:moveTo>
                  <a:pt x="950" y="9"/>
                </a:moveTo>
                <a:lnTo>
                  <a:pt x="877" y="9"/>
                </a:lnTo>
                <a:lnTo>
                  <a:pt x="877" y="0"/>
                </a:lnTo>
                <a:lnTo>
                  <a:pt x="950" y="0"/>
                </a:lnTo>
                <a:lnTo>
                  <a:pt x="950" y="9"/>
                </a:lnTo>
                <a:close/>
                <a:moveTo>
                  <a:pt x="840" y="9"/>
                </a:moveTo>
                <a:lnTo>
                  <a:pt x="767" y="9"/>
                </a:lnTo>
                <a:lnTo>
                  <a:pt x="767" y="0"/>
                </a:lnTo>
                <a:lnTo>
                  <a:pt x="840" y="0"/>
                </a:lnTo>
                <a:lnTo>
                  <a:pt x="840" y="9"/>
                </a:lnTo>
                <a:close/>
                <a:moveTo>
                  <a:pt x="730" y="9"/>
                </a:moveTo>
                <a:lnTo>
                  <a:pt x="656" y="9"/>
                </a:lnTo>
                <a:lnTo>
                  <a:pt x="656" y="0"/>
                </a:lnTo>
                <a:lnTo>
                  <a:pt x="730" y="0"/>
                </a:lnTo>
                <a:lnTo>
                  <a:pt x="730" y="9"/>
                </a:lnTo>
                <a:close/>
                <a:moveTo>
                  <a:pt x="619" y="9"/>
                </a:moveTo>
                <a:lnTo>
                  <a:pt x="546" y="9"/>
                </a:lnTo>
                <a:lnTo>
                  <a:pt x="546" y="0"/>
                </a:lnTo>
                <a:lnTo>
                  <a:pt x="619" y="0"/>
                </a:lnTo>
                <a:lnTo>
                  <a:pt x="619" y="9"/>
                </a:lnTo>
                <a:close/>
                <a:moveTo>
                  <a:pt x="509" y="9"/>
                </a:moveTo>
                <a:lnTo>
                  <a:pt x="435" y="9"/>
                </a:lnTo>
                <a:lnTo>
                  <a:pt x="435" y="0"/>
                </a:lnTo>
                <a:lnTo>
                  <a:pt x="509" y="0"/>
                </a:lnTo>
                <a:lnTo>
                  <a:pt x="509" y="9"/>
                </a:lnTo>
                <a:close/>
                <a:moveTo>
                  <a:pt x="398" y="9"/>
                </a:moveTo>
                <a:lnTo>
                  <a:pt x="325" y="9"/>
                </a:lnTo>
                <a:lnTo>
                  <a:pt x="325" y="0"/>
                </a:lnTo>
                <a:lnTo>
                  <a:pt x="398" y="0"/>
                </a:lnTo>
                <a:lnTo>
                  <a:pt x="398" y="9"/>
                </a:lnTo>
                <a:close/>
                <a:moveTo>
                  <a:pt x="288" y="9"/>
                </a:moveTo>
                <a:lnTo>
                  <a:pt x="214" y="9"/>
                </a:lnTo>
                <a:lnTo>
                  <a:pt x="214" y="0"/>
                </a:lnTo>
                <a:lnTo>
                  <a:pt x="288" y="0"/>
                </a:lnTo>
                <a:lnTo>
                  <a:pt x="288" y="9"/>
                </a:lnTo>
                <a:close/>
                <a:moveTo>
                  <a:pt x="177" y="9"/>
                </a:moveTo>
                <a:lnTo>
                  <a:pt x="104" y="9"/>
                </a:lnTo>
                <a:lnTo>
                  <a:pt x="104" y="0"/>
                </a:lnTo>
                <a:lnTo>
                  <a:pt x="177" y="0"/>
                </a:lnTo>
                <a:lnTo>
                  <a:pt x="177" y="9"/>
                </a:lnTo>
                <a:close/>
                <a:moveTo>
                  <a:pt x="69" y="12"/>
                </a:moveTo>
                <a:lnTo>
                  <a:pt x="57" y="16"/>
                </a:lnTo>
                <a:lnTo>
                  <a:pt x="58" y="15"/>
                </a:lnTo>
                <a:lnTo>
                  <a:pt x="44" y="23"/>
                </a:lnTo>
                <a:lnTo>
                  <a:pt x="45" y="23"/>
                </a:lnTo>
                <a:lnTo>
                  <a:pt x="32" y="33"/>
                </a:lnTo>
                <a:lnTo>
                  <a:pt x="33" y="32"/>
                </a:lnTo>
                <a:lnTo>
                  <a:pt x="23" y="45"/>
                </a:lnTo>
                <a:lnTo>
                  <a:pt x="23" y="44"/>
                </a:lnTo>
                <a:lnTo>
                  <a:pt x="17" y="56"/>
                </a:lnTo>
                <a:lnTo>
                  <a:pt x="8" y="52"/>
                </a:lnTo>
                <a:lnTo>
                  <a:pt x="15" y="39"/>
                </a:lnTo>
                <a:lnTo>
                  <a:pt x="26" y="26"/>
                </a:lnTo>
                <a:lnTo>
                  <a:pt x="39" y="15"/>
                </a:lnTo>
                <a:lnTo>
                  <a:pt x="54" y="7"/>
                </a:lnTo>
                <a:lnTo>
                  <a:pt x="66" y="3"/>
                </a:lnTo>
                <a:lnTo>
                  <a:pt x="69" y="12"/>
                </a:lnTo>
                <a:close/>
                <a:moveTo>
                  <a:pt x="9" y="90"/>
                </a:moveTo>
                <a:lnTo>
                  <a:pt x="9" y="164"/>
                </a:lnTo>
                <a:lnTo>
                  <a:pt x="0" y="164"/>
                </a:lnTo>
                <a:lnTo>
                  <a:pt x="0" y="90"/>
                </a:lnTo>
                <a:lnTo>
                  <a:pt x="9" y="90"/>
                </a:lnTo>
                <a:close/>
                <a:moveTo>
                  <a:pt x="9" y="201"/>
                </a:moveTo>
                <a:lnTo>
                  <a:pt x="9" y="274"/>
                </a:lnTo>
                <a:lnTo>
                  <a:pt x="0" y="274"/>
                </a:lnTo>
                <a:lnTo>
                  <a:pt x="0" y="201"/>
                </a:lnTo>
                <a:lnTo>
                  <a:pt x="9" y="201"/>
                </a:lnTo>
                <a:close/>
                <a:moveTo>
                  <a:pt x="9" y="311"/>
                </a:moveTo>
                <a:lnTo>
                  <a:pt x="9" y="385"/>
                </a:lnTo>
                <a:lnTo>
                  <a:pt x="0" y="385"/>
                </a:lnTo>
                <a:lnTo>
                  <a:pt x="0" y="311"/>
                </a:lnTo>
                <a:lnTo>
                  <a:pt x="9" y="311"/>
                </a:lnTo>
                <a:close/>
                <a:moveTo>
                  <a:pt x="9" y="422"/>
                </a:moveTo>
                <a:lnTo>
                  <a:pt x="9" y="496"/>
                </a:lnTo>
                <a:lnTo>
                  <a:pt x="0" y="496"/>
                </a:lnTo>
                <a:lnTo>
                  <a:pt x="0" y="422"/>
                </a:lnTo>
                <a:lnTo>
                  <a:pt x="9" y="422"/>
                </a:lnTo>
                <a:close/>
                <a:moveTo>
                  <a:pt x="9" y="533"/>
                </a:moveTo>
                <a:lnTo>
                  <a:pt x="9" y="602"/>
                </a:lnTo>
                <a:lnTo>
                  <a:pt x="9" y="601"/>
                </a:lnTo>
                <a:lnTo>
                  <a:pt x="10" y="606"/>
                </a:lnTo>
                <a:lnTo>
                  <a:pt x="1" y="607"/>
                </a:lnTo>
                <a:lnTo>
                  <a:pt x="0" y="602"/>
                </a:lnTo>
                <a:lnTo>
                  <a:pt x="0" y="533"/>
                </a:lnTo>
                <a:lnTo>
                  <a:pt x="9" y="533"/>
                </a:lnTo>
                <a:close/>
                <a:moveTo>
                  <a:pt x="20" y="639"/>
                </a:moveTo>
                <a:lnTo>
                  <a:pt x="23" y="646"/>
                </a:lnTo>
                <a:lnTo>
                  <a:pt x="23" y="646"/>
                </a:lnTo>
                <a:lnTo>
                  <a:pt x="33" y="658"/>
                </a:lnTo>
                <a:lnTo>
                  <a:pt x="32" y="657"/>
                </a:lnTo>
                <a:lnTo>
                  <a:pt x="45" y="668"/>
                </a:lnTo>
                <a:lnTo>
                  <a:pt x="44" y="667"/>
                </a:lnTo>
                <a:lnTo>
                  <a:pt x="58" y="675"/>
                </a:lnTo>
                <a:lnTo>
                  <a:pt x="57" y="675"/>
                </a:lnTo>
                <a:lnTo>
                  <a:pt x="73" y="680"/>
                </a:lnTo>
                <a:lnTo>
                  <a:pt x="70" y="688"/>
                </a:lnTo>
                <a:lnTo>
                  <a:pt x="54" y="683"/>
                </a:lnTo>
                <a:lnTo>
                  <a:pt x="39" y="675"/>
                </a:lnTo>
                <a:lnTo>
                  <a:pt x="26" y="664"/>
                </a:lnTo>
                <a:lnTo>
                  <a:pt x="15" y="651"/>
                </a:lnTo>
                <a:lnTo>
                  <a:pt x="12" y="644"/>
                </a:lnTo>
                <a:lnTo>
                  <a:pt x="20" y="639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cxnSp>
        <p:nvCxnSpPr>
          <p:cNvPr id="63" name="Straight Connector 62"/>
          <p:cNvCxnSpPr>
            <a:cxnSpLocks/>
            <a:endCxn id="40" idx="0"/>
          </p:cNvCxnSpPr>
          <p:nvPr/>
        </p:nvCxnSpPr>
        <p:spPr bwMode="auto">
          <a:xfrm flipH="1">
            <a:off x="1789384" y="2041508"/>
            <a:ext cx="449372" cy="10392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cxnSpLocks/>
          </p:cNvCxnSpPr>
          <p:nvPr/>
        </p:nvCxnSpPr>
        <p:spPr bwMode="auto">
          <a:xfrm>
            <a:off x="3338891" y="2041508"/>
            <a:ext cx="481302" cy="102876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Rectangle 64"/>
          <p:cNvSpPr/>
          <p:nvPr/>
        </p:nvSpPr>
        <p:spPr bwMode="auto">
          <a:xfrm>
            <a:off x="6827987" y="1799809"/>
            <a:ext cx="432048" cy="4246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Rectangle 25"/>
          <p:cNvSpPr>
            <a:spLocks noChangeArrowheads="1"/>
          </p:cNvSpPr>
          <p:nvPr/>
        </p:nvSpPr>
        <p:spPr bwMode="auto">
          <a:xfrm>
            <a:off x="4658027" y="2660562"/>
            <a:ext cx="988682" cy="353406"/>
          </a:xfrm>
          <a:prstGeom prst="rect">
            <a:avLst/>
          </a:prstGeom>
          <a:noFill/>
          <a:ln w="1746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67" name="Oval 66"/>
          <p:cNvSpPr/>
          <p:nvPr/>
        </p:nvSpPr>
        <p:spPr bwMode="auto">
          <a:xfrm>
            <a:off x="5888181" y="1785209"/>
            <a:ext cx="432246" cy="45643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40924" y="1604317"/>
            <a:ext cx="3561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50680" y="2647991"/>
            <a:ext cx="9861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correlator</a:t>
            </a:r>
          </a:p>
        </p:txBody>
      </p:sp>
      <p:cxnSp>
        <p:nvCxnSpPr>
          <p:cNvPr id="75" name="Straight Connector 74"/>
          <p:cNvCxnSpPr>
            <a:cxnSpLocks/>
          </p:cNvCxnSpPr>
          <p:nvPr/>
        </p:nvCxnSpPr>
        <p:spPr bwMode="auto">
          <a:xfrm>
            <a:off x="4360280" y="2023043"/>
            <a:ext cx="0" cy="82013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Arrow Connector 80"/>
          <p:cNvCxnSpPr/>
          <p:nvPr/>
        </p:nvCxnSpPr>
        <p:spPr bwMode="auto">
          <a:xfrm>
            <a:off x="4360280" y="2837265"/>
            <a:ext cx="2923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3" name="Straight Connector 82"/>
          <p:cNvCxnSpPr>
            <a:cxnSpLocks/>
          </p:cNvCxnSpPr>
          <p:nvPr/>
        </p:nvCxnSpPr>
        <p:spPr bwMode="auto">
          <a:xfrm>
            <a:off x="5646709" y="2743123"/>
            <a:ext cx="44176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Arrow Connector 86"/>
          <p:cNvCxnSpPr>
            <a:cxnSpLocks/>
          </p:cNvCxnSpPr>
          <p:nvPr/>
        </p:nvCxnSpPr>
        <p:spPr bwMode="auto">
          <a:xfrm flipH="1" flipV="1">
            <a:off x="6088472" y="2241647"/>
            <a:ext cx="3741" cy="4896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3" name="Straight Arrow Connector 92"/>
          <p:cNvCxnSpPr>
            <a:cxnSpLocks/>
          </p:cNvCxnSpPr>
          <p:nvPr/>
        </p:nvCxnSpPr>
        <p:spPr bwMode="auto">
          <a:xfrm flipV="1">
            <a:off x="7260035" y="2060846"/>
            <a:ext cx="519789" cy="2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4" name="Straight Connector 93"/>
          <p:cNvCxnSpPr>
            <a:cxnSpLocks/>
          </p:cNvCxnSpPr>
          <p:nvPr/>
        </p:nvCxnSpPr>
        <p:spPr bwMode="auto">
          <a:xfrm flipV="1">
            <a:off x="5652120" y="2899379"/>
            <a:ext cx="1388151" cy="418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Arrow Connector 96"/>
          <p:cNvCxnSpPr>
            <a:cxnSpLocks/>
          </p:cNvCxnSpPr>
          <p:nvPr/>
        </p:nvCxnSpPr>
        <p:spPr bwMode="auto">
          <a:xfrm flipV="1">
            <a:off x="6320427" y="2022508"/>
            <a:ext cx="519789" cy="2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9" name="Straight Arrow Connector 98"/>
          <p:cNvCxnSpPr/>
          <p:nvPr/>
        </p:nvCxnSpPr>
        <p:spPr bwMode="auto">
          <a:xfrm>
            <a:off x="6952568" y="1903008"/>
            <a:ext cx="0" cy="2769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6952568" y="1841453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101" name="Straight Arrow Connector 100"/>
          <p:cNvCxnSpPr>
            <a:cxnSpLocks/>
          </p:cNvCxnSpPr>
          <p:nvPr/>
        </p:nvCxnSpPr>
        <p:spPr bwMode="auto">
          <a:xfrm flipH="1" flipV="1">
            <a:off x="7040271" y="2238523"/>
            <a:ext cx="3740" cy="6608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862585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rapezoid 33"/>
          <p:cNvSpPr/>
          <p:nvPr/>
        </p:nvSpPr>
        <p:spPr bwMode="auto">
          <a:xfrm>
            <a:off x="1318536" y="2508221"/>
            <a:ext cx="367146" cy="500549"/>
          </a:xfrm>
          <a:prstGeom prst="trapezoid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rapezoid 27"/>
          <p:cNvSpPr/>
          <p:nvPr/>
        </p:nvSpPr>
        <p:spPr bwMode="auto">
          <a:xfrm>
            <a:off x="2661215" y="2512193"/>
            <a:ext cx="367146" cy="500549"/>
          </a:xfrm>
          <a:prstGeom prst="trapezoid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Trapezoid 31"/>
          <p:cNvSpPr/>
          <p:nvPr/>
        </p:nvSpPr>
        <p:spPr bwMode="auto">
          <a:xfrm>
            <a:off x="3030961" y="2512193"/>
            <a:ext cx="367146" cy="500549"/>
          </a:xfrm>
          <a:prstGeom prst="trapezoid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4725144"/>
            <a:ext cx="7770813" cy="136926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Instead of increasing the </a:t>
            </a:r>
            <a:r>
              <a:rPr lang="en-US" dirty="0" err="1"/>
              <a:t>psd</a:t>
            </a:r>
            <a:r>
              <a:rPr lang="en-US" dirty="0"/>
              <a:t>, the power of the WUS is boosted by allocating more RUs to the WUS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First RU is 33 sub-carriers, the other are 26 sub-carriers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boosting (everything else ideal)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 bwMode="auto">
          <a:xfrm>
            <a:off x="251917" y="3012509"/>
            <a:ext cx="439189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rapezoid 7"/>
          <p:cNvSpPr/>
          <p:nvPr/>
        </p:nvSpPr>
        <p:spPr bwMode="auto">
          <a:xfrm>
            <a:off x="487444" y="2525019"/>
            <a:ext cx="367146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rapezoid 8"/>
          <p:cNvSpPr/>
          <p:nvPr/>
        </p:nvSpPr>
        <p:spPr bwMode="auto">
          <a:xfrm>
            <a:off x="875373" y="2525019"/>
            <a:ext cx="367146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rapezoid 11"/>
          <p:cNvSpPr/>
          <p:nvPr/>
        </p:nvSpPr>
        <p:spPr bwMode="auto">
          <a:xfrm>
            <a:off x="1255680" y="2525019"/>
            <a:ext cx="45719" cy="48749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rapezoid 12"/>
          <p:cNvSpPr/>
          <p:nvPr/>
        </p:nvSpPr>
        <p:spPr bwMode="auto">
          <a:xfrm>
            <a:off x="348899" y="2517730"/>
            <a:ext cx="138545" cy="48749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rapezoid 14"/>
          <p:cNvSpPr/>
          <p:nvPr/>
        </p:nvSpPr>
        <p:spPr bwMode="auto">
          <a:xfrm>
            <a:off x="3463395" y="2528759"/>
            <a:ext cx="367146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rapezoid 15"/>
          <p:cNvSpPr/>
          <p:nvPr/>
        </p:nvSpPr>
        <p:spPr bwMode="auto">
          <a:xfrm>
            <a:off x="3844396" y="2522502"/>
            <a:ext cx="367146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rapezoid 16"/>
          <p:cNvSpPr/>
          <p:nvPr/>
        </p:nvSpPr>
        <p:spPr bwMode="auto">
          <a:xfrm>
            <a:off x="3403822" y="2522502"/>
            <a:ext cx="45719" cy="48749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rapezoid 17"/>
          <p:cNvSpPr/>
          <p:nvPr/>
        </p:nvSpPr>
        <p:spPr bwMode="auto">
          <a:xfrm>
            <a:off x="4211542" y="2520068"/>
            <a:ext cx="138545" cy="48749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3422" y="2593594"/>
            <a:ext cx="33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95279" y="2600585"/>
            <a:ext cx="33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8815" y="2601639"/>
            <a:ext cx="33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72990" y="2601349"/>
            <a:ext cx="33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77302" y="2615540"/>
            <a:ext cx="33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84108" y="2600584"/>
            <a:ext cx="33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16160" y="2593594"/>
            <a:ext cx="33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35159" y="2599823"/>
            <a:ext cx="33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9" name="Trapezoid 28"/>
          <p:cNvSpPr/>
          <p:nvPr/>
        </p:nvSpPr>
        <p:spPr bwMode="auto">
          <a:xfrm>
            <a:off x="2074738" y="2525019"/>
            <a:ext cx="585511" cy="48749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25923" y="2743610"/>
            <a:ext cx="4988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WUS</a:t>
            </a:r>
          </a:p>
        </p:txBody>
      </p:sp>
      <p:sp>
        <p:nvSpPr>
          <p:cNvPr id="31" name="Trapezoid 30"/>
          <p:cNvSpPr/>
          <p:nvPr/>
        </p:nvSpPr>
        <p:spPr bwMode="auto">
          <a:xfrm>
            <a:off x="1702795" y="2512193"/>
            <a:ext cx="367146" cy="500549"/>
          </a:xfrm>
          <a:prstGeom prst="trapezoid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76035" y="2590270"/>
            <a:ext cx="33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17091" y="2602691"/>
            <a:ext cx="33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7" name="Right Brace 36"/>
          <p:cNvSpPr/>
          <p:nvPr/>
        </p:nvSpPr>
        <p:spPr bwMode="auto">
          <a:xfrm rot="5400000">
            <a:off x="2278673" y="2961975"/>
            <a:ext cx="172843" cy="590308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056416" y="3280061"/>
            <a:ext cx="622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1 RU</a:t>
            </a:r>
          </a:p>
        </p:txBody>
      </p:sp>
      <p:sp>
        <p:nvSpPr>
          <p:cNvPr id="39" name="Right Brace 38"/>
          <p:cNvSpPr/>
          <p:nvPr/>
        </p:nvSpPr>
        <p:spPr bwMode="auto">
          <a:xfrm rot="5400000">
            <a:off x="2266353" y="3007062"/>
            <a:ext cx="204814" cy="1328907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053749" y="3712564"/>
            <a:ext cx="622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3 RU</a:t>
            </a:r>
          </a:p>
        </p:txBody>
      </p:sp>
      <p:sp>
        <p:nvSpPr>
          <p:cNvPr id="41" name="Right Brace 40"/>
          <p:cNvSpPr/>
          <p:nvPr/>
        </p:nvSpPr>
        <p:spPr bwMode="auto">
          <a:xfrm rot="5400000">
            <a:off x="2244721" y="3044207"/>
            <a:ext cx="216462" cy="206883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041809" y="4132464"/>
            <a:ext cx="622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5 RU</a:t>
            </a:r>
          </a:p>
        </p:txBody>
      </p:sp>
      <p:sp>
        <p:nvSpPr>
          <p:cNvPr id="43" name="Right Brace 42"/>
          <p:cNvSpPr/>
          <p:nvPr/>
        </p:nvSpPr>
        <p:spPr bwMode="auto">
          <a:xfrm rot="16200000">
            <a:off x="2474660" y="1862858"/>
            <a:ext cx="169950" cy="937455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248492" y="1907477"/>
            <a:ext cx="622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2 RU</a:t>
            </a:r>
          </a:p>
        </p:txBody>
      </p:sp>
      <p:sp>
        <p:nvSpPr>
          <p:cNvPr id="45" name="Right Brace 44"/>
          <p:cNvSpPr/>
          <p:nvPr/>
        </p:nvSpPr>
        <p:spPr bwMode="auto">
          <a:xfrm rot="16200000">
            <a:off x="2440965" y="1040322"/>
            <a:ext cx="191125" cy="1701687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42708" y="1519183"/>
            <a:ext cx="622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4 RU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496" y="1672949"/>
            <a:ext cx="3764413" cy="2664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232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799" y="3960777"/>
            <a:ext cx="7770813" cy="223336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new random </a:t>
            </a:r>
            <a:r>
              <a:rPr lang="en-US" dirty="0" err="1"/>
              <a:t>syncword</a:t>
            </a:r>
            <a:r>
              <a:rPr lang="en-US" dirty="0"/>
              <a:t> picked every packet =&gt; results overly conservative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Timing estimation no issue in region of interest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Degradation entirely caused by poor DC estimation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Several ways to improve this. Manchester coding perhaps the simplest…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and threshold estimation (3RUs)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8787" y="1501059"/>
            <a:ext cx="3711709" cy="252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338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2" y="4438300"/>
            <a:ext cx="7770813" cy="158529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Although the power variations on individual sub-carriers is large with large modulation alphabet, the average amplitude variation between symbols is small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LPF effectively results in that the average is what matters. Very little impact on performance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modulation used for 11ax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528" y="1435275"/>
            <a:ext cx="2671428" cy="200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803808"/>
            <a:ext cx="2023356" cy="151481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103207" y="1590732"/>
            <a:ext cx="20501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Average power</a:t>
            </a:r>
          </a:p>
          <a:p>
            <a:r>
              <a:rPr lang="en-US" dirty="0">
                <a:solidFill>
                  <a:schemeClr val="tx1"/>
                </a:solidFill>
              </a:rPr>
              <a:t>distribution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6481956" y="2015358"/>
            <a:ext cx="610324" cy="27770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912674" y="3400776"/>
            <a:ext cx="25855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Average amplitude </a:t>
            </a:r>
          </a:p>
          <a:p>
            <a:r>
              <a:rPr lang="en-US" dirty="0">
                <a:solidFill>
                  <a:schemeClr val="tx1"/>
                </a:solidFill>
              </a:rPr>
              <a:t>distribution</a:t>
            </a:r>
          </a:p>
        </p:txBody>
      </p:sp>
      <p:cxnSp>
        <p:nvCxnSpPr>
          <p:cNvPr id="15" name="Straight Arrow Connector 14"/>
          <p:cNvCxnSpPr>
            <a:cxnSpLocks/>
          </p:cNvCxnSpPr>
          <p:nvPr/>
        </p:nvCxnSpPr>
        <p:spPr bwMode="auto">
          <a:xfrm flipV="1">
            <a:off x="5656629" y="3818537"/>
            <a:ext cx="931595" cy="21451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443" y="1663418"/>
            <a:ext cx="3328457" cy="226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643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Oval 56"/>
          <p:cNvSpPr/>
          <p:nvPr/>
        </p:nvSpPr>
        <p:spPr bwMode="auto">
          <a:xfrm>
            <a:off x="1064713" y="1554334"/>
            <a:ext cx="1249832" cy="975352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2" y="3741616"/>
            <a:ext cx="7770813" cy="16573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reason for not including a BPF in the simulations was that for this to be effective, the concept of an uncertain IF architecture is not really applicable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Relaxed requirements on the LO is assumed highly desirable to obtain really low power consumption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impact of a “small” uncertainty is discussed next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of also having a BPF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7" name="Rectangle 6"/>
          <p:cNvSpPr/>
          <p:nvPr/>
        </p:nvSpPr>
        <p:spPr bwMode="auto">
          <a:xfrm>
            <a:off x="1392219" y="1753476"/>
            <a:ext cx="576064" cy="5760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5977" y="1879666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>
                <a:solidFill>
                  <a:schemeClr val="tx1"/>
                </a:solidFill>
              </a:rPr>
              <a:t>BPF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9" name="Isosceles Triangle 8"/>
          <p:cNvSpPr/>
          <p:nvPr/>
        </p:nvSpPr>
        <p:spPr bwMode="auto">
          <a:xfrm rot="5400000">
            <a:off x="2544347" y="1775441"/>
            <a:ext cx="504056" cy="504056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 bwMode="auto">
          <a:xfrm>
            <a:off x="3048403" y="1775441"/>
            <a:ext cx="0" cy="504056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3640200" y="1735011"/>
            <a:ext cx="576064" cy="5760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20295" y="1853766"/>
            <a:ext cx="6158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ADC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822425" y="2041508"/>
            <a:ext cx="576064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1968283" y="2041508"/>
            <a:ext cx="576064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4216264" y="2023043"/>
            <a:ext cx="1652012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3048403" y="2041508"/>
            <a:ext cx="576064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479950" y="1915321"/>
            <a:ext cx="5741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err="1">
                <a:solidFill>
                  <a:schemeClr val="tx1"/>
                </a:solidFill>
              </a:rPr>
              <a:t>Env</a:t>
            </a:r>
            <a:r>
              <a:rPr lang="sv-SE" sz="800">
                <a:solidFill>
                  <a:schemeClr val="tx1"/>
                </a:solidFill>
              </a:rPr>
              <a:t>. Det.</a:t>
            </a:r>
            <a:endParaRPr lang="en-US" sz="800">
              <a:solidFill>
                <a:schemeClr val="tx1"/>
              </a:solidFill>
            </a:endParaRPr>
          </a:p>
        </p:txBody>
      </p:sp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770" y="2876644"/>
            <a:ext cx="658651" cy="42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770" y="2876644"/>
            <a:ext cx="658651" cy="42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2068541" y="2895200"/>
            <a:ext cx="581162" cy="353406"/>
          </a:xfrm>
          <a:prstGeom prst="rect">
            <a:avLst/>
          </a:prstGeom>
          <a:noFill/>
          <a:ln w="1746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pic>
        <p:nvPicPr>
          <p:cNvPr id="21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698" y="2890983"/>
            <a:ext cx="642756" cy="42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698" y="2890983"/>
            <a:ext cx="642756" cy="42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183780" y="2951712"/>
            <a:ext cx="12343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| </a:t>
            </a:r>
            <a:endParaRPr kumimoji="0" lang="en-US" alt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2333789" y="2951712"/>
            <a:ext cx="8496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</a:t>
            </a:r>
            <a:endParaRPr kumimoji="0" lang="en-US" alt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439094" y="2951712"/>
            <a:ext cx="8335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|</a:t>
            </a:r>
            <a:endParaRPr kumimoji="0" lang="en-US" alt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1789384" y="3080760"/>
            <a:ext cx="234452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27" name="Freeform 14"/>
          <p:cNvSpPr>
            <a:spLocks/>
          </p:cNvSpPr>
          <p:nvPr/>
        </p:nvSpPr>
        <p:spPr bwMode="auto">
          <a:xfrm>
            <a:off x="2016882" y="3058830"/>
            <a:ext cx="51659" cy="43859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pic>
        <p:nvPicPr>
          <p:cNvPr id="28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211" y="2876644"/>
            <a:ext cx="466917" cy="42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211" y="2876644"/>
            <a:ext cx="465923" cy="42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angle 17"/>
          <p:cNvSpPr>
            <a:spLocks noChangeArrowheads="1"/>
          </p:cNvSpPr>
          <p:nvPr/>
        </p:nvSpPr>
        <p:spPr bwMode="auto">
          <a:xfrm>
            <a:off x="3059001" y="2895200"/>
            <a:ext cx="389429" cy="353406"/>
          </a:xfrm>
          <a:prstGeom prst="rect">
            <a:avLst/>
          </a:prstGeom>
          <a:noFill/>
          <a:ln w="1746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pic>
        <p:nvPicPr>
          <p:cNvPr id="31" name="Picture 1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955" y="2956772"/>
            <a:ext cx="383468" cy="275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1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955" y="2955929"/>
            <a:ext cx="383468" cy="275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ectangle 20"/>
          <p:cNvSpPr>
            <a:spLocks noChangeArrowheads="1"/>
          </p:cNvSpPr>
          <p:nvPr/>
        </p:nvSpPr>
        <p:spPr bwMode="auto">
          <a:xfrm>
            <a:off x="3164306" y="3000632"/>
            <a:ext cx="18755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LPF</a:t>
            </a:r>
            <a:endParaRPr kumimoji="0" lang="en-US" alt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Line 21"/>
          <p:cNvSpPr>
            <a:spLocks noChangeShapeType="1"/>
          </p:cNvSpPr>
          <p:nvPr/>
        </p:nvSpPr>
        <p:spPr bwMode="auto">
          <a:xfrm>
            <a:off x="2654671" y="3080760"/>
            <a:ext cx="359626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35" name="Freeform 22"/>
          <p:cNvSpPr>
            <a:spLocks/>
          </p:cNvSpPr>
          <p:nvPr/>
        </p:nvSpPr>
        <p:spPr bwMode="auto">
          <a:xfrm>
            <a:off x="3007342" y="3058830"/>
            <a:ext cx="51659" cy="43859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36" name="Line 29"/>
          <p:cNvSpPr>
            <a:spLocks noChangeShapeType="1"/>
          </p:cNvSpPr>
          <p:nvPr/>
        </p:nvSpPr>
        <p:spPr bwMode="auto">
          <a:xfrm>
            <a:off x="3448430" y="3080760"/>
            <a:ext cx="358632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pic>
        <p:nvPicPr>
          <p:cNvPr id="37" name="Picture 4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564" y="2760248"/>
            <a:ext cx="1706731" cy="64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5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564" y="2760248"/>
            <a:ext cx="1706731" cy="64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Freeform 51"/>
          <p:cNvSpPr>
            <a:spLocks noEditPoints="1"/>
          </p:cNvSpPr>
          <p:nvPr/>
        </p:nvSpPr>
        <p:spPr bwMode="auto">
          <a:xfrm>
            <a:off x="1942374" y="2774587"/>
            <a:ext cx="1637190" cy="581982"/>
          </a:xfrm>
          <a:custGeom>
            <a:avLst/>
            <a:gdLst>
              <a:gd name="T0" fmla="*/ 145 w 1648"/>
              <a:gd name="T1" fmla="*/ 690 h 690"/>
              <a:gd name="T2" fmla="*/ 256 w 1648"/>
              <a:gd name="T3" fmla="*/ 681 h 690"/>
              <a:gd name="T4" fmla="*/ 366 w 1648"/>
              <a:gd name="T5" fmla="*/ 681 h 690"/>
              <a:gd name="T6" fmla="*/ 477 w 1648"/>
              <a:gd name="T7" fmla="*/ 681 h 690"/>
              <a:gd name="T8" fmla="*/ 587 w 1648"/>
              <a:gd name="T9" fmla="*/ 681 h 690"/>
              <a:gd name="T10" fmla="*/ 697 w 1648"/>
              <a:gd name="T11" fmla="*/ 681 h 690"/>
              <a:gd name="T12" fmla="*/ 808 w 1648"/>
              <a:gd name="T13" fmla="*/ 681 h 690"/>
              <a:gd name="T14" fmla="*/ 918 w 1648"/>
              <a:gd name="T15" fmla="*/ 681 h 690"/>
              <a:gd name="T16" fmla="*/ 1029 w 1648"/>
              <a:gd name="T17" fmla="*/ 681 h 690"/>
              <a:gd name="T18" fmla="*/ 1139 w 1648"/>
              <a:gd name="T19" fmla="*/ 681 h 690"/>
              <a:gd name="T20" fmla="*/ 1250 w 1648"/>
              <a:gd name="T21" fmla="*/ 681 h 690"/>
              <a:gd name="T22" fmla="*/ 1360 w 1648"/>
              <a:gd name="T23" fmla="*/ 681 h 690"/>
              <a:gd name="T24" fmla="*/ 1471 w 1648"/>
              <a:gd name="T25" fmla="*/ 681 h 690"/>
              <a:gd name="T26" fmla="*/ 1560 w 1648"/>
              <a:gd name="T27" fmla="*/ 681 h 690"/>
              <a:gd name="T28" fmla="*/ 1582 w 1648"/>
              <a:gd name="T29" fmla="*/ 687 h 690"/>
              <a:gd name="T30" fmla="*/ 1610 w 1648"/>
              <a:gd name="T31" fmla="*/ 662 h 690"/>
              <a:gd name="T32" fmla="*/ 1633 w 1648"/>
              <a:gd name="T33" fmla="*/ 632 h 690"/>
              <a:gd name="T34" fmla="*/ 1639 w 1648"/>
              <a:gd name="T35" fmla="*/ 602 h 690"/>
              <a:gd name="T36" fmla="*/ 1642 w 1648"/>
              <a:gd name="T37" fmla="*/ 636 h 690"/>
              <a:gd name="T38" fmla="*/ 1639 w 1648"/>
              <a:gd name="T39" fmla="*/ 565 h 690"/>
              <a:gd name="T40" fmla="*/ 1639 w 1648"/>
              <a:gd name="T41" fmla="*/ 454 h 690"/>
              <a:gd name="T42" fmla="*/ 1639 w 1648"/>
              <a:gd name="T43" fmla="*/ 343 h 690"/>
              <a:gd name="T44" fmla="*/ 1639 w 1648"/>
              <a:gd name="T45" fmla="*/ 232 h 690"/>
              <a:gd name="T46" fmla="*/ 1639 w 1648"/>
              <a:gd name="T47" fmla="*/ 121 h 690"/>
              <a:gd name="T48" fmla="*/ 1633 w 1648"/>
              <a:gd name="T49" fmla="*/ 57 h 690"/>
              <a:gd name="T50" fmla="*/ 1647 w 1648"/>
              <a:gd name="T51" fmla="*/ 71 h 690"/>
              <a:gd name="T52" fmla="*/ 1604 w 1648"/>
              <a:gd name="T53" fmla="*/ 23 h 690"/>
              <a:gd name="T54" fmla="*/ 1577 w 1648"/>
              <a:gd name="T55" fmla="*/ 11 h 690"/>
              <a:gd name="T56" fmla="*/ 1560 w 1648"/>
              <a:gd name="T57" fmla="*/ 0 h 690"/>
              <a:gd name="T58" fmla="*/ 1607 w 1648"/>
              <a:gd name="T59" fmla="*/ 25 h 690"/>
              <a:gd name="T60" fmla="*/ 1503 w 1648"/>
              <a:gd name="T61" fmla="*/ 9 h 690"/>
              <a:gd name="T62" fmla="*/ 1392 w 1648"/>
              <a:gd name="T63" fmla="*/ 9 h 690"/>
              <a:gd name="T64" fmla="*/ 1282 w 1648"/>
              <a:gd name="T65" fmla="*/ 9 h 690"/>
              <a:gd name="T66" fmla="*/ 1171 w 1648"/>
              <a:gd name="T67" fmla="*/ 9 h 690"/>
              <a:gd name="T68" fmla="*/ 1061 w 1648"/>
              <a:gd name="T69" fmla="*/ 9 h 690"/>
              <a:gd name="T70" fmla="*/ 950 w 1648"/>
              <a:gd name="T71" fmla="*/ 9 h 690"/>
              <a:gd name="T72" fmla="*/ 840 w 1648"/>
              <a:gd name="T73" fmla="*/ 9 h 690"/>
              <a:gd name="T74" fmla="*/ 730 w 1648"/>
              <a:gd name="T75" fmla="*/ 9 h 690"/>
              <a:gd name="T76" fmla="*/ 619 w 1648"/>
              <a:gd name="T77" fmla="*/ 9 h 690"/>
              <a:gd name="T78" fmla="*/ 509 w 1648"/>
              <a:gd name="T79" fmla="*/ 9 h 690"/>
              <a:gd name="T80" fmla="*/ 398 w 1648"/>
              <a:gd name="T81" fmla="*/ 9 h 690"/>
              <a:gd name="T82" fmla="*/ 288 w 1648"/>
              <a:gd name="T83" fmla="*/ 9 h 690"/>
              <a:gd name="T84" fmla="*/ 177 w 1648"/>
              <a:gd name="T85" fmla="*/ 9 h 690"/>
              <a:gd name="T86" fmla="*/ 45 w 1648"/>
              <a:gd name="T87" fmla="*/ 23 h 690"/>
              <a:gd name="T88" fmla="*/ 17 w 1648"/>
              <a:gd name="T89" fmla="*/ 56 h 690"/>
              <a:gd name="T90" fmla="*/ 54 w 1648"/>
              <a:gd name="T91" fmla="*/ 7 h 690"/>
              <a:gd name="T92" fmla="*/ 0 w 1648"/>
              <a:gd name="T93" fmla="*/ 164 h 690"/>
              <a:gd name="T94" fmla="*/ 0 w 1648"/>
              <a:gd name="T95" fmla="*/ 274 h 690"/>
              <a:gd name="T96" fmla="*/ 0 w 1648"/>
              <a:gd name="T97" fmla="*/ 385 h 690"/>
              <a:gd name="T98" fmla="*/ 0 w 1648"/>
              <a:gd name="T99" fmla="*/ 496 h 690"/>
              <a:gd name="T100" fmla="*/ 9 w 1648"/>
              <a:gd name="T101" fmla="*/ 601 h 690"/>
              <a:gd name="T102" fmla="*/ 9 w 1648"/>
              <a:gd name="T103" fmla="*/ 533 h 690"/>
              <a:gd name="T104" fmla="*/ 32 w 1648"/>
              <a:gd name="T105" fmla="*/ 657 h 690"/>
              <a:gd name="T106" fmla="*/ 73 w 1648"/>
              <a:gd name="T107" fmla="*/ 680 h 690"/>
              <a:gd name="T108" fmla="*/ 15 w 1648"/>
              <a:gd name="T109" fmla="*/ 651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648" h="690">
                <a:moveTo>
                  <a:pt x="72" y="679"/>
                </a:moveTo>
                <a:lnTo>
                  <a:pt x="89" y="681"/>
                </a:lnTo>
                <a:lnTo>
                  <a:pt x="88" y="681"/>
                </a:lnTo>
                <a:lnTo>
                  <a:pt x="145" y="681"/>
                </a:lnTo>
                <a:lnTo>
                  <a:pt x="145" y="690"/>
                </a:lnTo>
                <a:lnTo>
                  <a:pt x="88" y="690"/>
                </a:lnTo>
                <a:lnTo>
                  <a:pt x="71" y="689"/>
                </a:lnTo>
                <a:lnTo>
                  <a:pt x="72" y="679"/>
                </a:lnTo>
                <a:close/>
                <a:moveTo>
                  <a:pt x="182" y="681"/>
                </a:moveTo>
                <a:lnTo>
                  <a:pt x="256" y="681"/>
                </a:lnTo>
                <a:lnTo>
                  <a:pt x="256" y="690"/>
                </a:lnTo>
                <a:lnTo>
                  <a:pt x="182" y="690"/>
                </a:lnTo>
                <a:lnTo>
                  <a:pt x="182" y="681"/>
                </a:lnTo>
                <a:close/>
                <a:moveTo>
                  <a:pt x="292" y="681"/>
                </a:moveTo>
                <a:lnTo>
                  <a:pt x="366" y="681"/>
                </a:lnTo>
                <a:lnTo>
                  <a:pt x="366" y="690"/>
                </a:lnTo>
                <a:lnTo>
                  <a:pt x="292" y="690"/>
                </a:lnTo>
                <a:lnTo>
                  <a:pt x="292" y="681"/>
                </a:lnTo>
                <a:close/>
                <a:moveTo>
                  <a:pt x="403" y="681"/>
                </a:moveTo>
                <a:lnTo>
                  <a:pt x="477" y="681"/>
                </a:lnTo>
                <a:lnTo>
                  <a:pt x="477" y="690"/>
                </a:lnTo>
                <a:lnTo>
                  <a:pt x="403" y="690"/>
                </a:lnTo>
                <a:lnTo>
                  <a:pt x="403" y="681"/>
                </a:lnTo>
                <a:close/>
                <a:moveTo>
                  <a:pt x="513" y="681"/>
                </a:moveTo>
                <a:lnTo>
                  <a:pt x="587" y="681"/>
                </a:lnTo>
                <a:lnTo>
                  <a:pt x="587" y="690"/>
                </a:lnTo>
                <a:lnTo>
                  <a:pt x="513" y="690"/>
                </a:lnTo>
                <a:lnTo>
                  <a:pt x="513" y="681"/>
                </a:lnTo>
                <a:close/>
                <a:moveTo>
                  <a:pt x="624" y="681"/>
                </a:moveTo>
                <a:lnTo>
                  <a:pt x="697" y="681"/>
                </a:lnTo>
                <a:lnTo>
                  <a:pt x="697" y="690"/>
                </a:lnTo>
                <a:lnTo>
                  <a:pt x="624" y="690"/>
                </a:lnTo>
                <a:lnTo>
                  <a:pt x="624" y="681"/>
                </a:lnTo>
                <a:close/>
                <a:moveTo>
                  <a:pt x="734" y="681"/>
                </a:moveTo>
                <a:lnTo>
                  <a:pt x="808" y="681"/>
                </a:lnTo>
                <a:lnTo>
                  <a:pt x="808" y="690"/>
                </a:lnTo>
                <a:lnTo>
                  <a:pt x="734" y="690"/>
                </a:lnTo>
                <a:lnTo>
                  <a:pt x="734" y="681"/>
                </a:lnTo>
                <a:close/>
                <a:moveTo>
                  <a:pt x="845" y="681"/>
                </a:moveTo>
                <a:lnTo>
                  <a:pt x="918" y="681"/>
                </a:lnTo>
                <a:lnTo>
                  <a:pt x="918" y="690"/>
                </a:lnTo>
                <a:lnTo>
                  <a:pt x="845" y="690"/>
                </a:lnTo>
                <a:lnTo>
                  <a:pt x="845" y="681"/>
                </a:lnTo>
                <a:close/>
                <a:moveTo>
                  <a:pt x="955" y="681"/>
                </a:moveTo>
                <a:lnTo>
                  <a:pt x="1029" y="681"/>
                </a:lnTo>
                <a:lnTo>
                  <a:pt x="1029" y="690"/>
                </a:lnTo>
                <a:lnTo>
                  <a:pt x="955" y="690"/>
                </a:lnTo>
                <a:lnTo>
                  <a:pt x="955" y="681"/>
                </a:lnTo>
                <a:close/>
                <a:moveTo>
                  <a:pt x="1065" y="681"/>
                </a:moveTo>
                <a:lnTo>
                  <a:pt x="1139" y="681"/>
                </a:lnTo>
                <a:lnTo>
                  <a:pt x="1139" y="690"/>
                </a:lnTo>
                <a:lnTo>
                  <a:pt x="1065" y="690"/>
                </a:lnTo>
                <a:lnTo>
                  <a:pt x="1065" y="681"/>
                </a:lnTo>
                <a:close/>
                <a:moveTo>
                  <a:pt x="1176" y="681"/>
                </a:moveTo>
                <a:lnTo>
                  <a:pt x="1250" y="681"/>
                </a:lnTo>
                <a:lnTo>
                  <a:pt x="1250" y="690"/>
                </a:lnTo>
                <a:lnTo>
                  <a:pt x="1176" y="690"/>
                </a:lnTo>
                <a:lnTo>
                  <a:pt x="1176" y="681"/>
                </a:lnTo>
                <a:close/>
                <a:moveTo>
                  <a:pt x="1286" y="681"/>
                </a:moveTo>
                <a:lnTo>
                  <a:pt x="1360" y="681"/>
                </a:lnTo>
                <a:lnTo>
                  <a:pt x="1360" y="690"/>
                </a:lnTo>
                <a:lnTo>
                  <a:pt x="1286" y="690"/>
                </a:lnTo>
                <a:lnTo>
                  <a:pt x="1286" y="681"/>
                </a:lnTo>
                <a:close/>
                <a:moveTo>
                  <a:pt x="1397" y="681"/>
                </a:moveTo>
                <a:lnTo>
                  <a:pt x="1471" y="681"/>
                </a:lnTo>
                <a:lnTo>
                  <a:pt x="1471" y="690"/>
                </a:lnTo>
                <a:lnTo>
                  <a:pt x="1397" y="690"/>
                </a:lnTo>
                <a:lnTo>
                  <a:pt x="1397" y="681"/>
                </a:lnTo>
                <a:close/>
                <a:moveTo>
                  <a:pt x="1507" y="681"/>
                </a:moveTo>
                <a:lnTo>
                  <a:pt x="1560" y="681"/>
                </a:lnTo>
                <a:lnTo>
                  <a:pt x="1560" y="681"/>
                </a:lnTo>
                <a:lnTo>
                  <a:pt x="1577" y="679"/>
                </a:lnTo>
                <a:lnTo>
                  <a:pt x="1576" y="680"/>
                </a:lnTo>
                <a:lnTo>
                  <a:pt x="1579" y="679"/>
                </a:lnTo>
                <a:lnTo>
                  <a:pt x="1582" y="687"/>
                </a:lnTo>
                <a:lnTo>
                  <a:pt x="1578" y="689"/>
                </a:lnTo>
                <a:lnTo>
                  <a:pt x="1560" y="690"/>
                </a:lnTo>
                <a:lnTo>
                  <a:pt x="1507" y="690"/>
                </a:lnTo>
                <a:lnTo>
                  <a:pt x="1507" y="681"/>
                </a:lnTo>
                <a:close/>
                <a:moveTo>
                  <a:pt x="1610" y="662"/>
                </a:moveTo>
                <a:lnTo>
                  <a:pt x="1616" y="657"/>
                </a:lnTo>
                <a:lnTo>
                  <a:pt x="1616" y="658"/>
                </a:lnTo>
                <a:lnTo>
                  <a:pt x="1626" y="646"/>
                </a:lnTo>
                <a:lnTo>
                  <a:pt x="1625" y="646"/>
                </a:lnTo>
                <a:lnTo>
                  <a:pt x="1633" y="632"/>
                </a:lnTo>
                <a:lnTo>
                  <a:pt x="1633" y="633"/>
                </a:lnTo>
                <a:lnTo>
                  <a:pt x="1638" y="618"/>
                </a:lnTo>
                <a:lnTo>
                  <a:pt x="1637" y="618"/>
                </a:lnTo>
                <a:lnTo>
                  <a:pt x="1639" y="601"/>
                </a:lnTo>
                <a:lnTo>
                  <a:pt x="1639" y="602"/>
                </a:lnTo>
                <a:lnTo>
                  <a:pt x="1639" y="602"/>
                </a:lnTo>
                <a:lnTo>
                  <a:pt x="1648" y="602"/>
                </a:lnTo>
                <a:lnTo>
                  <a:pt x="1648" y="602"/>
                </a:lnTo>
                <a:lnTo>
                  <a:pt x="1647" y="620"/>
                </a:lnTo>
                <a:lnTo>
                  <a:pt x="1642" y="636"/>
                </a:lnTo>
                <a:lnTo>
                  <a:pt x="1633" y="651"/>
                </a:lnTo>
                <a:lnTo>
                  <a:pt x="1623" y="664"/>
                </a:lnTo>
                <a:lnTo>
                  <a:pt x="1616" y="670"/>
                </a:lnTo>
                <a:lnTo>
                  <a:pt x="1610" y="662"/>
                </a:lnTo>
                <a:close/>
                <a:moveTo>
                  <a:pt x="1639" y="565"/>
                </a:moveTo>
                <a:lnTo>
                  <a:pt x="1639" y="491"/>
                </a:lnTo>
                <a:lnTo>
                  <a:pt x="1648" y="491"/>
                </a:lnTo>
                <a:lnTo>
                  <a:pt x="1648" y="565"/>
                </a:lnTo>
                <a:lnTo>
                  <a:pt x="1639" y="565"/>
                </a:lnTo>
                <a:close/>
                <a:moveTo>
                  <a:pt x="1639" y="454"/>
                </a:moveTo>
                <a:lnTo>
                  <a:pt x="1639" y="380"/>
                </a:lnTo>
                <a:lnTo>
                  <a:pt x="1648" y="380"/>
                </a:lnTo>
                <a:lnTo>
                  <a:pt x="1648" y="454"/>
                </a:lnTo>
                <a:lnTo>
                  <a:pt x="1639" y="454"/>
                </a:lnTo>
                <a:close/>
                <a:moveTo>
                  <a:pt x="1639" y="343"/>
                </a:moveTo>
                <a:lnTo>
                  <a:pt x="1639" y="269"/>
                </a:lnTo>
                <a:lnTo>
                  <a:pt x="1648" y="269"/>
                </a:lnTo>
                <a:lnTo>
                  <a:pt x="1648" y="343"/>
                </a:lnTo>
                <a:lnTo>
                  <a:pt x="1639" y="343"/>
                </a:lnTo>
                <a:close/>
                <a:moveTo>
                  <a:pt x="1639" y="232"/>
                </a:moveTo>
                <a:lnTo>
                  <a:pt x="1639" y="158"/>
                </a:lnTo>
                <a:lnTo>
                  <a:pt x="1648" y="158"/>
                </a:lnTo>
                <a:lnTo>
                  <a:pt x="1648" y="232"/>
                </a:lnTo>
                <a:lnTo>
                  <a:pt x="1639" y="232"/>
                </a:lnTo>
                <a:close/>
                <a:moveTo>
                  <a:pt x="1639" y="121"/>
                </a:moveTo>
                <a:lnTo>
                  <a:pt x="1639" y="88"/>
                </a:lnTo>
                <a:lnTo>
                  <a:pt x="1639" y="89"/>
                </a:lnTo>
                <a:lnTo>
                  <a:pt x="1637" y="72"/>
                </a:lnTo>
                <a:lnTo>
                  <a:pt x="1638" y="73"/>
                </a:lnTo>
                <a:lnTo>
                  <a:pt x="1633" y="57"/>
                </a:lnTo>
                <a:lnTo>
                  <a:pt x="1633" y="58"/>
                </a:lnTo>
                <a:lnTo>
                  <a:pt x="1629" y="51"/>
                </a:lnTo>
                <a:lnTo>
                  <a:pt x="1637" y="47"/>
                </a:lnTo>
                <a:lnTo>
                  <a:pt x="1642" y="54"/>
                </a:lnTo>
                <a:lnTo>
                  <a:pt x="1647" y="71"/>
                </a:lnTo>
                <a:lnTo>
                  <a:pt x="1648" y="88"/>
                </a:lnTo>
                <a:lnTo>
                  <a:pt x="1648" y="121"/>
                </a:lnTo>
                <a:lnTo>
                  <a:pt x="1639" y="121"/>
                </a:lnTo>
                <a:close/>
                <a:moveTo>
                  <a:pt x="1607" y="25"/>
                </a:moveTo>
                <a:lnTo>
                  <a:pt x="1604" y="23"/>
                </a:lnTo>
                <a:lnTo>
                  <a:pt x="1605" y="23"/>
                </a:lnTo>
                <a:lnTo>
                  <a:pt x="1590" y="15"/>
                </a:lnTo>
                <a:lnTo>
                  <a:pt x="1592" y="16"/>
                </a:lnTo>
                <a:lnTo>
                  <a:pt x="1576" y="11"/>
                </a:lnTo>
                <a:lnTo>
                  <a:pt x="1577" y="11"/>
                </a:lnTo>
                <a:lnTo>
                  <a:pt x="1560" y="9"/>
                </a:lnTo>
                <a:lnTo>
                  <a:pt x="1560" y="9"/>
                </a:lnTo>
                <a:lnTo>
                  <a:pt x="1540" y="9"/>
                </a:lnTo>
                <a:lnTo>
                  <a:pt x="1540" y="0"/>
                </a:lnTo>
                <a:lnTo>
                  <a:pt x="1560" y="0"/>
                </a:lnTo>
                <a:lnTo>
                  <a:pt x="1578" y="2"/>
                </a:lnTo>
                <a:lnTo>
                  <a:pt x="1595" y="7"/>
                </a:lnTo>
                <a:lnTo>
                  <a:pt x="1609" y="15"/>
                </a:lnTo>
                <a:lnTo>
                  <a:pt x="1613" y="18"/>
                </a:lnTo>
                <a:lnTo>
                  <a:pt x="1607" y="25"/>
                </a:lnTo>
                <a:close/>
                <a:moveTo>
                  <a:pt x="1503" y="9"/>
                </a:moveTo>
                <a:lnTo>
                  <a:pt x="1429" y="9"/>
                </a:lnTo>
                <a:lnTo>
                  <a:pt x="1429" y="0"/>
                </a:lnTo>
                <a:lnTo>
                  <a:pt x="1503" y="0"/>
                </a:lnTo>
                <a:lnTo>
                  <a:pt x="1503" y="9"/>
                </a:lnTo>
                <a:close/>
                <a:moveTo>
                  <a:pt x="1392" y="9"/>
                </a:moveTo>
                <a:lnTo>
                  <a:pt x="1319" y="9"/>
                </a:lnTo>
                <a:lnTo>
                  <a:pt x="1319" y="0"/>
                </a:lnTo>
                <a:lnTo>
                  <a:pt x="1392" y="0"/>
                </a:lnTo>
                <a:lnTo>
                  <a:pt x="1392" y="9"/>
                </a:lnTo>
                <a:close/>
                <a:moveTo>
                  <a:pt x="1282" y="9"/>
                </a:moveTo>
                <a:lnTo>
                  <a:pt x="1208" y="9"/>
                </a:lnTo>
                <a:lnTo>
                  <a:pt x="1208" y="0"/>
                </a:lnTo>
                <a:lnTo>
                  <a:pt x="1282" y="0"/>
                </a:lnTo>
                <a:lnTo>
                  <a:pt x="1282" y="9"/>
                </a:lnTo>
                <a:close/>
                <a:moveTo>
                  <a:pt x="1171" y="9"/>
                </a:moveTo>
                <a:lnTo>
                  <a:pt x="1098" y="9"/>
                </a:lnTo>
                <a:lnTo>
                  <a:pt x="1098" y="0"/>
                </a:lnTo>
                <a:lnTo>
                  <a:pt x="1171" y="0"/>
                </a:lnTo>
                <a:lnTo>
                  <a:pt x="1171" y="9"/>
                </a:lnTo>
                <a:close/>
                <a:moveTo>
                  <a:pt x="1061" y="9"/>
                </a:moveTo>
                <a:lnTo>
                  <a:pt x="987" y="9"/>
                </a:lnTo>
                <a:lnTo>
                  <a:pt x="987" y="0"/>
                </a:lnTo>
                <a:lnTo>
                  <a:pt x="1061" y="0"/>
                </a:lnTo>
                <a:lnTo>
                  <a:pt x="1061" y="9"/>
                </a:lnTo>
                <a:close/>
                <a:moveTo>
                  <a:pt x="950" y="9"/>
                </a:moveTo>
                <a:lnTo>
                  <a:pt x="877" y="9"/>
                </a:lnTo>
                <a:lnTo>
                  <a:pt x="877" y="0"/>
                </a:lnTo>
                <a:lnTo>
                  <a:pt x="950" y="0"/>
                </a:lnTo>
                <a:lnTo>
                  <a:pt x="950" y="9"/>
                </a:lnTo>
                <a:close/>
                <a:moveTo>
                  <a:pt x="840" y="9"/>
                </a:moveTo>
                <a:lnTo>
                  <a:pt x="767" y="9"/>
                </a:lnTo>
                <a:lnTo>
                  <a:pt x="767" y="0"/>
                </a:lnTo>
                <a:lnTo>
                  <a:pt x="840" y="0"/>
                </a:lnTo>
                <a:lnTo>
                  <a:pt x="840" y="9"/>
                </a:lnTo>
                <a:close/>
                <a:moveTo>
                  <a:pt x="730" y="9"/>
                </a:moveTo>
                <a:lnTo>
                  <a:pt x="656" y="9"/>
                </a:lnTo>
                <a:lnTo>
                  <a:pt x="656" y="0"/>
                </a:lnTo>
                <a:lnTo>
                  <a:pt x="730" y="0"/>
                </a:lnTo>
                <a:lnTo>
                  <a:pt x="730" y="9"/>
                </a:lnTo>
                <a:close/>
                <a:moveTo>
                  <a:pt x="619" y="9"/>
                </a:moveTo>
                <a:lnTo>
                  <a:pt x="546" y="9"/>
                </a:lnTo>
                <a:lnTo>
                  <a:pt x="546" y="0"/>
                </a:lnTo>
                <a:lnTo>
                  <a:pt x="619" y="0"/>
                </a:lnTo>
                <a:lnTo>
                  <a:pt x="619" y="9"/>
                </a:lnTo>
                <a:close/>
                <a:moveTo>
                  <a:pt x="509" y="9"/>
                </a:moveTo>
                <a:lnTo>
                  <a:pt x="435" y="9"/>
                </a:lnTo>
                <a:lnTo>
                  <a:pt x="435" y="0"/>
                </a:lnTo>
                <a:lnTo>
                  <a:pt x="509" y="0"/>
                </a:lnTo>
                <a:lnTo>
                  <a:pt x="509" y="9"/>
                </a:lnTo>
                <a:close/>
                <a:moveTo>
                  <a:pt x="398" y="9"/>
                </a:moveTo>
                <a:lnTo>
                  <a:pt x="325" y="9"/>
                </a:lnTo>
                <a:lnTo>
                  <a:pt x="325" y="0"/>
                </a:lnTo>
                <a:lnTo>
                  <a:pt x="398" y="0"/>
                </a:lnTo>
                <a:lnTo>
                  <a:pt x="398" y="9"/>
                </a:lnTo>
                <a:close/>
                <a:moveTo>
                  <a:pt x="288" y="9"/>
                </a:moveTo>
                <a:lnTo>
                  <a:pt x="214" y="9"/>
                </a:lnTo>
                <a:lnTo>
                  <a:pt x="214" y="0"/>
                </a:lnTo>
                <a:lnTo>
                  <a:pt x="288" y="0"/>
                </a:lnTo>
                <a:lnTo>
                  <a:pt x="288" y="9"/>
                </a:lnTo>
                <a:close/>
                <a:moveTo>
                  <a:pt x="177" y="9"/>
                </a:moveTo>
                <a:lnTo>
                  <a:pt x="104" y="9"/>
                </a:lnTo>
                <a:lnTo>
                  <a:pt x="104" y="0"/>
                </a:lnTo>
                <a:lnTo>
                  <a:pt x="177" y="0"/>
                </a:lnTo>
                <a:lnTo>
                  <a:pt x="177" y="9"/>
                </a:lnTo>
                <a:close/>
                <a:moveTo>
                  <a:pt x="69" y="12"/>
                </a:moveTo>
                <a:lnTo>
                  <a:pt x="57" y="16"/>
                </a:lnTo>
                <a:lnTo>
                  <a:pt x="58" y="15"/>
                </a:lnTo>
                <a:lnTo>
                  <a:pt x="44" y="23"/>
                </a:lnTo>
                <a:lnTo>
                  <a:pt x="45" y="23"/>
                </a:lnTo>
                <a:lnTo>
                  <a:pt x="32" y="33"/>
                </a:lnTo>
                <a:lnTo>
                  <a:pt x="33" y="32"/>
                </a:lnTo>
                <a:lnTo>
                  <a:pt x="23" y="45"/>
                </a:lnTo>
                <a:lnTo>
                  <a:pt x="23" y="44"/>
                </a:lnTo>
                <a:lnTo>
                  <a:pt x="17" y="56"/>
                </a:lnTo>
                <a:lnTo>
                  <a:pt x="8" y="52"/>
                </a:lnTo>
                <a:lnTo>
                  <a:pt x="15" y="39"/>
                </a:lnTo>
                <a:lnTo>
                  <a:pt x="26" y="26"/>
                </a:lnTo>
                <a:lnTo>
                  <a:pt x="39" y="15"/>
                </a:lnTo>
                <a:lnTo>
                  <a:pt x="54" y="7"/>
                </a:lnTo>
                <a:lnTo>
                  <a:pt x="66" y="3"/>
                </a:lnTo>
                <a:lnTo>
                  <a:pt x="69" y="12"/>
                </a:lnTo>
                <a:close/>
                <a:moveTo>
                  <a:pt x="9" y="90"/>
                </a:moveTo>
                <a:lnTo>
                  <a:pt x="9" y="164"/>
                </a:lnTo>
                <a:lnTo>
                  <a:pt x="0" y="164"/>
                </a:lnTo>
                <a:lnTo>
                  <a:pt x="0" y="90"/>
                </a:lnTo>
                <a:lnTo>
                  <a:pt x="9" y="90"/>
                </a:lnTo>
                <a:close/>
                <a:moveTo>
                  <a:pt x="9" y="201"/>
                </a:moveTo>
                <a:lnTo>
                  <a:pt x="9" y="274"/>
                </a:lnTo>
                <a:lnTo>
                  <a:pt x="0" y="274"/>
                </a:lnTo>
                <a:lnTo>
                  <a:pt x="0" y="201"/>
                </a:lnTo>
                <a:lnTo>
                  <a:pt x="9" y="201"/>
                </a:lnTo>
                <a:close/>
                <a:moveTo>
                  <a:pt x="9" y="311"/>
                </a:moveTo>
                <a:lnTo>
                  <a:pt x="9" y="385"/>
                </a:lnTo>
                <a:lnTo>
                  <a:pt x="0" y="385"/>
                </a:lnTo>
                <a:lnTo>
                  <a:pt x="0" y="311"/>
                </a:lnTo>
                <a:lnTo>
                  <a:pt x="9" y="311"/>
                </a:lnTo>
                <a:close/>
                <a:moveTo>
                  <a:pt x="9" y="422"/>
                </a:moveTo>
                <a:lnTo>
                  <a:pt x="9" y="496"/>
                </a:lnTo>
                <a:lnTo>
                  <a:pt x="0" y="496"/>
                </a:lnTo>
                <a:lnTo>
                  <a:pt x="0" y="422"/>
                </a:lnTo>
                <a:lnTo>
                  <a:pt x="9" y="422"/>
                </a:lnTo>
                <a:close/>
                <a:moveTo>
                  <a:pt x="9" y="533"/>
                </a:moveTo>
                <a:lnTo>
                  <a:pt x="9" y="602"/>
                </a:lnTo>
                <a:lnTo>
                  <a:pt x="9" y="601"/>
                </a:lnTo>
                <a:lnTo>
                  <a:pt x="10" y="606"/>
                </a:lnTo>
                <a:lnTo>
                  <a:pt x="1" y="607"/>
                </a:lnTo>
                <a:lnTo>
                  <a:pt x="0" y="602"/>
                </a:lnTo>
                <a:lnTo>
                  <a:pt x="0" y="533"/>
                </a:lnTo>
                <a:lnTo>
                  <a:pt x="9" y="533"/>
                </a:lnTo>
                <a:close/>
                <a:moveTo>
                  <a:pt x="20" y="639"/>
                </a:moveTo>
                <a:lnTo>
                  <a:pt x="23" y="646"/>
                </a:lnTo>
                <a:lnTo>
                  <a:pt x="23" y="646"/>
                </a:lnTo>
                <a:lnTo>
                  <a:pt x="33" y="658"/>
                </a:lnTo>
                <a:lnTo>
                  <a:pt x="32" y="657"/>
                </a:lnTo>
                <a:lnTo>
                  <a:pt x="45" y="668"/>
                </a:lnTo>
                <a:lnTo>
                  <a:pt x="44" y="667"/>
                </a:lnTo>
                <a:lnTo>
                  <a:pt x="58" y="675"/>
                </a:lnTo>
                <a:lnTo>
                  <a:pt x="57" y="675"/>
                </a:lnTo>
                <a:lnTo>
                  <a:pt x="73" y="680"/>
                </a:lnTo>
                <a:lnTo>
                  <a:pt x="70" y="688"/>
                </a:lnTo>
                <a:lnTo>
                  <a:pt x="54" y="683"/>
                </a:lnTo>
                <a:lnTo>
                  <a:pt x="39" y="675"/>
                </a:lnTo>
                <a:lnTo>
                  <a:pt x="26" y="664"/>
                </a:lnTo>
                <a:lnTo>
                  <a:pt x="15" y="651"/>
                </a:lnTo>
                <a:lnTo>
                  <a:pt x="12" y="644"/>
                </a:lnTo>
                <a:lnTo>
                  <a:pt x="20" y="639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cxnSp>
        <p:nvCxnSpPr>
          <p:cNvPr id="40" name="Straight Connector 39"/>
          <p:cNvCxnSpPr>
            <a:cxnSpLocks/>
            <a:endCxn id="26" idx="0"/>
          </p:cNvCxnSpPr>
          <p:nvPr/>
        </p:nvCxnSpPr>
        <p:spPr bwMode="auto">
          <a:xfrm flipH="1">
            <a:off x="1789384" y="2041508"/>
            <a:ext cx="449372" cy="10392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cxnSpLocks/>
          </p:cNvCxnSpPr>
          <p:nvPr/>
        </p:nvCxnSpPr>
        <p:spPr bwMode="auto">
          <a:xfrm>
            <a:off x="3338891" y="2041508"/>
            <a:ext cx="481302" cy="102876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Rectangle 41"/>
          <p:cNvSpPr/>
          <p:nvPr/>
        </p:nvSpPr>
        <p:spPr bwMode="auto">
          <a:xfrm>
            <a:off x="6827987" y="1799809"/>
            <a:ext cx="432048" cy="4246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Rectangle 25"/>
          <p:cNvSpPr>
            <a:spLocks noChangeArrowheads="1"/>
          </p:cNvSpPr>
          <p:nvPr/>
        </p:nvSpPr>
        <p:spPr bwMode="auto">
          <a:xfrm>
            <a:off x="4658027" y="2660562"/>
            <a:ext cx="988682" cy="353406"/>
          </a:xfrm>
          <a:prstGeom prst="rect">
            <a:avLst/>
          </a:prstGeom>
          <a:noFill/>
          <a:ln w="1746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44" name="Oval 43"/>
          <p:cNvSpPr/>
          <p:nvPr/>
        </p:nvSpPr>
        <p:spPr bwMode="auto">
          <a:xfrm>
            <a:off x="5888181" y="1785209"/>
            <a:ext cx="432246" cy="45643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940924" y="1604317"/>
            <a:ext cx="3561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650680" y="2647991"/>
            <a:ext cx="9861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correlator</a:t>
            </a:r>
          </a:p>
        </p:txBody>
      </p:sp>
      <p:cxnSp>
        <p:nvCxnSpPr>
          <p:cNvPr id="47" name="Straight Connector 46"/>
          <p:cNvCxnSpPr>
            <a:cxnSpLocks/>
          </p:cNvCxnSpPr>
          <p:nvPr/>
        </p:nvCxnSpPr>
        <p:spPr bwMode="auto">
          <a:xfrm>
            <a:off x="4360280" y="2023043"/>
            <a:ext cx="0" cy="82013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4360280" y="2837265"/>
            <a:ext cx="2923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Connector 48"/>
          <p:cNvCxnSpPr>
            <a:cxnSpLocks/>
          </p:cNvCxnSpPr>
          <p:nvPr/>
        </p:nvCxnSpPr>
        <p:spPr bwMode="auto">
          <a:xfrm>
            <a:off x="5646709" y="2743123"/>
            <a:ext cx="44176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Arrow Connector 49"/>
          <p:cNvCxnSpPr>
            <a:cxnSpLocks/>
          </p:cNvCxnSpPr>
          <p:nvPr/>
        </p:nvCxnSpPr>
        <p:spPr bwMode="auto">
          <a:xfrm flipH="1" flipV="1">
            <a:off x="6088472" y="2241647"/>
            <a:ext cx="3741" cy="4896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/>
          <p:cNvCxnSpPr>
            <a:cxnSpLocks/>
          </p:cNvCxnSpPr>
          <p:nvPr/>
        </p:nvCxnSpPr>
        <p:spPr bwMode="auto">
          <a:xfrm flipV="1">
            <a:off x="7260035" y="2012153"/>
            <a:ext cx="519789" cy="2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Straight Connector 51"/>
          <p:cNvCxnSpPr>
            <a:cxnSpLocks/>
          </p:cNvCxnSpPr>
          <p:nvPr/>
        </p:nvCxnSpPr>
        <p:spPr bwMode="auto">
          <a:xfrm flipV="1">
            <a:off x="5652120" y="2899379"/>
            <a:ext cx="1388151" cy="418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Arrow Connector 52"/>
          <p:cNvCxnSpPr>
            <a:cxnSpLocks/>
          </p:cNvCxnSpPr>
          <p:nvPr/>
        </p:nvCxnSpPr>
        <p:spPr bwMode="auto">
          <a:xfrm flipV="1">
            <a:off x="6320427" y="2022508"/>
            <a:ext cx="519789" cy="2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>
            <a:off x="6952568" y="1903008"/>
            <a:ext cx="0" cy="2769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6952568" y="1841453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56" name="Straight Arrow Connector 55"/>
          <p:cNvCxnSpPr>
            <a:cxnSpLocks/>
          </p:cNvCxnSpPr>
          <p:nvPr/>
        </p:nvCxnSpPr>
        <p:spPr bwMode="auto">
          <a:xfrm flipH="1" flipV="1">
            <a:off x="7040271" y="2238523"/>
            <a:ext cx="3740" cy="6608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7722419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F757F2A418C8C64986192B3F5011F983" ma:contentTypeVersion="8" ma:contentTypeDescription="EriCOLL Document Content Type" ma:contentTypeScope="" ma:versionID="5a91ce9b5e691e9b62f62bb34010d603">
  <xsd:schema xmlns:xsd="http://www.w3.org/2001/XMLSchema" xmlns:xs="http://www.w3.org/2001/XMLSchema" xmlns:p="http://schemas.microsoft.com/office/2006/metadata/properties" xmlns:ns2="08b2df90-05d3-4030-90d4-c9feeb4a1cd9" xmlns:ns3="8ebea429-6d6d-4c7c-abb9-61a944d4e928" xmlns:ns4="http://schemas.microsoft.com/sharepoint/v4" targetNamespace="http://schemas.microsoft.com/office/2006/metadata/properties" ma:root="true" ma:fieldsID="2e7ab7f62523a5e0a07f48d163e01cf3" ns2:_="" ns3:_="" ns4:_="">
    <xsd:import namespace="08b2df90-05d3-4030-90d4-c9feeb4a1cd9"/>
    <xsd:import namespace="8ebea429-6d6d-4c7c-abb9-61a944d4e928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75ad886-c84a-4a7f-aa80-7a98506ac7a4}" ma:internalName="TaxCatchAll" ma:showField="CatchAllData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75ad886-c84a-4a7f-aa80-7a98506ac7a4}" ma:internalName="TaxCatchAllLabel" ma:readOnly="true" ma:showField="CatchAllDataLabel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readOnly="false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bea429-6d6d-4c7c-abb9-61a944d4e928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Development|053fcc88-ab49-4f69-87df-fc64cb0bf305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BNET DURA PDU WCDMA ＆ MS RAN|4005b2b9-24ae-465f-85ea-efb8c08bab8a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iCOLLCategory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Development</TermName>
          <TermId xmlns="http://schemas.microsoft.com/office/infopath/2007/PartnerControls">053fcc88-ab49-4f69-87df-fc64cb0bf305</TermId>
        </TermInfo>
      </Terms>
    </EriCOLLCategoryTaxHTField0>
    <EriCOLLOrganizationUnit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BNET DURA PDU WCDMA ＆ MS RAN</TermName>
          <TermId xmlns="http://schemas.microsoft.com/office/infopath/2007/PartnerControls">4005b2b9-24ae-465f-85ea-efb8c08bab8a</TermId>
        </TermInfo>
      </Terms>
    </EriCOLLOrganizationUnitTaxHTField0>
    <AbstractOrSummary. xmlns="8ebea429-6d6d-4c7c-abb9-61a944d4e928" xsi:nil="true"/>
    <EriCOLLProcessTaxHTField0 xmlns="8ebea429-6d6d-4c7c-abb9-61a944d4e928">
      <Terms xmlns="http://schemas.microsoft.com/office/infopath/2007/PartnerControls"/>
    </EriCOLLProcessTaxHTField0>
    <EriCOLLCountryTaxHTField0 xmlns="8ebea429-6d6d-4c7c-abb9-61a944d4e928">
      <Terms xmlns="http://schemas.microsoft.com/office/infopath/2007/PartnerControls"/>
    </EriCOLLCountryTaxHTField0>
    <IconOverlay xmlns="http://schemas.microsoft.com/sharepoint/v4" xsi:nil="true"/>
    <TaxCatchAll xmlns="08b2df90-05d3-4030-90d4-c9feeb4a1cd9">
      <Value>2</Value>
      <Value>1</Value>
    </TaxCatchAll>
    <TaxKeywordTaxHTField xmlns="08b2df90-05d3-4030-90d4-c9feeb4a1cd9">
      <Terms xmlns="http://schemas.microsoft.com/office/infopath/2007/PartnerControls"/>
    </TaxKeywordTaxHTField>
    <EriCOLLProjectsTaxHTField0 xmlns="8ebea429-6d6d-4c7c-abb9-61a944d4e928">
      <Terms xmlns="http://schemas.microsoft.com/office/infopath/2007/PartnerControls"/>
    </EriCOLLProjectsTaxHTField0>
    <EriCOLLDate. xmlns="8ebea429-6d6d-4c7c-abb9-61a944d4e928" xsi:nil="true"/>
    <EriCOLLProductsTaxHTField0 xmlns="8ebea429-6d6d-4c7c-abb9-61a944d4e928">
      <Terms xmlns="http://schemas.microsoft.com/office/infopath/2007/PartnerControls"/>
    </EriCOLLProductsTaxHTField0>
    <Prepared. xmlns="8ebea429-6d6d-4c7c-abb9-61a944d4e928" xsi:nil="true"/>
    <EriCOLLCompetenceTaxHTField0 xmlns="8ebea429-6d6d-4c7c-abb9-61a944d4e928">
      <Terms xmlns="http://schemas.microsoft.com/office/infopath/2007/PartnerControls"/>
    </EriCOLLCompetenceTaxHTField0>
    <EriCOLLCustomerTaxHTField0 xmlns="08b2df90-05d3-4030-90d4-c9feeb4a1cd9">
      <Terms xmlns="http://schemas.microsoft.com/office/infopath/2007/PartnerControls"/>
    </EriCOLLCustomerTaxHTField0>
    <_dlc_DocId xmlns="08b2df90-05d3-4030-90d4-c9feeb4a1cd9">YEDTRNYQWVVS-1-715</_dlc_DocId>
    <_dlc_DocIdUrl xmlns="08b2df90-05d3-4030-90d4-c9feeb4a1cd9">
      <Url>https://ericoll.internal.ericsson.com/sites/Wi-Fi_Standardization/_layouts/DocIdRedir.aspx?ID=YEDTRNYQWVVS-1-715</Url>
      <Description>YEDTRNYQWVVS-1-715</Description>
    </_dlc_DocIdUrl>
  </documentManagement>
</p:properties>
</file>

<file path=customXml/itemProps1.xml><?xml version="1.0" encoding="utf-8"?>
<ds:datastoreItem xmlns:ds="http://schemas.openxmlformats.org/officeDocument/2006/customXml" ds:itemID="{AE4A12CD-373C-4822-8C3F-78FC7E160CFA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6466F4A9-33E1-4525-84D2-B2FFB59A36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8ebea429-6d6d-4c7c-abb9-61a944d4e928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8596548-479A-4B67-A247-F90870942D1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38918A6-DB74-4F8E-B32F-934CD4EBB904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75F01166-D271-4DA5-B5A2-2E6B4BD2E7C1}">
  <ds:schemaRefs>
    <ds:schemaRef ds:uri="http://purl.org/dc/elements/1.1/"/>
    <ds:schemaRef ds:uri="http://schemas.microsoft.com/office/2006/metadata/properties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sharepoint/v4"/>
    <ds:schemaRef ds:uri="8ebea429-6d6d-4c7c-abb9-61a944d4e928"/>
    <ds:schemaRef ds:uri="08b2df90-05d3-4030-90d4-c9feeb4a1cd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87229</TotalTime>
  <Words>972</Words>
  <Application>Microsoft Office PowerPoint</Application>
  <PresentationFormat>On-screen Show (4:3)</PresentationFormat>
  <Paragraphs>204</Paragraphs>
  <Slides>14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 Unicode MS</vt:lpstr>
      <vt:lpstr>MS Gothic</vt:lpstr>
      <vt:lpstr>Arial</vt:lpstr>
      <vt:lpstr>Calibri</vt:lpstr>
      <vt:lpstr>Times New Roman</vt:lpstr>
      <vt:lpstr>802-11-Submission</vt:lpstr>
      <vt:lpstr>Document</vt:lpstr>
      <vt:lpstr>Concurrent transmission of data and a wake-up signal in 802.11ax – Follow-up   </vt:lpstr>
      <vt:lpstr>Abstract</vt:lpstr>
      <vt:lpstr>Outline</vt:lpstr>
      <vt:lpstr>Recap from January</vt:lpstr>
      <vt:lpstr>Updated  model for receiver processing</vt:lpstr>
      <vt:lpstr>Power boosting (everything else ideal)</vt:lpstr>
      <vt:lpstr>Time and threshold estimation (3RUs)</vt:lpstr>
      <vt:lpstr>Impact of modulation used for 11ax</vt:lpstr>
      <vt:lpstr>Discussion of also having a BPF</vt:lpstr>
      <vt:lpstr>Impact of using a bandpass filter</vt:lpstr>
      <vt:lpstr>Impact of using a bandpass filter</vt:lpstr>
      <vt:lpstr>Conclusions</vt:lpstr>
      <vt:lpstr>Straw Poll</vt:lpstr>
      <vt:lpstr>References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</dc:title>
  <dc:creator>leif.r.wilhelmsson@ericsson.com</dc:creator>
  <cp:lastModifiedBy>Leif Wilhelmsson R</cp:lastModifiedBy>
  <cp:revision>789</cp:revision>
  <cp:lastPrinted>1601-01-01T00:00:00Z</cp:lastPrinted>
  <dcterms:created xsi:type="dcterms:W3CDTF">2014-09-04T15:30:18Z</dcterms:created>
  <dcterms:modified xsi:type="dcterms:W3CDTF">2017-03-13T17:30:55Z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  <property fmtid="{D5CDD505-2E9C-101B-9397-08002B2CF9AE}" pid="3" name="ContentTypeId">
    <vt:lpwstr>0x010100BB337192E63E44A7A744CE7393F41F4E00F757F2A418C8C64986192B3F5011F983</vt:lpwstr>
  </property>
  <property fmtid="{D5CDD505-2E9C-101B-9397-08002B2CF9AE}" pid="4" name="_dlc_DocIdItemGuid">
    <vt:lpwstr>e66cf3b4-fbcb-48b6-9f65-1a3ea08aec46</vt:lpwstr>
  </property>
  <property fmtid="{D5CDD505-2E9C-101B-9397-08002B2CF9AE}" pid="5" name="EriCOLLProjects">
    <vt:lpwstr/>
  </property>
  <property fmtid="{D5CDD505-2E9C-101B-9397-08002B2CF9AE}" pid="6" name="EriCOLLCategory">
    <vt:lpwstr>1;#Development|053fcc88-ab49-4f69-87df-fc64cb0bf305</vt:lpwstr>
  </property>
  <property fmtid="{D5CDD505-2E9C-101B-9397-08002B2CF9AE}" pid="7" name="TaxKeyword">
    <vt:lpwstr/>
  </property>
  <property fmtid="{D5CDD505-2E9C-101B-9397-08002B2CF9AE}" pid="8" name="EriCOLLCountry">
    <vt:lpwstr/>
  </property>
  <property fmtid="{D5CDD505-2E9C-101B-9397-08002B2CF9AE}" pid="9" name="EriCOLLCompetence">
    <vt:lpwstr/>
  </property>
  <property fmtid="{D5CDD505-2E9C-101B-9397-08002B2CF9AE}" pid="10" name="EriCOLLProcess">
    <vt:lpwstr/>
  </property>
  <property fmtid="{D5CDD505-2E9C-101B-9397-08002B2CF9AE}" pid="11" name="EriCOLLOrganizationUnit">
    <vt:lpwstr>2;#BNET DURA PDU WCDMA ＆ MS RAN|4005b2b9-24ae-465f-85ea-efb8c08bab8a</vt:lpwstr>
  </property>
  <property fmtid="{D5CDD505-2E9C-101B-9397-08002B2CF9AE}" pid="12" name="EriCOLLCustomer">
    <vt:lpwstr/>
  </property>
  <property fmtid="{D5CDD505-2E9C-101B-9397-08002B2CF9AE}" pid="13" name="EriCOLLProducts">
    <vt:lpwstr/>
  </property>
</Properties>
</file>