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318" r:id="rId5"/>
    <p:sldId id="280" r:id="rId6"/>
    <p:sldId id="325" r:id="rId7"/>
    <p:sldId id="320" r:id="rId8"/>
    <p:sldId id="319" r:id="rId9"/>
    <p:sldId id="328" r:id="rId10"/>
    <p:sldId id="281" r:id="rId11"/>
    <p:sldId id="329" r:id="rId12"/>
    <p:sldId id="331" r:id="rId13"/>
    <p:sldId id="326" r:id="rId14"/>
    <p:sldId id="324" r:id="rId15"/>
    <p:sldId id="321" r:id="rId16"/>
    <p:sldId id="284" r:id="rId17"/>
    <p:sldId id="312" r:id="rId18"/>
    <p:sldId id="317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50" autoAdjust="0"/>
  </p:normalViewPr>
  <p:slideViewPr>
    <p:cSldViewPr>
      <p:cViewPr varScale="1">
        <p:scale>
          <a:sx n="61" d="100"/>
          <a:sy n="61" d="100"/>
        </p:scale>
        <p:origin x="65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688" y="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802.11-17/0357r0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Narrow-Band Bipolar OOK Signal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13-17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79422"/>
              </p:ext>
            </p:extLst>
          </p:nvPr>
        </p:nvGraphicFramePr>
        <p:xfrm>
          <a:off x="457200" y="2895600"/>
          <a:ext cx="8305800" cy="21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Stephen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McCann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sz="1600" dirty="0"/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(4)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274969" y="1652126"/>
            <a:ext cx="5108575" cy="2833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914400" y="4555143"/>
            <a:ext cx="8153400" cy="153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sz="2400" b="0" kern="0" dirty="0"/>
              <a:t>NBB OOK Signal Generator</a:t>
            </a:r>
            <a:r>
              <a:rPr lang="en-US" sz="2400" b="0" kern="0" dirty="0">
                <a:solidFill>
                  <a:schemeClr val="tx1"/>
                </a:solidFill>
              </a:rPr>
              <a:t>:</a:t>
            </a:r>
            <a:r>
              <a:rPr lang="en-US" sz="2400" b="0" kern="0" dirty="0">
                <a:solidFill>
                  <a:srgbClr val="FF0000"/>
                </a:solidFill>
              </a:rPr>
              <a:t> the switch moves as</a:t>
            </a:r>
          </a:p>
          <a:p>
            <a:pPr algn="l"/>
            <a:endParaRPr lang="en-US" sz="800" b="0" kern="0" dirty="0"/>
          </a:p>
          <a:p>
            <a:pPr algn="l"/>
            <a:r>
              <a:rPr lang="en-US" sz="28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    						 1</a:t>
            </a:r>
            <a:r>
              <a:rPr lang="en-US" sz="20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0</a:t>
            </a:r>
            <a:r>
              <a:rPr lang="en-US" sz="20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-1</a:t>
            </a:r>
            <a:r>
              <a:rPr lang="en-US" sz="20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0</a:t>
            </a: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92" y="1844348"/>
            <a:ext cx="4779330" cy="2457540"/>
          </a:xfrm>
          <a:prstGeom prst="rect">
            <a:avLst/>
          </a:prstGeom>
        </p:spPr>
      </p:pic>
      <p:sp>
        <p:nvSpPr>
          <p:cNvPr id="17" name="Curved Up Arrow 16"/>
          <p:cNvSpPr/>
          <p:nvPr/>
        </p:nvSpPr>
        <p:spPr bwMode="auto">
          <a:xfrm flipH="1">
            <a:off x="3694906" y="5861378"/>
            <a:ext cx="1828800" cy="422940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892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</a:t>
                </a:r>
                <a:r>
                  <a:rPr lang="en-US" sz="2400" b="0" dirty="0"/>
                  <a:t>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:r>
                  <a:rPr lang="en-US" b="0" dirty="0"/>
                  <a:t>the o</a:t>
                </a:r>
                <a:r>
                  <a:rPr lang="en-US" altLang="en-US" b="0" dirty="0"/>
                  <a:t>utput of the switch is connected to </a:t>
                </a:r>
                <a:r>
                  <a:rPr lang="en-US" b="0" dirty="0"/>
                  <a:t>Terminal “0” and </a:t>
                </a:r>
                <a:r>
                  <a:rPr lang="en-US" sz="2400" b="0" dirty="0"/>
                  <a:t>stays there until an input bit of  1 arrives.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changes from 0 to 1:</a:t>
                </a:r>
              </a:p>
              <a:p>
                <a:pPr marL="457200" lvl="1" indent="0" algn="just"/>
                <a:endParaRPr lang="en-US" sz="800" b="0" dirty="0"/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</a:t>
                </a:r>
                <a:r>
                  <a:rPr lang="en-US" sz="2400" b="0" dirty="0"/>
                  <a:t>f </a:t>
                </a:r>
                <a:r>
                  <a:rPr lang="en-US" sz="2400" dirty="0"/>
                  <a:t>the o</a:t>
                </a:r>
                <a:r>
                  <a:rPr lang="en-US" altLang="en-US" sz="2400" dirty="0"/>
                  <a:t>utput </a:t>
                </a:r>
                <a:r>
                  <a:rPr lang="en-US" sz="2400" b="0" dirty="0"/>
                  <a:t>previously </a:t>
                </a:r>
                <a:r>
                  <a:rPr lang="en-US" sz="2400" dirty="0"/>
                  <a:t>switch</a:t>
                </a:r>
                <a:r>
                  <a:rPr lang="en-US" sz="2400" b="0" dirty="0"/>
                  <a:t>ed from Terminal “1” to “0”, </a:t>
                </a:r>
                <a:r>
                  <a:rPr lang="en-US" sz="2400" dirty="0"/>
                  <a:t>it</a:t>
                </a:r>
                <a:r>
                  <a:rPr lang="en-US" altLang="en-US" sz="2400" dirty="0"/>
                  <a:t> switches to Terminal “-1”, </a:t>
                </a:r>
                <a:r>
                  <a:rPr lang="en-US" sz="2400" b="0" dirty="0"/>
                  <a:t>and stays there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bit</m:t>
                    </m:r>
                  </m:oMath>
                </a14:m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endParaRPr lang="en-US" sz="8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if the o</a:t>
                </a:r>
                <a:r>
                  <a:rPr lang="en-US" altLang="en-US" sz="2400" dirty="0"/>
                  <a:t>utput </a:t>
                </a:r>
                <a:r>
                  <a:rPr lang="en-US" sz="2400" dirty="0"/>
                  <a:t>previously switched from Terminal “-1” to Terminal “0”, it</a:t>
                </a:r>
                <a:r>
                  <a:rPr lang="en-US" altLang="en-US" sz="2400" dirty="0"/>
                  <a:t> switches to Terminal “1”, </a:t>
                </a:r>
                <a:r>
                  <a:rPr lang="en-US" sz="2400" dirty="0"/>
                  <a:t>and stays there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bit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  <a:blipFill>
                <a:blip r:embed="rId2"/>
                <a:stretch>
                  <a:fillRect l="-992" t="-1143" r="-1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914401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Switch Connection</a:t>
            </a:r>
          </a:p>
        </p:txBody>
      </p:sp>
    </p:spTree>
    <p:extLst>
      <p:ext uri="{BB962C8B-B14F-4D97-AF65-F5344CB8AC3E}">
        <p14:creationId xmlns:p14="http://schemas.microsoft.com/office/powerpoint/2010/main" val="230991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38200" y="2184953"/>
            <a:ext cx="6934199" cy="939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dirty="0"/>
              <a:t>Normalized PSD of NBB 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/>
              <p:cNvSpPr txBox="1">
                <a:spLocks noChangeArrowheads="1"/>
              </p:cNvSpPr>
              <p:nvPr/>
            </p:nvSpPr>
            <p:spPr bwMode="auto">
              <a:xfrm>
                <a:off x="533400" y="2072171"/>
                <a:ext cx="8382000" cy="227122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𝑠𝑖𝑛𝑐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3−2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9−12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+4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/>
                  <a:t>	  </a:t>
                </a:r>
                <a:r>
                  <a:rPr lang="en-US" b="0" dirty="0"/>
                  <a:t>(6)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800100" lvl="1" indent="-342900">
                  <a:buFont typeface="Courier New" panose="02070309020205020404" pitchFamily="49" charset="0"/>
                  <a:buChar char="o"/>
                </a:pPr>
                <a:r>
                  <a:rPr lang="en-US" altLang="en-US" b="0" kern="0" dirty="0"/>
                  <a:t>	</a:t>
                </a:r>
                <a:r>
                  <a:rPr lang="en-US" altLang="en-US" sz="2400" kern="0" dirty="0"/>
                  <a:t>No discrete DC component.</a:t>
                </a:r>
                <a:endParaRPr lang="en-US" altLang="en-US" sz="800" kern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altLang="en-US" kern="0" dirty="0"/>
              </a:p>
            </p:txBody>
          </p:sp>
        </mc:Choice>
        <mc:Fallback xmlns="">
          <p:sp>
            <p:nvSpPr>
              <p:cNvPr id="13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072171"/>
                <a:ext cx="8382000" cy="2271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8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OOK Signals </a:t>
            </a:r>
            <a:r>
              <a:rPr lang="en-US" sz="2800" b="0" dirty="0"/>
              <a:t>(theoretical, Eq.(6))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37" y="1821465"/>
            <a:ext cx="5763563" cy="43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NBB OOK Signal </a:t>
            </a:r>
            <a:r>
              <a:rPr lang="en-US" sz="2800" b="0" dirty="0"/>
              <a:t>(simulation results)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37" y="1808784"/>
            <a:ext cx="5919731" cy="443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19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Bandwidth Efficiency Comparison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92501"/>
              </p:ext>
            </p:extLst>
          </p:nvPr>
        </p:nvGraphicFramePr>
        <p:xfrm>
          <a:off x="1435569" y="1676400"/>
          <a:ext cx="6120462" cy="466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041">
                  <a:extLst>
                    <a:ext uri="{9D8B030D-6E8A-4147-A177-3AD203B41FA5}">
                      <a16:colId xmlns:a16="http://schemas.microsoft.com/office/drawing/2014/main" val="1512925656"/>
                    </a:ext>
                  </a:extLst>
                </a:gridCol>
                <a:gridCol w="2160021">
                  <a:extLst>
                    <a:ext uri="{9D8B030D-6E8A-4147-A177-3AD203B41FA5}">
                      <a16:colId xmlns:a16="http://schemas.microsoft.com/office/drawing/2014/main" val="2123134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22010303"/>
                    </a:ext>
                  </a:extLst>
                </a:gridCol>
              </a:tblGrid>
              <a:tr h="5950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Double-Sided</a:t>
                      </a:r>
                      <a:r>
                        <a:rPr lang="en-US" sz="2200" b="0" baseline="0" dirty="0">
                          <a:effectLst/>
                        </a:rPr>
                        <a:t> Bandwidth</a:t>
                      </a:r>
                      <a:endParaRPr lang="en-US" sz="22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(</a:t>
                      </a:r>
                      <a:r>
                        <a:rPr lang="en-US" sz="2200" b="0" i="1" dirty="0">
                          <a:effectLst/>
                        </a:rPr>
                        <a:t>f T</a:t>
                      </a:r>
                      <a:r>
                        <a:rPr lang="en-US" sz="2200" b="0" dirty="0">
                          <a:effectLst/>
                        </a:rPr>
                        <a:t>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Energy Ratio within Given Bandwidth (%)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25962"/>
                  </a:ext>
                </a:extLst>
              </a:tr>
              <a:tr h="321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NRZ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NBB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86755"/>
                  </a:ext>
                </a:extLst>
              </a:tr>
              <a:tr h="455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46.7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80.4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5248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54.5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84.1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618119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67.6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6307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77.4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90.0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24242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83.9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1884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92.5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62062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89.6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93.6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793736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90.2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94.8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456358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90.3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95.0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4996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1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4675" y="1337172"/>
            <a:ext cx="80359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introducing proper correlation among symbols, the proposed narrow-band bipolar OOK signal  provides improved spectrum/bandwidth efficiency.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bandwidth needed to transmit the NBB OOK signal is significantly narrower than to transmit the NRZ OOK signal.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out-of-band energy leakage is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increase of Rx complexity: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Demodulation with the same ED for the NRZ OOK; yielding same error rate performance in AWGN channel.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Transmitter complexity increases slightly.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 principle is applicable to other unipolar binary signals.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7735" y="219074"/>
            <a:ext cx="2732088" cy="35242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076" y="1371600"/>
            <a:ext cx="806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</a:p>
          <a:p>
            <a:r>
              <a:rPr lang="en-US" sz="2200" dirty="0">
                <a:solidFill>
                  <a:schemeClr val="tx1"/>
                </a:solidFill>
              </a:rPr>
              <a:t>[1] ] </a:t>
            </a:r>
            <a:r>
              <a:rPr lang="en-US" sz="2200" dirty="0" err="1">
                <a:solidFill>
                  <a:schemeClr val="tx1"/>
                </a:solidFill>
              </a:rPr>
              <a:t>Minyoung</a:t>
            </a:r>
            <a:r>
              <a:rPr lang="en-US" sz="2200" dirty="0">
                <a:solidFill>
                  <a:schemeClr val="tx1"/>
                </a:solidFill>
              </a:rPr>
              <a:t>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S. Benedetto, E. </a:t>
            </a:r>
            <a:r>
              <a:rPr lang="en-US" sz="2200" dirty="0" err="1">
                <a:solidFill>
                  <a:schemeClr val="tx1"/>
                </a:solidFill>
              </a:rPr>
              <a:t>Biglieri</a:t>
            </a:r>
            <a:r>
              <a:rPr lang="en-US" sz="2200" dirty="0">
                <a:solidFill>
                  <a:schemeClr val="tx1"/>
                </a:solidFill>
              </a:rPr>
              <a:t> and V. Castellani, </a:t>
            </a:r>
            <a:r>
              <a:rPr lang="en-US" sz="2200" i="1" dirty="0">
                <a:solidFill>
                  <a:schemeClr val="tx1"/>
                </a:solidFill>
              </a:rPr>
              <a:t>Digital Transmission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Theory</a:t>
            </a:r>
            <a:r>
              <a:rPr lang="en-US" sz="2200" dirty="0">
                <a:solidFill>
                  <a:schemeClr val="tx1"/>
                </a:solidFill>
              </a:rPr>
              <a:t>, Prentice-Hall, 1988.</a:t>
            </a:r>
          </a:p>
        </p:txBody>
      </p:sp>
    </p:spTree>
    <p:extLst>
      <p:ext uri="{BB962C8B-B14F-4D97-AF65-F5344CB8AC3E}">
        <p14:creationId xmlns:p14="http://schemas.microsoft.com/office/powerpoint/2010/main" val="12803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A narrow-band bipolar OOK (NBB OOK) signal is proposed in this contribution.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On-off keying (OOK) is a potential candidate modulation scheme for WUR [1]. 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The spectrum efficiency of regular non-return-to-zero (NRZ) OOK signal is analyzed.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The spectrum efficiency of NBB OOK signal is higher compared to the regular OOK signal.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11118" y="2249929"/>
            <a:ext cx="3287417" cy="16500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7422" y="4172377"/>
            <a:ext cx="7677743" cy="47756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/>
              <a:t>NRZ OOK Baseband Waveform: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649942"/>
            <a:ext cx="5293335" cy="1624468"/>
          </a:xfr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638163" y="1589114"/>
            <a:ext cx="7904175" cy="38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kern="0" dirty="0"/>
              <a:t>Conceptual NRZ OOK Signal Generator: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14120" y="631596"/>
            <a:ext cx="76200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NRZ OOK Signal (1)</a:t>
            </a: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518" y="2404857"/>
            <a:ext cx="3051482" cy="144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3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</p:spPr>
            <p:txBody>
              <a:bodyPr/>
              <a:lstStyle/>
              <a:p>
                <a:pPr marL="0" indent="0" algn="just"/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</a:t>
                </a:r>
                <a:r>
                  <a:rPr lang="en-US" b="0" dirty="0"/>
                  <a:t>(1)</a:t>
                </a:r>
                <a:endParaRPr lang="en-US" sz="800" b="0" dirty="0"/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 stream, independently takes 1 or 0 with equal probability.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a non-return-to zero (NRZ) pulse,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1,      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200" b="0" dirty="0"/>
                  <a:t>.</a:t>
                </a:r>
                <a:r>
                  <a:rPr lang="en-US" sz="2200" dirty="0"/>
                  <a:t>			</a:t>
                </a:r>
                <a:r>
                  <a:rPr lang="en-US" sz="2200" b="0" dirty="0"/>
                  <a:t>(2)</a:t>
                </a:r>
              </a:p>
              <a:p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Non-coherent detection: Envelope detector (ED), i.e. detection based on the absolute value of Rx baseband signal.</a:t>
                </a:r>
                <a:endParaRPr lang="en-GB" alt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  <a:blipFill>
                <a:blip r:embed="rId3"/>
                <a:stretch>
                  <a:fillRect l="-1041"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NRZ OOK Signal (2)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47" y="695236"/>
            <a:ext cx="7696200" cy="692288"/>
          </a:xfrm>
        </p:spPr>
        <p:txBody>
          <a:bodyPr/>
          <a:lstStyle/>
          <a:p>
            <a:r>
              <a:rPr lang="en-US" sz="2800" dirty="0"/>
              <a:t>Normalized PSD of NRZ OOK Signal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889" y="1387524"/>
            <a:ext cx="5479815" cy="3069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562601"/>
            <a:ext cx="762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null-to-null bandwidth:  </a:t>
            </a:r>
            <a:r>
              <a:rPr lang="en-US" i="1" dirty="0">
                <a:solidFill>
                  <a:schemeClr val="tx1"/>
                </a:solidFill>
              </a:rPr>
              <a:t>W = 2/T.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kern="0" dirty="0">
                <a:solidFill>
                  <a:schemeClr val="tx1"/>
                </a:solidFill>
              </a:rPr>
              <a:t>has non-zero discrete DC component (not shown).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0302" y="4771563"/>
            <a:ext cx="2961861" cy="671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 txBox="1">
                <a:spLocks noChangeArrowheads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ker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𝑠𝑖𝑛𝑐</m:t>
                        </m:r>
                        <m:d>
                          <m:d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kern="0">
                                <a:latin typeface="Cambria Math" panose="02040503050406030204" pitchFamily="18" charset="0"/>
                              </a:rPr>
                              <m:t>𝑓𝑇</m:t>
                            </m:r>
                          </m:e>
                        </m:d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kern="0" dirty="0"/>
                  <a:t>   				</a:t>
                </a:r>
                <a:r>
                  <a:rPr lang="en-US" altLang="en-US" sz="2400" b="0" kern="0" dirty="0"/>
                  <a:t>(</a:t>
                </a:r>
                <a:r>
                  <a:rPr lang="en-US" altLang="en-US" b="0" kern="0" dirty="0"/>
                  <a:t>3</a:t>
                </a:r>
                <a:r>
                  <a:rPr lang="en-US" altLang="en-US" sz="2400" b="0" kern="0" dirty="0"/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kern="0" dirty="0"/>
              </a:p>
            </p:txBody>
          </p:sp>
        </mc:Choice>
        <mc:Fallback xmlns="">
          <p:sp>
            <p:nvSpPr>
              <p:cNvPr id="1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blipFill>
                <a:blip r:embed="rId3"/>
                <a:stretch>
                  <a:fillRect l="-236" t="-8696" b="-652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8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856538" cy="762000"/>
          </a:xfrm>
        </p:spPr>
        <p:txBody>
          <a:bodyPr/>
          <a:lstStyle/>
          <a:p>
            <a:r>
              <a:rPr lang="en-US" dirty="0"/>
              <a:t>Motivation for Narrow-Band Bipolar 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676400"/>
            <a:ext cx="8153400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Proposing a new signal suitable for WUR.</a:t>
            </a:r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Providing higher spectrum 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Slightly increasing transmitter complexity.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Do not increase receiver complexity: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The new signal can be demodulated </a:t>
            </a:r>
            <a:r>
              <a:rPr lang="en-US" sz="2400" dirty="0"/>
              <a:t>with</a:t>
            </a:r>
            <a:r>
              <a:rPr lang="en-US" sz="2400" b="0" dirty="0"/>
              <a:t> the same envelope detector (ED) used as for the above OOK</a:t>
            </a:r>
            <a:r>
              <a:rPr lang="en-US" sz="2400" dirty="0"/>
              <a:t>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Same error rate performance in AWGN channel.</a:t>
            </a: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06387"/>
            <a:ext cx="1874823" cy="300038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93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22338" y="1450975"/>
            <a:ext cx="7620000" cy="685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/>
              <a:t>NBB OOK Baseband Waveform: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37" y="2239341"/>
            <a:ext cx="5618963" cy="1728047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800" y="685800"/>
            <a:ext cx="76200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Narrow-Band Bipolar (NBB) OOK </a:t>
            </a:r>
            <a:r>
              <a:rPr lang="en-US" b="0" kern="0" dirty="0"/>
              <a:t>(1)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932276" y="3970753"/>
            <a:ext cx="7610061" cy="2353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kern="0" dirty="0"/>
              <a:t>Bipolar: with three levels: {+1, 0 -1}.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Adjacent pulses have same polarity;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Non-adjacent pulses have alternate polarities.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kern="0" dirty="0"/>
              <a:t>Level varies cyclically: +1 </a:t>
            </a:r>
            <a:r>
              <a:rPr lang="en-US" sz="2400" b="0" kern="0" dirty="0">
                <a:sym typeface="Wingdings" panose="05000000000000000000" pitchFamily="2" charset="2"/>
              </a:rPr>
              <a:t> 0  -1  0  +1…</a:t>
            </a:r>
          </a:p>
        </p:txBody>
      </p:sp>
    </p:spTree>
    <p:extLst>
      <p:ext uri="{BB962C8B-B14F-4D97-AF65-F5344CB8AC3E}">
        <p14:creationId xmlns:p14="http://schemas.microsoft.com/office/powerpoint/2010/main" val="419930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81000" y="1627825"/>
                <a:ext cx="8610600" cy="27432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Baseband signal:</a:t>
                </a:r>
                <a:endParaRPr lang="en-GB" altLang="en-US" sz="800" b="0" dirty="0"/>
              </a:p>
              <a:p>
                <a:pPr marL="0" indent="0" algn="just"/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GB" altLang="en-US" b="0" dirty="0"/>
                  <a:t>,						(4)	</a:t>
                </a:r>
              </a:p>
              <a:p>
                <a:pPr marL="0" indent="0" algn="just"/>
                <a:endParaRPr lang="en-GB" altLang="en-US" sz="800" b="0" dirty="0"/>
              </a:p>
              <a:p>
                <a:pPr marL="0" indent="0" algn="just"/>
                <a:r>
                  <a:rPr lang="en-US" b="0" dirty="0"/>
                  <a:t>    where,</a:t>
                </a: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𝐿𝑁𝑍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altLang="en-US" b="0" dirty="0"/>
                  <a:t>,		(5)</a:t>
                </a:r>
              </a:p>
              <a:p>
                <a:pPr marL="0" indent="0" algn="just"/>
                <a:endParaRPr lang="en-GB" altLang="en-US" sz="800" b="0" dirty="0"/>
              </a:p>
              <a:p>
                <a:pPr lvl="0"/>
                <a:r>
                  <a:rPr lang="en-US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: the last-non-zero symbol.</a:t>
                </a:r>
                <a:r>
                  <a:rPr lang="en-US" dirty="0"/>
                  <a:t> </a:t>
                </a:r>
              </a:p>
              <a:p>
                <a:pPr marL="457200" lvl="1" indent="0"/>
                <a:endParaRPr lang="en-US" b="0" dirty="0"/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27825"/>
                <a:ext cx="8610600" cy="2743200"/>
              </a:xfrm>
              <a:blipFill>
                <a:blip r:embed="rId2"/>
                <a:stretch>
                  <a:fillRect l="-992" t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475706" y="4191000"/>
            <a:ext cx="4267200" cy="2013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106" y="4336972"/>
            <a:ext cx="3962400" cy="171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Encoding Rule:</a:t>
                </a:r>
                <a:r>
                  <a:rPr lang="en-US" dirty="0"/>
                  <a:t>	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dirty="0"/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; otherwise,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=±1.</m:t>
                    </m:r>
                  </m:oMath>
                </a14:m>
                <a:r>
                  <a:rPr lang="en-US" sz="2400" b="0" dirty="0"/>
                  <a:t> 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b="0" dirty="0"/>
                  <a:t>i.e. transmit the same pulse as previous one;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otherwise,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b="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400" b="0" dirty="0"/>
                  <a:t>, i.e. transmitting the pulse with opposite polarity of the last-non-zero pulse.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solidFill>
                      <a:srgbClr val="C00000"/>
                    </a:solidFill>
                  </a:rPr>
                  <a:t>Non-coherent detection: with the same envelope detector as for the NRZ OOK.</a:t>
                </a:r>
                <a:endParaRPr lang="en-GB" altLang="en-US" b="0" dirty="0">
                  <a:solidFill>
                    <a:srgbClr val="C00000"/>
                  </a:solidFill>
                </a:endParaRPr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  <a:blipFill>
                <a:blip r:embed="rId2"/>
                <a:stretch>
                  <a:fillRect l="-954" t="-1124" r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50826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2612</TotalTime>
  <Words>900</Words>
  <Application>Microsoft Office PowerPoint</Application>
  <PresentationFormat>On-screen Show (4:3)</PresentationFormat>
  <Paragraphs>209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 Unicode MS</vt:lpstr>
      <vt:lpstr>DengXian</vt:lpstr>
      <vt:lpstr>MS Gothic</vt:lpstr>
      <vt:lpstr>Arial</vt:lpstr>
      <vt:lpstr>Calibri</vt:lpstr>
      <vt:lpstr>Cambria Math</vt:lpstr>
      <vt:lpstr>Courier New</vt:lpstr>
      <vt:lpstr>Times New Roman</vt:lpstr>
      <vt:lpstr>Wingdings</vt:lpstr>
      <vt:lpstr>IEEE802.11</vt:lpstr>
      <vt:lpstr>Custom Design</vt:lpstr>
      <vt:lpstr>A Narrow-Band Bipolar OOK Signal</vt:lpstr>
      <vt:lpstr>Abstract</vt:lpstr>
      <vt:lpstr>NRZ OOK Baseband Waveform:</vt:lpstr>
      <vt:lpstr>NRZ OOK Signal (2)</vt:lpstr>
      <vt:lpstr>Normalized PSD of NRZ OOK Signal</vt:lpstr>
      <vt:lpstr>Motivation for Narrow-Band Bipolar OOK </vt:lpstr>
      <vt:lpstr>NBB OOK Baseband Waveform:</vt:lpstr>
      <vt:lpstr>Narrow-Band Bipolar OOK (2)</vt:lpstr>
      <vt:lpstr>Narrow-Band Bipolar OOK (3)</vt:lpstr>
      <vt:lpstr>Narrow-Band Bipolar OOK (4)</vt:lpstr>
      <vt:lpstr>PowerPoint Presentation</vt:lpstr>
      <vt:lpstr>Normalized PSD of NBB OOK</vt:lpstr>
      <vt:lpstr>PSD of OOK Signals (theoretical, Eq.(6))</vt:lpstr>
      <vt:lpstr>PSD of NBB OOK Signal (simulation results)</vt:lpstr>
      <vt:lpstr>Bandwidth Efficiency Comparison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496</cp:revision>
  <cp:lastPrinted>2015-08-21T14:31:24Z</cp:lastPrinted>
  <dcterms:created xsi:type="dcterms:W3CDTF">2015-07-11T00:31:05Z</dcterms:created>
  <dcterms:modified xsi:type="dcterms:W3CDTF">2017-03-08T17:34:09Z</dcterms:modified>
</cp:coreProperties>
</file>