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552" r:id="rId17"/>
    <p:sldId id="553" r:id="rId18"/>
    <p:sldId id="558" r:id="rId19"/>
    <p:sldId id="554" r:id="rId20"/>
    <p:sldId id="555" r:id="rId21"/>
    <p:sldId id="556" r:id="rId22"/>
    <p:sldId id="559" r:id="rId23"/>
    <p:sldId id="561" r:id="rId24"/>
    <p:sldId id="557" r:id="rId25"/>
    <p:sldId id="56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4" d="100"/>
          <a:sy n="74" d="100"/>
        </p:scale>
        <p:origin x="126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802.11-17/0327r1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2017-03-07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404596684"/>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1081" name="Document" r:id="rId4" imgW="8317019" imgH="2241301" progId="Word.Document.8">
                  <p:embed/>
                </p:oleObj>
              </mc:Choice>
              <mc:Fallback>
                <p:oleObj name="Document" r:id="rId4" imgW="8317019" imgH="2241301" progId="Word.Document.8">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pPr lvl="1"/>
            <a:r>
              <a:rPr lang="en-US" altLang="en-US" dirty="0" smtClean="0">
                <a:solidFill>
                  <a:srgbClr val="FF0000"/>
                </a:solidFill>
              </a:rPr>
              <a:t>Pre-Meeting week: focus on consensus CID resolutions, leave controversial topics in main IEEE meeting</a:t>
            </a:r>
            <a:r>
              <a:rPr lang="en-US" altLang="en-US" dirty="0" smtClean="0"/>
              <a:t>.</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Pre-Meeting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1" name="TextBox 10"/>
          <p:cNvSpPr txBox="1"/>
          <p:nvPr/>
        </p:nvSpPr>
        <p:spPr>
          <a:xfrm>
            <a:off x="642893" y="1600200"/>
            <a:ext cx="8464639" cy="4216539"/>
          </a:xfrm>
          <a:prstGeom prst="rect">
            <a:avLst/>
          </a:prstGeom>
          <a:noFill/>
        </p:spPr>
        <p:txBody>
          <a:bodyPr wrap="square" rtlCol="0">
            <a:spAutoFit/>
          </a:bodyPr>
          <a:lstStyle/>
          <a:p>
            <a:r>
              <a:rPr lang="en-US" sz="1800" b="1" dirty="0"/>
              <a:t>Wednesday, March 8:</a:t>
            </a:r>
          </a:p>
          <a:p>
            <a:r>
              <a:rPr lang="en-US" sz="1800" dirty="0"/>
              <a:t> </a:t>
            </a:r>
            <a:r>
              <a:rPr lang="en-US" sz="1800" dirty="0" smtClean="0"/>
              <a:t>PHY </a:t>
            </a:r>
            <a:r>
              <a:rPr lang="en-US" sz="1800" dirty="0"/>
              <a:t>ad hoc                          10:00 – </a:t>
            </a:r>
            <a:r>
              <a:rPr lang="en-US" sz="1800" dirty="0" smtClean="0"/>
              <a:t>12:00</a:t>
            </a:r>
            <a:endParaRPr lang="en-US" sz="1800" dirty="0"/>
          </a:p>
          <a:p>
            <a:pPr lvl="0"/>
            <a:r>
              <a:rPr lang="en-US" sz="1800" dirty="0" smtClean="0"/>
              <a:t>Lunch</a:t>
            </a:r>
            <a:r>
              <a:rPr lang="en-US" sz="1800" dirty="0"/>
              <a:t>                                    12:00 – 1:00</a:t>
            </a:r>
          </a:p>
          <a:p>
            <a:pPr lvl="0"/>
            <a:r>
              <a:rPr lang="en-US" sz="1800" dirty="0"/>
              <a:t>PHY ad hoc                          1:00 – 6:00 (including one break)</a:t>
            </a:r>
          </a:p>
          <a:p>
            <a:r>
              <a:rPr lang="en-US" sz="1800" dirty="0"/>
              <a:t> </a:t>
            </a:r>
          </a:p>
          <a:p>
            <a:r>
              <a:rPr lang="en-US" sz="1800" b="1" dirty="0"/>
              <a:t>Thursday, March 9:</a:t>
            </a:r>
          </a:p>
          <a:p>
            <a:r>
              <a:rPr lang="en-US" sz="1800" dirty="0"/>
              <a:t> </a:t>
            </a:r>
            <a:r>
              <a:rPr lang="en-US" sz="1800" dirty="0" smtClean="0"/>
              <a:t>PHY </a:t>
            </a:r>
            <a:r>
              <a:rPr lang="en-US" sz="1800" dirty="0"/>
              <a:t>ad hoc                          </a:t>
            </a:r>
            <a:r>
              <a:rPr lang="en-US" sz="1800" dirty="0" smtClean="0"/>
              <a:t>09:30 </a:t>
            </a:r>
            <a:r>
              <a:rPr lang="en-US" sz="1800" dirty="0"/>
              <a:t>– 12:00 </a:t>
            </a:r>
            <a:endParaRPr lang="en-US" sz="1800" dirty="0" smtClean="0"/>
          </a:p>
          <a:p>
            <a:r>
              <a:rPr lang="en-US" sz="1800" dirty="0"/>
              <a:t> </a:t>
            </a:r>
            <a:r>
              <a:rPr lang="en-US" sz="1800" dirty="0" smtClean="0"/>
              <a:t>Lunch</a:t>
            </a:r>
            <a:r>
              <a:rPr lang="en-US" sz="1800" dirty="0"/>
              <a:t>                                    12:00 – 1:00</a:t>
            </a:r>
          </a:p>
          <a:p>
            <a:pPr lvl="0"/>
            <a:r>
              <a:rPr lang="en-US" sz="1800" dirty="0"/>
              <a:t>PHY ad hoc                          1:00 – 6:00 (including one break)</a:t>
            </a:r>
          </a:p>
          <a:p>
            <a:r>
              <a:rPr lang="en-US" sz="1800" dirty="0"/>
              <a:t> </a:t>
            </a:r>
          </a:p>
          <a:p>
            <a:r>
              <a:rPr lang="en-US" sz="1800" b="1" dirty="0"/>
              <a:t>Friday, March 10:</a:t>
            </a:r>
          </a:p>
          <a:p>
            <a:r>
              <a:rPr lang="en-US" sz="1800" dirty="0"/>
              <a:t> </a:t>
            </a:r>
            <a:r>
              <a:rPr lang="en-US" sz="1800" dirty="0" smtClean="0"/>
              <a:t>PHY </a:t>
            </a:r>
            <a:r>
              <a:rPr lang="en-US" sz="1800" dirty="0"/>
              <a:t>ad hoc                          09:00 – </a:t>
            </a:r>
            <a:r>
              <a:rPr lang="en-US" sz="1800" dirty="0" smtClean="0"/>
              <a:t>12:00</a:t>
            </a:r>
            <a:endParaRPr lang="en-US" sz="1800" dirty="0"/>
          </a:p>
          <a:p>
            <a:pPr lvl="0"/>
            <a:r>
              <a:rPr lang="en-US" sz="1800" dirty="0" smtClean="0"/>
              <a:t>Lunch</a:t>
            </a:r>
            <a:r>
              <a:rPr lang="en-US" sz="1800" dirty="0"/>
              <a:t>                                    12:00 – 1:00</a:t>
            </a:r>
          </a:p>
          <a:p>
            <a:pPr lvl="0"/>
            <a:r>
              <a:rPr lang="en-US" sz="1800" dirty="0"/>
              <a:t>PHY ad hoc                          1:00 – 4:00 (hard stop)</a:t>
            </a:r>
          </a:p>
          <a:p>
            <a:endParaRPr lang="zh-CN" altLang="en-US" sz="1600" u="sng" dirty="0">
              <a:solidFill>
                <a:srgbClr val="0070C0"/>
              </a:solidFill>
            </a:endParaRP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228600" y="2547244"/>
            <a:ext cx="9046469" cy="3970318"/>
          </a:xfrm>
          <a:prstGeom prst="rect">
            <a:avLst/>
          </a:prstGeom>
        </p:spPr>
        <p:txBody>
          <a:bodyPr wrap="square">
            <a:spAutoFit/>
          </a:bodyPr>
          <a:lstStyle/>
          <a:p>
            <a:pPr marL="171450" indent="-171450">
              <a:buFont typeface="Arial" panose="020B0604020202020204" pitchFamily="34" charset="0"/>
              <a:buChar char="•"/>
            </a:pPr>
            <a:r>
              <a:rPr lang="en-US" sz="1600" dirty="0" smtClean="0">
                <a:solidFill>
                  <a:srgbClr val="00B050"/>
                </a:solidFill>
              </a:rPr>
              <a:t>11-17-0243-02-00ax-cr-he-phy-introduction-part-1 (Lochan)</a:t>
            </a:r>
            <a:r>
              <a:rPr lang="en-US" sz="1600" dirty="0">
                <a:solidFill>
                  <a:srgbClr val="00B050"/>
                </a:solidFill>
              </a:rPr>
              <a:t> </a:t>
            </a:r>
            <a:r>
              <a:rPr lang="en-US" sz="1600" dirty="0" smtClean="0">
                <a:solidFill>
                  <a:srgbClr val="00B050"/>
                </a:solidFill>
              </a:rPr>
              <a:t>– </a:t>
            </a:r>
            <a:r>
              <a:rPr lang="en-US" sz="1600" dirty="0">
                <a:solidFill>
                  <a:srgbClr val="00B050"/>
                </a:solidFill>
              </a:rPr>
              <a:t>(1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11-17-0245-02-00ax-cr-he-phy-introduction-part-2 (Lochan) – (4 </a:t>
            </a:r>
            <a:r>
              <a:rPr lang="en-US" sz="1600" dirty="0">
                <a:solidFill>
                  <a:srgbClr val="00B050"/>
                </a:solidFill>
              </a:rPr>
              <a:t>CIDs </a:t>
            </a:r>
            <a:r>
              <a:rPr lang="en-US" sz="1600" dirty="0" smtClean="0">
                <a:solidFill>
                  <a:srgbClr val="00B050"/>
                </a:solidFill>
              </a:rPr>
              <a:t>left)</a:t>
            </a:r>
          </a:p>
          <a:p>
            <a:pPr marL="171450" indent="-171450">
              <a:buFont typeface="Arial" panose="020B0604020202020204" pitchFamily="34" charset="0"/>
              <a:buChar char="•"/>
            </a:pPr>
            <a:r>
              <a:rPr lang="en-US" sz="1600" dirty="0" smtClean="0">
                <a:solidFill>
                  <a:srgbClr val="00B050"/>
                </a:solidFill>
              </a:rPr>
              <a:t>11-17-0242-05-00ax-cr-he-phy-capabilities-part-2 (Lochan) </a:t>
            </a:r>
            <a:r>
              <a:rPr lang="en-US" sz="1600" dirty="0">
                <a:solidFill>
                  <a:srgbClr val="00B050"/>
                </a:solidFill>
              </a:rPr>
              <a:t>– (1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11-17-0244-02-00ax-cr-he-phy-capabilities-part-3 (Lochan)</a:t>
            </a:r>
            <a:r>
              <a:rPr lang="en-US" sz="1600" dirty="0">
                <a:solidFill>
                  <a:srgbClr val="00B050"/>
                </a:solidFill>
              </a:rPr>
              <a:t> – (1 CID </a:t>
            </a:r>
            <a:r>
              <a:rPr lang="en-US" sz="1600" dirty="0" smtClean="0">
                <a:solidFill>
                  <a:srgbClr val="00B050"/>
                </a:solidFill>
              </a:rPr>
              <a:t>left)</a:t>
            </a:r>
          </a:p>
          <a:p>
            <a:pPr marL="285750" lvl="0" indent="-285750">
              <a:buFont typeface="Arial" panose="020B0604020202020204" pitchFamily="34" charset="0"/>
              <a:buChar char="•"/>
            </a:pPr>
            <a:r>
              <a:rPr lang="en-US" sz="1600" dirty="0">
                <a:solidFill>
                  <a:srgbClr val="00B050"/>
                </a:solidFill>
              </a:rPr>
              <a:t>11-17-0246-00-00ax-cr-he-phy-introduction-part-3 (Lochan) </a:t>
            </a:r>
            <a:r>
              <a:rPr lang="en-US" sz="1600" dirty="0" smtClean="0">
                <a:solidFill>
                  <a:srgbClr val="00B050"/>
                </a:solidFill>
              </a:rPr>
              <a:t>–(4 </a:t>
            </a:r>
            <a:r>
              <a:rPr lang="en-US" sz="1600" dirty="0">
                <a:solidFill>
                  <a:srgbClr val="00B050"/>
                </a:solidFill>
              </a:rPr>
              <a:t>CIDs </a:t>
            </a:r>
            <a:r>
              <a:rPr lang="en-US" sz="1600" dirty="0" smtClean="0">
                <a:solidFill>
                  <a:srgbClr val="00B050"/>
                </a:solidFill>
              </a:rPr>
              <a:t>left)</a:t>
            </a:r>
            <a:endParaRPr lang="en-US" sz="1600" dirty="0">
              <a:solidFill>
                <a:srgbClr val="00B050"/>
              </a:solidFill>
            </a:endParaRPr>
          </a:p>
          <a:p>
            <a:pPr marL="285750" lvl="0" indent="-285750">
              <a:buFont typeface="Arial" panose="020B0604020202020204" pitchFamily="34" charset="0"/>
              <a:buChar char="•"/>
            </a:pPr>
            <a:r>
              <a:rPr lang="en-US" sz="1600" dirty="0">
                <a:solidFill>
                  <a:srgbClr val="00B050"/>
                </a:solidFill>
              </a:rPr>
              <a:t>11-17-0247-00-00ax-cr-he-phy-introduction-part-4 (Lochan</a:t>
            </a:r>
            <a:r>
              <a:rPr lang="en-US" sz="1600" dirty="0" smtClean="0">
                <a:solidFill>
                  <a:srgbClr val="00B050"/>
                </a:solidFill>
              </a:rPr>
              <a:t>)</a:t>
            </a:r>
            <a:endParaRPr lang="en-US" sz="1600" dirty="0">
              <a:solidFill>
                <a:srgbClr val="00B050"/>
              </a:solidFill>
            </a:endParaRPr>
          </a:p>
          <a:p>
            <a:pPr marL="285750" indent="-285750">
              <a:buFont typeface="Arial" panose="020B0604020202020204" pitchFamily="34" charset="0"/>
              <a:buChar char="•"/>
            </a:pPr>
            <a:r>
              <a:rPr lang="en-US" sz="1600" dirty="0" smtClean="0">
                <a:solidFill>
                  <a:srgbClr val="FFC000"/>
                </a:solidFill>
              </a:rPr>
              <a:t>11-17-0261-00-00ax-cr-he-phy-transmit-requirements-he-trig-ppdu-part-1 (Lochan</a:t>
            </a:r>
            <a:r>
              <a:rPr lang="en-US" sz="1600" dirty="0" smtClean="0">
                <a:solidFill>
                  <a:srgbClr val="FFC000"/>
                </a:solidFill>
              </a:rPr>
              <a:t>) –will revisit </a:t>
            </a:r>
            <a:endParaRPr lang="en-US" sz="1600" dirty="0">
              <a:solidFill>
                <a:srgbClr val="FFC000"/>
              </a:solidFill>
            </a:endParaRPr>
          </a:p>
          <a:p>
            <a:pPr marL="171450" indent="-171450">
              <a:buFont typeface="Arial" panose="020B0604020202020204" pitchFamily="34" charset="0"/>
              <a:buChar char="•"/>
            </a:pPr>
            <a:r>
              <a:rPr lang="en-US" sz="1600" dirty="0" smtClean="0">
                <a:solidFill>
                  <a:srgbClr val="00B050"/>
                </a:solidFill>
              </a:rPr>
              <a:t>11-17-0303-00-00ax-cr-he-phy-beamforming-report-information-part-1 (Lochan)</a:t>
            </a:r>
          </a:p>
          <a:p>
            <a:pPr marL="171450" indent="-171450">
              <a:buFont typeface="Arial" panose="020B0604020202020204" pitchFamily="34" charset="0"/>
              <a:buChar char="•"/>
            </a:pPr>
            <a:r>
              <a:rPr lang="en-US" sz="1600" dirty="0">
                <a:solidFill>
                  <a:srgbClr val="FFC000"/>
                </a:solidFill>
              </a:rPr>
              <a:t>11-17-0305-00-00ax-11ax-comment-resolutions-for-clause-28-3-9 (Yan</a:t>
            </a:r>
            <a:r>
              <a:rPr lang="en-US" sz="1600" dirty="0" smtClean="0">
                <a:solidFill>
                  <a:srgbClr val="FFC000"/>
                </a:solidFill>
              </a:rPr>
              <a:t>) –will revisit</a:t>
            </a:r>
            <a:endParaRPr lang="en-US" sz="1600" dirty="0">
              <a:solidFill>
                <a:srgbClr val="FFC000"/>
              </a:solidFill>
            </a:endParaRPr>
          </a:p>
          <a:p>
            <a:pPr marL="171450" indent="-171450">
              <a:buFont typeface="Arial" panose="020B0604020202020204" pitchFamily="34" charset="0"/>
              <a:buChar char="•"/>
            </a:pPr>
            <a:r>
              <a:rPr lang="en-US" sz="1600" dirty="0" smtClean="0">
                <a:solidFill>
                  <a:srgbClr val="FFC000"/>
                </a:solidFill>
              </a:rPr>
              <a:t>11-17-0044-01-00ax-NDP-Short-Feedback-Design (Ron)</a:t>
            </a:r>
          </a:p>
          <a:p>
            <a:pPr marL="171450" indent="-171450">
              <a:buFont typeface="Arial" panose="020B0604020202020204" pitchFamily="34" charset="0"/>
              <a:buChar char="•"/>
            </a:pPr>
            <a:r>
              <a:rPr lang="en-US" sz="1600" dirty="0" smtClean="0"/>
              <a:t>11-17-0316-00-00ax-crs-for-clause-28-3-8-and-28-5 (Bin)</a:t>
            </a:r>
          </a:p>
          <a:p>
            <a:pPr marL="171450" indent="-171450">
              <a:buFont typeface="Arial" panose="020B0604020202020204" pitchFamily="34" charset="0"/>
              <a:buChar char="•"/>
            </a:pPr>
            <a:r>
              <a:rPr lang="en-US" sz="1600" dirty="0" smtClean="0"/>
              <a:t>11-17-0329-00-00ax-lb225-comment-resolution-for-cids-for-28-3-11-5-coding (</a:t>
            </a:r>
            <a:r>
              <a:rPr lang="en-US" sz="1600" dirty="0" err="1" smtClean="0"/>
              <a:t>Jianhan</a:t>
            </a:r>
            <a:r>
              <a:rPr lang="en-US" sz="1600" dirty="0" smtClean="0"/>
              <a:t>)</a:t>
            </a:r>
          </a:p>
          <a:p>
            <a:pPr marL="171450" indent="-171450">
              <a:buFont typeface="Arial" panose="020B0604020202020204" pitchFamily="34" charset="0"/>
              <a:buChar char="•"/>
            </a:pPr>
            <a:r>
              <a:rPr lang="en-US" sz="1600" dirty="0" smtClean="0"/>
              <a:t>11-17-0330-00-00ax-lb225-comment-resolution-for-cids-for-3-definitions-acronyms-and-abbreviations (</a:t>
            </a:r>
            <a:r>
              <a:rPr lang="en-US" sz="1600" dirty="0" err="1" smtClean="0"/>
              <a:t>Jianhan</a:t>
            </a:r>
            <a:r>
              <a:rPr lang="en-US" sz="1600" dirty="0" smtClean="0"/>
              <a:t>)</a:t>
            </a:r>
          </a:p>
          <a:p>
            <a:pPr marL="171450" indent="-171450">
              <a:buFont typeface="Arial" panose="020B0604020202020204" pitchFamily="34" charset="0"/>
              <a:buChar char="•"/>
            </a:pPr>
            <a:r>
              <a:rPr lang="en-US" sz="1600" dirty="0" smtClean="0"/>
              <a:t>11-17-0331-00-00ax-lb225-comment-resolution-for-cids-for-28-3-11-9-constellation-mapping (</a:t>
            </a:r>
            <a:r>
              <a:rPr lang="en-US" sz="1600" dirty="0" err="1" smtClean="0"/>
              <a:t>Jianhan</a:t>
            </a:r>
            <a:r>
              <a:rPr lang="en-US" sz="1600" dirty="0" smtClean="0"/>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Submissions </a:t>
            </a:r>
            <a:r>
              <a:rPr lang="en-US" altLang="en-US" dirty="0" smtClean="0"/>
              <a:t>(2)</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sp>
        <p:nvSpPr>
          <p:cNvPr id="6" name="Rectangle 5"/>
          <p:cNvSpPr/>
          <p:nvPr/>
        </p:nvSpPr>
        <p:spPr>
          <a:xfrm>
            <a:off x="390525" y="1447800"/>
            <a:ext cx="8153400" cy="5447645"/>
          </a:xfrm>
          <a:prstGeom prst="rect">
            <a:avLst/>
          </a:prstGeom>
        </p:spPr>
        <p:txBody>
          <a:bodyPr wrap="square">
            <a:spAutoFit/>
          </a:bodyPr>
          <a:lstStyle/>
          <a:p>
            <a:pPr marL="171450" indent="-171450">
              <a:buFont typeface="Arial" panose="020B0604020202020204" pitchFamily="34" charset="0"/>
              <a:buChar char="•"/>
            </a:pPr>
            <a:r>
              <a:rPr lang="en-US" sz="1600" dirty="0"/>
              <a:t>11-17-0332-00-00ax-lb225-comment-resolution-for-cids-for-28-3-10-he-preamble (</a:t>
            </a:r>
            <a:r>
              <a:rPr lang="en-US" sz="1600" dirty="0" err="1"/>
              <a:t>Jianhan</a:t>
            </a:r>
            <a:r>
              <a:rPr lang="en-US" sz="1600" dirty="0"/>
              <a:t>)</a:t>
            </a:r>
          </a:p>
          <a:p>
            <a:pPr marL="171450" indent="-171450">
              <a:buFont typeface="Arial" panose="020B0604020202020204" pitchFamily="34" charset="0"/>
              <a:buChar char="•"/>
            </a:pPr>
            <a:r>
              <a:rPr lang="en-US" sz="1600" dirty="0"/>
              <a:t>11-17-0333-00-00ax-lb225-comment-resolution-for-cids-for-28-3-13-non-ht-duplicate-transmission(</a:t>
            </a:r>
            <a:r>
              <a:rPr lang="en-US" sz="1600" dirty="0" err="1"/>
              <a:t>Jianhan</a:t>
            </a:r>
            <a:r>
              <a:rPr lang="en-US" sz="1600" dirty="0" smtClean="0"/>
              <a:t>)</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smtClean="0"/>
              <a:t>11-17-0299-00- CR-on-HE-SIG-B-28.3.10.8.1 (</a:t>
            </a:r>
            <a:r>
              <a:rPr lang="en-US" sz="1600" dirty="0" err="1"/>
              <a:t>Dongguk</a:t>
            </a:r>
            <a:r>
              <a:rPr lang="en-US" sz="1600" dirty="0"/>
              <a:t> Lim</a:t>
            </a:r>
            <a:r>
              <a:rPr lang="en-US" sz="1600" dirty="0" smtClean="0"/>
              <a:t>)</a:t>
            </a:r>
          </a:p>
          <a:p>
            <a:pPr marL="171450" indent="-171450">
              <a:buFont typeface="Arial" panose="020B0604020202020204" pitchFamily="34" charset="0"/>
              <a:buChar char="•"/>
            </a:pPr>
            <a:r>
              <a:rPr lang="en-US" sz="1600" dirty="0" smtClean="0"/>
              <a:t>11-17-0300-00- CR-on-Clause-28.3.10.1 </a:t>
            </a:r>
            <a:r>
              <a:rPr lang="en-US" sz="1600" dirty="0"/>
              <a:t>(</a:t>
            </a:r>
            <a:r>
              <a:rPr lang="en-US" sz="1600" dirty="0" err="1"/>
              <a:t>Dongguk</a:t>
            </a:r>
            <a:r>
              <a:rPr lang="en-US" sz="1600" dirty="0"/>
              <a:t> Lim</a:t>
            </a:r>
            <a:r>
              <a:rPr lang="en-US" sz="1600" dirty="0" smtClean="0"/>
              <a:t>)</a:t>
            </a:r>
          </a:p>
          <a:p>
            <a:pPr marL="171450" indent="-171450">
              <a:buFont typeface="Arial" panose="020B0604020202020204" pitchFamily="34" charset="0"/>
              <a:buChar char="•"/>
            </a:pPr>
            <a:r>
              <a:rPr lang="en-US" sz="1600" dirty="0" smtClean="0"/>
              <a:t>11-17-0301-00- CR-on-subsection-of-clause-28.3.6 (</a:t>
            </a:r>
            <a:r>
              <a:rPr lang="en-US" sz="1600" dirty="0" err="1" smtClean="0"/>
              <a:t>Dongguk</a:t>
            </a:r>
            <a:r>
              <a:rPr lang="en-US" sz="1600" dirty="0" smtClean="0"/>
              <a:t> </a:t>
            </a:r>
            <a:r>
              <a:rPr lang="en-US" sz="1600" dirty="0"/>
              <a:t>Lim</a:t>
            </a:r>
            <a:r>
              <a:rPr lang="en-US" sz="1600" dirty="0" smtClean="0"/>
              <a:t>)</a:t>
            </a:r>
          </a:p>
          <a:p>
            <a:pPr marL="171450" indent="-171450">
              <a:buFont typeface="Arial" panose="020B0604020202020204" pitchFamily="34" charset="0"/>
              <a:buChar char="•"/>
            </a:pPr>
            <a:r>
              <a:rPr lang="en-US" sz="1600" dirty="0" smtClean="0"/>
              <a:t>11-17-0317-00-CRs-on-Rx-Specification </a:t>
            </a:r>
            <a:r>
              <a:rPr lang="en-US" sz="1600" dirty="0"/>
              <a:t>(Bin)</a:t>
            </a:r>
          </a:p>
          <a:p>
            <a:pPr marL="171450" indent="-171450">
              <a:buFont typeface="Arial" panose="020B0604020202020204" pitchFamily="34" charset="0"/>
              <a:buChar char="•"/>
            </a:pPr>
            <a:r>
              <a:rPr lang="en-US" sz="1600" dirty="0" smtClean="0"/>
              <a:t>11-17-0320-00-CR-for-28.3.7 (</a:t>
            </a:r>
            <a:r>
              <a:rPr lang="en-US" sz="1600" dirty="0" err="1" smtClean="0"/>
              <a:t>Eunsung</a:t>
            </a:r>
            <a:r>
              <a:rPr lang="en-US" sz="1600" dirty="0" smtClean="0"/>
              <a:t> Park)</a:t>
            </a:r>
          </a:p>
          <a:p>
            <a:pPr marL="171450" indent="-171450">
              <a:buFont typeface="Arial" panose="020B0604020202020204" pitchFamily="34" charset="0"/>
              <a:buChar char="•"/>
            </a:pPr>
            <a:r>
              <a:rPr lang="en-US" sz="1600" dirty="0" smtClean="0"/>
              <a:t>11-17-0321-00-CR-for-28.3.10.9 </a:t>
            </a:r>
            <a:r>
              <a:rPr lang="en-US" sz="1600" dirty="0"/>
              <a:t>(</a:t>
            </a:r>
            <a:r>
              <a:rPr lang="en-US" sz="1600" dirty="0" err="1"/>
              <a:t>Eunsung</a:t>
            </a:r>
            <a:r>
              <a:rPr lang="en-US" sz="1600" dirty="0"/>
              <a:t> Park)</a:t>
            </a:r>
          </a:p>
          <a:p>
            <a:pPr marL="171450" indent="-171450">
              <a:buFont typeface="Arial" panose="020B0604020202020204" pitchFamily="34" charset="0"/>
              <a:buChar char="•"/>
            </a:pPr>
            <a:r>
              <a:rPr lang="en-US" sz="1600" dirty="0" smtClean="0"/>
              <a:t>11-17-0328-00-Link-Adaptation-Feedback-for-Combating-Interferences (Feng Jiang)</a:t>
            </a:r>
          </a:p>
          <a:p>
            <a:pPr marL="171450" indent="-171450">
              <a:buFont typeface="Arial" panose="020B0604020202020204" pitchFamily="34" charset="0"/>
              <a:buChar char="•"/>
            </a:pPr>
            <a:r>
              <a:rPr lang="en-US" sz="1600" dirty="0" smtClean="0"/>
              <a:t>11-17-0231-00-00ax-cr-clause-28-3-5 (</a:t>
            </a:r>
            <a:r>
              <a:rPr lang="en-US" sz="1600" dirty="0"/>
              <a:t>Xiaogang)</a:t>
            </a:r>
            <a:endParaRPr lang="en-US" sz="1600" dirty="0" smtClean="0"/>
          </a:p>
          <a:p>
            <a:pPr marL="171450" indent="-171450">
              <a:buFont typeface="Arial" panose="020B0604020202020204" pitchFamily="34" charset="0"/>
              <a:buChar char="•"/>
            </a:pPr>
            <a:r>
              <a:rPr lang="en-US" sz="1600" dirty="0" smtClean="0"/>
              <a:t>11-17-0232-00-00ax-cr-clause-28-3-6 (</a:t>
            </a:r>
            <a:r>
              <a:rPr lang="en-US" sz="1600" dirty="0"/>
              <a:t>Xiaogang)</a:t>
            </a:r>
            <a:endParaRPr lang="en-US" sz="1600" dirty="0" smtClean="0"/>
          </a:p>
          <a:p>
            <a:pPr marL="171450" indent="-171450">
              <a:buFont typeface="Arial" panose="020B0604020202020204" pitchFamily="34" charset="0"/>
              <a:buChar char="•"/>
            </a:pPr>
            <a:r>
              <a:rPr lang="en-US" sz="1600" dirty="0" smtClean="0"/>
              <a:t>11-17-0233-00-00ax-cr-4905 (</a:t>
            </a:r>
            <a:r>
              <a:rPr lang="en-US" sz="1600" dirty="0"/>
              <a:t>Xiaogang</a:t>
            </a:r>
            <a:r>
              <a:rPr lang="en-US" sz="1600" dirty="0" smtClean="0"/>
              <a:t>)</a:t>
            </a:r>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r>
              <a:rPr lang="en-US" sz="1600" dirty="0"/>
              <a:t>11-17-0290-00-CRs on TX specification (</a:t>
            </a:r>
            <a:r>
              <a:rPr lang="en-US" sz="1600" dirty="0" err="1"/>
              <a:t>Yujin</a:t>
            </a:r>
            <a:r>
              <a:rPr lang="en-US" sz="1600" dirty="0" smtClean="0"/>
              <a:t>)</a:t>
            </a:r>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dirty="0" smtClean="0"/>
          </a:p>
          <a:p>
            <a:endParaRPr lang="en-US" dirty="0"/>
          </a:p>
        </p:txBody>
      </p:sp>
    </p:spTree>
    <p:extLst>
      <p:ext uri="{BB962C8B-B14F-4D97-AF65-F5344CB8AC3E}">
        <p14:creationId xmlns:p14="http://schemas.microsoft.com/office/powerpoint/2010/main" val="35380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smtClean="0"/>
              <a:t>(11-7/243r2)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11-17/243r2?</a:t>
            </a:r>
            <a:endParaRPr lang="en-US" altLang="zh-CN" dirty="0" smtClean="0"/>
          </a:p>
          <a:p>
            <a:pPr lvl="1"/>
            <a:r>
              <a:rPr lang="en-US" altLang="zh-CN" dirty="0" smtClean="0"/>
              <a:t>CID </a:t>
            </a:r>
            <a:r>
              <a:rPr lang="en-GB" dirty="0"/>
              <a:t>3795, 4854, 4855, 4856, </a:t>
            </a:r>
            <a:r>
              <a:rPr lang="en-GB" dirty="0" smtClean="0"/>
              <a:t>4902, 4930</a:t>
            </a:r>
            <a:r>
              <a:rPr lang="en-GB" dirty="0"/>
              <a:t>, 4931, 5232, 5234, </a:t>
            </a:r>
            <a:r>
              <a:rPr lang="en-GB" dirty="0" smtClean="0"/>
              <a:t>5242, 5746</a:t>
            </a:r>
            <a:r>
              <a:rPr lang="en-GB" dirty="0"/>
              <a:t>, 5747, 5750, 5754, </a:t>
            </a:r>
            <a:r>
              <a:rPr lang="en-GB" dirty="0" smtClean="0"/>
              <a:t>5755, 5791</a:t>
            </a:r>
            <a:r>
              <a:rPr lang="en-GB" dirty="0"/>
              <a:t>, 10355, 10356</a:t>
            </a:r>
            <a:endParaRPr lang="en-US" altLang="zh-CN" dirty="0" smtClean="0"/>
          </a:p>
          <a:p>
            <a:pPr>
              <a:buNone/>
            </a:pPr>
            <a:r>
              <a:rPr lang="en-US" altLang="zh-CN" dirty="0" smtClean="0"/>
              <a:t>SP</a:t>
            </a:r>
            <a:r>
              <a:rPr lang="en-US" altLang="zh-CN" dirty="0" smtClean="0"/>
              <a:t>: No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53069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(11-17/245r2)</a:t>
            </a:r>
            <a:endParaRPr lang="zh-CN" altLang="en-US" dirty="0"/>
          </a:p>
        </p:txBody>
      </p:sp>
      <p:sp>
        <p:nvSpPr>
          <p:cNvPr id="3" name="内容占位符 2"/>
          <p:cNvSpPr>
            <a:spLocks noGrp="1"/>
          </p:cNvSpPr>
          <p:nvPr>
            <p:ph idx="1"/>
          </p:nvPr>
        </p:nvSpPr>
        <p:spPr>
          <a:xfrm>
            <a:off x="680434" y="18288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11-17/245r2?</a:t>
            </a:r>
            <a:endParaRPr lang="en-US" altLang="zh-CN" dirty="0" smtClean="0"/>
          </a:p>
          <a:p>
            <a:pPr lvl="1"/>
            <a:r>
              <a:rPr lang="en-US" altLang="zh-CN" dirty="0" smtClean="0"/>
              <a:t>CID </a:t>
            </a:r>
            <a:r>
              <a:rPr lang="en-GB" dirty="0"/>
              <a:t>4903, 4934, 4935, 5236, 5237, </a:t>
            </a:r>
            <a:r>
              <a:rPr lang="en-GB" dirty="0" smtClean="0"/>
              <a:t>5238</a:t>
            </a:r>
            <a:r>
              <a:rPr lang="en-GB" dirty="0"/>
              <a:t>, 5239, 5240, 5745, 6110, </a:t>
            </a:r>
            <a:r>
              <a:rPr lang="en-GB" dirty="0" smtClean="0"/>
              <a:t>6818</a:t>
            </a:r>
            <a:r>
              <a:rPr lang="en-GB" dirty="0"/>
              <a:t>, 6819, 7218, 8331, 8332, </a:t>
            </a:r>
            <a:r>
              <a:rPr lang="en-GB" dirty="0" smtClean="0"/>
              <a:t>8357</a:t>
            </a:r>
            <a:r>
              <a:rPr lang="en-GB" dirty="0"/>
              <a:t>, </a:t>
            </a:r>
            <a:r>
              <a:rPr lang="en-GB" dirty="0" smtClean="0"/>
              <a:t>8361</a:t>
            </a:r>
            <a:endParaRPr lang="en-US" altLang="zh-CN" dirty="0" smtClean="0"/>
          </a:p>
          <a:p>
            <a:pPr>
              <a:buNone/>
            </a:pPr>
            <a:r>
              <a:rPr lang="en-US" altLang="zh-CN" dirty="0" smtClean="0"/>
              <a:t>SP</a:t>
            </a:r>
            <a:r>
              <a:rPr lang="en-US" altLang="zh-CN" dirty="0" smtClean="0"/>
              <a:t>: No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4239251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(11-17/242r5)</a:t>
            </a:r>
            <a:endParaRPr lang="zh-CN" altLang="en-US" dirty="0"/>
          </a:p>
        </p:txBody>
      </p:sp>
      <p:sp>
        <p:nvSpPr>
          <p:cNvPr id="3" name="内容占位符 2"/>
          <p:cNvSpPr>
            <a:spLocks noGrp="1"/>
          </p:cNvSpPr>
          <p:nvPr>
            <p:ph idx="1"/>
          </p:nvPr>
        </p:nvSpPr>
        <p:spPr>
          <a:xfrm>
            <a:off x="680434" y="18288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11-17/242r5?</a:t>
            </a:r>
            <a:endParaRPr lang="en-US" altLang="zh-CN" dirty="0" smtClean="0"/>
          </a:p>
          <a:p>
            <a:pPr lvl="1"/>
            <a:r>
              <a:rPr lang="en-US" altLang="zh-CN" dirty="0" smtClean="0"/>
              <a:t>CID </a:t>
            </a:r>
            <a:r>
              <a:rPr lang="en-GB" dirty="0"/>
              <a:t>3554, 5157, 5786, </a:t>
            </a:r>
            <a:r>
              <a:rPr lang="en-GB" dirty="0" smtClean="0"/>
              <a:t>5789, 6429</a:t>
            </a:r>
            <a:r>
              <a:rPr lang="en-GB" dirty="0"/>
              <a:t>, 7558, 8258, </a:t>
            </a:r>
            <a:r>
              <a:rPr lang="en-GB" dirty="0" smtClean="0"/>
              <a:t>9083, 9114</a:t>
            </a:r>
            <a:r>
              <a:rPr lang="en-GB" dirty="0"/>
              <a:t>, 8676, 8381, 6074</a:t>
            </a:r>
            <a:endParaRPr lang="en-US" altLang="zh-CN" dirty="0" smtClean="0"/>
          </a:p>
          <a:p>
            <a:pPr>
              <a:buNone/>
            </a:pPr>
            <a:r>
              <a:rPr lang="en-US" altLang="zh-CN" dirty="0" smtClean="0"/>
              <a:t>SP</a:t>
            </a:r>
            <a:r>
              <a:rPr lang="en-US" altLang="zh-CN" dirty="0" smtClean="0"/>
              <a:t>: No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667822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4 (11-17/244r2)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11-17/244r2?</a:t>
            </a:r>
            <a:endParaRPr lang="en-US" altLang="zh-CN" dirty="0" smtClean="0"/>
          </a:p>
          <a:p>
            <a:pPr lvl="1"/>
            <a:r>
              <a:rPr lang="en-US" altLang="zh-CN" dirty="0" smtClean="0"/>
              <a:t>CID </a:t>
            </a:r>
            <a:r>
              <a:rPr lang="en-GB" dirty="0"/>
              <a:t>5147, 5148, 5149, 5150, </a:t>
            </a:r>
            <a:r>
              <a:rPr lang="en-GB" dirty="0" smtClean="0"/>
              <a:t>5151, 5152</a:t>
            </a:r>
            <a:r>
              <a:rPr lang="en-GB" dirty="0"/>
              <a:t>, 5153, 5154, 5841, </a:t>
            </a:r>
            <a:r>
              <a:rPr lang="en-GB" dirty="0" smtClean="0"/>
              <a:t>5842, 7557</a:t>
            </a:r>
            <a:r>
              <a:rPr lang="en-GB" dirty="0"/>
              <a:t>, 7559, 7573, 8346, 8347</a:t>
            </a:r>
            <a:endParaRPr lang="zh-CN" altLang="zh-CN" dirty="0" smtClean="0"/>
          </a:p>
          <a:p>
            <a:pPr lvl="1"/>
            <a:endParaRPr lang="en-US" altLang="zh-CN" dirty="0" smtClean="0"/>
          </a:p>
          <a:p>
            <a:pPr>
              <a:buNone/>
            </a:pPr>
            <a:r>
              <a:rPr lang="en-US" altLang="zh-CN" dirty="0" smtClean="0"/>
              <a:t>SP</a:t>
            </a:r>
            <a:r>
              <a:rPr lang="en-US" altLang="zh-CN" dirty="0" smtClean="0"/>
              <a:t>: No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412683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 (11-17/246r0)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a:t>CIDs (</a:t>
            </a:r>
            <a:r>
              <a:rPr lang="en-US" altLang="zh-CN" dirty="0">
                <a:solidFill>
                  <a:srgbClr val="FF0000"/>
                </a:solidFill>
              </a:rPr>
              <a:t>except those being strike out as below</a:t>
            </a:r>
            <a:r>
              <a:rPr lang="en-US" altLang="zh-CN" dirty="0"/>
              <a:t>) and </a:t>
            </a:r>
            <a:r>
              <a:rPr lang="en-US" altLang="zh-CN" dirty="0" smtClean="0"/>
              <a:t>the corresponding spec text modification as in </a:t>
            </a:r>
            <a:r>
              <a:rPr lang="en-US" altLang="zh-CN" dirty="0" smtClean="0"/>
              <a:t>11-17/246r0?</a:t>
            </a:r>
            <a:endParaRPr lang="en-US" altLang="zh-CN" dirty="0" smtClean="0"/>
          </a:p>
          <a:p>
            <a:pPr lvl="1"/>
            <a:r>
              <a:rPr lang="en-US" altLang="zh-CN" dirty="0" smtClean="0"/>
              <a:t>CID </a:t>
            </a:r>
            <a:r>
              <a:rPr lang="en-GB" dirty="0"/>
              <a:t>8623, 8624, </a:t>
            </a:r>
            <a:r>
              <a:rPr lang="en-GB" strike="sngStrike" dirty="0">
                <a:solidFill>
                  <a:srgbClr val="FF0000"/>
                </a:solidFill>
              </a:rPr>
              <a:t>8635,</a:t>
            </a:r>
            <a:r>
              <a:rPr lang="en-GB" dirty="0"/>
              <a:t> 8637, 8638, </a:t>
            </a:r>
            <a:r>
              <a:rPr lang="en-GB" strike="sngStrike" dirty="0" smtClean="0">
                <a:solidFill>
                  <a:srgbClr val="FF0000"/>
                </a:solidFill>
              </a:rPr>
              <a:t>8639</a:t>
            </a:r>
            <a:r>
              <a:rPr lang="en-GB" strike="sngStrike" dirty="0"/>
              <a:t>,</a:t>
            </a:r>
            <a:r>
              <a:rPr lang="en-GB" dirty="0"/>
              <a:t> 8640, 8733, 8734, 8736, </a:t>
            </a:r>
            <a:r>
              <a:rPr lang="en-GB" dirty="0" smtClean="0"/>
              <a:t>8738</a:t>
            </a:r>
            <a:r>
              <a:rPr lang="en-GB" dirty="0"/>
              <a:t>, 8740, 8741, 8742, </a:t>
            </a:r>
            <a:r>
              <a:rPr lang="en-GB" dirty="0" smtClean="0"/>
              <a:t>8743, </a:t>
            </a:r>
            <a:r>
              <a:rPr lang="en-GB" strike="sngStrike" dirty="0" smtClean="0">
                <a:solidFill>
                  <a:srgbClr val="FF0000"/>
                </a:solidFill>
              </a:rPr>
              <a:t>10360</a:t>
            </a:r>
            <a:r>
              <a:rPr lang="en-GB" strike="sngStrike" dirty="0"/>
              <a:t>, </a:t>
            </a:r>
            <a:r>
              <a:rPr lang="en-GB" strike="sngStrike" dirty="0">
                <a:solidFill>
                  <a:srgbClr val="FF0000"/>
                </a:solidFill>
              </a:rPr>
              <a:t>10404</a:t>
            </a:r>
            <a:r>
              <a:rPr lang="en-GB" dirty="0"/>
              <a:t>, 10355</a:t>
            </a:r>
            <a:endParaRPr lang="en-US" altLang="zh-CN" dirty="0" smtClean="0"/>
          </a:p>
          <a:p>
            <a:pPr>
              <a:buNone/>
            </a:pPr>
            <a:r>
              <a:rPr lang="en-US" altLang="zh-CN" dirty="0" smtClean="0"/>
              <a:t>SP</a:t>
            </a:r>
            <a:r>
              <a:rPr lang="en-US" altLang="zh-CN" dirty="0" smtClean="0"/>
              <a:t>: No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3919089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6 (11-17/247r0)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solidFill>
                  <a:srgbClr val="FF0000"/>
                </a:solidFill>
              </a:rPr>
              <a:t>except those being strik</a:t>
            </a:r>
            <a:r>
              <a:rPr lang="en-US" altLang="zh-CN" dirty="0" smtClean="0">
                <a:solidFill>
                  <a:srgbClr val="FF0000"/>
                </a:solidFill>
              </a:rPr>
              <a:t>e out as below</a:t>
            </a:r>
            <a:r>
              <a:rPr lang="en-US" altLang="zh-CN" dirty="0" smtClean="0"/>
              <a:t>) </a:t>
            </a:r>
            <a:r>
              <a:rPr lang="en-US" altLang="zh-CN" dirty="0" smtClean="0"/>
              <a:t>and </a:t>
            </a:r>
            <a:r>
              <a:rPr lang="en-US" altLang="zh-CN" dirty="0" smtClean="0"/>
              <a:t>the corresponding spec text modification as in </a:t>
            </a:r>
            <a:r>
              <a:rPr lang="en-US" altLang="zh-CN" dirty="0" smtClean="0"/>
              <a:t>11-17/247r0?</a:t>
            </a:r>
            <a:endParaRPr lang="en-US" altLang="zh-CN" dirty="0" smtClean="0"/>
          </a:p>
          <a:p>
            <a:pPr lvl="1"/>
            <a:r>
              <a:rPr lang="en-US" altLang="zh-CN" dirty="0" smtClean="0"/>
              <a:t>CID </a:t>
            </a:r>
            <a:r>
              <a:rPr lang="en-GB" dirty="0"/>
              <a:t>7036, 7217, 7218, 7428, 7429, </a:t>
            </a:r>
            <a:r>
              <a:rPr lang="en-GB" dirty="0" smtClean="0"/>
              <a:t>7824</a:t>
            </a:r>
            <a:r>
              <a:rPr lang="en-GB" dirty="0"/>
              <a:t>, 8359, 8626, 8627, 8629, </a:t>
            </a:r>
            <a:r>
              <a:rPr lang="en-GB" dirty="0" smtClean="0"/>
              <a:t>8630</a:t>
            </a:r>
            <a:r>
              <a:rPr lang="en-GB" dirty="0"/>
              <a:t>, 8631, 8632, 8633, 8634, </a:t>
            </a:r>
            <a:r>
              <a:rPr lang="en-GB" strike="sngStrike" dirty="0" smtClean="0">
                <a:solidFill>
                  <a:srgbClr val="FF0000"/>
                </a:solidFill>
              </a:rPr>
              <a:t>8636</a:t>
            </a:r>
            <a:r>
              <a:rPr lang="en-GB" dirty="0">
                <a:solidFill>
                  <a:srgbClr val="FF0000"/>
                </a:solidFill>
              </a:rPr>
              <a:t>, </a:t>
            </a:r>
            <a:r>
              <a:rPr lang="en-GB" strike="sngStrike" dirty="0">
                <a:solidFill>
                  <a:srgbClr val="FF0000"/>
                </a:solidFill>
              </a:rPr>
              <a:t>8731</a:t>
            </a:r>
            <a:r>
              <a:rPr lang="en-GB" dirty="0">
                <a:solidFill>
                  <a:srgbClr val="FF0000"/>
                </a:solidFill>
              </a:rPr>
              <a:t>, </a:t>
            </a:r>
            <a:r>
              <a:rPr lang="en-GB" dirty="0"/>
              <a:t>8732, 8735, 8737, </a:t>
            </a:r>
            <a:r>
              <a:rPr lang="en-GB" dirty="0" smtClean="0"/>
              <a:t>8739</a:t>
            </a:r>
            <a:r>
              <a:rPr lang="en-GB" dirty="0"/>
              <a:t>, 9113, 9134, 9136, 9777, </a:t>
            </a:r>
            <a:r>
              <a:rPr lang="en-GB" dirty="0" smtClean="0"/>
              <a:t>7778</a:t>
            </a:r>
            <a:r>
              <a:rPr lang="en-GB" dirty="0"/>
              <a:t>, 9779, 9780, 10081 10082, </a:t>
            </a:r>
            <a:r>
              <a:rPr lang="en-GB" dirty="0" smtClean="0"/>
              <a:t>10196</a:t>
            </a:r>
            <a:endParaRPr lang="en-US" dirty="0"/>
          </a:p>
          <a:p>
            <a:pPr>
              <a:buNone/>
            </a:pPr>
            <a:r>
              <a:rPr lang="en-US" altLang="zh-CN" dirty="0" smtClean="0"/>
              <a:t>SP: No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818875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7 (11-17/303r0)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a:solidFill>
                  <a:srgbClr val="FF0000"/>
                </a:solidFill>
              </a:rPr>
              <a:t>except those being strike out as below</a:t>
            </a:r>
            <a:r>
              <a:rPr lang="en-US" altLang="zh-CN" dirty="0"/>
              <a:t>) </a:t>
            </a:r>
            <a:r>
              <a:rPr lang="en-US" altLang="zh-CN" dirty="0" smtClean="0"/>
              <a:t>and </a:t>
            </a:r>
            <a:r>
              <a:rPr lang="en-US" altLang="zh-CN" dirty="0" smtClean="0"/>
              <a:t>the corresponding spec text modification as in </a:t>
            </a:r>
            <a:r>
              <a:rPr lang="en-US" altLang="zh-CN" dirty="0" smtClean="0"/>
              <a:t>11-17/303r0?</a:t>
            </a:r>
            <a:endParaRPr lang="en-US" altLang="zh-CN" dirty="0" smtClean="0"/>
          </a:p>
          <a:p>
            <a:pPr lvl="1"/>
            <a:r>
              <a:rPr lang="en-US" altLang="zh-CN" dirty="0" smtClean="0"/>
              <a:t>CID </a:t>
            </a:r>
            <a:r>
              <a:rPr lang="en-GB" dirty="0"/>
              <a:t>6341, 6339, 7355, 7354, </a:t>
            </a:r>
            <a:r>
              <a:rPr lang="en-GB" dirty="0" smtClean="0"/>
              <a:t>7349, 3425</a:t>
            </a:r>
            <a:r>
              <a:rPr lang="en-GB" dirty="0"/>
              <a:t>, 3539, </a:t>
            </a:r>
            <a:r>
              <a:rPr lang="en-GB" strike="sngStrike" dirty="0" smtClean="0">
                <a:solidFill>
                  <a:srgbClr val="FF0000"/>
                </a:solidFill>
              </a:rPr>
              <a:t>3440</a:t>
            </a:r>
            <a:r>
              <a:rPr lang="en-GB" dirty="0"/>
              <a:t>, 3439, 3436, </a:t>
            </a:r>
            <a:r>
              <a:rPr lang="en-GB" dirty="0" smtClean="0"/>
              <a:t>3434</a:t>
            </a:r>
            <a:r>
              <a:rPr lang="en-GB" dirty="0"/>
              <a:t>, 3431, 3430, 3428, </a:t>
            </a:r>
            <a:r>
              <a:rPr lang="en-GB" dirty="0" smtClean="0"/>
              <a:t>3427, 9265 </a:t>
            </a:r>
            <a:r>
              <a:rPr lang="en-GB" dirty="0"/>
              <a:t>9266, 9840, 7756, </a:t>
            </a:r>
            <a:r>
              <a:rPr lang="en-GB" strike="sngStrike" dirty="0" smtClean="0">
                <a:solidFill>
                  <a:srgbClr val="FF0000"/>
                </a:solidFill>
              </a:rPr>
              <a:t>8665</a:t>
            </a:r>
            <a:r>
              <a:rPr lang="en-GB" dirty="0" smtClean="0"/>
              <a:t>, 8666</a:t>
            </a:r>
            <a:r>
              <a:rPr lang="en-GB" dirty="0"/>
              <a:t>, 8667, </a:t>
            </a:r>
            <a:r>
              <a:rPr lang="en-GB" strike="sngStrike" dirty="0">
                <a:solidFill>
                  <a:srgbClr val="FF0000"/>
                </a:solidFill>
              </a:rPr>
              <a:t>8669</a:t>
            </a:r>
            <a:r>
              <a:rPr lang="en-GB" dirty="0"/>
              <a:t>, 8670</a:t>
            </a:r>
            <a:endParaRPr lang="zh-CN" altLang="zh-CN" dirty="0" smtClean="0"/>
          </a:p>
          <a:p>
            <a:pPr lvl="1"/>
            <a:endParaRPr lang="en-US" altLang="zh-CN" dirty="0" smtClean="0"/>
          </a:p>
          <a:p>
            <a:pPr>
              <a:buNone/>
            </a:pPr>
            <a:r>
              <a:rPr lang="en-US" altLang="zh-CN" dirty="0" smtClean="0"/>
              <a:t>SP</a:t>
            </a:r>
            <a:r>
              <a:rPr lang="en-US" altLang="zh-CN" dirty="0" smtClean="0"/>
              <a:t>: No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1645028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Footer Placeholder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1709020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xxx (11-17/261r1)—will come back addressing 3 remaining CIDs</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smtClean="0"/>
              <a:t>and </a:t>
            </a:r>
            <a:r>
              <a:rPr lang="en-US" altLang="zh-CN" dirty="0" smtClean="0"/>
              <a:t>the corresponding spec text modification as in </a:t>
            </a:r>
            <a:r>
              <a:rPr lang="en-US" altLang="zh-CN" dirty="0" smtClean="0"/>
              <a:t>11-17/261r1?</a:t>
            </a:r>
            <a:endParaRPr lang="en-US" altLang="zh-CN" dirty="0" smtClean="0"/>
          </a:p>
          <a:p>
            <a:pPr lvl="1"/>
            <a:r>
              <a:rPr lang="en-US" altLang="zh-CN" dirty="0" smtClean="0"/>
              <a:t>CID </a:t>
            </a:r>
            <a:r>
              <a:rPr lang="en-GB" dirty="0">
                <a:solidFill>
                  <a:srgbClr val="FF0000"/>
                </a:solidFill>
              </a:rPr>
              <a:t>5784,</a:t>
            </a:r>
            <a:r>
              <a:rPr lang="en-GB" dirty="0"/>
              <a:t> 5785, 5953, 5954, </a:t>
            </a:r>
            <a:r>
              <a:rPr lang="en-GB" dirty="0" smtClean="0"/>
              <a:t>7442, 6869</a:t>
            </a:r>
            <a:r>
              <a:rPr lang="en-GB" dirty="0"/>
              <a:t>, 6870, 6871, </a:t>
            </a:r>
            <a:r>
              <a:rPr lang="en-GB" dirty="0">
                <a:solidFill>
                  <a:srgbClr val="FF0000"/>
                </a:solidFill>
              </a:rPr>
              <a:t>3606</a:t>
            </a:r>
            <a:r>
              <a:rPr lang="en-GB" dirty="0"/>
              <a:t>, </a:t>
            </a:r>
            <a:r>
              <a:rPr lang="en-GB" dirty="0" smtClean="0"/>
              <a:t>3609, 3359</a:t>
            </a:r>
            <a:r>
              <a:rPr lang="en-GB" dirty="0"/>
              <a:t>, 5282, 5281, 9028, </a:t>
            </a:r>
            <a:r>
              <a:rPr lang="en-GB" dirty="0">
                <a:solidFill>
                  <a:srgbClr val="FF0000"/>
                </a:solidFill>
              </a:rPr>
              <a:t>9027</a:t>
            </a:r>
            <a:r>
              <a:rPr lang="en-GB" dirty="0"/>
              <a:t>, </a:t>
            </a:r>
            <a:r>
              <a:rPr lang="en-GB" dirty="0" smtClean="0"/>
              <a:t>9090</a:t>
            </a:r>
            <a:r>
              <a:rPr lang="en-GB" dirty="0"/>
              <a:t>, 9078, 10125, 10314, </a:t>
            </a:r>
            <a:r>
              <a:rPr lang="en-GB" dirty="0" smtClean="0"/>
              <a:t>7678, 7832</a:t>
            </a:r>
            <a:r>
              <a:rPr lang="en-GB" dirty="0"/>
              <a:t>, 8575, 8581, 8582, </a:t>
            </a:r>
            <a:r>
              <a:rPr lang="en-GB" dirty="0" smtClean="0"/>
              <a:t>8583, 8578</a:t>
            </a:r>
            <a:endParaRPr lang="zh-CN"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1732474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xxx (</a:t>
            </a:r>
            <a:r>
              <a:rPr lang="en-US" altLang="zh-CN" dirty="0"/>
              <a:t>11-17/305r0) —will come back </a:t>
            </a:r>
            <a:r>
              <a:rPr lang="en-US" altLang="zh-CN" dirty="0" smtClean="0"/>
              <a:t>further addressing some CIDs</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smtClean="0"/>
              <a:t>and </a:t>
            </a:r>
            <a:r>
              <a:rPr lang="en-US" altLang="zh-CN" dirty="0" smtClean="0"/>
              <a:t>the corresponding spec text modification as in </a:t>
            </a:r>
            <a:r>
              <a:rPr lang="en-US" altLang="zh-CN" dirty="0" smtClean="0"/>
              <a:t>11-17/303r1?</a:t>
            </a:r>
            <a:endParaRPr lang="en-US" altLang="zh-CN" dirty="0" smtClean="0"/>
          </a:p>
          <a:p>
            <a:pPr lvl="1"/>
            <a:r>
              <a:rPr lang="en-US" altLang="zh-CN" dirty="0" smtClean="0"/>
              <a:t>CID </a:t>
            </a:r>
            <a:r>
              <a:rPr lang="en-US" dirty="0" smtClean="0"/>
              <a:t>8880, 8881,5255, </a:t>
            </a:r>
            <a:r>
              <a:rPr lang="en-US" dirty="0" smtClean="0">
                <a:solidFill>
                  <a:srgbClr val="FF0000"/>
                </a:solidFill>
              </a:rPr>
              <a:t>8883</a:t>
            </a:r>
            <a:r>
              <a:rPr lang="en-US" dirty="0" smtClean="0"/>
              <a:t>, </a:t>
            </a:r>
            <a:r>
              <a:rPr lang="en-US" dirty="0" smtClean="0">
                <a:solidFill>
                  <a:srgbClr val="FF0000"/>
                </a:solidFill>
              </a:rPr>
              <a:t>8884</a:t>
            </a:r>
            <a:r>
              <a:rPr lang="en-US" dirty="0" smtClean="0"/>
              <a:t>, 7515, </a:t>
            </a:r>
            <a:r>
              <a:rPr lang="en-US" dirty="0" smtClean="0">
                <a:solidFill>
                  <a:srgbClr val="FF0000"/>
                </a:solidFill>
              </a:rPr>
              <a:t>8885</a:t>
            </a:r>
            <a:r>
              <a:rPr lang="en-US" dirty="0" smtClean="0"/>
              <a:t>, 8887, 4866,8888, 4867, 8889, 4868, 4994, 9484, </a:t>
            </a:r>
            <a:r>
              <a:rPr lang="en-US" dirty="0" smtClean="0">
                <a:solidFill>
                  <a:srgbClr val="FF0000"/>
                </a:solidFill>
              </a:rPr>
              <a:t>4990</a:t>
            </a:r>
            <a:r>
              <a:rPr lang="en-US" dirty="0" smtClean="0"/>
              <a:t>, </a:t>
            </a:r>
            <a:r>
              <a:rPr lang="en-GB" dirty="0" smtClean="0">
                <a:solidFill>
                  <a:srgbClr val="FF0000"/>
                </a:solidFill>
              </a:rPr>
              <a:t>4993</a:t>
            </a:r>
            <a:endParaRPr lang="zh-CN" altLang="zh-CN" dirty="0" smtClean="0">
              <a:solidFill>
                <a:srgbClr val="FF0000"/>
              </a:solidFill>
            </a:endParaRPr>
          </a:p>
          <a:p>
            <a:pPr lvl="1"/>
            <a:endParaRPr lang="en-US" altLang="zh-CN" dirty="0" smtClean="0"/>
          </a:p>
          <a:p>
            <a:pPr>
              <a:buNone/>
            </a:pPr>
            <a:r>
              <a:rPr lang="en-US" altLang="zh-CN" dirty="0" smtClean="0"/>
              <a:t>SP</a:t>
            </a:r>
            <a:r>
              <a:rPr lang="en-US" altLang="zh-CN" dirty="0" smtClean="0"/>
              <a:t>:</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val="3200977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33218</TotalTime>
  <Words>2036</Words>
  <Application>Microsoft Office PowerPoint</Application>
  <PresentationFormat>On-screen Show (4:3)</PresentationFormat>
  <Paragraphs>302</Paragraphs>
  <Slides>25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Monotype Sorts</vt:lpstr>
      <vt:lpstr>MS PGothic</vt:lpstr>
      <vt:lpstr>MS PGothic</vt:lpstr>
      <vt:lpstr>Arial</vt:lpstr>
      <vt:lpstr>Arial Black</vt:lpstr>
      <vt:lpstr>Helvetica</vt:lpstr>
      <vt:lpstr>Times New Roman</vt:lpstr>
      <vt:lpstr>802-11-Submission</vt:lpstr>
      <vt:lpstr>Document</vt:lpstr>
      <vt:lpstr>TGax Ad Hoc PHY Session Mar 2017 Pre-Meeting Agenda</vt:lpstr>
      <vt:lpstr>IEEE 802.11 TGax Ad Hoc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Pre-Meeting Schedule</vt:lpstr>
      <vt:lpstr>PHY Submissions (1)</vt:lpstr>
      <vt:lpstr>PHY Submissions (2)</vt:lpstr>
      <vt:lpstr>Straw-poll 1 (11-7/243r2)</vt:lpstr>
      <vt:lpstr>Straw-poll 2 (11-17/245r2)</vt:lpstr>
      <vt:lpstr>Straw-poll 3 (11-17/242r5)</vt:lpstr>
      <vt:lpstr>Straw-poll 4 (11-17/244r2)</vt:lpstr>
      <vt:lpstr>Straw-poll 5 (11-17/246r0)</vt:lpstr>
      <vt:lpstr>Straw-poll 6 (11-17/247r0)</vt:lpstr>
      <vt:lpstr>Straw-poll 7 (11-17/303r0)</vt:lpstr>
      <vt:lpstr>PowerPoint Presentation</vt:lpstr>
      <vt:lpstr>Straw-poll xxx (11-17/261r1)—will come back addressing 3 remaining CIDs</vt:lpstr>
      <vt:lpstr>Straw-poll xxx (11-17/305r0) —will come back further addressing some CIDs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Hongyuan Zhang</cp:lastModifiedBy>
  <cp:revision>2026</cp:revision>
  <cp:lastPrinted>1998-02-10T13:28:06Z</cp:lastPrinted>
  <dcterms:created xsi:type="dcterms:W3CDTF">2007-04-17T18:10:23Z</dcterms:created>
  <dcterms:modified xsi:type="dcterms:W3CDTF">2017-03-09T05:33:33Z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