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71" r:id="rId2"/>
    <p:sldId id="272" r:id="rId3"/>
    <p:sldId id="304" r:id="rId4"/>
    <p:sldId id="273" r:id="rId5"/>
    <p:sldId id="274" r:id="rId6"/>
    <p:sldId id="275" r:id="rId7"/>
    <p:sldId id="276" r:id="rId8"/>
    <p:sldId id="358" r:id="rId9"/>
    <p:sldId id="307" r:id="rId10"/>
    <p:sldId id="291" r:id="rId11"/>
    <p:sldId id="327" r:id="rId12"/>
    <p:sldId id="359" r:id="rId13"/>
    <p:sldId id="360" r:id="rId14"/>
    <p:sldId id="278" r:id="rId15"/>
    <p:sldId id="357" r:id="rId16"/>
    <p:sldId id="326" r:id="rId17"/>
    <p:sldId id="361" r:id="rId18"/>
    <p:sldId id="325" r:id="rId19"/>
    <p:sldId id="305" r:id="rId20"/>
    <p:sldId id="289" r:id="rId21"/>
    <p:sldId id="297" r:id="rId22"/>
    <p:sldId id="303" r:id="rId23"/>
    <p:sldId id="362" r:id="rId24"/>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22" autoAdjust="0"/>
    <p:restoredTop sz="95608" autoAdjust="0"/>
  </p:normalViewPr>
  <p:slideViewPr>
    <p:cSldViewPr>
      <p:cViewPr>
        <p:scale>
          <a:sx n="90" d="100"/>
          <a:sy n="90" d="100"/>
        </p:scale>
        <p:origin x="-792"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802.11-17/0257r0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March 2017</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802.11-17/0257r0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March 2017</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802.11-17/0257r0</a:t>
            </a:r>
            <a:endParaRPr lang="en-US"/>
          </a:p>
        </p:txBody>
      </p:sp>
      <p:sp>
        <p:nvSpPr>
          <p:cNvPr id="11267" name="Rectangle 3"/>
          <p:cNvSpPr>
            <a:spLocks noGrp="1" noChangeArrowheads="1"/>
          </p:cNvSpPr>
          <p:nvPr>
            <p:ph type="dt" sz="quarter" idx="1"/>
          </p:nvPr>
        </p:nvSpPr>
        <p:spPr>
          <a:noFill/>
        </p:spPr>
        <p:txBody>
          <a:bodyPr/>
          <a:lstStyle/>
          <a:p>
            <a:r>
              <a:rPr lang="en-US" smtClean="0"/>
              <a:t>March 2017</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802.11-17/0257r0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March 2017</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18</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802.11-17/0257r0</a:t>
            </a:r>
            <a:endParaRPr lang="en-US"/>
          </a:p>
        </p:txBody>
      </p:sp>
      <p:sp>
        <p:nvSpPr>
          <p:cNvPr id="12291" name="Rectangle 3"/>
          <p:cNvSpPr>
            <a:spLocks noGrp="1" noChangeArrowheads="1"/>
          </p:cNvSpPr>
          <p:nvPr>
            <p:ph type="dt" sz="quarter" idx="1"/>
          </p:nvPr>
        </p:nvSpPr>
        <p:spPr>
          <a:noFill/>
        </p:spPr>
        <p:txBody>
          <a:bodyPr/>
          <a:lstStyle/>
          <a:p>
            <a:r>
              <a:rPr lang="en-US" smtClean="0"/>
              <a:t>March 2017</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802.11-17/0257r0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March 2017</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802.11-17/0257r0</a:t>
            </a:r>
            <a:endParaRPr lang="en-US"/>
          </a:p>
        </p:txBody>
      </p:sp>
      <p:sp>
        <p:nvSpPr>
          <p:cNvPr id="5" name="Date Placeholder 4"/>
          <p:cNvSpPr>
            <a:spLocks noGrp="1"/>
          </p:cNvSpPr>
          <p:nvPr>
            <p:ph type="dt" idx="11"/>
          </p:nvPr>
        </p:nvSpPr>
        <p:spPr/>
        <p:txBody>
          <a:bodyPr/>
          <a:lstStyle/>
          <a:p>
            <a:pPr>
              <a:defRPr/>
            </a:pPr>
            <a:r>
              <a:rPr lang="en-US" smtClean="0"/>
              <a:t>March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802.11-17/0257r0</a:t>
            </a:r>
            <a:endParaRPr lang="en-US"/>
          </a:p>
        </p:txBody>
      </p:sp>
      <p:sp>
        <p:nvSpPr>
          <p:cNvPr id="13315" name="Rectangle 3"/>
          <p:cNvSpPr>
            <a:spLocks noGrp="1" noChangeArrowheads="1"/>
          </p:cNvSpPr>
          <p:nvPr>
            <p:ph type="dt" sz="quarter" idx="1"/>
          </p:nvPr>
        </p:nvSpPr>
        <p:spPr>
          <a:noFill/>
        </p:spPr>
        <p:txBody>
          <a:bodyPr/>
          <a:lstStyle/>
          <a:p>
            <a:r>
              <a:rPr lang="en-US" smtClean="0"/>
              <a:t>March 2017</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xfrm>
            <a:off x="4249030" y="96239"/>
            <a:ext cx="1963678" cy="215444"/>
          </a:xfrm>
          <a:ln/>
        </p:spPr>
        <p:txBody>
          <a:bodyPr/>
          <a:lstStyle/>
          <a:p>
            <a:r>
              <a:rPr lang="en-US" smtClean="0"/>
              <a:t>doc.: IEEE 802.11-17/0257r0</a:t>
            </a:r>
            <a:endParaRPr lang="en-US"/>
          </a:p>
        </p:txBody>
      </p:sp>
      <p:sp>
        <p:nvSpPr>
          <p:cNvPr id="5" name="Rectangle 3"/>
          <p:cNvSpPr>
            <a:spLocks noGrp="1" noChangeArrowheads="1"/>
          </p:cNvSpPr>
          <p:nvPr>
            <p:ph type="dt"/>
          </p:nvPr>
        </p:nvSpPr>
        <p:spPr>
          <a:xfrm>
            <a:off x="646863" y="96239"/>
            <a:ext cx="1198983" cy="215444"/>
          </a:xfrm>
          <a:ln/>
        </p:spPr>
        <p:txBody>
          <a:bodyPr/>
          <a:lstStyle/>
          <a:p>
            <a:r>
              <a:rPr lang="en-US" smtClean="0"/>
              <a:t>March 2017</a:t>
            </a:r>
            <a:endParaRPr lang="en-US"/>
          </a:p>
        </p:txBody>
      </p:sp>
      <p:sp>
        <p:nvSpPr>
          <p:cNvPr id="6" name="Rectangle 6"/>
          <p:cNvSpPr>
            <a:spLocks noGrp="1" noChangeArrowheads="1"/>
          </p:cNvSpPr>
          <p:nvPr>
            <p:ph type="ftr"/>
          </p:nvPr>
        </p:nvSpPr>
        <p:spPr>
          <a:xfrm>
            <a:off x="4627338" y="9000621"/>
            <a:ext cx="1944763" cy="184666"/>
          </a:xfrm>
          <a:ln/>
        </p:spPr>
        <p:txBody>
          <a:bodyPr/>
          <a:lstStyle/>
          <a:p>
            <a:r>
              <a:rPr lang="en-US" smtClean="0"/>
              <a:t>Dorothy Stanley, HP Enterprise</a:t>
            </a:r>
            <a:endParaRPr lang="en-US"/>
          </a:p>
        </p:txBody>
      </p:sp>
      <p:sp>
        <p:nvSpPr>
          <p:cNvPr id="7" name="Rectangle 7"/>
          <p:cNvSpPr>
            <a:spLocks noGrp="1" noChangeArrowheads="1"/>
          </p:cNvSpPr>
          <p:nvPr>
            <p:ph type="sldNum"/>
          </p:nvPr>
        </p:nvSpPr>
        <p:spPr>
          <a:xfrm>
            <a:off x="3279163" y="9000621"/>
            <a:ext cx="415177" cy="184666"/>
          </a:xfrm>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1114425" y="703263"/>
            <a:ext cx="4629150" cy="3473450"/>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13772" y="4416029"/>
            <a:ext cx="5030456" cy="4277680"/>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9</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9</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March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March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802.11-17/0257r0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tandards.ieee.org/about/sasb/0316sasbmin.pdf" TargetMode="External"/><Relationship Id="rId3" Type="http://schemas.openxmlformats.org/officeDocument/2006/relationships/notesSlide" Target="../notesSlides/notesSlide12.xml"/><Relationship Id="rId7" Type="http://schemas.openxmlformats.org/officeDocument/2006/relationships/hyperlink" Target="http://standards.ieee.org/about/sasb/0616sasbmin.pdf"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hyperlink" Target="http://standards.ieee.org/about/sasb/0916sasbmin.pdf" TargetMode="External"/><Relationship Id="rId5" Type="http://schemas.openxmlformats.org/officeDocument/2006/relationships/hyperlink" Target="http://standards.ieee.org/about/sasb/1216sasbmin.pdf" TargetMode="External"/><Relationship Id="rId10" Type="http://schemas.openxmlformats.org/officeDocument/2006/relationships/image" Target="../media/image2.wmf"/><Relationship Id="rId4" Type="http://schemas.openxmlformats.org/officeDocument/2006/relationships/hyperlink" Target="http://standards.ieee.org/develop/policies/policy_rev.pdf" TargetMode="External"/><Relationship Id="rId9"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mentor.ieee.org/802.11/dcn/14/11-14-0629-16-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6/ec-16-0201-00-00EC-ieee-802-lmsc-chairs-guidelines.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11" Type="http://schemas.openxmlformats.org/officeDocument/2006/relationships/hyperlink" Target="http://www.ieee802.org/devdocs.shtml"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11/Rules/rule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s://mentor.ieee.org/802-ec/dcn/16/ec-16-0180-01-00EC-ieee-802-participation-slide.pptx"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6-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mentor.ieee.org/802.11/dcn/14/11-14-0629-17-0000-802-11-operations-manual.docx" TargetMode="External"/><Relationship Id="rId4" Type="http://schemas.openxmlformats.org/officeDocument/2006/relationships/hyperlink" Target="http://www.ieee802.org/11/email/stds-802-11/msg02253.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4/11-14-0629-16-0000-802-11-operations-manual.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March 2017</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March 2017</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2017-03-12</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302"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Rule documents updates 2016</a:t>
            </a:r>
            <a:endParaRPr lang="en-US" dirty="0"/>
          </a:p>
        </p:txBody>
      </p:sp>
      <p:sp>
        <p:nvSpPr>
          <p:cNvPr id="3" name="Content Placeholder 2"/>
          <p:cNvSpPr>
            <a:spLocks noGrp="1"/>
          </p:cNvSpPr>
          <p:nvPr>
            <p:ph idx="1"/>
          </p:nvPr>
        </p:nvSpPr>
        <p:spPr>
          <a:xfrm>
            <a:off x="685800" y="1600200"/>
            <a:ext cx="7772400" cy="4800600"/>
          </a:xfrm>
        </p:spPr>
        <p:txBody>
          <a:bodyPr/>
          <a:lstStyle/>
          <a:p>
            <a:r>
              <a:rPr lang="en-US" dirty="0" smtClean="0"/>
              <a:t>The changes are listed here: </a:t>
            </a:r>
            <a:r>
              <a:rPr lang="en-US" sz="2000" u="sng" dirty="0" smtClean="0">
                <a:hlinkClick r:id="rId4"/>
              </a:rPr>
              <a:t>http</a:t>
            </a:r>
            <a:r>
              <a:rPr lang="en-US" sz="2000" u="sng" dirty="0">
                <a:hlinkClick r:id="rId4"/>
              </a:rPr>
              <a:t>://standards.ieee.org/develop/policies/policy_rev.pdf</a:t>
            </a:r>
            <a:endParaRPr lang="en-US" sz="2000" dirty="0"/>
          </a:p>
          <a:p>
            <a:r>
              <a:rPr lang="en-US" dirty="0" smtClean="0"/>
              <a:t> The Standards Board minutes are here:</a:t>
            </a:r>
          </a:p>
          <a:p>
            <a:pPr lvl="1"/>
            <a:r>
              <a:rPr lang="en-US" dirty="0">
                <a:hlinkClick r:id="rId5"/>
              </a:rPr>
              <a:t>http://</a:t>
            </a:r>
            <a:r>
              <a:rPr lang="en-US" dirty="0" smtClean="0">
                <a:hlinkClick r:id="rId5"/>
              </a:rPr>
              <a:t>standards.ieee.org/about/sasb/1216sasbmin.pdf</a:t>
            </a:r>
            <a:r>
              <a:rPr lang="en-US" dirty="0" smtClean="0"/>
              <a:t> </a:t>
            </a:r>
          </a:p>
          <a:p>
            <a:pPr lvl="1"/>
            <a:r>
              <a:rPr lang="en-US" dirty="0">
                <a:hlinkClick r:id="rId6"/>
              </a:rPr>
              <a:t>http://</a:t>
            </a:r>
            <a:r>
              <a:rPr lang="en-US" dirty="0" smtClean="0">
                <a:hlinkClick r:id="rId6"/>
              </a:rPr>
              <a:t>standards.ieee.org/about/sasb/0916sasbmin.pdf</a:t>
            </a:r>
            <a:r>
              <a:rPr lang="en-US" dirty="0" smtClean="0"/>
              <a:t> </a:t>
            </a:r>
          </a:p>
          <a:p>
            <a:pPr lvl="1"/>
            <a:r>
              <a:rPr lang="en-US" dirty="0">
                <a:hlinkClick r:id="rId7"/>
              </a:rPr>
              <a:t>http://</a:t>
            </a:r>
            <a:r>
              <a:rPr lang="en-US" dirty="0" smtClean="0">
                <a:hlinkClick r:id="rId7"/>
              </a:rPr>
              <a:t>standards.ieee.org/about/sasb/0616sasbmin.pdf</a:t>
            </a:r>
            <a:r>
              <a:rPr lang="en-US" dirty="0" smtClean="0"/>
              <a:t> </a:t>
            </a:r>
          </a:p>
          <a:p>
            <a:pPr lvl="1"/>
            <a:r>
              <a:rPr lang="en-US" dirty="0">
                <a:hlinkClick r:id="rId8"/>
              </a:rPr>
              <a:t>http://</a:t>
            </a:r>
            <a:r>
              <a:rPr lang="en-US" dirty="0" smtClean="0">
                <a:hlinkClick r:id="rId8"/>
              </a:rPr>
              <a:t>standards.ieee.org/about/sasb/0316sasbmin.pdf</a:t>
            </a:r>
            <a:r>
              <a:rPr lang="en-US" dirty="0" smtClean="0"/>
              <a:t> </a:t>
            </a:r>
          </a:p>
          <a:p>
            <a:pPr lvl="1"/>
            <a:endParaRPr lang="en-US" dirty="0" smtClean="0"/>
          </a:p>
          <a:p>
            <a:pPr>
              <a:buNone/>
            </a:pPr>
            <a:r>
              <a:rPr lang="en-US" dirty="0" smtClean="0"/>
              <a:t/>
            </a:r>
            <a:br>
              <a:rPr lang="en-US" dirty="0" smtClean="0"/>
            </a:br>
            <a:endParaRPr lang="en-US" dirty="0" smtClean="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551091255"/>
              </p:ext>
            </p:extLst>
          </p:nvPr>
        </p:nvGraphicFramePr>
        <p:xfrm>
          <a:off x="7467600" y="1676400"/>
          <a:ext cx="914400" cy="771525"/>
        </p:xfrm>
        <a:graphic>
          <a:graphicData uri="http://schemas.openxmlformats.org/presentationml/2006/ole">
            <mc:AlternateContent xmlns:mc="http://schemas.openxmlformats.org/markup-compatibility/2006">
              <mc:Choice xmlns:v="urn:schemas-microsoft-com:vml" Requires="v">
                <p:oleObj spid="_x0000_s2067" name="Packager Shell Object" showAsIcon="1" r:id="rId9" imgW="914400" imgH="771480" progId="Package">
                  <p:embed/>
                </p:oleObj>
              </mc:Choice>
              <mc:Fallback>
                <p:oleObj name="Packager Shell Object" showAsIcon="1" r:id="rId9" imgW="914400" imgH="771480" progId="Package">
                  <p:embed/>
                  <p:pic>
                    <p:nvPicPr>
                      <p:cNvPr id="0" name=""/>
                      <p:cNvPicPr/>
                      <p:nvPr/>
                    </p:nvPicPr>
                    <p:blipFill>
                      <a:blip r:embed="rId10"/>
                      <a:stretch>
                        <a:fillRect/>
                      </a:stretch>
                    </p:blipFill>
                    <p:spPr>
                      <a:xfrm>
                        <a:off x="7467600" y="167640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3537850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Rule documents updates 2016</a:t>
            </a:r>
            <a:endParaRPr lang="en-US" dirty="0"/>
          </a:p>
        </p:txBody>
      </p:sp>
      <p:sp>
        <p:nvSpPr>
          <p:cNvPr id="3" name="Content Placeholder 2"/>
          <p:cNvSpPr>
            <a:spLocks noGrp="1"/>
          </p:cNvSpPr>
          <p:nvPr>
            <p:ph idx="1"/>
          </p:nvPr>
        </p:nvSpPr>
        <p:spPr>
          <a:xfrm>
            <a:off x="685800" y="1524000"/>
            <a:ext cx="7772400" cy="4800600"/>
          </a:xfrm>
        </p:spPr>
        <p:txBody>
          <a:bodyPr/>
          <a:lstStyle/>
          <a:p>
            <a:r>
              <a:rPr lang="en-US" dirty="0" smtClean="0"/>
              <a:t>Change “A”: Bylaws and Operations Manual</a:t>
            </a:r>
          </a:p>
          <a:p>
            <a:pPr lvl="1"/>
            <a:r>
              <a:rPr lang="en-US" dirty="0" smtClean="0"/>
              <a:t>Definition of “participant” and related alignment of terms</a:t>
            </a:r>
          </a:p>
          <a:p>
            <a:r>
              <a:rPr lang="en-US" dirty="0" smtClean="0"/>
              <a:t>Changes “B” and “C”: Operations Manual</a:t>
            </a:r>
          </a:p>
          <a:p>
            <a:pPr lvl="1"/>
            <a:r>
              <a:rPr lang="en-US" dirty="0" smtClean="0"/>
              <a:t>Project Authorization: PAR submission/approval within 6 months of  PAR Study Group formation; allow a single 6 month extension</a:t>
            </a:r>
          </a:p>
          <a:p>
            <a:r>
              <a:rPr lang="en-US" dirty="0" smtClean="0"/>
              <a:t>Change “D”:  Operations Manual</a:t>
            </a:r>
          </a:p>
          <a:p>
            <a:pPr lvl="1"/>
            <a:r>
              <a:rPr lang="en-US" dirty="0" smtClean="0"/>
              <a:t>Updates to requirements on financial transactions and auditing</a:t>
            </a:r>
          </a:p>
          <a:p>
            <a:r>
              <a:rPr lang="en-US" dirty="0" smtClean="0"/>
              <a:t>Change “E”: Operations Manual</a:t>
            </a:r>
          </a:p>
          <a:p>
            <a:pPr lvl="1"/>
            <a:r>
              <a:rPr lang="en-US" dirty="0" smtClean="0"/>
              <a:t>Requirements related to distribution of drafts to participants, for adoption, coordination</a:t>
            </a:r>
          </a:p>
          <a:p>
            <a:r>
              <a:rPr lang="en-US" dirty="0" smtClean="0"/>
              <a:t>Change “F”: Operations Manual</a:t>
            </a:r>
          </a:p>
          <a:p>
            <a:pPr lvl="1"/>
            <a:r>
              <a:rPr lang="en-US" dirty="0" smtClean="0"/>
              <a:t>Removed requirement for Coordination with SCC14 (Standards Coordinating Committee on Quantities, Units, Letter Symbols)</a:t>
            </a:r>
          </a:p>
          <a:p>
            <a:pPr lvl="1"/>
            <a:endParaRPr lang="en-US" dirty="0" smtClean="0"/>
          </a:p>
          <a:p>
            <a:pPr>
              <a:buNone/>
            </a:pPr>
            <a:r>
              <a:rPr lang="en-US" dirty="0" smtClean="0"/>
              <a:t/>
            </a:r>
            <a:br>
              <a:rPr lang="en-US" dirty="0" smtClean="0"/>
            </a:br>
            <a:endParaRPr lang="en-US" dirty="0" smtClean="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1030027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March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(29 Jul 2016)</a:t>
            </a:r>
            <a:endParaRPr lang="en-US" sz="2000" dirty="0"/>
          </a:p>
          <a:p>
            <a:pPr lvl="1">
              <a:lnSpc>
                <a:spcPct val="80000"/>
              </a:lnSpc>
              <a:defRPr/>
            </a:pPr>
            <a:r>
              <a:rPr lang="en-US" altLang="en-US" sz="1600" dirty="0">
                <a:hlinkClick r:id="rId4"/>
              </a:rPr>
              <a:t>http://</a:t>
            </a:r>
            <a:r>
              <a:rPr lang="en-US" altLang="en-US" sz="1600" dirty="0" smtClean="0">
                <a:hlinkClick r:id="rId4"/>
              </a:rPr>
              <a:t>www.ieee802.org/PNP/approved/IEEE_802_OM_v19.pdf </a:t>
            </a:r>
            <a:endParaRPr lang="en-US" altLang="en-US" sz="1600" dirty="0" smtClean="0"/>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(11 Nov 2016)</a:t>
            </a:r>
            <a:endParaRPr lang="en-US" sz="2000" dirty="0">
              <a:hlinkClick r:id="rId6"/>
            </a:endParaRPr>
          </a:p>
          <a:p>
            <a:pPr lvl="1"/>
            <a:r>
              <a:rPr lang="en-US" sz="1600" dirty="0">
                <a:hlinkClick r:id="rId7"/>
              </a:rPr>
              <a:t>https://</a:t>
            </a:r>
            <a:r>
              <a:rPr lang="en-US" sz="1600" dirty="0" smtClean="0">
                <a:hlinkClick r:id="rId7"/>
              </a:rPr>
              <a:t>mentor.ieee.org/802-ec/dcn/16/ec-16-0201-00-00EC-ieee-802-lmsc-chairs-guidelines.pdf</a:t>
            </a:r>
            <a:r>
              <a:rPr lang="en-US" sz="1600" dirty="0" smtClean="0"/>
              <a:t> </a:t>
            </a:r>
          </a:p>
          <a:p>
            <a:r>
              <a:rPr lang="en-US" sz="2000" dirty="0" smtClean="0"/>
              <a:t>IEEE 802.11 WG OM: (29 Jul 2016)</a:t>
            </a:r>
          </a:p>
          <a:p>
            <a:pPr lvl="1"/>
            <a:r>
              <a:rPr lang="en-US" altLang="en-US" sz="1600" dirty="0">
                <a:hlinkClick r:id="rId8"/>
              </a:rPr>
              <a:t>https://</a:t>
            </a:r>
            <a:r>
              <a:rPr lang="en-US" altLang="en-US" sz="1600" dirty="0" smtClean="0">
                <a:hlinkClick r:id="rId8"/>
              </a:rPr>
              <a:t>mentor.ieee.org/802.11/dcn/14/11-14-0629-16-0000-802-11-operations-manual.docx</a:t>
            </a:r>
            <a:r>
              <a:rPr lang="en-US" altLang="en-US" sz="1600" dirty="0" smtClean="0"/>
              <a:t> </a:t>
            </a:r>
          </a:p>
          <a:p>
            <a:r>
              <a:rPr lang="en-US" sz="2000" dirty="0" smtClean="0"/>
              <a:t>NEW: Participation in IEEE 802 Meetings</a:t>
            </a:r>
          </a:p>
          <a:p>
            <a:pPr lvl="1"/>
            <a:r>
              <a:rPr lang="en-US" sz="1600" u="sng" dirty="0" smtClean="0">
                <a:hlinkClick r:id="rId9"/>
              </a:rPr>
              <a:t>https://mentor.ieee.org/802-ec/dcn/16/ec-16-0180-01-00EC-ieee-802-participation-slide.pptx</a:t>
            </a:r>
            <a:r>
              <a:rPr lang="en-US" sz="1600" dirty="0" smtClean="0"/>
              <a:t>  </a:t>
            </a:r>
          </a:p>
          <a:p>
            <a:r>
              <a:rPr lang="en-US" sz="1600" dirty="0" smtClean="0"/>
              <a:t>Policies </a:t>
            </a:r>
            <a:r>
              <a:rPr lang="en-US" sz="1600" dirty="0"/>
              <a:t>and Procedures </a:t>
            </a:r>
            <a:r>
              <a:rPr lang="en-US" sz="1600" dirty="0" smtClean="0"/>
              <a:t>hierarchy: </a:t>
            </a:r>
            <a:r>
              <a:rPr lang="en-US" sz="1600" dirty="0" smtClean="0">
                <a:hlinkClick r:id="rId10"/>
              </a:rPr>
              <a:t>http</a:t>
            </a:r>
            <a:r>
              <a:rPr lang="en-US" sz="1600" dirty="0">
                <a:hlinkClick r:id="rId10"/>
              </a:rPr>
              <a:t>://www.ieee802.org/11/Rules/rules.shtml</a:t>
            </a:r>
            <a:endParaRPr lang="en-US" sz="1600" dirty="0"/>
          </a:p>
          <a:p>
            <a:pPr marL="342900" lvl="1" indent="-342900">
              <a:buFontTx/>
              <a:buChar char="•"/>
            </a:pPr>
            <a:r>
              <a:rPr lang="en-US" altLang="en-US" sz="1600" b="1" dirty="0"/>
              <a:t>IEEE 802 Procedural document website: </a:t>
            </a:r>
            <a:r>
              <a:rPr lang="en-US" altLang="en-US" sz="1600" dirty="0">
                <a:hlinkClick r:id="rId11"/>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March 2017 802 Rules Meeting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to LMSC </a:t>
            </a:r>
            <a:r>
              <a:rPr lang="en-US" dirty="0" smtClean="0"/>
              <a:t>P&amp;P, WG P&amp;P </a:t>
            </a:r>
          </a:p>
          <a:p>
            <a:r>
              <a:rPr lang="en-US" dirty="0" smtClean="0"/>
              <a:t>Proposed changes to </a:t>
            </a:r>
            <a:r>
              <a:rPr lang="en-US" dirty="0" smtClean="0"/>
              <a:t>OM</a:t>
            </a:r>
          </a:p>
          <a:p>
            <a:pPr lvl="1"/>
            <a:r>
              <a:rPr lang="en-US" dirty="0" smtClean="0"/>
              <a:t>Allow Industry Connections Activity as a subgroup of the Sponsor</a:t>
            </a:r>
            <a:endParaRPr lang="en-US" dirty="0" smtClean="0"/>
          </a:p>
          <a:p>
            <a:r>
              <a:rPr lang="en-US" dirty="0" smtClean="0"/>
              <a:t>Proposed changes to Chair’s </a:t>
            </a:r>
            <a:r>
              <a:rPr lang="en-US" dirty="0" smtClean="0"/>
              <a:t>guidelines</a:t>
            </a:r>
          </a:p>
          <a:p>
            <a:pPr lvl="1"/>
            <a:r>
              <a:rPr lang="en-US" dirty="0" smtClean="0"/>
              <a:t>Minor changes to Participation slide (from “You” to “Participants”); consideration of moving Participation to WG P&amp;P or OM in July</a:t>
            </a:r>
          </a:p>
          <a:p>
            <a:pPr lvl="1"/>
            <a:r>
              <a:rPr lang="en-US" dirty="0" smtClean="0"/>
              <a:t>Changes to tutorial requirements – post abstract 15 days in advance of the meeting (was 7 days). Change tutorial document 7 days in advance (was 24 hours). Add posting deadline for recording </a:t>
            </a:r>
            <a:r>
              <a:rPr lang="en-US" b="0" dirty="0"/>
              <a:t>secretary. </a:t>
            </a:r>
            <a:r>
              <a:rPr lang="en-US" b="0" dirty="0"/>
              <a:t>Change tutorial times to allow for transitions: "6:00 pm–7:20 pm, 7:30 pm– 8:50 pm, </a:t>
            </a:r>
            <a:r>
              <a:rPr lang="en-US" b="0" dirty="0"/>
              <a:t>9:00pm–10:30 </a:t>
            </a:r>
            <a:r>
              <a:rPr lang="en-US" b="0" dirty="0" smtClean="0"/>
              <a:t>pm”</a:t>
            </a:r>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11-14-0629-16</a:t>
            </a:r>
            <a:r>
              <a:rPr lang="en-US" dirty="0" smtClean="0"/>
              <a:t> contains </a:t>
            </a:r>
            <a:r>
              <a:rPr lang="en-US" dirty="0"/>
              <a:t>the current IEEE </a:t>
            </a:r>
            <a:r>
              <a:rPr lang="en-US" dirty="0" smtClean="0"/>
              <a:t>802.11 </a:t>
            </a:r>
            <a:r>
              <a:rPr lang="en-US" dirty="0"/>
              <a:t>Operations Manual (approved </a:t>
            </a:r>
            <a:r>
              <a:rPr lang="en-US" dirty="0" smtClean="0"/>
              <a:t>July 2016). Changes include:</a:t>
            </a:r>
            <a:endParaRPr lang="en-US" dirty="0"/>
          </a:p>
          <a:p>
            <a:pPr lvl="1"/>
            <a:r>
              <a:rPr lang="en-US" dirty="0" smtClean="0"/>
              <a:t>Changes to calculation of returned ballots and losing voting rights; ballot return is across all </a:t>
            </a:r>
            <a:r>
              <a:rPr lang="en-US" dirty="0" err="1" smtClean="0"/>
              <a:t>LBs.</a:t>
            </a:r>
            <a:endParaRPr lang="en-US" dirty="0" smtClean="0"/>
          </a:p>
          <a:p>
            <a:pPr lvl="1"/>
            <a:r>
              <a:rPr lang="en-US" dirty="0" smtClean="0"/>
              <a:t>This change is being implemented</a:t>
            </a:r>
            <a:r>
              <a:rPr lang="en-US" dirty="0"/>
              <a:t>, see </a:t>
            </a:r>
            <a:r>
              <a:rPr lang="en-US" dirty="0">
                <a:hlinkClick r:id="rId4"/>
              </a:rPr>
              <a:t>http://</a:t>
            </a:r>
            <a:r>
              <a:rPr lang="en-US" dirty="0" smtClean="0">
                <a:hlinkClick r:id="rId4"/>
              </a:rPr>
              <a:t>www.ieee802.org/11/email/stds-802-11/msg02253.html</a:t>
            </a:r>
            <a:r>
              <a:rPr lang="en-US" dirty="0" smtClean="0"/>
              <a:t> </a:t>
            </a:r>
          </a:p>
          <a:p>
            <a:r>
              <a:rPr lang="en-US" dirty="0"/>
              <a:t>C</a:t>
            </a:r>
            <a:r>
              <a:rPr lang="en-US" dirty="0" smtClean="0"/>
              <a:t>hanges </a:t>
            </a:r>
            <a:r>
              <a:rPr lang="en-US" dirty="0" smtClean="0"/>
              <a:t>to be considered in March 2017 plenary, see document </a:t>
            </a:r>
            <a:r>
              <a:rPr lang="en-US" dirty="0" smtClean="0">
                <a:hlinkClick r:id="rId5"/>
              </a:rPr>
              <a:t>11-14-0629-17</a:t>
            </a:r>
            <a:endParaRPr lang="en-US" dirty="0" smtClean="0"/>
          </a:p>
          <a:p>
            <a:pPr lvl="1"/>
            <a:r>
              <a:rPr lang="en-US" dirty="0" smtClean="0"/>
              <a:t>Appendix C</a:t>
            </a:r>
            <a:r>
              <a:rPr lang="en-US" dirty="0" smtClean="0"/>
              <a:t> </a:t>
            </a:r>
            <a:r>
              <a:rPr lang="en-US" dirty="0" smtClean="0"/>
              <a:t>figure re: attendance </a:t>
            </a:r>
            <a:r>
              <a:rPr lang="en-US" dirty="0" smtClean="0"/>
              <a:t>loss (from 4 of 6 to 2 of 3)</a:t>
            </a:r>
            <a:endParaRPr lang="en-US" dirty="0" smtClean="0"/>
          </a:p>
          <a:p>
            <a:pPr lvl="1"/>
            <a:r>
              <a:rPr lang="en-US" dirty="0" smtClean="0"/>
              <a:t>Remove references </a:t>
            </a:r>
            <a:r>
              <a:rPr lang="en-US" dirty="0" smtClean="0"/>
              <a:t>to Regulatory </a:t>
            </a:r>
            <a:r>
              <a:rPr lang="en-US" dirty="0" smtClean="0"/>
              <a:t>SC</a:t>
            </a:r>
          </a:p>
          <a:p>
            <a:pPr lvl="1"/>
            <a:r>
              <a:rPr lang="en-US" dirty="0" smtClean="0"/>
              <a:t>Remove obsolete “other 2” (802 operation) reference</a:t>
            </a:r>
            <a:endParaRPr lang="en-US" dirty="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a:xfrm>
            <a:off x="304800" y="1905000"/>
            <a:ext cx="8382000" cy="4724400"/>
          </a:xfrm>
        </p:spPr>
        <p:txBody>
          <a:bodyPr/>
          <a:lstStyle/>
          <a:p>
            <a:r>
              <a:rPr lang="en-US" dirty="0"/>
              <a:t>Document </a:t>
            </a:r>
            <a:r>
              <a:rPr lang="en-US" dirty="0" smtClean="0">
                <a:hlinkClick r:id="rId3"/>
              </a:rPr>
              <a:t>11-14-0629-16</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extLst>
      <p:ext uri="{BB962C8B-B14F-4D97-AF65-F5344CB8AC3E}">
        <p14:creationId xmlns:p14="http://schemas.microsoft.com/office/powerpoint/2010/main" val="42746316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March 2017</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March 2017</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IEEE 802.11 OM</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smtClean="0"/>
              <a:t>Approve document 11-14-0629-17 as the IEEE 802.11 </a:t>
            </a:r>
            <a:r>
              <a:rPr lang="en-US" dirty="0"/>
              <a:t>Operations </a:t>
            </a:r>
            <a:r>
              <a:rPr lang="en-US" dirty="0" smtClean="0"/>
              <a:t>Manual. </a:t>
            </a:r>
          </a:p>
          <a:p>
            <a:r>
              <a:rPr lang="en-US" dirty="0" smtClean="0"/>
              <a:t>Moved: </a:t>
            </a:r>
          </a:p>
          <a:p>
            <a:r>
              <a:rPr lang="en-US" dirty="0" smtClean="0"/>
              <a:t>Seconded:</a:t>
            </a:r>
          </a:p>
          <a:p>
            <a:r>
              <a:rPr lang="en-US" smtClean="0"/>
              <a:t>Result:</a:t>
            </a:r>
            <a:endParaRPr lang="en-US" dirty="0" smtClean="0"/>
          </a:p>
        </p:txBody>
      </p:sp>
      <p:sp>
        <p:nvSpPr>
          <p:cNvPr id="4" name="Date Placeholder 3"/>
          <p:cNvSpPr>
            <a:spLocks noGrp="1"/>
          </p:cNvSpPr>
          <p:nvPr>
            <p:ph type="dt" sz="half" idx="10"/>
          </p:nvPr>
        </p:nvSpPr>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23</a:t>
            </a:fld>
            <a:endParaRPr lang="en-US"/>
          </a:p>
        </p:txBody>
      </p:sp>
    </p:spTree>
    <p:extLst>
      <p:ext uri="{BB962C8B-B14F-4D97-AF65-F5344CB8AC3E}">
        <p14:creationId xmlns:p14="http://schemas.microsoft.com/office/powerpoint/2010/main" val="567243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March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March 2017</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March 2017</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March 2017</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March 2017</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March 2017</a:t>
            </a:r>
            <a:endParaRPr lang="en-GB"/>
          </a:p>
        </p:txBody>
      </p:sp>
      <p:sp>
        <p:nvSpPr>
          <p:cNvPr id="5" name="Footer Placeholder 4"/>
          <p:cNvSpPr>
            <a:spLocks noGrp="1"/>
          </p:cNvSpPr>
          <p:nvPr>
            <p:ph type="ftr" idx="4294967295"/>
          </p:nvPr>
        </p:nvSpPr>
        <p:spPr>
          <a:xfrm>
            <a:off x="6143636" y="6475413"/>
            <a:ext cx="2398702" cy="180975"/>
          </a:xfrm>
          <a:prstGeom prst="rect">
            <a:avLst/>
          </a:prstGeom>
        </p:spPr>
        <p:txBody>
          <a:bodyPr/>
          <a:lstStyle/>
          <a:p>
            <a:r>
              <a:rPr lang="en-GB" smtClean="0"/>
              <a:t>D. Stanley, HP Enterprise</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a:t>
            </a:fld>
            <a:endParaRPr lang="en-GB"/>
          </a:p>
        </p:txBody>
      </p:sp>
      <p:sp>
        <p:nvSpPr>
          <p:cNvPr id="10241"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
        <p:nvSpPr>
          <p:cNvPr id="10242" name="Rectangle 2"/>
          <p:cNvSpPr>
            <a:spLocks noGrp="1" noChangeArrowheads="1"/>
          </p:cNvSpPr>
          <p:nvPr>
            <p:ph type="body" idx="1"/>
          </p:nvPr>
        </p:nvSpPr>
        <p:spPr>
          <a:xfrm>
            <a:off x="685800" y="1676400"/>
            <a:ext cx="7848600" cy="4495800"/>
          </a:xfrm>
          <a:ln/>
        </p:spPr>
        <p:txBody>
          <a:bodyPr/>
          <a:lstStyle/>
          <a:p>
            <a:pPr marL="0" indent="0">
              <a:buNone/>
            </a:pPr>
            <a:r>
              <a:rPr lang="en-US" sz="1600" dirty="0"/>
              <a:t>All participation in IEEE 802 Working Group meetings is on an individual basis</a:t>
            </a:r>
          </a:p>
          <a:p>
            <a:pPr marL="0" indent="0">
              <a:buNone/>
            </a:pPr>
            <a:r>
              <a:rPr lang="en-GB" sz="1400" i="1" dirty="0"/>
              <a:t>•     </a:t>
            </a:r>
            <a:r>
              <a:rPr lang="en-GB" sz="1400" i="1" dirty="0" smtClean="0"/>
              <a:t>Participants </a:t>
            </a:r>
            <a:r>
              <a:rPr lang="en-GB" sz="1400" i="1" dirty="0"/>
              <a:t>in the IEEE standards development individual process shall act based on their qualifications and experience</a:t>
            </a:r>
            <a:r>
              <a:rPr lang="en-GB" sz="1400" i="1" dirty="0" smtClean="0"/>
              <a:t>. (</a:t>
            </a:r>
            <a:r>
              <a:rPr lang="en-GB" sz="1400" i="1" dirty="0" smtClean="0">
                <a:hlinkClick r:id="rId3"/>
              </a:rPr>
              <a:t>https</a:t>
            </a:r>
            <a:r>
              <a:rPr lang="en-GB" sz="1400" i="1" dirty="0">
                <a:hlinkClick r:id="rId3"/>
              </a:rPr>
              <a:t>://</a:t>
            </a:r>
            <a:r>
              <a:rPr lang="en-GB" sz="1400" i="1" dirty="0" smtClean="0">
                <a:hlinkClick r:id="rId3"/>
              </a:rPr>
              <a:t>standards.ieee.org/develop/policies/bylaws/sb_bylaws.pdf</a:t>
            </a:r>
            <a:r>
              <a:rPr lang="en-GB" sz="1400" i="1" dirty="0" smtClean="0"/>
              <a:t>  section </a:t>
            </a:r>
            <a:r>
              <a:rPr lang="en-GB" sz="1400" i="1" dirty="0"/>
              <a:t>5.2.1)</a:t>
            </a:r>
            <a:endParaRPr lang="en-US" sz="1400" dirty="0"/>
          </a:p>
          <a:p>
            <a:pPr marL="0" indent="0">
              <a:buNone/>
            </a:pPr>
            <a:r>
              <a:rPr lang="en-US" sz="1400" dirty="0" smtClean="0"/>
              <a:t>•</a:t>
            </a:r>
            <a:r>
              <a:rPr lang="en-US" sz="1400" dirty="0"/>
              <a:t>    </a:t>
            </a:r>
            <a:r>
              <a:rPr lang="en-US" sz="1400" i="1" dirty="0" smtClean="0"/>
              <a:t>IEEE 802 </a:t>
            </a:r>
            <a:r>
              <a:rPr lang="en-GB" sz="1400" i="1" dirty="0" smtClean="0"/>
              <a:t>Working </a:t>
            </a:r>
            <a:r>
              <a:rPr lang="en-GB" sz="1400" i="1" dirty="0"/>
              <a:t>Group membership is by </a:t>
            </a:r>
            <a:r>
              <a:rPr lang="en-GB" sz="1400" i="1" dirty="0" smtClean="0"/>
              <a:t>individual; </a:t>
            </a:r>
            <a:r>
              <a:rPr lang="en-GB" sz="1400" i="1" dirty="0"/>
              <a:t>“Working Group members shall participate in the consensus process in a manner consistent with their professional expert opinion as individuals, and not as organizational representatives”. </a:t>
            </a:r>
            <a:r>
              <a:rPr lang="en-GB" sz="1400" i="1" dirty="0" smtClean="0"/>
              <a:t>(</a:t>
            </a:r>
            <a:r>
              <a:rPr lang="en-GB" sz="1400" i="1" u="sng" dirty="0" smtClean="0">
                <a:hlinkClick r:id="rId4"/>
              </a:rPr>
              <a:t>http</a:t>
            </a:r>
            <a:r>
              <a:rPr lang="en-GB" sz="1400" i="1" u="sng" dirty="0">
                <a:hlinkClick r:id="rId4"/>
              </a:rPr>
              <a:t>://</a:t>
            </a:r>
            <a:r>
              <a:rPr lang="en-GB" sz="1400" i="1" u="sng" dirty="0" smtClean="0">
                <a:hlinkClick r:id="rId4"/>
              </a:rPr>
              <a:t>ieee802.org/PNP/approved/IEEE_802_WG_PandP_v19.pdf</a:t>
            </a:r>
            <a:r>
              <a:rPr lang="en-GB" sz="1400" i="1" dirty="0" smtClean="0"/>
              <a:t> section 4.2.1)</a:t>
            </a:r>
            <a:endParaRPr lang="en-US" sz="1400" dirty="0"/>
          </a:p>
          <a:p>
            <a:pPr>
              <a:buFont typeface="Arial" panose="020B0604020202020204" pitchFamily="34" charset="0"/>
              <a:buChar char="•"/>
            </a:pPr>
            <a:r>
              <a:rPr lang="en-US" sz="1400" dirty="0" smtClean="0"/>
              <a:t>You </a:t>
            </a:r>
            <a:r>
              <a:rPr lang="en-US" sz="1400" dirty="0"/>
              <a:t>have an obligation to act and vote as an individual and not under the direction of any other individual or group. Your obligation to act and vote as an individual applies in all cases, </a:t>
            </a:r>
            <a:r>
              <a:rPr lang="en-US" sz="1400" dirty="0" smtClean="0"/>
              <a:t>regardless </a:t>
            </a:r>
            <a:r>
              <a:rPr lang="en-US" sz="1400" dirty="0"/>
              <a:t>of any external commitments, agreements, contracts, or orders</a:t>
            </a:r>
            <a:r>
              <a:rPr lang="en-US" sz="1400" dirty="0" smtClean="0"/>
              <a:t>. </a:t>
            </a:r>
          </a:p>
          <a:p>
            <a:pPr>
              <a:buFont typeface="Arial" panose="020B0604020202020204" pitchFamily="34" charset="0"/>
              <a:buChar char="•"/>
            </a:pPr>
            <a:r>
              <a:rPr lang="en-US" sz="1400" dirty="0" smtClean="0"/>
              <a:t>You </a:t>
            </a:r>
            <a:r>
              <a:rPr lang="en-US" sz="1400" dirty="0"/>
              <a:t>shall not direct the actions or votes of any other member of an IEEE 802 Working Group or retaliate against any other member for their actions or votes within IEEE 802 Working Group meetings</a:t>
            </a:r>
            <a:r>
              <a:rPr lang="en-US" sz="1400" dirty="0" smtClean="0"/>
              <a:t>, see </a:t>
            </a:r>
            <a:r>
              <a:rPr lang="en-US" sz="1400" u="sng" dirty="0">
                <a:hlinkClick r:id="rId5"/>
              </a:rPr>
              <a:t>https://standards.ieee.org/develop/policies/bylaws/sb_bylaws.pdf </a:t>
            </a:r>
            <a:r>
              <a:rPr lang="en-US" sz="1400" dirty="0" smtClean="0"/>
              <a:t> section 5.2.1.3 and </a:t>
            </a:r>
            <a:r>
              <a:rPr lang="en-GB" sz="1400" u="sng" dirty="0" smtClean="0">
                <a:hlinkClick r:id="rId4"/>
              </a:rPr>
              <a:t>http</a:t>
            </a:r>
            <a:r>
              <a:rPr lang="en-GB" sz="1400" u="sng" dirty="0">
                <a:hlinkClick r:id="rId4"/>
              </a:rPr>
              <a:t>://ieee802.org/PNP/approved/IEEE_802_WG_PandP_v19.pdf</a:t>
            </a:r>
            <a:r>
              <a:rPr lang="en-GB" sz="1400" dirty="0"/>
              <a:t>  section </a:t>
            </a:r>
            <a:r>
              <a:rPr lang="en-GB" sz="1400" dirty="0" smtClean="0"/>
              <a:t>3.4.1, list item x</a:t>
            </a:r>
            <a:endParaRPr lang="en-US" sz="1400" dirty="0"/>
          </a:p>
          <a:p>
            <a:pPr marL="0" indent="0">
              <a:buNone/>
            </a:pPr>
            <a:r>
              <a:rPr lang="en-US" sz="1600" dirty="0" smtClean="0"/>
              <a:t>By </a:t>
            </a:r>
            <a:r>
              <a:rPr lang="en-US" sz="1600" dirty="0"/>
              <a:t>participating in IEEE 802 meetings, you accept these requirements. </a:t>
            </a:r>
            <a:r>
              <a:rPr lang="en-US" sz="1600" dirty="0" smtClean="0"/>
              <a:t> If </a:t>
            </a:r>
            <a:r>
              <a:rPr lang="en-US" sz="1600" dirty="0"/>
              <a:t>you do not agree to these policies then you shall not participate.</a:t>
            </a:r>
          </a:p>
          <a:p>
            <a:endParaRPr lang="en-US" dirty="0"/>
          </a:p>
        </p:txBody>
      </p:sp>
    </p:spTree>
    <p:extLst>
      <p:ext uri="{BB962C8B-B14F-4D97-AF65-F5344CB8AC3E}">
        <p14:creationId xmlns:p14="http://schemas.microsoft.com/office/powerpoint/2010/main" val="17572110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March 2017</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42664</TotalTime>
  <Words>1933</Words>
  <Application>Microsoft Office PowerPoint</Application>
  <PresentationFormat>On-screen Show (4:3)</PresentationFormat>
  <Paragraphs>339</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802-11-Submission</vt:lpstr>
      <vt:lpstr>Document</vt:lpstr>
      <vt:lpstr>Packager Shell Object</vt:lpstr>
      <vt:lpstr>2nd  Vice Chair Report March 2017</vt:lpstr>
      <vt:lpstr>Abstract</vt:lpstr>
      <vt:lpstr>Monday–  802.11 Opening Plenary</vt:lpstr>
      <vt:lpstr>Participants, Patents, and Duty to Inform</vt:lpstr>
      <vt:lpstr>Patent Related Links</vt:lpstr>
      <vt:lpstr>Call for Potentially Essential Patents</vt:lpstr>
      <vt:lpstr>Other Guidelines for IEEE WG Meetings</vt:lpstr>
      <vt:lpstr>Participation in IEEE 802 Meetings</vt:lpstr>
      <vt:lpstr>PowerPoint Presentation</vt:lpstr>
      <vt:lpstr>IEEE-SA policy documents</vt:lpstr>
      <vt:lpstr>Current IEEE-SA Rule documents</vt:lpstr>
      <vt:lpstr>IEEE-SA Rule documents updates 2016</vt:lpstr>
      <vt:lpstr>IEEE-SA Rule documents updates 2016</vt:lpstr>
      <vt:lpstr>Current IEEE 802, 802.11 rules documents </vt:lpstr>
      <vt:lpstr>March 2017 802 Rules Meeting </vt:lpstr>
      <vt:lpstr>IEEE 802.11 OM Status and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Motion: IEEE 802.11 OM</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March 2017</cp:keywords>
  <dc:description>Dorothy Stanley (Hewlett Packard Enterprise))</dc:description>
  <cp:lastModifiedBy>Dorothy Stanley</cp:lastModifiedBy>
  <cp:revision>299</cp:revision>
  <cp:lastPrinted>2014-04-08T14:44:21Z</cp:lastPrinted>
  <dcterms:created xsi:type="dcterms:W3CDTF">2012-03-12T21:29:33Z</dcterms:created>
  <dcterms:modified xsi:type="dcterms:W3CDTF">2017-03-13T05:23:11Z</dcterms:modified>
</cp:coreProperties>
</file>