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60" r:id="rId8"/>
    <p:sldId id="2313" r:id="rId9"/>
    <p:sldId id="2376" r:id="rId10"/>
    <p:sldId id="2355" r:id="rId11"/>
    <p:sldId id="2372" r:id="rId12"/>
    <p:sldId id="2288" r:id="rId13"/>
    <p:sldId id="2345" r:id="rId14"/>
    <p:sldId id="2353" r:id="rId15"/>
    <p:sldId id="2354" r:id="rId16"/>
    <p:sldId id="2359" r:id="rId17"/>
    <p:sldId id="2361" r:id="rId18"/>
    <p:sldId id="2363" r:id="rId19"/>
    <p:sldId id="2377" r:id="rId20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>
        <p:scale>
          <a:sx n="90" d="100"/>
          <a:sy n="90" d="100"/>
        </p:scale>
        <p:origin x="-1212" y="-18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802.11-17/0256r1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802.11-17/0256r1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802.11-17/0256r1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2017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802.11-17/0256r1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March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802.11-17/0256r1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March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802.11-17/0256r1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802.11-17/0256r1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March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14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802.11-17/0256r1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March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802.11-17/0256r1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March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802.11-17/0256r1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2017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802.11-17/0256r1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March 2017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802.11-17/0256r1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March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802.11-17/0256r1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327-03-00ax-tgax-phy-ad-hoc-mar-2017-pre-meeting-agenda.ppt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mentor.ieee.org/802.11/dcn/17/11-17-0356-06-00ax-tgax-march-2017-ad-hoc-meeting-agenda-non-phy-ad-hoc.pptx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574-01-AANI-draft-ls-from-802-11-to-3gpp-sa-requesting-status-and-information-on-wlan-integration-in-3gpp-nextgen-system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6/11-16-1573-03-AANI-draft-ls-from-802-11-to-3gpp-ran-requesting-status-and-information-on-radio-level-integration.docx" TargetMode="External"/><Relationship Id="rId5" Type="http://schemas.openxmlformats.org/officeDocument/2006/relationships/hyperlink" Target="https://mentor.ieee.org/802.11/dcn/16/11-16-1101-10-0000-draft-ls-from-802-11-to-3gpp-ran-and-sa-on-imt-2020.docx" TargetMode="External"/><Relationship Id="rId4" Type="http://schemas.openxmlformats.org/officeDocument/2006/relationships/hyperlink" Target="https://mentor.ieee.org/802.11/dcn/17/11-17-0315-00-0000-liaison-statement-from-3gpp-ran2-on-estimated-wlan-throughput.do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436-01-0arc-yang-modelling-and-netconf-protocol-discussion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6/11-16-1512-00-0arc-glk-802-1q-bridge.pptx" TargetMode="External"/><Relationship Id="rId4" Type="http://schemas.openxmlformats.org/officeDocument/2006/relationships/hyperlink" Target="https://mentor.ieee.org/802.11/dcn/15/11-15-0355-04-0arc-mib-truthvalue-usage-patterns.docx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5/dcn/17/15-17-0106-01-0000-802-15-4-par-revision-d.pdf" TargetMode="External"/><Relationship Id="rId3" Type="http://schemas.openxmlformats.org/officeDocument/2006/relationships/hyperlink" Target="https://mentor.ieee.org/802-ec/dcn/17/ec-17-0008-00-00EC-ieee-p802-3ch-draft-par.pdf" TargetMode="External"/><Relationship Id="rId7" Type="http://schemas.openxmlformats.org/officeDocument/2006/relationships/hyperlink" Target="https://mentor.ieee.org/802.15/dcn/17/15-17-0049-00-0000-csd-amendment-for-use-of-the-64-71-ghz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5/dcn/17/15-17-0055-01-0000-draft-par-amendment-for-use-of-the-64-71-ghz.pdf" TargetMode="External"/><Relationship Id="rId5" Type="http://schemas.openxmlformats.org/officeDocument/2006/relationships/hyperlink" Target="https://mentor.ieee.org/802.11/dcn/17/11-17-0004-01-0000-revision-par-proposal-tgmd.doc" TargetMode="External"/><Relationship Id="rId10" Type="http://schemas.openxmlformats.org/officeDocument/2006/relationships/hyperlink" Target="https://mentor.ieee.org/802.15/dcn/17/15-17-0075-00-0000-multi-gigabit-owc-csd.docx" TargetMode="External"/><Relationship Id="rId4" Type="http://schemas.openxmlformats.org/officeDocument/2006/relationships/hyperlink" Target="https://mentor.ieee.org/802-ec/dcn/17/ec-17-0009-00-00EC-ieee-p802-3ch-draft-csd.pdf" TargetMode="External"/><Relationship Id="rId9" Type="http://schemas.openxmlformats.org/officeDocument/2006/relationships/hyperlink" Target="https://mentor.ieee.org/802.15/dcn/17/15-17-0076-01-0000-multi-gigabit-owc-par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2017-03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2017-03-12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March 2017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</a:t>
            </a:r>
            <a:r>
              <a:rPr lang="en-AU" altLang="en-US" dirty="0" smtClean="0"/>
              <a:t>11-17-0252) </a:t>
            </a:r>
            <a:r>
              <a:rPr lang="en-AU" altLang="en-US" dirty="0"/>
              <a:t>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Summary of meeting in Tunisia in Feb 2017</a:t>
            </a:r>
          </a:p>
          <a:p>
            <a:pPr lvl="1">
              <a:defRPr/>
            </a:pPr>
            <a:r>
              <a:rPr lang="en-AU" dirty="0"/>
              <a:t>Discuss SC6 security ad hoc</a:t>
            </a:r>
          </a:p>
          <a:p>
            <a:pPr lvl="1">
              <a:defRPr/>
            </a:pPr>
            <a:r>
              <a:rPr lang="en-AU" dirty="0"/>
              <a:t>Discuss invitation to China NB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IEEE </a:t>
            </a:r>
            <a:r>
              <a:rPr lang="en-AU" altLang="en-US" dirty="0"/>
              <a:t>802 has </a:t>
            </a:r>
            <a:r>
              <a:rPr lang="en-AU" altLang="en-US" dirty="0" smtClean="0"/>
              <a:t>64 </a:t>
            </a:r>
            <a:r>
              <a:rPr lang="en-AU" altLang="en-US" dirty="0"/>
              <a:t>standards in or through the PSDO pipeline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r>
              <a:rPr lang="en-AU" altLang="en-US" dirty="0"/>
              <a:t>IEEE 802 has pushed 22 standards completely through the PSDO ratification process</a:t>
            </a:r>
          </a:p>
          <a:p>
            <a:r>
              <a:rPr lang="en-AU" altLang="en-US" dirty="0"/>
              <a:t>IEEE 802 has 42 standards in the pipeline for ratification under the PSDO</a:t>
            </a:r>
          </a:p>
          <a:p>
            <a:pPr lvl="1"/>
            <a:r>
              <a:rPr lang="en-AU" altLang="en-US" dirty="0"/>
              <a:t>802.1: 13 standards</a:t>
            </a:r>
          </a:p>
          <a:p>
            <a:pPr lvl="1"/>
            <a:r>
              <a:rPr lang="en-AU" altLang="en-US" dirty="0"/>
              <a:t>802.3: 12 standards</a:t>
            </a:r>
          </a:p>
          <a:p>
            <a:pPr lvl="1"/>
            <a:r>
              <a:rPr lang="en-AU" altLang="en-US" dirty="0"/>
              <a:t>802.11: 10 standards</a:t>
            </a:r>
          </a:p>
          <a:p>
            <a:pPr lvl="1"/>
            <a:r>
              <a:rPr lang="en-AU" altLang="en-US" dirty="0"/>
              <a:t>802.15: 3 standards</a:t>
            </a:r>
          </a:p>
          <a:p>
            <a:pPr lvl="1"/>
            <a:r>
              <a:rPr lang="en-AU" altLang="en-US" dirty="0"/>
              <a:t>802.21: 2 standards</a:t>
            </a:r>
          </a:p>
          <a:p>
            <a:pPr lvl="1"/>
            <a:r>
              <a:rPr lang="en-AU" altLang="en-US" dirty="0"/>
              <a:t>802.22: 2 standards</a:t>
            </a:r>
          </a:p>
        </p:txBody>
      </p:sp>
    </p:spTree>
    <p:extLst>
      <p:ext uri="{BB962C8B-B14F-4D97-AF65-F5344CB8AC3E}">
        <p14:creationId xmlns:p14="http://schemas.microsoft.com/office/powerpoint/2010/main" val="7533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March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status: LB228 on </a:t>
            </a:r>
            <a:r>
              <a:rPr lang="en-US" altLang="zh-CN" dirty="0" err="1"/>
              <a:t>TGaj</a:t>
            </a:r>
            <a:r>
              <a:rPr lang="en-US" altLang="zh-CN" dirty="0"/>
              <a:t> D5.0 passed (95% approval and 1 comment received)</a:t>
            </a:r>
          </a:p>
          <a:p>
            <a:pPr>
              <a:lnSpc>
                <a:spcPct val="90000"/>
              </a:lnSpc>
            </a:pPr>
            <a:r>
              <a:rPr lang="en-US" altLang="zh-CN" dirty="0"/>
              <a:t>March meeting goals </a:t>
            </a:r>
            <a:r>
              <a:rPr lang="en-US" altLang="zh-CN" dirty="0" smtClean="0"/>
              <a:t>(3 </a:t>
            </a:r>
            <a:r>
              <a:rPr lang="en-US" altLang="zh-CN" dirty="0"/>
              <a:t>timeslots):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Approve January 2017 meeting minutes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Resolution for comments </a:t>
            </a:r>
            <a:r>
              <a:rPr lang="en-US" altLang="zh-CN" dirty="0"/>
              <a:t>on </a:t>
            </a:r>
            <a:r>
              <a:rPr lang="en-US" dirty="0"/>
              <a:t>IEEE 802.11aj D5.0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Discussion for </a:t>
            </a:r>
            <a:r>
              <a:rPr lang="en-US" altLang="zh-CN" sz="1800" dirty="0" smtClean="0">
                <a:cs typeface="Arial" panose="020B0604020202020204" pitchFamily="34" charset="0"/>
              </a:rPr>
              <a:t>unconditional </a:t>
            </a:r>
            <a:r>
              <a:rPr lang="en-US" altLang="zh-CN" sz="1800" dirty="0">
                <a:cs typeface="Arial" panose="020B0604020202020204" pitchFamily="34" charset="0"/>
              </a:rPr>
              <a:t>sponsor ballot 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Timeline update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sym typeface="Wingdings" panose="05000000000000000000" pitchFamily="2" charset="2"/>
              </a:rPr>
              <a:t>Plan for May meeting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March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8382000" cy="4648200"/>
          </a:xfrm>
        </p:spPr>
        <p:txBody>
          <a:bodyPr/>
          <a:lstStyle/>
          <a:p>
            <a:r>
              <a:rPr lang="en-US" dirty="0"/>
              <a:t>Since the January 2017 meeting</a:t>
            </a:r>
          </a:p>
          <a:p>
            <a:pPr lvl="1"/>
            <a:r>
              <a:rPr lang="en-US" sz="1800" dirty="0"/>
              <a:t>802.11ak Draft D3.1 incorporating comment resolutions from Atlanta and Draft D3.2 incorporating MDR recommendations and baseline updates were posted.</a:t>
            </a:r>
          </a:p>
          <a:p>
            <a:pPr lvl="1"/>
            <a:r>
              <a:rPr lang="en-US" sz="1800" dirty="0"/>
              <a:t>4 teleconferences were held to discuss issues in D3.1 and improvements in the 802.11ak Draft.</a:t>
            </a:r>
          </a:p>
          <a:p>
            <a:r>
              <a:rPr lang="en-US" dirty="0"/>
              <a:t>March Goals:</a:t>
            </a:r>
          </a:p>
          <a:p>
            <a:pPr lvl="1">
              <a:buFont typeface="Times New Roman" pitchFamily="16" charset="0"/>
              <a:buChar char="–"/>
            </a:pPr>
            <a:r>
              <a:rPr lang="en-GB" sz="1800" dirty="0"/>
              <a:t>Resolve the remaining comments from WG LB #227 and any other issues on P802.11ak Draft D3.2.</a:t>
            </a:r>
          </a:p>
          <a:p>
            <a:pPr lvl="1">
              <a:buFont typeface="Times New Roman" pitchFamily="16" charset="0"/>
              <a:buChar char="–"/>
            </a:pPr>
            <a:r>
              <a:rPr lang="en-GB" sz="1800" dirty="0"/>
              <a:t>Receive and discuss technical presentations.</a:t>
            </a:r>
          </a:p>
          <a:p>
            <a:pPr lvl="1">
              <a:buFont typeface="Times New Roman" pitchFamily="16" charset="0"/>
              <a:buChar char="–"/>
            </a:pPr>
            <a:r>
              <a:rPr lang="en-GB" sz="1800" dirty="0"/>
              <a:t>Initiate a recirculation ballot on a P802.11ak D4.0.</a:t>
            </a:r>
          </a:p>
          <a:p>
            <a:pPr lvl="1">
              <a:buFont typeface="Times New Roman" pitchFamily="16" charset="0"/>
              <a:buChar char="–"/>
            </a:pPr>
            <a:r>
              <a:rPr lang="en-GB" sz="1800" dirty="0"/>
              <a:t>Obtain Conditional Approval to go to Sponsor Ballot.</a:t>
            </a:r>
          </a:p>
          <a:p>
            <a:pPr marL="609600" indent="-609600"/>
            <a:r>
              <a:rPr lang="en-US" dirty="0"/>
              <a:t>Agenda: See 11-17/0194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March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14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March 2017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Initial Sponsor Ballot (D7.0)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Closed 4</a:t>
            </a:r>
            <a:r>
              <a:rPr lang="en-GB" altLang="en-US" baseline="30000" dirty="0">
                <a:ea typeface="ＭＳ Ｐゴシック" pitchFamily="34" charset="-128"/>
              </a:rPr>
              <a:t>th</a:t>
            </a:r>
            <a:r>
              <a:rPr lang="en-GB" altLang="en-US" dirty="0">
                <a:ea typeface="ＭＳ Ｐゴシック" pitchFamily="34" charset="-128"/>
              </a:rPr>
              <a:t> November 2016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87% approval, 235 comments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Comment resolution complete February 24</a:t>
            </a:r>
            <a:r>
              <a:rPr lang="en-GB" altLang="en-US" baseline="30000" dirty="0">
                <a:ea typeface="ＭＳ Ｐゴシック" pitchFamily="34" charset="-128"/>
              </a:rPr>
              <a:t>th</a:t>
            </a:r>
            <a:r>
              <a:rPr lang="en-GB" altLang="en-US" dirty="0">
                <a:ea typeface="ＭＳ Ｐゴシック" pitchFamily="34" charset="-128"/>
              </a:rPr>
              <a:t> 2017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Re-circulation Sponsor Ballot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Currently in progress, therefore </a:t>
            </a:r>
            <a:r>
              <a:rPr lang="en-GB" altLang="en-US" dirty="0" err="1">
                <a:ea typeface="ＭＳ Ｐゴシック" pitchFamily="34" charset="-128"/>
              </a:rPr>
              <a:t>TGaq</a:t>
            </a:r>
            <a:r>
              <a:rPr lang="en-GB" altLang="en-US" dirty="0">
                <a:ea typeface="ＭＳ Ｐゴシック" pitchFamily="34" charset="-128"/>
              </a:rPr>
              <a:t> short meeting this week (1 slot only)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Potentially ask EC for conditional approval to send to </a:t>
            </a:r>
            <a:r>
              <a:rPr lang="en-GB" altLang="en-US" dirty="0" err="1">
                <a:ea typeface="ＭＳ Ｐゴシック" pitchFamily="34" charset="-128"/>
              </a:rPr>
              <a:t>RevCom</a:t>
            </a:r>
            <a:r>
              <a:rPr lang="en-GB" altLang="en-US" dirty="0">
                <a:ea typeface="ＭＳ Ｐゴシック" pitchFamily="34" charset="-128"/>
              </a:rPr>
              <a:t> in April/May 2017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This week’s agenda: 11-17/0192r1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March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March 2017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09800"/>
            <a:ext cx="8305800" cy="4191000"/>
          </a:xfrm>
        </p:spPr>
        <p:txBody>
          <a:bodyPr lIns="91440" tIns="45720" rIns="91440" bIns="45720"/>
          <a:lstStyle/>
          <a:p>
            <a:r>
              <a:rPr lang="en-CA" sz="2200" dirty="0"/>
              <a:t>Since January 2017, the TG Held weekly conference calls to progress comment resolution</a:t>
            </a:r>
          </a:p>
          <a:p>
            <a:pPr lvl="1"/>
            <a:r>
              <a:rPr lang="en-CA" sz="1800" dirty="0"/>
              <a:t>Resolution of over 190  were discussed</a:t>
            </a:r>
          </a:p>
          <a:p>
            <a:r>
              <a:rPr lang="en-CA" sz="2200" dirty="0"/>
              <a:t>The TG had a very productive 3-day ad hoc meeting during the period March 8-10.</a:t>
            </a:r>
          </a:p>
          <a:p>
            <a:pPr lvl="1"/>
            <a:r>
              <a:rPr lang="en-CA" sz="1800" dirty="0"/>
              <a:t>Resolutions of about 1000 CIDs were discussed</a:t>
            </a:r>
          </a:p>
          <a:p>
            <a:pPr lvl="1"/>
            <a:r>
              <a:rPr lang="en-CA" sz="1800" dirty="0"/>
              <a:t>PHY Agenda: </a:t>
            </a:r>
            <a:r>
              <a:rPr lang="en-CA" sz="1800" dirty="0">
                <a:hlinkClick r:id="rId3"/>
              </a:rPr>
              <a:t>https://mentor.ieee.org/802.11/dcn/17/11-17-0327-03-00ax-tgax-phy-ad-hoc-mar-2017-pre-meeting-agenda.pptx</a:t>
            </a:r>
            <a:r>
              <a:rPr lang="en-CA" sz="1800" dirty="0"/>
              <a:t> </a:t>
            </a:r>
          </a:p>
          <a:p>
            <a:pPr lvl="1"/>
            <a:r>
              <a:rPr lang="en-CA" sz="1800" dirty="0"/>
              <a:t>Non-PHY agenda </a:t>
            </a:r>
            <a:r>
              <a:rPr lang="en-CA" sz="1800" dirty="0">
                <a:hlinkClick r:id="rId4"/>
              </a:rPr>
              <a:t>https://mentor.ieee.org/802.11/dcn/17/11-17-0356-06-00ax-tgax-march-2017-ad-hoc-meeting-agenda-non-phy-ad-hoc.pptx</a:t>
            </a:r>
            <a:r>
              <a:rPr lang="en-CA" sz="1800" dirty="0"/>
              <a:t> : </a:t>
            </a:r>
          </a:p>
          <a:p>
            <a:r>
              <a:rPr lang="en-CA" sz="2200" dirty="0"/>
              <a:t>Continue with the comment resolution.</a:t>
            </a:r>
          </a:p>
          <a:p>
            <a:r>
              <a:rPr lang="en-CA" sz="2200" dirty="0"/>
              <a:t>Discuss and update the TG </a:t>
            </a:r>
            <a:r>
              <a:rPr lang="en-CA" sz="2200" dirty="0" smtClean="0"/>
              <a:t>timeline; </a:t>
            </a:r>
            <a:r>
              <a:rPr lang="en-US" sz="2000" dirty="0" smtClean="0"/>
              <a:t>Agenda </a:t>
            </a:r>
            <a:r>
              <a:rPr lang="en-US" sz="2000" dirty="0"/>
              <a:t>is </a:t>
            </a:r>
            <a:r>
              <a:rPr lang="en-US" sz="2000" dirty="0" smtClean="0"/>
              <a:t>in </a:t>
            </a:r>
            <a:r>
              <a:rPr lang="en-US" sz="2000" dirty="0"/>
              <a:t>11-17/0199r0.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March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March 2017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7848600" cy="3886200"/>
          </a:xfrm>
        </p:spPr>
        <p:txBody>
          <a:bodyPr lIns="91440" tIns="45720" rIns="91440" bIns="45720"/>
          <a:lstStyle/>
          <a:p>
            <a:r>
              <a:rPr lang="en-CA" dirty="0"/>
              <a:t>Approval of meeting minutes of January 2017 interim and the teleconference calls on February 15, February 22, March 1, and March 2</a:t>
            </a:r>
          </a:p>
          <a:p>
            <a:r>
              <a:rPr lang="en-CA" dirty="0"/>
              <a:t>Progress review</a:t>
            </a:r>
          </a:p>
          <a:p>
            <a:r>
              <a:rPr lang="en-US" dirty="0"/>
              <a:t>Draft 0.2 review and approval</a:t>
            </a:r>
          </a:p>
          <a:p>
            <a:r>
              <a:rPr lang="en-US" dirty="0"/>
              <a:t>Channel model document review and approval</a:t>
            </a:r>
          </a:p>
          <a:p>
            <a:r>
              <a:rPr lang="en-CA" dirty="0"/>
              <a:t>Technical presentations</a:t>
            </a:r>
          </a:p>
          <a:p>
            <a:r>
              <a:rPr lang="en-CA" dirty="0"/>
              <a:t>Comment collection period in late March/early April</a:t>
            </a:r>
          </a:p>
          <a:p>
            <a:r>
              <a:rPr lang="en-US" dirty="0"/>
              <a:t>Agenda for this meeting is available in document 11-17/0178r2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March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Open call for submissions to the Functional Requirements and Spec Framework documents.</a:t>
            </a:r>
          </a:p>
          <a:p>
            <a:pPr marL="1009650" lvl="1" indent="-609600"/>
            <a:endParaRPr lang="en-US" sz="1000" dirty="0"/>
          </a:p>
          <a:p>
            <a:r>
              <a:rPr lang="en-US" sz="2000" dirty="0"/>
              <a:t>March Goals: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Continue on Functional Requirement Document development.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Approve submissions of technical material towards SFD text.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Review technical submissions on channel models, proposed technical approaches etc. </a:t>
            </a:r>
          </a:p>
          <a:p>
            <a:pPr marL="457200" lvl="1" indent="0">
              <a:buNone/>
            </a:pPr>
            <a:endParaRPr lang="en-US" sz="1100" dirty="0"/>
          </a:p>
          <a:p>
            <a:r>
              <a:rPr lang="en-US" sz="2000" dirty="0"/>
              <a:t>Agenda: </a:t>
            </a:r>
            <a:r>
              <a:rPr lang="en-US" sz="2000" b="0" dirty="0"/>
              <a:t>refer to submission 11-17/0097.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17</a:t>
            </a:fld>
            <a:endParaRPr lang="en-US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759272"/>
              </p:ext>
            </p:extLst>
          </p:nvPr>
        </p:nvGraphicFramePr>
        <p:xfrm>
          <a:off x="5562600" y="4800600"/>
          <a:ext cx="3145800" cy="15547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24300"/>
                <a:gridCol w="524300"/>
                <a:gridCol w="524300"/>
                <a:gridCol w="524300"/>
                <a:gridCol w="524300"/>
                <a:gridCol w="524300"/>
              </a:tblGrid>
              <a:tr h="23373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MON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TUE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WED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THU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FRI</a:t>
                      </a:r>
                      <a:endParaRPr lang="en-US" sz="1100" dirty="0"/>
                    </a:p>
                  </a:txBody>
                  <a:tcPr marT="45746" marB="45746"/>
                </a:tc>
              </a:tr>
              <a:tr h="23373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AM1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3373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AM2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3373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PM1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AZ</a:t>
                      </a:r>
                      <a:endParaRPr lang="en-US" sz="11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AZ</a:t>
                      </a:r>
                      <a:endParaRPr lang="en-US" sz="11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3373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PM2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3373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Eve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dirty="0" smtClean="0"/>
              <a:t>– March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</a:t>
            </a:r>
            <a:r>
              <a:rPr lang="en-GB" dirty="0" smtClean="0"/>
              <a:t>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534400" cy="4495800"/>
          </a:xfrm>
        </p:spPr>
        <p:txBody>
          <a:bodyPr/>
          <a:lstStyle/>
          <a:p>
            <a:r>
              <a:rPr lang="en-US" altLang="en-US" sz="1800" dirty="0"/>
              <a:t>Since the last F2F meeting</a:t>
            </a:r>
          </a:p>
          <a:p>
            <a:pPr lvl="1"/>
            <a:r>
              <a:rPr lang="en-US" altLang="en-US" sz="1600" dirty="0"/>
              <a:t>TG approved the TG leadership </a:t>
            </a:r>
            <a:r>
              <a:rPr lang="en-US" altLang="en-US" sz="1600" dirty="0" smtClean="0"/>
              <a:t>structure: </a:t>
            </a:r>
            <a:r>
              <a:rPr lang="en-US" altLang="en-US" sz="1400" dirty="0" smtClean="0"/>
              <a:t>Chair</a:t>
            </a:r>
            <a:r>
              <a:rPr lang="en-US" altLang="en-US" sz="1400" dirty="0"/>
              <a:t>, 2 Vice-chairs, Secretary</a:t>
            </a:r>
          </a:p>
          <a:p>
            <a:pPr lvl="1"/>
            <a:r>
              <a:rPr lang="en-US" altLang="en-US" sz="1600" dirty="0"/>
              <a:t>TG Secretary (Leif </a:t>
            </a:r>
            <a:r>
              <a:rPr lang="en-US" altLang="en-US" sz="1600" dirty="0" err="1"/>
              <a:t>Wilhelmsson</a:t>
            </a:r>
            <a:r>
              <a:rPr lang="en-US" altLang="en-US" sz="1600" dirty="0"/>
              <a:t>) confirmed by the TG</a:t>
            </a:r>
          </a:p>
          <a:p>
            <a:pPr lvl="1"/>
            <a:r>
              <a:rPr lang="en-US" altLang="en-US" sz="1600" dirty="0"/>
              <a:t>Discussed TG spec development process</a:t>
            </a:r>
          </a:p>
          <a:p>
            <a:pPr lvl="1"/>
            <a:r>
              <a:rPr lang="en-US" altLang="en-US" sz="1600" dirty="0"/>
              <a:t>TG approved to create four TG documents</a:t>
            </a:r>
          </a:p>
          <a:p>
            <a:pPr lvl="2"/>
            <a:r>
              <a:rPr lang="en-US" altLang="en-US" sz="1400" dirty="0"/>
              <a:t>Use case, functional requirements, evaluation methodology and simulation scenario, and spec framework</a:t>
            </a:r>
          </a:p>
          <a:p>
            <a:pPr lvl="1"/>
            <a:r>
              <a:rPr lang="en-US" altLang="en-US" sz="1600" dirty="0"/>
              <a:t>Reviewed technical presentations (27 submissions</a:t>
            </a:r>
            <a:r>
              <a:rPr lang="en-US" altLang="en-US" sz="1600" dirty="0" smtClean="0"/>
              <a:t>), Approved </a:t>
            </a:r>
            <a:r>
              <a:rPr lang="en-US" altLang="en-US" sz="1600" dirty="0"/>
              <a:t>the TG timeline</a:t>
            </a:r>
          </a:p>
          <a:p>
            <a:r>
              <a:rPr lang="en-US" altLang="en-US" sz="1800" dirty="0"/>
              <a:t>Plan for this meeting</a:t>
            </a:r>
          </a:p>
          <a:p>
            <a:pPr lvl="1"/>
            <a:r>
              <a:rPr lang="en-US" altLang="en-US" sz="1600" dirty="0"/>
              <a:t>Conduct TG Vice-Chair election</a:t>
            </a:r>
          </a:p>
          <a:p>
            <a:pPr lvl="1"/>
            <a:r>
              <a:rPr lang="en-US" altLang="en-US" sz="1600" dirty="0"/>
              <a:t>Review technical presentations</a:t>
            </a:r>
          </a:p>
          <a:p>
            <a:pPr lvl="1"/>
            <a:r>
              <a:rPr lang="en-US" altLang="en-US" sz="1600" dirty="0"/>
              <a:t>Work on task group documents</a:t>
            </a:r>
          </a:p>
          <a:p>
            <a:pPr lvl="1"/>
            <a:r>
              <a:rPr lang="en-US" altLang="en-US" sz="1600" dirty="0"/>
              <a:t>Review TG timeline</a:t>
            </a:r>
          </a:p>
          <a:p>
            <a:r>
              <a:rPr lang="en-US" altLang="en-US" sz="1800" dirty="0"/>
              <a:t>Agenda can be found in doc: IEEE 802.11-17/193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LC TIG </a:t>
            </a:r>
            <a:r>
              <a:rPr lang="en-US" altLang="ja-JP" dirty="0" smtClean="0"/>
              <a:t>– March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br>
              <a:rPr lang="en-GB" sz="2800" b="0" dirty="0" smtClean="0"/>
            </a:br>
            <a:r>
              <a:rPr lang="en-GB" dirty="0" smtClean="0"/>
              <a:t>Chair: Nikola </a:t>
            </a:r>
            <a:r>
              <a:rPr lang="en-US" dirty="0" err="1" smtClean="0"/>
              <a:t>Serafimovski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534400" cy="4495800"/>
          </a:xfrm>
        </p:spPr>
        <p:txBody>
          <a:bodyPr/>
          <a:lstStyle/>
          <a:p>
            <a:pPr algn="just"/>
            <a:r>
              <a:rPr lang="en-GB" altLang="en-US" dirty="0"/>
              <a:t>LC TIG report structure approved in Jan. 2017</a:t>
            </a:r>
          </a:p>
          <a:p>
            <a:pPr algn="just"/>
            <a:r>
              <a:rPr lang="en-GB" altLang="en-US" dirty="0"/>
              <a:t>Three (2) meeting slots for the March. 2017 session</a:t>
            </a:r>
          </a:p>
          <a:p>
            <a:pPr lvl="1" algn="just"/>
            <a:r>
              <a:rPr lang="en-GB" altLang="en-US" dirty="0"/>
              <a:t>Monday, </a:t>
            </a:r>
            <a:r>
              <a:rPr lang="en-GB" altLang="en-US" dirty="0" smtClean="0"/>
              <a:t>AM1, Tuesday</a:t>
            </a:r>
            <a:r>
              <a:rPr lang="en-GB" altLang="en-US" dirty="0"/>
              <a:t>, </a:t>
            </a:r>
            <a:r>
              <a:rPr lang="en-GB" altLang="en-US" dirty="0" smtClean="0"/>
              <a:t>PM3, Thursday</a:t>
            </a:r>
            <a:r>
              <a:rPr lang="en-GB" altLang="en-US" dirty="0"/>
              <a:t>, AM1</a:t>
            </a:r>
          </a:p>
          <a:p>
            <a:pPr algn="just"/>
            <a:r>
              <a:rPr lang="en-GB" altLang="en-US" dirty="0"/>
              <a:t>Proposed Agenda (doc. </a:t>
            </a:r>
            <a:r>
              <a:rPr lang="en-GB" altLang="en-US" dirty="0" smtClean="0"/>
              <a:t>17/0203r0</a:t>
            </a:r>
            <a:r>
              <a:rPr lang="en-GB" altLang="en-US" dirty="0"/>
              <a:t>):</a:t>
            </a:r>
          </a:p>
          <a:p>
            <a:pPr lvl="1" algn="just"/>
            <a:r>
              <a:rPr lang="en-GB" altLang="en-US" dirty="0"/>
              <a:t>Vice-chair, Secretary and Editor nominations approval</a:t>
            </a:r>
          </a:p>
          <a:p>
            <a:pPr lvl="1" algn="just"/>
            <a:r>
              <a:rPr lang="en-GB" altLang="en-US" dirty="0"/>
              <a:t>Continue development of the report doc. 17/0023r3</a:t>
            </a:r>
          </a:p>
          <a:p>
            <a:pPr lvl="1" algn="just"/>
            <a:r>
              <a:rPr lang="en-GB" altLang="en-US" dirty="0"/>
              <a:t>Discuss the liaison statement from 802.11 to other stakeholders</a:t>
            </a:r>
          </a:p>
          <a:p>
            <a:pPr lvl="1" algn="just"/>
            <a:r>
              <a:rPr lang="en-GB" altLang="en-US" dirty="0"/>
              <a:t>Motion to release the liaison statement during WG plenary</a:t>
            </a:r>
          </a:p>
          <a:p>
            <a:pPr lvl="1" algn="just"/>
            <a:r>
              <a:rPr lang="en-GB" altLang="en-US" dirty="0"/>
              <a:t>Discussion on the questions and responses</a:t>
            </a:r>
            <a:endParaRPr lang="en-US" altLang="en-US" dirty="0"/>
          </a:p>
          <a:p>
            <a:pPr lvl="1" algn="just"/>
            <a:r>
              <a:rPr lang="en-US" altLang="en-US" dirty="0" smtClean="0"/>
              <a:t>Goals </a:t>
            </a:r>
            <a:r>
              <a:rPr lang="en-US" altLang="en-US" dirty="0"/>
              <a:t>for May 2017 plenary</a:t>
            </a:r>
          </a:p>
          <a:p>
            <a:pPr lvl="1" algn="just"/>
            <a:r>
              <a:rPr lang="en-US" altLang="en-US" dirty="0"/>
              <a:t>Teleconference call schedule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2017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March 2017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</a:t>
            </a:r>
            <a:r>
              <a:rPr lang="en-US" altLang="en-US" sz="1800" kern="0" dirty="0"/>
              <a:t>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PDED </a:t>
            </a:r>
            <a:r>
              <a:rPr lang="en-US" altLang="en-US" sz="1800" kern="0" dirty="0"/>
              <a:t>Ad Hoc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/>
              <a:t>(</a:t>
            </a:r>
            <a:r>
              <a:rPr lang="en-US" sz="1800" kern="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TIG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March 2017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Review publication status of 11ah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Review MDR for 802.11ak</a:t>
            </a:r>
          </a:p>
          <a:p>
            <a:r>
              <a:rPr lang="en-US" dirty="0"/>
              <a:t>New amendment style review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March 2017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11-11/0270r36 (September 2016)</a:t>
            </a:r>
          </a:p>
          <a:p>
            <a:pPr eaLnBrk="1" hangingPunct="1"/>
            <a:r>
              <a:rPr lang="en-US" altLang="en-US" dirty="0"/>
              <a:t>Changes since last meeting: None</a:t>
            </a:r>
          </a:p>
          <a:p>
            <a:pPr eaLnBrk="1" hangingPunct="1"/>
            <a:r>
              <a:rPr lang="en-US" altLang="en-US" dirty="0"/>
              <a:t>Pending changes:</a:t>
            </a:r>
          </a:p>
          <a:p>
            <a:pPr lvl="1" eaLnBrk="1" hangingPunct="1"/>
            <a:r>
              <a:rPr lang="en-US" altLang="en-US" dirty="0"/>
              <a:t>Allocations for </a:t>
            </a:r>
            <a:r>
              <a:rPr lang="en-US" altLang="en-US" dirty="0" err="1"/>
              <a:t>TGak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Allocations for </a:t>
            </a:r>
            <a:r>
              <a:rPr lang="en-US" altLang="en-US" dirty="0" err="1"/>
              <a:t>TGax</a:t>
            </a:r>
            <a:r>
              <a:rPr lang="en-US" altLang="en-US" dirty="0"/>
              <a:t> including Control subtype for Trigger frame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March 2017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948220"/>
            <a:ext cx="8305800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Progress LS 3GPP SA (</a:t>
            </a:r>
            <a:r>
              <a:rPr lang="en-US" altLang="en-US" sz="2000" dirty="0">
                <a:hlinkClick r:id="rId3"/>
              </a:rPr>
              <a:t>11-16/1574</a:t>
            </a:r>
            <a:r>
              <a:rPr lang="en-US" altLang="en-US" sz="2000" dirty="0"/>
              <a:t>) on suggested technical areas of engagement and requesting guidance on SA planning/timing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Review response to 3GPP RAN LS (if </a:t>
            </a:r>
            <a:r>
              <a:rPr lang="en-US" altLang="en-US" sz="2000" dirty="0" smtClean="0"/>
              <a:t>available)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Review </a:t>
            </a:r>
            <a:r>
              <a:rPr lang="en-US" altLang="en-US" sz="2000" dirty="0"/>
              <a:t>and reply to 3GPP RAN WG 2 reply LS (</a:t>
            </a:r>
            <a:r>
              <a:rPr lang="en-US" altLang="en-US" sz="2000" dirty="0">
                <a:hlinkClick r:id="rId4"/>
              </a:rPr>
              <a:t>11-17/0315r0</a:t>
            </a:r>
            <a:r>
              <a:rPr lang="en-US" altLang="en-US" sz="2000" dirty="0" smtClean="0"/>
              <a:t>)</a:t>
            </a:r>
            <a:endParaRPr lang="en-US" altLang="en-US" sz="2000" dirty="0"/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Activity to date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dirty="0" smtClean="0"/>
              <a:t>Held 3 teleconferences: Dec 1, 15, Jan 5; limited progress on LSs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LS (</a:t>
            </a:r>
            <a:r>
              <a:rPr lang="en-US" altLang="en-US" sz="2000" dirty="0">
                <a:hlinkClick r:id="rId5"/>
              </a:rPr>
              <a:t>11-16/1101r10</a:t>
            </a:r>
            <a:r>
              <a:rPr lang="en-US" altLang="en-US" sz="2000" dirty="0"/>
              <a:t>) to 3GPP RAN and SA (9/16)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LS (</a:t>
            </a:r>
            <a:r>
              <a:rPr lang="en-US" altLang="en-US" sz="2000" dirty="0">
                <a:hlinkClick r:id="rId6"/>
              </a:rPr>
              <a:t>11-16/1573r3</a:t>
            </a:r>
            <a:r>
              <a:rPr lang="en-US" altLang="en-US" sz="2000" dirty="0"/>
              <a:t>) to 3GPP RAN (1/17</a:t>
            </a:r>
            <a:r>
              <a:rPr lang="en-US" altLang="en-US" sz="2000" dirty="0" smtClean="0"/>
              <a:t>)</a:t>
            </a:r>
            <a:endParaRPr lang="en-US" sz="2000" dirty="0" smtClean="0"/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Agenda, see 11-17-200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AANI SC: Tues Mar 14, PM1, Thurs Mar 16 AM2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Tx/>
              <a:buChar char="•"/>
              <a:defRPr/>
            </a:pPr>
            <a:r>
              <a:rPr lang="en-US" altLang="en-US" sz="2400" b="1" dirty="0">
                <a:latin typeface="+mn-lt"/>
                <a:ea typeface="MS PGothic" panose="020B0600070205080204" pitchFamily="34" charset="-128"/>
              </a:rPr>
              <a:t>802.1CF </a:t>
            </a:r>
            <a:r>
              <a:rPr lang="en-US" altLang="en-US" sz="2400" b="1" dirty="0" err="1">
                <a:latin typeface="+mn-lt"/>
                <a:ea typeface="MS PGothic" panose="020B0600070205080204" pitchFamily="34" charset="-128"/>
              </a:rPr>
              <a:t>OmniRAN</a:t>
            </a:r>
            <a:r>
              <a:rPr lang="en-US" altLang="en-US" sz="2400" b="1" dirty="0">
                <a:latin typeface="+mn-lt"/>
                <a:ea typeface="MS PGothic" panose="020B0600070205080204" pitchFamily="34" charset="-128"/>
              </a:rPr>
              <a:t> Ad Hoc on IEEE “5G”:  Weds, Mar  15, PM2</a:t>
            </a:r>
            <a:endParaRPr lang="en-US" sz="2400" b="1" dirty="0">
              <a:latin typeface="+mn-lt"/>
              <a:ea typeface="MS PGothic" panose="020B0600070205080204" pitchFamily="34" charset="-128"/>
            </a:endParaRP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March 2017</a:t>
            </a:r>
            <a:br>
              <a:rPr lang="en-US" altLang="en-US" dirty="0" smtClean="0"/>
            </a:br>
            <a:r>
              <a:rPr lang="en-US" altLang="en-US" dirty="0" smtClean="0"/>
              <a:t>Chair – Mark Hamilton, VC – J. Levy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686800" cy="4800600"/>
          </a:xfrm>
        </p:spPr>
        <p:txBody>
          <a:bodyPr/>
          <a:lstStyle/>
          <a:p>
            <a:pPr marL="342900" lvl="2" indent="-3429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400" b="1" dirty="0"/>
              <a:t>Tuesday PM2, Wednesday AM1, Thursday AM1</a:t>
            </a:r>
          </a:p>
          <a:p>
            <a:pPr marL="342900" lvl="2" indent="-342900">
              <a:spcBef>
                <a:spcPts val="0"/>
              </a:spcBef>
              <a:defRPr/>
            </a:pPr>
            <a:r>
              <a:rPr lang="en-US" altLang="en-US" sz="2400" b="1" dirty="0"/>
              <a:t>Updates: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/>
              <a:t>802.11 as a component/5G/IMT-2020 (discussion in AANI SC)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/>
              <a:t>IEEE 1588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/>
              <a:t>IETF/802 coordination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dirty="0"/>
              <a:t>YANG/NETCONF modeling – in preparation for </a:t>
            </a:r>
            <a:r>
              <a:rPr lang="en-US" dirty="0" err="1"/>
              <a:t>REVmd</a:t>
            </a:r>
            <a:endParaRPr lang="en-US" dirty="0"/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sz="2000" dirty="0">
                <a:hlinkClick r:id="rId3"/>
              </a:rPr>
              <a:t>11-16/1436r1</a:t>
            </a:r>
            <a:r>
              <a:rPr lang="en-US" sz="2000" dirty="0"/>
              <a:t> </a:t>
            </a:r>
          </a:p>
          <a:p>
            <a:pPr marL="342900" lvl="2" indent="-342900">
              <a:spcBef>
                <a:spcPts val="600"/>
              </a:spcBef>
              <a:defRPr/>
            </a:pPr>
            <a:r>
              <a:rPr lang="en-US" altLang="en-US" sz="2400" b="1" dirty="0"/>
              <a:t>MIB attributes Design Pattern – in preparation for </a:t>
            </a:r>
            <a:r>
              <a:rPr lang="en-US" altLang="en-US" sz="2400" b="1" dirty="0" err="1"/>
              <a:t>REVmd</a:t>
            </a:r>
            <a:endParaRPr lang="en-US" altLang="en-US" sz="2400" b="1" dirty="0"/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>
                <a:hlinkClick r:id="rId4"/>
              </a:rPr>
              <a:t>11-15/0355r4</a:t>
            </a:r>
            <a:r>
              <a:rPr lang="en-US" altLang="en-US" sz="2000" dirty="0"/>
              <a:t> </a:t>
            </a:r>
            <a:endParaRPr lang="en-US" sz="2000" dirty="0"/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sz="2400" b="1" dirty="0"/>
              <a:t>Time permitting: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altLang="en-US" sz="2000" dirty="0"/>
              <a:t>“What is an ESS?” – and, “How can a non-AP STA know?”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sz="2000" dirty="0"/>
              <a:t>AP/DS/Portal architecture and 802 concepts - </a:t>
            </a:r>
            <a:r>
              <a:rPr lang="en-US" sz="2000" dirty="0">
                <a:hlinkClick r:id="rId5"/>
              </a:rPr>
              <a:t>11-16/1512r0</a:t>
            </a:r>
            <a:r>
              <a:rPr lang="en-US" sz="2000" dirty="0"/>
              <a:t> 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altLang="en-US" dirty="0">
                <a:ea typeface="MS PGothic" panose="020B0600070205080204" pitchFamily="34" charset="-128"/>
              </a:rPr>
              <a:t>Joint session Thurs AM1 with </a:t>
            </a:r>
            <a:r>
              <a:rPr lang="en-US" altLang="en-US" dirty="0" err="1">
                <a:ea typeface="MS PGothic" panose="020B0600070205080204" pitchFamily="34" charset="-128"/>
              </a:rPr>
              <a:t>TGak</a:t>
            </a:r>
            <a:endParaRPr lang="en-US" altLang="en-US" dirty="0">
              <a:ea typeface="MS PGothic" panose="020B0600070205080204" pitchFamily="34" charset="-128"/>
            </a:endParaRP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2017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March 2017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231172"/>
            <a:ext cx="8153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PARs </a:t>
            </a:r>
            <a:r>
              <a:rPr lang="en-US" sz="2400" b="1" dirty="0"/>
              <a:t>under </a:t>
            </a:r>
            <a:r>
              <a:rPr lang="en-US" sz="2400" b="1" dirty="0" smtClean="0"/>
              <a:t>consideration:</a:t>
            </a:r>
          </a:p>
          <a:p>
            <a:pPr marL="685800" lvl="3" indent="-342900" eaLnBrk="0" hangingPunct="0">
              <a:spcBef>
                <a:spcPts val="0"/>
              </a:spcBef>
              <a:buFont typeface="Arial" panose="020B0604020202020204" pitchFamily="34" charset="0"/>
              <a:buChar char="–"/>
              <a:defRPr/>
            </a:pPr>
            <a:r>
              <a:rPr lang="en-US" sz="2000" dirty="0">
                <a:latin typeface="+mn-lt"/>
              </a:rPr>
              <a:t>802.3ch - Amendment: greater than 1 Gb/s Automotive Ethernet, </a:t>
            </a:r>
            <a:r>
              <a:rPr lang="en-US" sz="2000" dirty="0">
                <a:latin typeface="+mn-lt"/>
                <a:hlinkClick r:id="rId3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4"/>
              </a:rPr>
              <a:t>CSD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Font typeface="Arial" panose="020B0604020202020204" pitchFamily="34" charset="0"/>
              <a:buChar char="–"/>
              <a:defRPr/>
            </a:pPr>
            <a:r>
              <a:rPr lang="en-US" sz="2000" dirty="0">
                <a:latin typeface="+mn-lt"/>
              </a:rPr>
              <a:t>802.11 - Standard Revision: </a:t>
            </a:r>
            <a:r>
              <a:rPr lang="en-US" sz="2000" dirty="0">
                <a:latin typeface="+mn-lt"/>
                <a:hlinkClick r:id="rId5"/>
              </a:rPr>
              <a:t>PAR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Font typeface="Arial" panose="020B0604020202020204" pitchFamily="34" charset="0"/>
              <a:buChar char="–"/>
              <a:defRPr/>
            </a:pPr>
            <a:r>
              <a:rPr lang="en-US" sz="2000" dirty="0">
                <a:latin typeface="+mn-lt"/>
              </a:rPr>
              <a:t>802.15.3f - Amendment extending the millimeter wave Physical Layer (PHY) to use the 64 to 71 GHz spectrum, </a:t>
            </a:r>
            <a:r>
              <a:rPr lang="en-US" sz="2000" dirty="0">
                <a:latin typeface="+mn-lt"/>
                <a:hlinkClick r:id="rId6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7"/>
              </a:rPr>
              <a:t>CSD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Font typeface="Arial" panose="020B0604020202020204" pitchFamily="34" charset="0"/>
              <a:buChar char="–"/>
              <a:defRPr/>
            </a:pPr>
            <a:r>
              <a:rPr lang="en-US" sz="2000" dirty="0">
                <a:latin typeface="+mn-lt"/>
              </a:rPr>
              <a:t>802.15.4  Standard Revision, </a:t>
            </a:r>
            <a:r>
              <a:rPr lang="en-US" sz="2000" dirty="0">
                <a:latin typeface="+mn-lt"/>
                <a:hlinkClick r:id="rId8"/>
              </a:rPr>
              <a:t>PAR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Font typeface="Arial" panose="020B0604020202020204" pitchFamily="34" charset="0"/>
              <a:buChar char="–"/>
              <a:defRPr/>
            </a:pPr>
            <a:r>
              <a:rPr lang="en-US" sz="2000" dirty="0">
                <a:latin typeface="+mn-lt"/>
              </a:rPr>
              <a:t>802.15.11 - Standard: Multi-Gigabit/s Optical Wireless Communications,  </a:t>
            </a:r>
            <a:r>
              <a:rPr lang="en-US" sz="2000" dirty="0">
                <a:latin typeface="+mn-lt"/>
                <a:hlinkClick r:id="rId9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10"/>
              </a:rPr>
              <a:t>CSD</a:t>
            </a: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Meeting </a:t>
            </a:r>
            <a:r>
              <a:rPr lang="en-US" sz="2400" b="1" dirty="0"/>
              <a:t>times: Monday PM2, Tuesday AM2, Thursday AM2</a:t>
            </a:r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March 2017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361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14 Mar 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>
                <a:latin typeface="+mn-lt"/>
              </a:rPr>
              <a:t>Presentation: </a:t>
            </a:r>
            <a:r>
              <a:rPr lang="en-GB" sz="2000" dirty="0">
                <a:latin typeface="+mn-lt"/>
              </a:rPr>
              <a:t>“Introduction to Rotation Polarization Wave (RPW) system” – Ken Takei (Hitachi</a:t>
            </a:r>
            <a:r>
              <a:rPr lang="en-GB" sz="2000" dirty="0" smtClean="0">
                <a:latin typeface="+mn-lt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GB" sz="2000" dirty="0" smtClean="0">
                <a:latin typeface="+mn-lt"/>
              </a:rPr>
              <a:t>Presentation: “Issue of</a:t>
            </a:r>
            <a:r>
              <a:rPr lang="en-US" sz="2000" dirty="0" smtClean="0"/>
              <a:t> </a:t>
            </a:r>
            <a:r>
              <a:rPr lang="en-US" sz="2000" dirty="0"/>
              <a:t>802.11 WLAN on Congested Primary Channel - Update,” Kazuto Yano, Advanced Telecommunications Research Institute International (ATR)</a:t>
            </a:r>
            <a:endParaRPr lang="en-GB" altLang="en-US" sz="2000" dirty="0"/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Plans for May 2017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agenda is in 11-17/0195r1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March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PDED ad hoc – March 2017</a:t>
            </a:r>
            <a:br>
              <a:rPr lang="en-US" altLang="en-US" dirty="0" smtClean="0"/>
            </a:br>
            <a:r>
              <a:rPr lang="en-AU" sz="2800" b="0" dirty="0"/>
              <a:t>Preamble Detect Energy Detect 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GB" dirty="0"/>
              <a:t>Chair: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696200" cy="41148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</a:t>
            </a:r>
            <a:r>
              <a:rPr lang="en-AU" altLang="en-US" dirty="0" smtClean="0"/>
              <a:t>11-17-0291) </a:t>
            </a:r>
            <a:r>
              <a:rPr lang="en-AU" altLang="en-US" dirty="0"/>
              <a:t>addressed this week will be:</a:t>
            </a:r>
          </a:p>
          <a:p>
            <a:pPr>
              <a:defRPr/>
            </a:pPr>
            <a:r>
              <a:rPr lang="en-AU" dirty="0"/>
              <a:t>Why was the PDED ad hoc formed … </a:t>
            </a:r>
            <a:br>
              <a:rPr lang="en-AU" dirty="0"/>
            </a:br>
            <a:r>
              <a:rPr lang="en-AU" dirty="0"/>
              <a:t>… and why is it continuing?</a:t>
            </a:r>
          </a:p>
          <a:p>
            <a:pPr>
              <a:defRPr/>
            </a:pPr>
            <a:r>
              <a:rPr lang="en-AU" dirty="0"/>
              <a:t>What is happening this week? (in no particular order)</a:t>
            </a:r>
          </a:p>
          <a:p>
            <a:pPr lvl="1">
              <a:defRPr/>
            </a:pPr>
            <a:r>
              <a:rPr lang="en-AU" dirty="0"/>
              <a:t>Review activities in 3GPP RAN4 related to testing</a:t>
            </a:r>
          </a:p>
          <a:p>
            <a:pPr lvl="1">
              <a:defRPr/>
            </a:pPr>
            <a:r>
              <a:rPr lang="en-AU" dirty="0"/>
              <a:t>Review what has happened so far on the PDED issue</a:t>
            </a:r>
          </a:p>
          <a:p>
            <a:pPr lvl="1">
              <a:defRPr/>
            </a:pPr>
            <a:r>
              <a:rPr lang="en-AU" dirty="0"/>
              <a:t>Develop a response to 3GPP RAN1 on the  PDED issue</a:t>
            </a:r>
          </a:p>
          <a:p>
            <a:pPr lvl="1">
              <a:defRPr/>
            </a:pPr>
            <a:r>
              <a:rPr lang="en-AU" dirty="0"/>
              <a:t>Consider further data (using simulation &amp; testing?) for future LS’s </a:t>
            </a:r>
          </a:p>
          <a:p>
            <a:pPr lvl="1">
              <a:defRPr/>
            </a:pPr>
            <a:r>
              <a:rPr lang="en-AU" dirty="0"/>
              <a:t>Review any relevant ENAP comments on the question of ED threshold in EN 301 893</a:t>
            </a:r>
          </a:p>
          <a:p>
            <a:pPr>
              <a:defRPr/>
            </a:pPr>
            <a:r>
              <a:rPr lang="en-AU" dirty="0"/>
              <a:t>What are the next steps?</a:t>
            </a:r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338341</TotalTime>
  <Words>1627</Words>
  <Application>Microsoft Office PowerPoint</Application>
  <PresentationFormat>On-screen Show (4:3)</PresentationFormat>
  <Paragraphs>330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Document</vt:lpstr>
      <vt:lpstr>WG11  Opening Report Snapshot slides 2017-03</vt:lpstr>
      <vt:lpstr>Abstract </vt:lpstr>
      <vt:lpstr>Editors Meeting – March 2017 Chairs: Peter Ecclesine, Robert Stacey</vt:lpstr>
      <vt:lpstr>Assigned Numbers Authority– March 2017 ANA Lead: Robert Stacey</vt:lpstr>
      <vt:lpstr>AANI SC –  March 2017 Advanced Access Network Interface Chair: Joseph Levy</vt:lpstr>
      <vt:lpstr>802.11 ARC SC– March 2017 Chair – Mark Hamilton, VC – J. Levy </vt:lpstr>
      <vt:lpstr>PAR SC –  March 2017 Project Authorization Request  Chair: Jon Rosdahl</vt:lpstr>
      <vt:lpstr>WNG SC –  March 2017 Chair: Jim Lansford</vt:lpstr>
      <vt:lpstr>IEEE 802.11 PDED ad hoc – March 2017 Preamble Detect Energy Detect  Chair: Andrew Myles</vt:lpstr>
      <vt:lpstr>IEEE 802 JTC1 SC – March 2017 Chair: Andrew Myles</vt:lpstr>
      <vt:lpstr>IEEE 802 has 64 standards in or through the PSDO pipeline</vt:lpstr>
      <vt:lpstr>TGaj– March 2017 China Millimeter Wave Chair: Jiamin Chen</vt:lpstr>
      <vt:lpstr>TGak– March 2017 Enhancements For Transit Links Within Bridged Networks Chair: Donald Eastlake</vt:lpstr>
      <vt:lpstr>TGaq– March 2017 Pre-Association Discovery Chair: Stephen McCann</vt:lpstr>
      <vt:lpstr>TGax– March 2017 High Efficiency WLAN Chair: Osama Aboul-Magd </vt:lpstr>
      <vt:lpstr>TGay– March 2017 Next Generation 60GHz Chair: Edward Au  </vt:lpstr>
      <vt:lpstr>TGaz– March 2017 Next Generation Positioning  Chair: Jonathan Segev</vt:lpstr>
      <vt:lpstr>TGba– March 2017 Wake Up Radio Chair: Minyoung Park</vt:lpstr>
      <vt:lpstr>LC TIG – March 2017 Light Communications Chair: Nikola Serafimovski</vt:lpstr>
    </vt:vector>
  </TitlesOfParts>
  <Company>Aruba, an HPE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2017 WG11 Opening Report Snapshot slides</dc:title>
  <dc:creator>802.11CAC;dorothy.stanley@hpe.com</dc:creator>
  <cp:lastModifiedBy>Dorothy Stanley</cp:lastModifiedBy>
  <cp:revision>3399</cp:revision>
  <cp:lastPrinted>2014-03-15T03:57:02Z</cp:lastPrinted>
  <dcterms:created xsi:type="dcterms:W3CDTF">1998-02-10T13:07:52Z</dcterms:created>
  <dcterms:modified xsi:type="dcterms:W3CDTF">2017-03-13T02:17:50Z</dcterms:modified>
</cp:coreProperties>
</file>