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448" r:id="rId2"/>
    <p:sldId id="449" r:id="rId3"/>
    <p:sldId id="602" r:id="rId4"/>
    <p:sldId id="604" r:id="rId5"/>
    <p:sldId id="589" r:id="rId6"/>
    <p:sldId id="612" r:id="rId7"/>
    <p:sldId id="590" r:id="rId8"/>
    <p:sldId id="458" r:id="rId9"/>
    <p:sldId id="592" r:id="rId10"/>
    <p:sldId id="591" r:id="rId11"/>
    <p:sldId id="613" r:id="rId12"/>
    <p:sldId id="621" r:id="rId13"/>
    <p:sldId id="614" r:id="rId14"/>
    <p:sldId id="615" r:id="rId15"/>
    <p:sldId id="619" r:id="rId16"/>
    <p:sldId id="620" r:id="rId17"/>
    <p:sldId id="616" r:id="rId18"/>
    <p:sldId id="617" r:id="rId19"/>
    <p:sldId id="618" r:id="rId20"/>
    <p:sldId id="611" r:id="rId21"/>
  </p:sldIdLst>
  <p:sldSz cx="9144000" cy="6858000" type="screen4x3"/>
  <p:notesSz cx="6934200" cy="9280525"/>
  <p:custDataLst>
    <p:tags r:id="rId24"/>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9440" autoAdjust="0"/>
  </p:normalViewPr>
  <p:slideViewPr>
    <p:cSldViewPr>
      <p:cViewPr varScale="1">
        <p:scale>
          <a:sx n="83" d="100"/>
          <a:sy n="83" d="100"/>
        </p:scale>
        <p:origin x="-1339"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2515" y="-427"/>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802.11-17/xxxxr0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802.11-17/xxxxr0</a:t>
            </a:r>
            <a:endParaRPr lang="en-US" dirty="0"/>
          </a:p>
        </p:txBody>
      </p:sp>
      <p:sp>
        <p:nvSpPr>
          <p:cNvPr id="2051" name="Rectangle 3"/>
          <p:cNvSpPr>
            <a:spLocks noGrp="1" noChangeArrowheads="1"/>
          </p:cNvSpPr>
          <p:nvPr>
            <p:ph type="dt" idx="1"/>
          </p:nvPr>
        </p:nvSpPr>
        <p:spPr bwMode="auto">
          <a:xfrm>
            <a:off x="654050" y="95706"/>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March 2017</a:t>
            </a:r>
            <a:endParaRPr lang="en-US" dirty="0"/>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zh-CN" altLang="zh-CN" dirty="0"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a:xfrm>
            <a:off x="654050" y="95706"/>
            <a:ext cx="359073" cy="215444"/>
          </a:xfrm>
        </p:spPr>
        <p:txBody>
          <a:bodyPr/>
          <a:lstStyle/>
          <a:p>
            <a:pPr>
              <a:defRPr/>
            </a:pPr>
            <a:r>
              <a:rPr lang="en-US" dirty="0" err="1" smtClean="0"/>
              <a:t>xxxx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29702"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 xmlns:p14="http://schemas.microsoft.com/office/powerpoint/2010/main" val="1907370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11</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12</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zh-CN" sz="1200" dirty="0" smtClean="0"/>
              <a:t>unanimous consent </a:t>
            </a:r>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13</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14</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15</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16</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17</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20</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dirty="0"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269304"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xxx</a:t>
            </a:r>
            <a:endParaRPr lang="en-GB" sz="1400" dirty="0"/>
          </a:p>
        </p:txBody>
      </p:sp>
      <p:sp>
        <p:nvSpPr>
          <p:cNvPr id="25603" name="Rectangle 2"/>
          <p:cNvSpPr>
            <a:spLocks noGrp="1" noChangeArrowheads="1"/>
          </p:cNvSpPr>
          <p:nvPr>
            <p:ph type="hdr" sz="quarter"/>
          </p:nvPr>
        </p:nvSpPr>
        <p:spPr>
          <a:xfrm>
            <a:off x="4085426" y="96083"/>
            <a:ext cx="2195858"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5605" name="Rectangle 6"/>
          <p:cNvSpPr>
            <a:spLocks noGrp="1" noChangeArrowheads="1"/>
          </p:cNvSpPr>
          <p:nvPr>
            <p:ph type="ftr" sz="quarter" idx="4"/>
          </p:nvPr>
        </p:nvSpPr>
        <p:spPr>
          <a:xfrm>
            <a:off x="4835252" y="8985317"/>
            <a:ext cx="1336904"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US" altLang="zh-CN" dirty="0" smtClean="0"/>
              <a:t>Jiamin Chen /Huawei</a:t>
            </a:r>
            <a:endParaRPr lang="en-US" altLang="zh-CN" dirty="0"/>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478360" y="95706"/>
            <a:ext cx="1803378" cy="215444"/>
          </a:xfrm>
          <a:ln/>
        </p:spPr>
        <p:txBody>
          <a:bodyPr/>
          <a:lstStyle/>
          <a:p>
            <a:r>
              <a:rPr lang="en-US" dirty="0" smtClean="0"/>
              <a:t>doc.: 17-0000-00-00EC</a:t>
            </a:r>
            <a:endParaRPr lang="en-US" dirty="0"/>
          </a:p>
        </p:txBody>
      </p:sp>
      <p:sp>
        <p:nvSpPr>
          <p:cNvPr id="5" name="Rectangle 3"/>
          <p:cNvSpPr>
            <a:spLocks noGrp="1" noChangeArrowheads="1"/>
          </p:cNvSpPr>
          <p:nvPr>
            <p:ph type="dt"/>
          </p:nvPr>
        </p:nvSpPr>
        <p:spPr>
          <a:xfrm>
            <a:off x="654050" y="95706"/>
            <a:ext cx="359073" cy="215444"/>
          </a:xfrm>
          <a:ln/>
        </p:spPr>
        <p:txBody>
          <a:bodyPr/>
          <a:lstStyle/>
          <a:p>
            <a:r>
              <a:rPr lang="en-US" dirty="0" smtClean="0"/>
              <a:t>2017</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hdr" sz="quarter"/>
          </p:nvPr>
        </p:nvSpPr>
        <p:spPr>
          <a:xfrm>
            <a:off x="4085426" y="96083"/>
            <a:ext cx="2195858"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6628" name="Rectangle 3"/>
          <p:cNvSpPr txBox="1">
            <a:spLocks noGrp="1" noChangeArrowheads="1"/>
          </p:cNvSpPr>
          <p:nvPr/>
        </p:nvSpPr>
        <p:spPr bwMode="auto">
          <a:xfrm>
            <a:off x="654536" y="96083"/>
            <a:ext cx="269304"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dirty="0" smtClean="0"/>
              <a:t>xxx</a:t>
            </a:r>
            <a:endParaRPr lang="en-GB" sz="1400" b="1" dirty="0"/>
          </a:p>
        </p:txBody>
      </p:sp>
      <p:sp>
        <p:nvSpPr>
          <p:cNvPr id="26629" name="Rectangle 6"/>
          <p:cNvSpPr>
            <a:spLocks noGrp="1" noChangeArrowheads="1"/>
          </p:cNvSpPr>
          <p:nvPr>
            <p:ph type="ftr" sz="quarter" idx="4"/>
          </p:nvPr>
        </p:nvSpPr>
        <p:spPr>
          <a:xfrm>
            <a:off x="5817697" y="8985317"/>
            <a:ext cx="46358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endParaRPr lang="en-GB" dirty="0"/>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7</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8</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9</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March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March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March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March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March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March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March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1182055" cy="276999"/>
          </a:xfrm>
        </p:spPr>
        <p:txBody>
          <a:bodyPr/>
          <a:lstStyle>
            <a:lvl1pPr>
              <a:defRPr smtClean="0"/>
            </a:lvl1pPr>
          </a:lstStyle>
          <a:p>
            <a:pPr>
              <a:defRPr/>
            </a:pPr>
            <a:r>
              <a:rPr lang="en-US" altLang="zh-CN" dirty="0" smtClean="0"/>
              <a:t>March 2017</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1182055" cy="276999"/>
          </a:xfrm>
        </p:spPr>
        <p:txBody>
          <a:bodyPr/>
          <a:lstStyle>
            <a:lvl1pPr>
              <a:defRPr smtClean="0"/>
            </a:lvl1pPr>
          </a:lstStyle>
          <a:p>
            <a:pPr>
              <a:defRPr/>
            </a:pPr>
            <a:r>
              <a:rPr lang="en-US" altLang="zh-CN" dirty="0" smtClean="0"/>
              <a:t>March 2017</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1182055" cy="276999"/>
          </a:xfrm>
        </p:spPr>
        <p:txBody>
          <a:bodyPr/>
          <a:lstStyle>
            <a:lvl1pPr>
              <a:defRPr smtClean="0"/>
            </a:lvl1pPr>
          </a:lstStyle>
          <a:p>
            <a:pPr>
              <a:defRPr/>
            </a:pPr>
            <a:r>
              <a:rPr lang="en-US" altLang="zh-CN" dirty="0" smtClean="0"/>
              <a:t>March 2017</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3008313" cy="742404"/>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92696"/>
            <a:ext cx="5111750"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March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1182055" cy="276999"/>
          </a:xfrm>
        </p:spPr>
        <p:txBody>
          <a:bodyPr/>
          <a:lstStyle>
            <a:lvl1pPr>
              <a:defRPr smtClean="0"/>
            </a:lvl1pPr>
          </a:lstStyle>
          <a:p>
            <a:pPr>
              <a:defRPr/>
            </a:pPr>
            <a:r>
              <a:rPr lang="en-US" altLang="zh-CN" dirty="0" smtClean="0"/>
              <a:t>March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March 2017</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8" y="332601"/>
            <a:ext cx="328301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a:t>
            </a:r>
            <a:r>
              <a:rPr lang="en-US" altLang="zh-CN" sz="1800" b="1" dirty="0" smtClean="0"/>
              <a:t>802.11-17/0222r4</a:t>
            </a:r>
            <a:endParaRPr lang="en-US" altLang="zh-CN"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2/11-12-0141-07-cmmw-ieee-802-11-cmww-sg-5c.doc"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2017-03-16</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smtClean="0"/>
              <a:t>Author(s):</a:t>
            </a:r>
            <a:endParaRPr lang="en-US" altLang="zh-CN" sz="2000" dirty="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March 2017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 xmlns:p14="http://schemas.microsoft.com/office/powerpoint/2010/main" val="4050908867"/>
              </p:ext>
            </p:extLst>
          </p:nvPr>
        </p:nvGraphicFramePr>
        <p:xfrm>
          <a:off x="854075" y="3071813"/>
          <a:ext cx="7226300" cy="1450975"/>
        </p:xfrm>
        <a:graphic>
          <a:graphicData uri="http://schemas.openxmlformats.org/presentationml/2006/ole">
            <p:oleObj spid="_x0000_s28767" name="Document" r:id="rId4" imgW="9256607" imgH="1825476" progId="Word.Document.8">
              <p:embed/>
            </p:oleObj>
          </a:graphicData>
        </a:graphic>
      </p:graphicFrame>
      <p:sp>
        <p:nvSpPr>
          <p:cNvPr id="11"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IEEE 802.11aj Agenda for the Week</a:t>
            </a:r>
          </a:p>
        </p:txBody>
      </p:sp>
      <p:sp>
        <p:nvSpPr>
          <p:cNvPr id="39939" name="Content Placeholder 6"/>
          <p:cNvSpPr>
            <a:spLocks noGrp="1"/>
          </p:cNvSpPr>
          <p:nvPr>
            <p:ph sz="half" idx="2"/>
          </p:nvPr>
        </p:nvSpPr>
        <p:spPr>
          <a:xfrm>
            <a:off x="611560" y="1844824"/>
            <a:ext cx="8352928" cy="4536504"/>
          </a:xfrm>
        </p:spPr>
        <p:txBody>
          <a:bodyPr/>
          <a:lstStyle/>
          <a:p>
            <a:pPr>
              <a:lnSpc>
                <a:spcPct val="90000"/>
              </a:lnSpc>
            </a:pPr>
            <a:r>
              <a:rPr lang="en-US" altLang="zh-CN" sz="2400" dirty="0" smtClean="0"/>
              <a:t>Wednesday, March 15, 2017 13:30 – 15:30</a:t>
            </a:r>
          </a:p>
          <a:p>
            <a:pPr lvl="1">
              <a:lnSpc>
                <a:spcPct val="90000"/>
              </a:lnSpc>
            </a:pPr>
            <a:r>
              <a:rPr lang="en-US" altLang="zh-CN" sz="2000" dirty="0" smtClean="0"/>
              <a:t>Cancelled</a:t>
            </a:r>
          </a:p>
          <a:p>
            <a:pPr>
              <a:lnSpc>
                <a:spcPct val="90000"/>
              </a:lnSpc>
            </a:pPr>
            <a:r>
              <a:rPr lang="en-US" altLang="zh-CN" sz="2400" dirty="0" smtClean="0"/>
              <a:t>Thursday, March 16, 2017</a:t>
            </a:r>
            <a:r>
              <a:rPr lang="en-US" altLang="zh-CN" sz="2000" dirty="0" smtClean="0"/>
              <a:t> </a:t>
            </a:r>
            <a:r>
              <a:rPr lang="en-US" altLang="zh-CN" sz="2400" dirty="0" smtClean="0"/>
              <a:t> 13:30 </a:t>
            </a:r>
            <a:r>
              <a:rPr lang="en-US" altLang="zh-CN" sz="2400" dirty="0"/>
              <a:t>– </a:t>
            </a:r>
            <a:r>
              <a:rPr lang="en-US" altLang="zh-CN" sz="2400" dirty="0" smtClean="0"/>
              <a:t>15:30</a:t>
            </a:r>
            <a:endParaRPr lang="en-US" altLang="zh-CN" sz="2000" dirty="0"/>
          </a:p>
          <a:p>
            <a:pPr lvl="1">
              <a:lnSpc>
                <a:spcPct val="90000"/>
              </a:lnSpc>
            </a:pPr>
            <a:r>
              <a:rPr lang="en-US" altLang="zh-CN" sz="2000" dirty="0" smtClean="0">
                <a:cs typeface="Arial" panose="020B0604020202020204" pitchFamily="34" charset="0"/>
              </a:rPr>
              <a:t>Discussion on unconditional Sponsor Ballot Initial</a:t>
            </a:r>
          </a:p>
          <a:p>
            <a:pPr lvl="1">
              <a:lnSpc>
                <a:spcPct val="90000"/>
              </a:lnSpc>
            </a:pPr>
            <a:r>
              <a:rPr lang="en-US" altLang="zh-CN" sz="2000" dirty="0" smtClean="0"/>
              <a:t>Approve </a:t>
            </a:r>
            <a:r>
              <a:rPr lang="en-US" altLang="zh-CN" sz="2000" dirty="0" err="1" smtClean="0"/>
              <a:t>TGaj</a:t>
            </a:r>
            <a:r>
              <a:rPr lang="en-US" altLang="zh-CN" sz="2000" dirty="0" smtClean="0"/>
              <a:t> 5C document</a:t>
            </a:r>
          </a:p>
          <a:p>
            <a:pPr lvl="2">
              <a:lnSpc>
                <a:spcPct val="90000"/>
              </a:lnSpc>
            </a:pPr>
            <a:r>
              <a:rPr lang="en-US" altLang="zh-CN" sz="1800" dirty="0" smtClean="0">
                <a:solidFill>
                  <a:srgbClr val="000000"/>
                </a:solidFill>
              </a:rPr>
              <a:t>11-12/0141r7 – </a:t>
            </a:r>
            <a:r>
              <a:rPr lang="en-US" altLang="zh-CN" sz="1800" dirty="0" err="1" smtClean="0">
                <a:solidFill>
                  <a:srgbClr val="000000"/>
                </a:solidFill>
              </a:rPr>
              <a:t>TGaj</a:t>
            </a:r>
            <a:r>
              <a:rPr lang="en-US" altLang="zh-CN" sz="1800" dirty="0" smtClean="0">
                <a:solidFill>
                  <a:srgbClr val="000000"/>
                </a:solidFill>
              </a:rPr>
              <a:t> 5C</a:t>
            </a:r>
          </a:p>
          <a:p>
            <a:pPr lvl="1">
              <a:lnSpc>
                <a:spcPct val="90000"/>
              </a:lnSpc>
            </a:pPr>
            <a:r>
              <a:rPr lang="en-US" altLang="zh-CN" sz="2000" dirty="0" smtClean="0"/>
              <a:t>Approve the report to EC for sponsor ballot</a:t>
            </a:r>
          </a:p>
          <a:p>
            <a:pPr lvl="2">
              <a:lnSpc>
                <a:spcPct val="90000"/>
              </a:lnSpc>
            </a:pPr>
            <a:r>
              <a:rPr lang="en-US" sz="1800" dirty="0" smtClean="0">
                <a:solidFill>
                  <a:srgbClr val="000000"/>
                </a:solidFill>
              </a:rPr>
              <a:t>11-17/0492r0 </a:t>
            </a:r>
            <a:r>
              <a:rPr lang="en-US" sz="1800" dirty="0" smtClean="0">
                <a:solidFill>
                  <a:srgbClr val="000000"/>
                </a:solidFill>
              </a:rPr>
              <a:t>- P802.11aj report to EC </a:t>
            </a:r>
            <a:r>
              <a:rPr lang="en-US" sz="1800" dirty="0" smtClean="0">
                <a:solidFill>
                  <a:srgbClr val="000000"/>
                </a:solidFill>
              </a:rPr>
              <a:t>on unconditional </a:t>
            </a:r>
            <a:r>
              <a:rPr lang="en-US" sz="1800" dirty="0" smtClean="0">
                <a:solidFill>
                  <a:srgbClr val="000000"/>
                </a:solidFill>
              </a:rPr>
              <a:t>approval for sponsor ballot</a:t>
            </a:r>
            <a:endParaRPr lang="en-US" altLang="zh-CN" sz="2000" dirty="0" smtClean="0"/>
          </a:p>
          <a:p>
            <a:pPr lvl="1">
              <a:lnSpc>
                <a:spcPct val="90000"/>
              </a:lnSpc>
            </a:pPr>
            <a:r>
              <a:rPr lang="en-US" altLang="zh-CN" sz="2000" dirty="0" smtClean="0">
                <a:cs typeface="Arial" panose="020B0604020202020204" pitchFamily="34" charset="0"/>
              </a:rPr>
              <a:t>Timeline update</a:t>
            </a:r>
          </a:p>
          <a:p>
            <a:pPr lvl="1">
              <a:lnSpc>
                <a:spcPct val="90000"/>
              </a:lnSpc>
            </a:pPr>
            <a:r>
              <a:rPr lang="en-US" altLang="zh-CN" sz="2000" dirty="0" smtClean="0">
                <a:cs typeface="Arial" panose="020B0604020202020204" pitchFamily="34" charset="0"/>
              </a:rPr>
              <a:t>Motion</a:t>
            </a:r>
            <a:endParaRPr lang="en-US" altLang="zh-CN" sz="2000" dirty="0">
              <a:sym typeface="Wingdings" panose="05000000000000000000" pitchFamily="2" charset="2"/>
            </a:endParaRPr>
          </a:p>
          <a:p>
            <a:pPr lvl="1"/>
            <a:r>
              <a:rPr lang="en-US" altLang="zh-CN" sz="2000" dirty="0">
                <a:cs typeface="Arial" panose="020B0604020202020204" pitchFamily="34" charset="0"/>
                <a:sym typeface="Wingdings" panose="05000000000000000000" pitchFamily="2" charset="2"/>
              </a:rPr>
              <a:t>Plan for </a:t>
            </a:r>
            <a:r>
              <a:rPr lang="en-US" altLang="zh-CN" sz="2000" dirty="0" smtClean="0">
                <a:cs typeface="Arial" panose="020B0604020202020204" pitchFamily="34" charset="0"/>
                <a:sym typeface="Wingdings" panose="05000000000000000000" pitchFamily="2" charset="2"/>
              </a:rPr>
              <a:t>May 2017 meeting</a:t>
            </a:r>
          </a:p>
          <a:p>
            <a:pPr lvl="1"/>
            <a:r>
              <a:rPr lang="en-US" altLang="zh-CN" sz="2000" dirty="0" smtClean="0"/>
              <a:t>Conference call time</a:t>
            </a:r>
            <a:endParaRPr lang="en-US"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76276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572000"/>
          </a:xfrm>
        </p:spPr>
        <p:txBody>
          <a:bodyPr/>
          <a:lstStyle/>
          <a:p>
            <a:pPr>
              <a:lnSpc>
                <a:spcPct val="90000"/>
              </a:lnSpc>
            </a:pPr>
            <a:r>
              <a:rPr lang="en-US" altLang="zh-CN" sz="2400" dirty="0" smtClean="0"/>
              <a:t>Tuesday, March 14, 2017 8:00 – 10:00</a:t>
            </a:r>
            <a:endParaRPr lang="en-US" altLang="zh-CN" sz="2400" dirty="0" smtClean="0">
              <a:sym typeface="Wingdings" panose="05000000000000000000" pitchFamily="2" charset="2"/>
            </a:endParaRPr>
          </a:p>
          <a:p>
            <a:pPr lvl="1"/>
            <a:r>
              <a:rPr lang="en-US" altLang="zh-CN" sz="2000" dirty="0" smtClean="0"/>
              <a:t>Approve the meeting minutes in January meeting</a:t>
            </a:r>
          </a:p>
          <a:p>
            <a:pPr lvl="2">
              <a:lnSpc>
                <a:spcPct val="90000"/>
              </a:lnSpc>
            </a:pPr>
            <a:r>
              <a:rPr lang="en-US" altLang="zh-CN" dirty="0" smtClean="0"/>
              <a:t>11-17/0086r0 - </a:t>
            </a:r>
            <a:r>
              <a:rPr lang="en-US" dirty="0" err="1" smtClean="0"/>
              <a:t>TGaj</a:t>
            </a:r>
            <a:r>
              <a:rPr lang="en-US" dirty="0" smtClean="0"/>
              <a:t> Interim Meeting Minutes-January-2017-Atlanta-USA</a:t>
            </a:r>
            <a:endParaRPr lang="en-US" altLang="zh-CN" sz="2000" dirty="0" smtClean="0"/>
          </a:p>
          <a:p>
            <a:pPr lvl="1"/>
            <a:r>
              <a:rPr lang="en-US" altLang="zh-CN" sz="2000" dirty="0" err="1" smtClean="0"/>
              <a:t>TGaj</a:t>
            </a:r>
            <a:r>
              <a:rPr lang="en-US" altLang="zh-CN" sz="2000" dirty="0" smtClean="0"/>
              <a:t> Editor Report</a:t>
            </a:r>
          </a:p>
          <a:p>
            <a:pPr lvl="2">
              <a:lnSpc>
                <a:spcPct val="90000"/>
              </a:lnSpc>
            </a:pPr>
            <a:r>
              <a:rPr lang="en-US" sz="1800" dirty="0" smtClean="0">
                <a:solidFill>
                  <a:srgbClr val="000000"/>
                </a:solidFill>
              </a:rPr>
              <a:t>11-17/0392r0 - </a:t>
            </a:r>
            <a:r>
              <a:rPr lang="en-US" sz="1800" dirty="0" err="1" smtClean="0">
                <a:solidFill>
                  <a:srgbClr val="000000"/>
                </a:solidFill>
              </a:rPr>
              <a:t>TGaj</a:t>
            </a:r>
            <a:r>
              <a:rPr lang="en-US" sz="1800" dirty="0" smtClean="0">
                <a:solidFill>
                  <a:srgbClr val="000000"/>
                </a:solidFill>
              </a:rPr>
              <a:t> editor report for LB228</a:t>
            </a:r>
            <a:endParaRPr lang="en-US" altLang="zh-CN" sz="1800" dirty="0" smtClean="0"/>
          </a:p>
          <a:p>
            <a:pPr lvl="1"/>
            <a:r>
              <a:rPr lang="en-US" sz="2000" dirty="0" err="1" smtClean="0"/>
              <a:t>TGaj</a:t>
            </a:r>
            <a:r>
              <a:rPr lang="en-US" sz="2000" dirty="0" smtClean="0"/>
              <a:t> comments database</a:t>
            </a:r>
          </a:p>
          <a:p>
            <a:pPr lvl="2">
              <a:lnSpc>
                <a:spcPct val="90000"/>
              </a:lnSpc>
            </a:pPr>
            <a:r>
              <a:rPr lang="en-US" sz="1800" dirty="0" smtClean="0">
                <a:solidFill>
                  <a:srgbClr val="000000"/>
                </a:solidFill>
              </a:rPr>
              <a:t>11-17/0390r0 -  LB228 comment database</a:t>
            </a:r>
          </a:p>
          <a:p>
            <a:pPr lvl="1">
              <a:lnSpc>
                <a:spcPct val="90000"/>
              </a:lnSpc>
            </a:pPr>
            <a:r>
              <a:rPr lang="en-US" sz="2000" dirty="0" smtClean="0"/>
              <a:t>Resolution for comments received from 4</a:t>
            </a:r>
            <a:r>
              <a:rPr lang="en-US" sz="2000" baseline="30000" dirty="0" smtClean="0"/>
              <a:t>th</a:t>
            </a:r>
            <a:r>
              <a:rPr lang="en-US" sz="2000" dirty="0" smtClean="0"/>
              <a:t> recirculation </a:t>
            </a:r>
          </a:p>
          <a:p>
            <a:pPr lvl="2">
              <a:lnSpc>
                <a:spcPct val="90000"/>
              </a:lnSpc>
            </a:pPr>
            <a:r>
              <a:rPr lang="en-US" sz="1800" dirty="0" smtClean="0">
                <a:solidFill>
                  <a:srgbClr val="000000"/>
                </a:solidFill>
              </a:rPr>
              <a:t>11-17/0460r1 - </a:t>
            </a:r>
            <a:r>
              <a:rPr lang="en-US" sz="1800" dirty="0" smtClean="0"/>
              <a:t>Proposed resolutions-for-701-11aj-lb228</a:t>
            </a:r>
          </a:p>
          <a:p>
            <a:pPr lvl="1">
              <a:lnSpc>
                <a:spcPct val="90000"/>
              </a:lnSpc>
            </a:pPr>
            <a:r>
              <a:rPr lang="en-US" sz="2000" dirty="0" smtClean="0"/>
              <a:t>Motion to approve the comment resolution </a:t>
            </a:r>
          </a:p>
          <a:p>
            <a:pPr lvl="1">
              <a:lnSpc>
                <a:spcPct val="90000"/>
              </a:lnSpc>
            </a:pPr>
            <a:r>
              <a:rPr lang="en-US" sz="2000" dirty="0" smtClean="0"/>
              <a:t>Review </a:t>
            </a:r>
            <a:r>
              <a:rPr lang="en-US" sz="2000" dirty="0" err="1" smtClean="0"/>
              <a:t>TGaj</a:t>
            </a:r>
            <a:r>
              <a:rPr lang="en-US" sz="2000" dirty="0" smtClean="0"/>
              <a:t> Report to EC for sponsor ballot</a:t>
            </a:r>
          </a:p>
          <a:p>
            <a:pPr lvl="1">
              <a:lnSpc>
                <a:spcPct val="90000"/>
              </a:lnSpc>
            </a:pPr>
            <a:endParaRPr lang="en-US" sz="2000" dirty="0" smtClean="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11</a:t>
            </a:fld>
            <a:endParaRPr lang="en-US" altLang="zh-CN"/>
          </a:p>
        </p:txBody>
      </p:sp>
      <p:sp>
        <p:nvSpPr>
          <p:cNvPr id="39942" name="Date Placeholder 3"/>
          <p:cNvSpPr>
            <a:spLocks noGrp="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IEEE 802.11aj Agenda for the Week</a:t>
            </a:r>
          </a:p>
        </p:txBody>
      </p:sp>
      <p:sp>
        <p:nvSpPr>
          <p:cNvPr id="39939" name="Content Placeholder 6"/>
          <p:cNvSpPr>
            <a:spLocks noGrp="1"/>
          </p:cNvSpPr>
          <p:nvPr>
            <p:ph sz="half" idx="2"/>
          </p:nvPr>
        </p:nvSpPr>
        <p:spPr>
          <a:xfrm>
            <a:off x="611560" y="1844824"/>
            <a:ext cx="8352928" cy="4536504"/>
          </a:xfrm>
        </p:spPr>
        <p:txBody>
          <a:bodyPr/>
          <a:lstStyle/>
          <a:p>
            <a:pPr>
              <a:lnSpc>
                <a:spcPct val="90000"/>
              </a:lnSpc>
            </a:pPr>
            <a:r>
              <a:rPr lang="en-US" altLang="zh-CN" sz="2400" dirty="0" smtClean="0"/>
              <a:t>Thursday</a:t>
            </a:r>
            <a:r>
              <a:rPr lang="en-US" altLang="zh-CN" sz="2400" dirty="0" smtClean="0"/>
              <a:t>, March 16, 2017</a:t>
            </a:r>
            <a:r>
              <a:rPr lang="en-US" altLang="zh-CN" sz="2000" dirty="0" smtClean="0"/>
              <a:t> </a:t>
            </a:r>
            <a:r>
              <a:rPr lang="en-US" altLang="zh-CN" sz="2400" dirty="0" smtClean="0"/>
              <a:t> 13:30 </a:t>
            </a:r>
            <a:r>
              <a:rPr lang="en-US" altLang="zh-CN" sz="2400" dirty="0"/>
              <a:t>– </a:t>
            </a:r>
            <a:r>
              <a:rPr lang="en-US" altLang="zh-CN" sz="2400" dirty="0" smtClean="0"/>
              <a:t>15:30</a:t>
            </a:r>
            <a:endParaRPr lang="en-US" altLang="zh-CN" sz="2000" dirty="0"/>
          </a:p>
          <a:p>
            <a:pPr lvl="1">
              <a:lnSpc>
                <a:spcPct val="90000"/>
              </a:lnSpc>
            </a:pPr>
            <a:r>
              <a:rPr lang="en-US" altLang="zh-CN" sz="2000" dirty="0" smtClean="0">
                <a:cs typeface="Arial" panose="020B0604020202020204" pitchFamily="34" charset="0"/>
              </a:rPr>
              <a:t>Discussion on unconditional Sponsor Ballot Initial</a:t>
            </a:r>
          </a:p>
          <a:p>
            <a:pPr lvl="1">
              <a:lnSpc>
                <a:spcPct val="90000"/>
              </a:lnSpc>
            </a:pPr>
            <a:r>
              <a:rPr lang="en-US" altLang="zh-CN" sz="2000" dirty="0" smtClean="0"/>
              <a:t>Approve </a:t>
            </a:r>
            <a:r>
              <a:rPr lang="en-US" altLang="zh-CN" sz="2000" dirty="0" err="1" smtClean="0"/>
              <a:t>TGaj</a:t>
            </a:r>
            <a:r>
              <a:rPr lang="en-US" altLang="zh-CN" sz="2000" dirty="0" smtClean="0"/>
              <a:t> 5C document</a:t>
            </a:r>
          </a:p>
          <a:p>
            <a:pPr lvl="2">
              <a:lnSpc>
                <a:spcPct val="90000"/>
              </a:lnSpc>
            </a:pPr>
            <a:r>
              <a:rPr lang="en-US" altLang="zh-CN" sz="1800" dirty="0" smtClean="0">
                <a:solidFill>
                  <a:srgbClr val="000000"/>
                </a:solidFill>
              </a:rPr>
              <a:t>11-12/0141r7 – </a:t>
            </a:r>
            <a:r>
              <a:rPr lang="en-US" altLang="zh-CN" sz="1800" dirty="0" err="1" smtClean="0">
                <a:solidFill>
                  <a:srgbClr val="000000"/>
                </a:solidFill>
              </a:rPr>
              <a:t>TGaj</a:t>
            </a:r>
            <a:r>
              <a:rPr lang="en-US" altLang="zh-CN" sz="1800" dirty="0" smtClean="0">
                <a:solidFill>
                  <a:srgbClr val="000000"/>
                </a:solidFill>
              </a:rPr>
              <a:t> 5C</a:t>
            </a:r>
          </a:p>
          <a:p>
            <a:pPr lvl="1">
              <a:lnSpc>
                <a:spcPct val="90000"/>
              </a:lnSpc>
            </a:pPr>
            <a:r>
              <a:rPr lang="en-US" altLang="zh-CN" sz="2000" dirty="0" smtClean="0"/>
              <a:t>Approve the report to EC for sponsor ballot</a:t>
            </a:r>
          </a:p>
          <a:p>
            <a:pPr lvl="2">
              <a:lnSpc>
                <a:spcPct val="90000"/>
              </a:lnSpc>
            </a:pPr>
            <a:r>
              <a:rPr lang="en-US" sz="1800" dirty="0" smtClean="0">
                <a:solidFill>
                  <a:srgbClr val="000000"/>
                </a:solidFill>
              </a:rPr>
              <a:t>11-17/0492r0 </a:t>
            </a:r>
            <a:r>
              <a:rPr lang="en-US" sz="1800" dirty="0" smtClean="0">
                <a:solidFill>
                  <a:srgbClr val="000000"/>
                </a:solidFill>
              </a:rPr>
              <a:t>- P802.11aj report to EC on </a:t>
            </a:r>
            <a:r>
              <a:rPr lang="en-US" sz="1800" dirty="0" smtClean="0">
                <a:solidFill>
                  <a:srgbClr val="000000"/>
                </a:solidFill>
              </a:rPr>
              <a:t>unconditional </a:t>
            </a:r>
            <a:r>
              <a:rPr lang="en-US" sz="1800" dirty="0" smtClean="0">
                <a:solidFill>
                  <a:srgbClr val="000000"/>
                </a:solidFill>
              </a:rPr>
              <a:t>approval for sponsor ballot</a:t>
            </a:r>
            <a:endParaRPr lang="en-US" altLang="zh-CN" sz="2000" dirty="0" smtClean="0"/>
          </a:p>
          <a:p>
            <a:pPr lvl="1">
              <a:lnSpc>
                <a:spcPct val="90000"/>
              </a:lnSpc>
            </a:pPr>
            <a:r>
              <a:rPr lang="en-US" altLang="zh-CN" sz="2000" dirty="0" smtClean="0">
                <a:cs typeface="Arial" panose="020B0604020202020204" pitchFamily="34" charset="0"/>
              </a:rPr>
              <a:t>Timeline update</a:t>
            </a:r>
          </a:p>
          <a:p>
            <a:pPr lvl="1">
              <a:lnSpc>
                <a:spcPct val="90000"/>
              </a:lnSpc>
            </a:pPr>
            <a:r>
              <a:rPr lang="en-US" altLang="zh-CN" sz="2000" dirty="0" smtClean="0">
                <a:cs typeface="Arial" panose="020B0604020202020204" pitchFamily="34" charset="0"/>
              </a:rPr>
              <a:t>Motion</a:t>
            </a:r>
            <a:endParaRPr lang="en-US" altLang="zh-CN" sz="2000" dirty="0">
              <a:sym typeface="Wingdings" panose="05000000000000000000" pitchFamily="2" charset="2"/>
            </a:endParaRPr>
          </a:p>
          <a:p>
            <a:pPr lvl="1"/>
            <a:r>
              <a:rPr lang="en-US" altLang="zh-CN" sz="2000" dirty="0">
                <a:cs typeface="Arial" panose="020B0604020202020204" pitchFamily="34" charset="0"/>
                <a:sym typeface="Wingdings" panose="05000000000000000000" pitchFamily="2" charset="2"/>
              </a:rPr>
              <a:t>Plan for </a:t>
            </a:r>
            <a:r>
              <a:rPr lang="en-US" altLang="zh-CN" sz="2000" dirty="0" smtClean="0">
                <a:cs typeface="Arial" panose="020B0604020202020204" pitchFamily="34" charset="0"/>
                <a:sym typeface="Wingdings" panose="05000000000000000000" pitchFamily="2" charset="2"/>
              </a:rPr>
              <a:t>May 2017 meeting</a:t>
            </a:r>
          </a:p>
          <a:p>
            <a:pPr lvl="1"/>
            <a:r>
              <a:rPr lang="en-US" altLang="zh-CN" sz="2000" dirty="0" smtClean="0"/>
              <a:t>Conference call time</a:t>
            </a:r>
            <a:endParaRPr lang="en-US"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12</a:t>
            </a:fld>
            <a:endParaRPr lang="en-US" altLang="zh-CN"/>
          </a:p>
        </p:txBody>
      </p:sp>
      <p:sp>
        <p:nvSpPr>
          <p:cNvPr id="39942" name="Date Placeholder 3"/>
          <p:cNvSpPr>
            <a:spLocks noGrp="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762762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Approve the meeting minutes</a:t>
            </a:r>
          </a:p>
        </p:txBody>
      </p:sp>
      <p:sp>
        <p:nvSpPr>
          <p:cNvPr id="39939" name="Content Placeholder 6"/>
          <p:cNvSpPr>
            <a:spLocks noGrp="1"/>
          </p:cNvSpPr>
          <p:nvPr>
            <p:ph sz="half" idx="2"/>
          </p:nvPr>
        </p:nvSpPr>
        <p:spPr>
          <a:xfrm>
            <a:off x="611560" y="1844824"/>
            <a:ext cx="8352928" cy="4536504"/>
          </a:xfrm>
        </p:spPr>
        <p:txBody>
          <a:bodyPr/>
          <a:lstStyle/>
          <a:p>
            <a:r>
              <a:rPr lang="en-US" altLang="zh-CN" sz="2400" dirty="0" err="1" smtClean="0"/>
              <a:t>TGaj</a:t>
            </a:r>
            <a:r>
              <a:rPr lang="en-US" altLang="zh-CN" sz="2400" dirty="0" smtClean="0"/>
              <a:t> Interim Meeting Minutes January 2017, Atlanta USA </a:t>
            </a:r>
          </a:p>
          <a:p>
            <a:pPr>
              <a:buNone/>
            </a:pPr>
            <a:r>
              <a:rPr lang="en-US" altLang="zh-CN" sz="2400" dirty="0" smtClean="0"/>
              <a:t>     (11-17/0086r0)</a:t>
            </a:r>
          </a:p>
          <a:p>
            <a:endParaRPr lang="en-US" altLang="zh-CN" sz="2400" dirty="0" smtClean="0"/>
          </a:p>
          <a:p>
            <a:pPr lvl="1">
              <a:lnSpc>
                <a:spcPct val="90000"/>
              </a:lnSpc>
            </a:pPr>
            <a:r>
              <a:rPr lang="en-US" altLang="zh-CN" sz="2000" dirty="0" smtClean="0"/>
              <a:t>Move:  Haiming Wang</a:t>
            </a:r>
          </a:p>
          <a:p>
            <a:pPr lvl="1">
              <a:lnSpc>
                <a:spcPct val="90000"/>
              </a:lnSpc>
            </a:pPr>
            <a:r>
              <a:rPr lang="en-US" altLang="zh-CN" sz="2000" dirty="0" smtClean="0"/>
              <a:t>Second:  </a:t>
            </a:r>
            <a:r>
              <a:rPr lang="en-US" altLang="zh-CN" sz="2000" dirty="0" err="1" smtClean="0"/>
              <a:t>Shiwen</a:t>
            </a:r>
            <a:r>
              <a:rPr lang="en-US" altLang="zh-CN" sz="2000" dirty="0" smtClean="0"/>
              <a:t> He</a:t>
            </a:r>
          </a:p>
          <a:p>
            <a:pPr lvl="1">
              <a:lnSpc>
                <a:spcPct val="90000"/>
              </a:lnSpc>
            </a:pPr>
            <a:r>
              <a:rPr lang="en-US" altLang="zh-CN" sz="2000" dirty="0" smtClean="0"/>
              <a:t>Result: Approved by unanimous consent</a:t>
            </a:r>
            <a:endParaRPr lang="en-US" altLang="zh-CN" sz="2000" dirty="0" smtClean="0">
              <a:solidFill>
                <a:srgbClr val="C00000"/>
              </a:solidFill>
            </a:endParaRP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13</a:t>
            </a:fld>
            <a:endParaRPr lang="en-US" altLang="zh-CN"/>
          </a:p>
        </p:txBody>
      </p:sp>
      <p:sp>
        <p:nvSpPr>
          <p:cNvPr id="39942" name="Date Placeholder 3"/>
          <p:cNvSpPr>
            <a:spLocks noGrp="1"/>
          </p:cNvSpPr>
          <p:nvPr>
            <p:ph type="dt" sz="quarter" idx="10"/>
          </p:nvPr>
        </p:nvSpPr>
        <p:spPr>
          <a:xfrm>
            <a:off x="696913" y="333375"/>
            <a:ext cx="1182055"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Motion 1</a:t>
            </a:r>
            <a:br>
              <a:rPr lang="en-US" altLang="zh-CN" dirty="0" smtClean="0"/>
            </a:br>
            <a:r>
              <a:rPr lang="en-US" altLang="zh-CN" dirty="0" smtClean="0"/>
              <a:t>(Comment Resolution for LB228) </a:t>
            </a:r>
          </a:p>
        </p:txBody>
      </p:sp>
      <p:sp>
        <p:nvSpPr>
          <p:cNvPr id="39939" name="Content Placeholder 6"/>
          <p:cNvSpPr>
            <a:spLocks noGrp="1"/>
          </p:cNvSpPr>
          <p:nvPr>
            <p:ph sz="half" idx="2"/>
          </p:nvPr>
        </p:nvSpPr>
        <p:spPr>
          <a:xfrm>
            <a:off x="611560" y="1844824"/>
            <a:ext cx="8352928" cy="4536504"/>
          </a:xfrm>
        </p:spPr>
        <p:txBody>
          <a:bodyPr/>
          <a:lstStyle/>
          <a:p>
            <a:r>
              <a:rPr lang="en-US" altLang="zh-CN" sz="2400" dirty="0" smtClean="0"/>
              <a:t>To approve the following comment resolution for LB228</a:t>
            </a:r>
          </a:p>
          <a:p>
            <a:pPr>
              <a:buNone/>
            </a:pPr>
            <a:r>
              <a:rPr lang="en-US" altLang="zh-CN" sz="2400" dirty="0" smtClean="0"/>
              <a:t>      (Unchanged).</a:t>
            </a:r>
          </a:p>
          <a:p>
            <a:pPr lvl="1"/>
            <a:r>
              <a:rPr lang="en-GB" altLang="zh-CN" sz="1600" dirty="0" smtClean="0"/>
              <a:t>CID 701  </a:t>
            </a:r>
            <a:r>
              <a:rPr lang="en-US" altLang="zh-CN" sz="1600" dirty="0" smtClean="0"/>
              <a:t>(from 11-17/0460r1)</a:t>
            </a:r>
          </a:p>
          <a:p>
            <a:pPr lvl="1"/>
            <a:endParaRPr lang="en-US" altLang="zh-CN" sz="1400" dirty="0" smtClean="0">
              <a:solidFill>
                <a:srgbClr val="FF0000"/>
              </a:solidFill>
            </a:endParaRPr>
          </a:p>
          <a:p>
            <a:pPr lvl="1">
              <a:lnSpc>
                <a:spcPct val="90000"/>
              </a:lnSpc>
            </a:pPr>
            <a:endParaRPr lang="en-US" altLang="zh-CN" sz="1200" dirty="0" smtClean="0"/>
          </a:p>
          <a:p>
            <a:pPr lvl="1">
              <a:lnSpc>
                <a:spcPct val="90000"/>
              </a:lnSpc>
            </a:pPr>
            <a:r>
              <a:rPr lang="en-US" altLang="zh-CN" sz="2000" dirty="0" smtClean="0"/>
              <a:t>Move: Haiming Wang</a:t>
            </a:r>
          </a:p>
          <a:p>
            <a:pPr lvl="1">
              <a:lnSpc>
                <a:spcPct val="90000"/>
              </a:lnSpc>
            </a:pPr>
            <a:r>
              <a:rPr lang="en-US" altLang="zh-CN" sz="2000" dirty="0" smtClean="0"/>
              <a:t>Second: </a:t>
            </a:r>
            <a:r>
              <a:rPr lang="en-US" altLang="zh-CN" sz="2000" dirty="0" err="1" smtClean="0"/>
              <a:t>Dejian</a:t>
            </a:r>
            <a:r>
              <a:rPr lang="en-US" altLang="zh-CN" sz="2000" dirty="0" smtClean="0"/>
              <a:t> Li</a:t>
            </a:r>
          </a:p>
          <a:p>
            <a:pPr lvl="1">
              <a:lnSpc>
                <a:spcPct val="90000"/>
              </a:lnSpc>
            </a:pPr>
            <a:r>
              <a:rPr lang="en-GB" altLang="en-US" sz="2000" dirty="0" smtClean="0"/>
              <a:t>Result: Y-4  N-0  A-0 </a:t>
            </a:r>
          </a:p>
          <a:p>
            <a:pPr lvl="1">
              <a:lnSpc>
                <a:spcPct val="90000"/>
              </a:lnSpc>
            </a:pPr>
            <a:r>
              <a:rPr lang="en-GB" altLang="en-US" sz="2000" dirty="0" smtClean="0"/>
              <a:t>Motion passes</a:t>
            </a:r>
          </a:p>
          <a:p>
            <a:pPr lvl="1">
              <a:lnSpc>
                <a:spcPct val="90000"/>
              </a:lnSpc>
            </a:pPr>
            <a:endParaRPr lang="en-US" altLang="zh-CN" sz="2000" b="1" dirty="0" smtClean="0"/>
          </a:p>
          <a:p>
            <a:pPr lvl="1">
              <a:lnSpc>
                <a:spcPct val="90000"/>
              </a:lnSpc>
            </a:pPr>
            <a:endParaRPr lang="en-GB" altLang="en-US" sz="1800" b="1" dirty="0" smtClean="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14</a:t>
            </a:fld>
            <a:endParaRPr lang="en-US" altLang="zh-CN"/>
          </a:p>
        </p:txBody>
      </p:sp>
      <p:sp>
        <p:nvSpPr>
          <p:cNvPr id="39942" name="Date Placeholder 3"/>
          <p:cNvSpPr>
            <a:spLocks noGrp="1"/>
          </p:cNvSpPr>
          <p:nvPr>
            <p:ph type="dt" sz="quarter" idx="10"/>
          </p:nvPr>
        </p:nvSpPr>
        <p:spPr>
          <a:xfrm>
            <a:off x="696913" y="333375"/>
            <a:ext cx="1182055"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ja-JP" dirty="0" smtClean="0"/>
              <a:t>Motion 2  </a:t>
            </a:r>
            <a:br>
              <a:rPr lang="en-US" altLang="ja-JP" dirty="0" smtClean="0"/>
            </a:br>
            <a:r>
              <a:rPr lang="en-US" altLang="ja-JP" dirty="0" smtClean="0"/>
              <a:t>(</a:t>
            </a:r>
            <a:r>
              <a:rPr lang="en-US" altLang="zh-CN" dirty="0" smtClean="0"/>
              <a:t>Re-approval of </a:t>
            </a:r>
            <a:r>
              <a:rPr lang="en-US" altLang="zh-CN" dirty="0" err="1" smtClean="0"/>
              <a:t>TGaj</a:t>
            </a:r>
            <a:r>
              <a:rPr lang="en-US" altLang="zh-CN" dirty="0" smtClean="0"/>
              <a:t> 5C)</a:t>
            </a:r>
          </a:p>
        </p:txBody>
      </p:sp>
      <p:sp>
        <p:nvSpPr>
          <p:cNvPr id="39939" name="Content Placeholder 6"/>
          <p:cNvSpPr>
            <a:spLocks noGrp="1"/>
          </p:cNvSpPr>
          <p:nvPr>
            <p:ph sz="half" idx="2"/>
          </p:nvPr>
        </p:nvSpPr>
        <p:spPr>
          <a:xfrm>
            <a:off x="611560" y="1844824"/>
            <a:ext cx="8352928" cy="4536504"/>
          </a:xfrm>
        </p:spPr>
        <p:txBody>
          <a:bodyPr/>
          <a:lstStyle/>
          <a:p>
            <a:pPr lvl="0"/>
            <a:r>
              <a:rPr lang="en-GB" altLang="zh-CN" sz="2400" dirty="0" smtClean="0"/>
              <a:t>Believing that the Five Criteria contained in the document referenced below meets IEEE 802 guidelines,</a:t>
            </a:r>
          </a:p>
          <a:p>
            <a:pPr lvl="1">
              <a:lnSpc>
                <a:spcPct val="90000"/>
              </a:lnSpc>
            </a:pPr>
            <a:r>
              <a:rPr lang="en-GB" altLang="zh-CN" sz="2000" dirty="0" smtClean="0">
                <a:hlinkClick r:id="rId3"/>
              </a:rPr>
              <a:t>https://mentor.ieee.org/802.11/dcn/12/11-12-0141-07-cmmw-ieee-802-11-cmww-sg-5c.doc</a:t>
            </a:r>
            <a:endParaRPr lang="ja-JP" altLang="en-US" sz="2000" dirty="0" smtClean="0"/>
          </a:p>
          <a:p>
            <a:pPr lvl="0"/>
            <a:r>
              <a:rPr lang="en-GB" altLang="zh-CN" sz="2400" dirty="0" smtClean="0"/>
              <a:t>Request that the Five Criteria contained in 11-12/0141r7 be posted to the IEEE 802.11 Working Group agenda for   approval and </a:t>
            </a:r>
            <a:r>
              <a:rPr lang="en-US" altLang="zh-CN" sz="2400" dirty="0" smtClean="0"/>
              <a:t>reported</a:t>
            </a:r>
            <a:r>
              <a:rPr lang="en-GB" altLang="zh-CN" sz="2400" dirty="0" smtClean="0"/>
              <a:t> to EC for </a:t>
            </a:r>
            <a:r>
              <a:rPr lang="en-US" altLang="zh-CN" sz="2400" dirty="0" smtClean="0"/>
              <a:t>un</a:t>
            </a:r>
            <a:r>
              <a:rPr lang="en-US" altLang="en-US" sz="2400" dirty="0" smtClean="0"/>
              <a:t>conditional approval to forward P802.11aj to Sponsor Ballot</a:t>
            </a:r>
            <a:r>
              <a:rPr lang="en-GB" altLang="zh-CN" sz="2400" dirty="0" smtClean="0"/>
              <a:t> .</a:t>
            </a:r>
            <a:endParaRPr lang="ja-JP" altLang="en-US" sz="2400" dirty="0" smtClean="0"/>
          </a:p>
          <a:p>
            <a:pPr>
              <a:buNone/>
            </a:pPr>
            <a:endParaRPr lang="ja-JP" altLang="en-US" sz="1200" dirty="0" smtClean="0"/>
          </a:p>
          <a:p>
            <a:pPr lvl="1"/>
            <a:r>
              <a:rPr lang="en-GB" altLang="zh-CN" sz="2000" dirty="0" smtClean="0"/>
              <a:t>Moved</a:t>
            </a:r>
            <a:r>
              <a:rPr lang="en-GB" altLang="zh-CN" sz="2000" dirty="0" smtClean="0"/>
              <a:t>: </a:t>
            </a:r>
            <a:r>
              <a:rPr lang="en-GB" altLang="zh-CN" sz="2000" dirty="0" smtClean="0"/>
              <a:t>Haiming Wang</a:t>
            </a:r>
            <a:endParaRPr lang="en-GB" altLang="zh-CN" sz="2000" dirty="0" smtClean="0"/>
          </a:p>
          <a:p>
            <a:pPr lvl="1"/>
            <a:r>
              <a:rPr lang="en-GB" altLang="zh-CN" sz="2000" dirty="0" smtClean="0"/>
              <a:t>Seconded: </a:t>
            </a:r>
            <a:r>
              <a:rPr lang="en-GB" altLang="zh-CN" sz="2000" dirty="0" err="1" smtClean="0"/>
              <a:t>Shiwen</a:t>
            </a:r>
            <a:r>
              <a:rPr lang="en-GB" altLang="zh-CN" sz="2000" dirty="0" smtClean="0"/>
              <a:t> He</a:t>
            </a:r>
            <a:endParaRPr lang="en-GB" altLang="zh-CN" sz="2000" dirty="0" smtClean="0"/>
          </a:p>
          <a:p>
            <a:pPr lvl="1"/>
            <a:r>
              <a:rPr lang="en-GB" altLang="zh-CN" sz="2000" dirty="0" smtClean="0"/>
              <a:t>Result: </a:t>
            </a:r>
            <a:r>
              <a:rPr lang="en-US" altLang="zh-CN" sz="2000" dirty="0" smtClean="0"/>
              <a:t>Y-4,  N-0, A-0 </a:t>
            </a:r>
          </a:p>
          <a:p>
            <a:pPr lvl="1"/>
            <a:r>
              <a:rPr lang="en-US" altLang="zh-CN" sz="2000" dirty="0" smtClean="0"/>
              <a:t>M</a:t>
            </a:r>
            <a:r>
              <a:rPr lang="en-US" altLang="zh-CN" sz="2000" dirty="0" smtClean="0"/>
              <a:t>otion passes </a:t>
            </a:r>
            <a:endParaRPr lang="ja-JP" altLang="en-US" sz="2000" dirty="0" smtClean="0"/>
          </a:p>
          <a:p>
            <a:pPr lvl="1">
              <a:lnSpc>
                <a:spcPct val="90000"/>
              </a:lnSpc>
            </a:pPr>
            <a:endParaRPr lang="en-GB" altLang="en-US" sz="1800" b="1" dirty="0" smtClean="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15</a:t>
            </a:fld>
            <a:endParaRPr lang="en-US" altLang="zh-CN"/>
          </a:p>
        </p:txBody>
      </p:sp>
      <p:sp>
        <p:nvSpPr>
          <p:cNvPr id="39942" name="Date Placeholder 3"/>
          <p:cNvSpPr>
            <a:spLocks noGrp="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762762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Motion 3 - </a:t>
            </a:r>
            <a:r>
              <a:rPr lang="en-US" altLang="zh-CN" dirty="0" err="1" smtClean="0"/>
              <a:t>TGaj</a:t>
            </a:r>
            <a:r>
              <a:rPr lang="en-US" altLang="zh-CN" dirty="0" smtClean="0"/>
              <a:t> </a:t>
            </a:r>
            <a:r>
              <a:rPr lang="en-US" altLang="zh-CN" dirty="0" smtClean="0">
                <a:solidFill>
                  <a:schemeClr val="tx1"/>
                </a:solidFill>
              </a:rPr>
              <a:t>Unconditional</a:t>
            </a:r>
            <a:r>
              <a:rPr lang="en-US" altLang="zh-CN" dirty="0" smtClean="0"/>
              <a:t> Sponsor Ballot Report to EC </a:t>
            </a:r>
          </a:p>
        </p:txBody>
      </p:sp>
      <p:sp>
        <p:nvSpPr>
          <p:cNvPr id="39939" name="Content Placeholder 6"/>
          <p:cNvSpPr>
            <a:spLocks noGrp="1"/>
          </p:cNvSpPr>
          <p:nvPr>
            <p:ph sz="half" idx="2"/>
          </p:nvPr>
        </p:nvSpPr>
        <p:spPr>
          <a:xfrm>
            <a:off x="611560" y="1844824"/>
            <a:ext cx="8352928" cy="4536504"/>
          </a:xfrm>
        </p:spPr>
        <p:txBody>
          <a:bodyPr/>
          <a:lstStyle/>
          <a:p>
            <a:r>
              <a:rPr lang="en-US" altLang="en-US" sz="2400" dirty="0" smtClean="0"/>
              <a:t>Approve document </a:t>
            </a:r>
            <a:r>
              <a:rPr lang="en-US" altLang="en-US" sz="2400" dirty="0" smtClean="0"/>
              <a:t>11-17/0492r0 </a:t>
            </a:r>
            <a:r>
              <a:rPr lang="en-US" altLang="en-US" sz="2400" dirty="0" smtClean="0"/>
              <a:t>as the report to the IEEE 802 Executive Committee on the requirements for unconditional approval to forward P802.11aj to Sponsor Ballot, allowing editorial updates where necessary and </a:t>
            </a:r>
          </a:p>
          <a:p>
            <a:r>
              <a:rPr lang="en-US" altLang="en-US" sz="2400" dirty="0" smtClean="0"/>
              <a:t>request the IEEE 802 Executive Committee to unconditionally approve forwarding P802.11aj to Sponsor Ballot</a:t>
            </a:r>
            <a:r>
              <a:rPr lang="en-US" altLang="en-US" sz="2400" dirty="0" smtClean="0"/>
              <a:t>.</a:t>
            </a:r>
          </a:p>
          <a:p>
            <a:endParaRPr lang="en-US" altLang="en-US" sz="2400" dirty="0" smtClean="0"/>
          </a:p>
          <a:p>
            <a:pPr lvl="1"/>
            <a:r>
              <a:rPr lang="en-GB" altLang="en-US" sz="2000" dirty="0" smtClean="0"/>
              <a:t>Move:  </a:t>
            </a:r>
            <a:r>
              <a:rPr lang="en-GB" altLang="en-US" sz="2000" dirty="0" smtClean="0"/>
              <a:t>Haiming Wang</a:t>
            </a:r>
            <a:endParaRPr lang="en-GB" altLang="en-US" sz="2000" dirty="0" smtClean="0"/>
          </a:p>
          <a:p>
            <a:pPr lvl="1"/>
            <a:r>
              <a:rPr lang="en-GB" altLang="en-US" sz="2000" dirty="0" smtClean="0"/>
              <a:t>Second: </a:t>
            </a:r>
            <a:r>
              <a:rPr lang="en-GB" altLang="en-US" sz="2000" dirty="0" err="1" smtClean="0"/>
              <a:t>Shiwen</a:t>
            </a:r>
            <a:r>
              <a:rPr lang="en-GB" altLang="en-US" sz="2000" dirty="0" smtClean="0"/>
              <a:t> He</a:t>
            </a:r>
            <a:endParaRPr lang="en-GB" altLang="en-US" sz="2000" dirty="0" smtClean="0"/>
          </a:p>
          <a:p>
            <a:pPr lvl="1">
              <a:buFontTx/>
              <a:buChar char="–"/>
            </a:pPr>
            <a:r>
              <a:rPr lang="en-GB" altLang="en-US" sz="2000" dirty="0" smtClean="0"/>
              <a:t>Result:  </a:t>
            </a:r>
            <a:r>
              <a:rPr lang="en-GB" altLang="en-US" sz="2000" dirty="0" smtClean="0"/>
              <a:t>Y-4,  N-0,  A-0 </a:t>
            </a:r>
          </a:p>
          <a:p>
            <a:pPr lvl="1">
              <a:buFontTx/>
              <a:buChar char="–"/>
            </a:pPr>
            <a:r>
              <a:rPr lang="en-GB" altLang="en-US" sz="2000" dirty="0" smtClean="0"/>
              <a:t>Motion passes  </a:t>
            </a:r>
            <a:endParaRPr lang="en-GB" altLang="en-US" sz="2000" dirty="0" smtClean="0"/>
          </a:p>
          <a:p>
            <a:endParaRPr lang="en-GB" altLang="en-US" sz="2400" dirty="0" smtClean="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16</a:t>
            </a:fld>
            <a:endParaRPr lang="en-US" altLang="zh-CN"/>
          </a:p>
        </p:txBody>
      </p:sp>
      <p:sp>
        <p:nvSpPr>
          <p:cNvPr id="39942" name="Date Placeholder 3"/>
          <p:cNvSpPr>
            <a:spLocks noGrp="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762762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solidFill>
                  <a:schemeClr val="tx1"/>
                </a:solidFill>
              </a:rPr>
              <a:t>Official Time Line for 802.11aj</a:t>
            </a:r>
            <a:br>
              <a:rPr lang="en-US" altLang="zh-CN" dirty="0" smtClean="0">
                <a:solidFill>
                  <a:schemeClr val="tx1"/>
                </a:solidFill>
              </a:rPr>
            </a:br>
            <a:r>
              <a:rPr lang="en-US" altLang="zh-CN" sz="2800" dirty="0" smtClean="0">
                <a:solidFill>
                  <a:schemeClr val="tx1"/>
                </a:solidFill>
              </a:rPr>
              <a:t> (Updated in March 2017)</a:t>
            </a:r>
            <a:endParaRPr lang="en-US" altLang="zh-CN" dirty="0" smtClean="0">
              <a:solidFill>
                <a:schemeClr val="tx1"/>
              </a:solidFill>
            </a:endParaRPr>
          </a:p>
        </p:txBody>
      </p:sp>
      <p:sp>
        <p:nvSpPr>
          <p:cNvPr id="39939" name="Content Placeholder 6"/>
          <p:cNvSpPr>
            <a:spLocks noGrp="1"/>
          </p:cNvSpPr>
          <p:nvPr>
            <p:ph sz="half" idx="2"/>
          </p:nvPr>
        </p:nvSpPr>
        <p:spPr>
          <a:xfrm>
            <a:off x="611560" y="1772816"/>
            <a:ext cx="8352928" cy="4799456"/>
          </a:xfrm>
        </p:spPr>
        <p:txBody>
          <a:bodyPr/>
          <a:lstStyle/>
          <a:p>
            <a:pPr>
              <a:lnSpc>
                <a:spcPct val="90000"/>
              </a:lnSpc>
            </a:pPr>
            <a:r>
              <a:rPr lang="en-US" altLang="zh-CN" sz="1400" dirty="0" smtClean="0"/>
              <a:t>08-2012: PAR approved</a:t>
            </a:r>
          </a:p>
          <a:p>
            <a:pPr>
              <a:lnSpc>
                <a:spcPct val="90000"/>
              </a:lnSpc>
            </a:pPr>
            <a:r>
              <a:rPr lang="en-US" altLang="zh-CN" sz="1400" dirty="0" smtClean="0"/>
              <a:t>01-2013: Develop Task Group Document</a:t>
            </a:r>
          </a:p>
          <a:p>
            <a:pPr>
              <a:lnSpc>
                <a:spcPct val="90000"/>
              </a:lnSpc>
            </a:pPr>
            <a:r>
              <a:rPr lang="en-US" altLang="zh-CN" sz="1400" dirty="0" smtClean="0"/>
              <a:t>07-2013: Call for Proposal (CFP) for 60GHz</a:t>
            </a:r>
          </a:p>
          <a:p>
            <a:pPr>
              <a:lnSpc>
                <a:spcPct val="90000"/>
              </a:lnSpc>
            </a:pPr>
            <a:r>
              <a:rPr lang="en-US" altLang="zh-CN" sz="1400" dirty="0" smtClean="0"/>
              <a:t>11-2013: 60GHz Proposal Presentation, </a:t>
            </a:r>
          </a:p>
          <a:p>
            <a:pPr marL="342900" lvl="1" indent="-342900">
              <a:lnSpc>
                <a:spcPct val="90000"/>
              </a:lnSpc>
              <a:buFontTx/>
              <a:buChar char="•"/>
            </a:pPr>
            <a:r>
              <a:rPr lang="en-US" altLang="zh-CN" sz="1400" b="1" dirty="0" smtClean="0">
                <a:cs typeface="Times New Roman" pitchFamily="18" charset="0"/>
              </a:rPr>
              <a:t>03-2014: WG circulation for 60GHz specification amendment</a:t>
            </a:r>
            <a:endParaRPr lang="en-US" altLang="ja-JP" sz="1400" b="1" dirty="0" smtClean="0">
              <a:cs typeface="Times New Roman" pitchFamily="18" charset="0"/>
            </a:endParaRPr>
          </a:p>
          <a:p>
            <a:pPr>
              <a:lnSpc>
                <a:spcPct val="90000"/>
              </a:lnSpc>
            </a:pPr>
            <a:r>
              <a:rPr lang="en-US" altLang="zh-CN" sz="1400" dirty="0" smtClean="0"/>
              <a:t>07-2015: Finalize 45GHz baseline</a:t>
            </a:r>
          </a:p>
          <a:p>
            <a:pPr>
              <a:lnSpc>
                <a:spcPct val="90000"/>
              </a:lnSpc>
            </a:pPr>
            <a:r>
              <a:rPr lang="en-US" altLang="zh-CN" sz="1400" dirty="0" smtClean="0"/>
              <a:t>11-2015: WG Letter Ballot Initial</a:t>
            </a:r>
          </a:p>
          <a:p>
            <a:pPr>
              <a:lnSpc>
                <a:spcPct val="90000"/>
              </a:lnSpc>
            </a:pPr>
            <a:r>
              <a:rPr lang="en-US" altLang="zh-CN" sz="1400" dirty="0" smtClean="0"/>
              <a:t>05-2016: WG Letter Ballot Recirculation 1</a:t>
            </a:r>
          </a:p>
          <a:p>
            <a:pPr>
              <a:lnSpc>
                <a:spcPct val="90000"/>
              </a:lnSpc>
            </a:pPr>
            <a:r>
              <a:rPr lang="en-US" altLang="zh-CN" sz="1400" dirty="0" smtClean="0"/>
              <a:t>07-2016: WG Letter Ballot Recirculation 2</a:t>
            </a:r>
          </a:p>
          <a:p>
            <a:pPr>
              <a:lnSpc>
                <a:spcPct val="90000"/>
              </a:lnSpc>
            </a:pPr>
            <a:r>
              <a:rPr lang="en-US" altLang="zh-CN" sz="1400" dirty="0" smtClean="0"/>
              <a:t>10-2016: Mandatory Draft Review (</a:t>
            </a:r>
            <a:r>
              <a:rPr lang="en-US" altLang="zh-CN" sz="1400" dirty="0" err="1" smtClean="0"/>
              <a:t>MDR</a:t>
            </a:r>
            <a:r>
              <a:rPr lang="en-US" altLang="zh-CN" sz="1400" dirty="0" smtClean="0"/>
              <a:t>)</a:t>
            </a:r>
          </a:p>
          <a:p>
            <a:pPr>
              <a:lnSpc>
                <a:spcPct val="90000"/>
              </a:lnSpc>
            </a:pPr>
            <a:r>
              <a:rPr lang="en-US" altLang="zh-CN" sz="1400" dirty="0" smtClean="0"/>
              <a:t>11-2016: WG Letter Ballot Recirculation 3 and MDR done </a:t>
            </a:r>
            <a:endParaRPr lang="en-US" altLang="zh-CN" sz="1400" dirty="0" smtClean="0">
              <a:solidFill>
                <a:srgbClr val="FF0000"/>
              </a:solidFill>
            </a:endParaRPr>
          </a:p>
          <a:p>
            <a:pPr>
              <a:lnSpc>
                <a:spcPct val="90000"/>
              </a:lnSpc>
            </a:pPr>
            <a:r>
              <a:rPr lang="en-US" altLang="zh-CN" sz="1400" dirty="0" smtClean="0"/>
              <a:t>12-2016: Form Sponsor Ballot Group             </a:t>
            </a:r>
          </a:p>
          <a:p>
            <a:pPr>
              <a:lnSpc>
                <a:spcPct val="90000"/>
              </a:lnSpc>
            </a:pPr>
            <a:r>
              <a:rPr lang="en-US" altLang="zh-CN" sz="1400" dirty="0" smtClean="0"/>
              <a:t>01-2017: WG Letter Ballot Recirculation 4</a:t>
            </a:r>
          </a:p>
          <a:p>
            <a:pPr>
              <a:lnSpc>
                <a:spcPct val="90000"/>
              </a:lnSpc>
            </a:pPr>
            <a:r>
              <a:rPr lang="en-US" altLang="zh-CN" sz="1400" dirty="0" smtClean="0">
                <a:solidFill>
                  <a:srgbClr val="0000FF"/>
                </a:solidFill>
              </a:rPr>
              <a:t>03-2017: Unconditional Sponsor Ballot Initial</a:t>
            </a:r>
          </a:p>
          <a:p>
            <a:pPr>
              <a:lnSpc>
                <a:spcPct val="90000"/>
              </a:lnSpc>
            </a:pPr>
            <a:r>
              <a:rPr lang="en-US" altLang="zh-CN" sz="1400" dirty="0" smtClean="0">
                <a:solidFill>
                  <a:srgbClr val="0000FF"/>
                </a:solidFill>
              </a:rPr>
              <a:t>06-2017: Sponsor Ballot Recirculation 1</a:t>
            </a:r>
          </a:p>
          <a:p>
            <a:pPr>
              <a:lnSpc>
                <a:spcPct val="90000"/>
              </a:lnSpc>
            </a:pPr>
            <a:r>
              <a:rPr lang="en-US" altLang="zh-CN" sz="1400" dirty="0" smtClean="0">
                <a:solidFill>
                  <a:srgbClr val="0000FF"/>
                </a:solidFill>
              </a:rPr>
              <a:t>07-2017: Sponsor Ballot Recirculation 2</a:t>
            </a:r>
          </a:p>
          <a:p>
            <a:pPr>
              <a:lnSpc>
                <a:spcPct val="90000"/>
              </a:lnSpc>
            </a:pPr>
            <a:r>
              <a:rPr lang="en-US" altLang="zh-CN" sz="1400" dirty="0" smtClean="0">
                <a:solidFill>
                  <a:srgbClr val="0000FF"/>
                </a:solidFill>
              </a:rPr>
              <a:t>08-2017: Sponsor Ballot Recirculation 3</a:t>
            </a:r>
          </a:p>
          <a:p>
            <a:pPr>
              <a:lnSpc>
                <a:spcPct val="90000"/>
              </a:lnSpc>
            </a:pPr>
            <a:r>
              <a:rPr lang="en-US" altLang="zh-CN" sz="1400" dirty="0" smtClean="0">
                <a:solidFill>
                  <a:srgbClr val="0000FF"/>
                </a:solidFill>
              </a:rPr>
              <a:t>11-2017: Final WG and EC approval</a:t>
            </a:r>
          </a:p>
          <a:p>
            <a:pPr>
              <a:lnSpc>
                <a:spcPct val="90000"/>
              </a:lnSpc>
            </a:pPr>
            <a:r>
              <a:rPr lang="en-US" altLang="zh-CN" sz="1400" dirty="0" smtClean="0">
                <a:solidFill>
                  <a:srgbClr val="0000FF"/>
                </a:solidFill>
              </a:rPr>
              <a:t>12-2017: </a:t>
            </a:r>
            <a:r>
              <a:rPr lang="en-US" altLang="zh-CN" sz="1400" dirty="0" err="1" smtClean="0">
                <a:solidFill>
                  <a:srgbClr val="0000FF"/>
                </a:solidFill>
              </a:rPr>
              <a:t>RevCom</a:t>
            </a:r>
            <a:r>
              <a:rPr lang="en-US" altLang="zh-CN" sz="1400" dirty="0" smtClean="0">
                <a:solidFill>
                  <a:srgbClr val="0000FF"/>
                </a:solidFill>
              </a:rPr>
              <a:t> &amp; Standards Board approval</a:t>
            </a:r>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17</a:t>
            </a:fld>
            <a:endParaRPr lang="en-US" altLang="zh-CN"/>
          </a:p>
        </p:txBody>
      </p:sp>
      <p:sp>
        <p:nvSpPr>
          <p:cNvPr id="39942" name="Date Placeholder 3"/>
          <p:cNvSpPr>
            <a:spLocks noGrp="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762762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a:t>
            </a:r>
            <a:r>
              <a:rPr lang="en-US" altLang="zh-CN" dirty="0" smtClean="0"/>
              <a:t>May </a:t>
            </a:r>
            <a:r>
              <a:rPr lang="en-US" dirty="0" smtClean="0"/>
              <a:t>meeting</a:t>
            </a:r>
            <a:endParaRPr lang="en-US" dirty="0"/>
          </a:p>
        </p:txBody>
      </p:sp>
      <p:sp>
        <p:nvSpPr>
          <p:cNvPr id="3" name="Content Placeholder 2"/>
          <p:cNvSpPr>
            <a:spLocks noGrp="1"/>
          </p:cNvSpPr>
          <p:nvPr>
            <p:ph idx="1"/>
          </p:nvPr>
        </p:nvSpPr>
        <p:spPr/>
        <p:txBody>
          <a:bodyPr/>
          <a:lstStyle/>
          <a:p>
            <a:r>
              <a:rPr lang="en-US" sz="2800" dirty="0" smtClean="0"/>
              <a:t>Comment resolution for </a:t>
            </a:r>
            <a:r>
              <a:rPr lang="en-US" sz="2800" dirty="0" err="1" smtClean="0"/>
              <a:t>TGaj</a:t>
            </a:r>
            <a:r>
              <a:rPr lang="en-US" sz="2800" dirty="0" smtClean="0"/>
              <a:t> </a:t>
            </a:r>
            <a:r>
              <a:rPr lang="en-US" altLang="zh-CN" sz="2800" dirty="0" smtClean="0"/>
              <a:t>Initial </a:t>
            </a:r>
            <a:r>
              <a:rPr lang="en-US" altLang="zh-CN" sz="2800" dirty="0" smtClean="0"/>
              <a:t>Sponsor </a:t>
            </a:r>
            <a:r>
              <a:rPr lang="en-US" sz="2800" dirty="0" smtClean="0"/>
              <a:t>Ballot</a:t>
            </a:r>
            <a:endParaRPr lang="en-US" altLang="zh-CN" sz="2800" dirty="0" smtClean="0"/>
          </a:p>
          <a:p>
            <a:r>
              <a:rPr lang="en-US" sz="2800" dirty="0" smtClean="0"/>
              <a:t>Timeline update if needed</a:t>
            </a:r>
            <a:endParaRPr lang="en-US" sz="2800" dirty="0" smtClean="0"/>
          </a:p>
        </p:txBody>
      </p:sp>
      <p:sp>
        <p:nvSpPr>
          <p:cNvPr id="4" name="Date Placeholder 3"/>
          <p:cNvSpPr>
            <a:spLocks noGrp="1"/>
          </p:cNvSpPr>
          <p:nvPr>
            <p:ph type="dt" sz="half" idx="10"/>
          </p:nvPr>
        </p:nvSpPr>
        <p:spPr>
          <a:xfrm>
            <a:off x="696913" y="333375"/>
            <a:ext cx="1182055" cy="276999"/>
          </a:xfrm>
        </p:spPr>
        <p:txBody>
          <a:bodyPr/>
          <a:lstStyle/>
          <a:p>
            <a:pPr>
              <a:defRPr/>
            </a:pPr>
            <a:r>
              <a:rPr lang="en-US" altLang="zh-CN" dirty="0" smtClean="0"/>
              <a:t>March 2017</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18</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9757014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Conference Call Time</a:t>
            </a:r>
          </a:p>
        </p:txBody>
      </p:sp>
      <p:sp>
        <p:nvSpPr>
          <p:cNvPr id="3" name="Content Placeholder 2"/>
          <p:cNvSpPr>
            <a:spLocks noGrp="1"/>
          </p:cNvSpPr>
          <p:nvPr>
            <p:ph idx="1"/>
          </p:nvPr>
        </p:nvSpPr>
        <p:spPr/>
        <p:txBody>
          <a:bodyPr/>
          <a:lstStyle/>
          <a:p>
            <a:pPr lvl="1"/>
            <a:r>
              <a:rPr lang="en-US" altLang="zh-CN" sz="2400" b="1" dirty="0" smtClean="0"/>
              <a:t>27</a:t>
            </a:r>
            <a:r>
              <a:rPr lang="en-US" altLang="zh-CN" sz="2400" b="1" baseline="30000" dirty="0" smtClean="0"/>
              <a:t>th</a:t>
            </a:r>
            <a:r>
              <a:rPr lang="en-US" altLang="zh-CN" sz="2400" b="1" dirty="0" smtClean="0"/>
              <a:t> April, 2017, 10 pm ET for 1 </a:t>
            </a:r>
            <a:r>
              <a:rPr lang="en-US" altLang="zh-CN" sz="2400" b="1" dirty="0" smtClean="0"/>
              <a:t>hour</a:t>
            </a:r>
            <a:endParaRPr lang="en-US" altLang="zh-CN" sz="2400" b="1" dirty="0" smtClean="0"/>
          </a:p>
          <a:p>
            <a:pPr lvl="1">
              <a:buNone/>
            </a:pPr>
            <a:r>
              <a:rPr lang="en-US" altLang="zh-CN" b="1" dirty="0" smtClean="0"/>
              <a:t>     (28</a:t>
            </a:r>
            <a:r>
              <a:rPr lang="en-US" altLang="zh-CN" b="1" baseline="30000" dirty="0" smtClean="0"/>
              <a:t>th</a:t>
            </a:r>
            <a:r>
              <a:rPr lang="en-US" altLang="zh-CN" b="1" dirty="0" smtClean="0"/>
              <a:t> April,  2017, 10 am </a:t>
            </a:r>
            <a:r>
              <a:rPr lang="en-US" altLang="zh-CN" b="1" dirty="0"/>
              <a:t>Beijing </a:t>
            </a:r>
            <a:r>
              <a:rPr lang="en-US" altLang="zh-CN" b="1" dirty="0" smtClean="0"/>
              <a:t>Time)</a:t>
            </a:r>
            <a:endParaRPr lang="en-US" altLang="zh-CN" b="1" dirty="0"/>
          </a:p>
        </p:txBody>
      </p:sp>
      <p:sp>
        <p:nvSpPr>
          <p:cNvPr id="4" name="Date Placeholder 3"/>
          <p:cNvSpPr>
            <a:spLocks noGrp="1"/>
          </p:cNvSpPr>
          <p:nvPr>
            <p:ph type="dt" sz="half" idx="10"/>
          </p:nvPr>
        </p:nvSpPr>
        <p:spPr>
          <a:xfrm>
            <a:off x="696913" y="333375"/>
            <a:ext cx="1182055" cy="276999"/>
          </a:xfrm>
        </p:spPr>
        <p:txBody>
          <a:bodyPr/>
          <a:lstStyle/>
          <a:p>
            <a:pPr>
              <a:defRPr/>
            </a:pPr>
            <a:r>
              <a:rPr lang="en-US" altLang="zh-CN" dirty="0" smtClean="0"/>
              <a:t>March 2017</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19</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995573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800" dirty="0">
                <a:latin typeface="Times New Roman" charset="0"/>
              </a:rPr>
              <a:t> Agenda for </a:t>
            </a:r>
            <a:r>
              <a:rPr lang="en-GB" sz="2800" dirty="0" smtClean="0">
                <a:latin typeface="Times New Roman" charset="0"/>
              </a:rPr>
              <a:t>IEEE 802.11aj </a:t>
            </a:r>
            <a:r>
              <a:rPr lang="en-GB" sz="2800" dirty="0">
                <a:latin typeface="Times New Roman" charset="0"/>
              </a:rPr>
              <a:t>meeting for </a:t>
            </a:r>
            <a:r>
              <a:rPr lang="en-GB" sz="2800" dirty="0" smtClean="0">
                <a:latin typeface="Times New Roman" charset="0"/>
              </a:rPr>
              <a:t>March 2017, Vancouver, Canada</a:t>
            </a:r>
            <a:endParaRPr lang="en-US" sz="28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1182055" cy="276999"/>
          </a:xfrm>
        </p:spPr>
        <p:txBody>
          <a:bodyPr/>
          <a:lstStyle/>
          <a:p>
            <a:pPr>
              <a:defRPr/>
            </a:pPr>
            <a:r>
              <a:rPr lang="en-US" altLang="zh-CN" dirty="0" smtClean="0"/>
              <a:t>March 2017</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20</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9955731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637286"/>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may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March 2017</a:t>
            </a:r>
            <a:endParaRPr lang="en-GB" sz="1800" dirty="0"/>
          </a:p>
        </p:txBody>
      </p:sp>
      <p:sp>
        <p:nvSpPr>
          <p:cNvPr id="16387" name="Footer Placeholder 2"/>
          <p:cNvSpPr>
            <a:spLocks noGrp="1"/>
          </p:cNvSpPr>
          <p:nvPr>
            <p:ph type="ftr" sz="quarter" idx="4294967295"/>
          </p:nvPr>
        </p:nvSpPr>
        <p:spPr>
          <a:xfrm>
            <a:off x="6137275" y="6475413"/>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 xmlns:p14="http://schemas.microsoft.com/office/powerpoint/2010/main"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6143636" y="6475413"/>
            <a:ext cx="2398702" cy="184666"/>
          </a:xfrm>
          <a:prstGeom prst="rect">
            <a:avLst/>
          </a:prstGeom>
        </p:spPr>
        <p:txBody>
          <a:bodyPr/>
          <a:lstStyle/>
          <a:p>
            <a:pPr>
              <a:defRPr/>
            </a:pPr>
            <a:r>
              <a:rPr lang="en-US" altLang="zh-CN" dirty="0" smtClean="0"/>
              <a:t>Jiamin Chen (Huawei)</a:t>
            </a:r>
            <a:endParaRPr lang="en-US" altLang="zh-CN"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
        <p:nvSpPr>
          <p:cNvPr id="10242" name="Rectangle 2"/>
          <p:cNvSpPr>
            <a:spLocks noGrp="1" noChangeArrowheads="1"/>
          </p:cNvSpPr>
          <p:nvPr>
            <p:ph type="body" idx="1"/>
          </p:nvPr>
        </p:nvSpPr>
        <p:spPr>
          <a:xfrm>
            <a:off x="685800" y="1676400"/>
            <a:ext cx="7848600" cy="4495800"/>
          </a:xfrm>
          <a:ln/>
        </p:spPr>
        <p:txBody>
          <a:bodyPr/>
          <a:lstStyle/>
          <a:p>
            <a:pPr>
              <a:buNone/>
            </a:pPr>
            <a:r>
              <a:rPr lang="en-US" sz="1600" dirty="0"/>
              <a:t>All participation in IEEE 802 Working Group meetings is on an individual basis</a:t>
            </a:r>
          </a:p>
          <a:p>
            <a:pPr>
              <a:buNone/>
            </a:pPr>
            <a:r>
              <a:rPr lang="en-GB" sz="1400" i="1" dirty="0"/>
              <a:t>•     </a:t>
            </a:r>
            <a:r>
              <a:rPr lang="en-GB" sz="1400" i="1" dirty="0" smtClean="0"/>
              <a:t>Participants </a:t>
            </a:r>
            <a:r>
              <a:rPr lang="en-GB" sz="1400" i="1" dirty="0"/>
              <a:t>in the IEEE standards development individual process shall act based on their qualifications and experience</a:t>
            </a:r>
            <a:r>
              <a:rPr lang="en-GB" sz="1400" i="1" dirty="0" smtClean="0"/>
              <a:t>. (</a:t>
            </a:r>
            <a:r>
              <a:rPr lang="en-GB" sz="1400" i="1" dirty="0" smtClean="0">
                <a:hlinkClick r:id="rId3"/>
              </a:rPr>
              <a:t>https</a:t>
            </a:r>
            <a:r>
              <a:rPr lang="en-GB" sz="1400" i="1" dirty="0">
                <a:hlinkClick r:id="rId3"/>
              </a:rPr>
              <a:t>://</a:t>
            </a:r>
            <a:r>
              <a:rPr lang="en-GB" sz="1400" i="1" dirty="0" smtClean="0">
                <a:hlinkClick r:id="rId3"/>
              </a:rPr>
              <a:t>standards.ieee.org/develop/policies/bylaws/sb_bylaws.pdf</a:t>
            </a:r>
            <a:r>
              <a:rPr lang="en-GB" sz="1400" i="1" dirty="0" smtClean="0"/>
              <a:t>  section </a:t>
            </a:r>
            <a:r>
              <a:rPr lang="en-GB" sz="1400" i="1" dirty="0"/>
              <a:t>5.2.1)</a:t>
            </a:r>
            <a:endParaRPr lang="en-US" sz="1400" dirty="0"/>
          </a:p>
          <a:p>
            <a:pPr>
              <a:buNone/>
            </a:pPr>
            <a:r>
              <a:rPr lang="en-US" sz="1400" dirty="0" smtClean="0"/>
              <a:t>•</a:t>
            </a:r>
            <a:r>
              <a:rPr lang="en-US" sz="1400" dirty="0"/>
              <a:t>    </a:t>
            </a:r>
            <a:r>
              <a:rPr lang="en-US" sz="1400" i="1" dirty="0" smtClean="0"/>
              <a:t>IEEE 802 </a:t>
            </a:r>
            <a:r>
              <a:rPr lang="en-GB" sz="1400" i="1" dirty="0" smtClean="0"/>
              <a:t>Working </a:t>
            </a:r>
            <a:r>
              <a:rPr lang="en-GB" sz="1400" i="1" dirty="0"/>
              <a:t>Group membership is by </a:t>
            </a:r>
            <a:r>
              <a:rPr lang="en-GB" sz="1400" i="1" dirty="0" smtClean="0"/>
              <a:t>individual; </a:t>
            </a:r>
            <a:r>
              <a:rPr lang="en-GB" sz="1400" i="1" dirty="0"/>
              <a:t>“Working Group members shall participate in the consensus process in a manner consistent with their professional expert opinion as individuals, and not as organizational representatives”. </a:t>
            </a:r>
            <a:r>
              <a:rPr lang="en-GB" sz="1400" i="1" dirty="0" smtClean="0"/>
              <a:t>(</a:t>
            </a:r>
            <a:r>
              <a:rPr lang="en-GB" sz="1400" i="1" u="sng" dirty="0" smtClean="0">
                <a:hlinkClick r:id="rId4"/>
              </a:rPr>
              <a:t>http</a:t>
            </a:r>
            <a:r>
              <a:rPr lang="en-GB" sz="1400" i="1" u="sng" dirty="0">
                <a:hlinkClick r:id="rId4"/>
              </a:rPr>
              <a:t>://</a:t>
            </a:r>
            <a:r>
              <a:rPr lang="en-GB" sz="1400" i="1" u="sng" dirty="0" smtClean="0">
                <a:hlinkClick r:id="rId4"/>
              </a:rPr>
              <a:t>ieee802.org/PNP/approved/IEEE_802_WG_PandP_v19.pdf</a:t>
            </a:r>
            <a:r>
              <a:rPr lang="en-GB" sz="1400" i="1" dirty="0" smtClean="0"/>
              <a:t> section 4.2.1)</a:t>
            </a:r>
            <a:endParaRPr lang="en-US" sz="1400" dirty="0"/>
          </a:p>
          <a:p>
            <a:pPr>
              <a:buFont typeface="Arial" panose="020B0604020202020204" pitchFamily="34" charset="0"/>
              <a:buChar char="•"/>
            </a:pPr>
            <a:r>
              <a:rPr lang="en-US" sz="1400" dirty="0" smtClean="0"/>
              <a:t>You </a:t>
            </a:r>
            <a:r>
              <a:rPr lang="en-US" sz="1400" dirty="0"/>
              <a:t>have an obligation to act and vote as an individual and not under the direction of any other individual or group. Your obligation to act and vote as an individual applies in all cases, </a:t>
            </a:r>
            <a:r>
              <a:rPr lang="en-US" sz="1400" dirty="0" smtClean="0"/>
              <a:t>regardless </a:t>
            </a:r>
            <a:r>
              <a:rPr lang="en-US" sz="1400" dirty="0"/>
              <a:t>of any external commitments, agreements, contracts, or orders</a:t>
            </a:r>
            <a:r>
              <a:rPr lang="en-US" sz="1400" dirty="0" smtClean="0"/>
              <a:t>. </a:t>
            </a:r>
          </a:p>
          <a:p>
            <a:pPr>
              <a:buFont typeface="Arial" panose="020B0604020202020204" pitchFamily="34" charset="0"/>
              <a:buChar char="•"/>
            </a:pPr>
            <a:r>
              <a:rPr lang="en-US" sz="1400" dirty="0" smtClean="0"/>
              <a:t>You </a:t>
            </a:r>
            <a:r>
              <a:rPr lang="en-US" sz="1400" dirty="0"/>
              <a:t>shall not direct the actions or votes of any other member of an IEEE 802 Working Group or retaliate against any other member for their actions or votes within IEEE 802 Working Group meetings</a:t>
            </a:r>
            <a:r>
              <a:rPr lang="en-US" sz="1400" dirty="0" smtClean="0"/>
              <a:t>, see </a:t>
            </a:r>
            <a:r>
              <a:rPr lang="en-US" sz="1400" u="sng" dirty="0">
                <a:hlinkClick r:id="rId5"/>
              </a:rPr>
              <a:t>https://standards.ieee.org/develop/policies/bylaws/sb_bylaws.pdf </a:t>
            </a:r>
            <a:r>
              <a:rPr lang="en-US" sz="1400" dirty="0" smtClean="0"/>
              <a:t> section 5.2.1.3 and </a:t>
            </a:r>
            <a:r>
              <a:rPr lang="en-GB" sz="1400" u="sng" dirty="0" smtClean="0">
                <a:hlinkClick r:id="rId4"/>
              </a:rPr>
              <a:t>http</a:t>
            </a:r>
            <a:r>
              <a:rPr lang="en-GB" sz="1400" u="sng" dirty="0">
                <a:hlinkClick r:id="rId4"/>
              </a:rPr>
              <a:t>://ieee802.org/PNP/approved/IEEE_802_WG_PandP_v19.pdf</a:t>
            </a:r>
            <a:r>
              <a:rPr lang="en-GB" sz="1400" dirty="0"/>
              <a:t>  section </a:t>
            </a:r>
            <a:r>
              <a:rPr lang="en-GB" sz="1400" dirty="0" smtClean="0"/>
              <a:t>3.4.1, list item x</a:t>
            </a:r>
            <a:endParaRPr lang="en-US" sz="1400" dirty="0"/>
          </a:p>
          <a:p>
            <a:pPr>
              <a:buNone/>
            </a:pPr>
            <a:r>
              <a:rPr lang="en-US" sz="1600" dirty="0" smtClean="0"/>
              <a:t>By </a:t>
            </a:r>
            <a:r>
              <a:rPr lang="en-US" sz="1600" dirty="0"/>
              <a:t>participating in IEEE 802 meetings, you accept these requirements. </a:t>
            </a:r>
            <a:r>
              <a:rPr lang="en-US" sz="1600" dirty="0" smtClean="0"/>
              <a:t> If </a:t>
            </a:r>
            <a:r>
              <a:rPr lang="en-US" sz="1600" dirty="0"/>
              <a:t>you do not agree to these policies then you shall not participate.</a:t>
            </a:r>
          </a:p>
          <a:p>
            <a:endParaRPr lang="en-US" dirty="0"/>
          </a:p>
        </p:txBody>
      </p:sp>
      <p:sp>
        <p:nvSpPr>
          <p:cNvPr id="7" name="Date Placeholder 3"/>
          <p:cNvSpPr>
            <a:spLocks noGrp="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March 2017</a:t>
            </a:r>
            <a:endParaRPr lang="en-GB" sz="1800" dirty="0"/>
          </a:p>
        </p:txBody>
      </p:sp>
      <p:sp>
        <p:nvSpPr>
          <p:cNvPr id="17411" name="Footer Placeholder 4"/>
          <p:cNvSpPr>
            <a:spLocks noGrp="1"/>
          </p:cNvSpPr>
          <p:nvPr>
            <p:ph type="ftr" sz="quarter" idx="4294967295"/>
          </p:nvPr>
        </p:nvSpPr>
        <p:spPr>
          <a:xfrm>
            <a:off x="6137275" y="6475413"/>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smtClean="0"/>
              <a:t>Jiamin Chen (Huawei)</a:t>
            </a:r>
            <a:endParaRPr lang="en-US" sz="1200" b="0" dirty="0"/>
          </a:p>
        </p:txBody>
      </p:sp>
      <p:sp>
        <p:nvSpPr>
          <p:cNvPr id="1741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7</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 xmlns:p14="http://schemas.microsoft.com/office/powerpoint/2010/main" val="79498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dirty="0"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b="0" dirty="0" smtClean="0">
                <a:latin typeface="+mj-lt"/>
                <a:cs typeface="Arial" panose="020B0604020202020204" pitchFamily="34" charset="0"/>
              </a:rPr>
              <a:t>Set agenda for the week</a:t>
            </a:r>
          </a:p>
          <a:p>
            <a:r>
              <a:rPr lang="en-US" altLang="zh-CN" b="0" dirty="0" smtClean="0">
                <a:latin typeface="+mj-lt"/>
                <a:cs typeface="Arial" panose="020B0604020202020204" pitchFamily="34" charset="0"/>
              </a:rPr>
              <a:t>Review from January meeting</a:t>
            </a:r>
          </a:p>
          <a:p>
            <a:r>
              <a:rPr lang="en-US" altLang="zh-CN" b="0" dirty="0" smtClean="0">
                <a:latin typeface="+mj-lt"/>
                <a:cs typeface="Arial" panose="020B0604020202020204" pitchFamily="34" charset="0"/>
              </a:rPr>
              <a:t>Approve the meeting minutes for January meeting</a:t>
            </a:r>
          </a:p>
          <a:p>
            <a:r>
              <a:rPr lang="en-US" altLang="zh-CN" b="0" dirty="0" smtClean="0">
                <a:latin typeface="+mj-lt"/>
                <a:cs typeface="Arial" panose="020B0604020202020204" pitchFamily="34" charset="0"/>
              </a:rPr>
              <a:t>Comment Resolution for 4</a:t>
            </a:r>
            <a:r>
              <a:rPr lang="en-US" altLang="zh-CN" b="0" baseline="30000" dirty="0" smtClean="0">
                <a:latin typeface="+mj-lt"/>
                <a:cs typeface="Arial" panose="020B0604020202020204" pitchFamily="34" charset="0"/>
              </a:rPr>
              <a:t>th</a:t>
            </a:r>
            <a:r>
              <a:rPr lang="en-US" altLang="zh-CN" b="0" dirty="0" smtClean="0">
                <a:latin typeface="+mj-lt"/>
                <a:cs typeface="Arial" panose="020B0604020202020204" pitchFamily="34" charset="0"/>
              </a:rPr>
              <a:t> WG Recirculation Letter Ballot</a:t>
            </a:r>
          </a:p>
          <a:p>
            <a:r>
              <a:rPr lang="en-US" altLang="zh-CN" b="0" dirty="0" smtClean="0">
                <a:latin typeface="+mj-lt"/>
                <a:cs typeface="Arial" panose="020B0604020202020204" pitchFamily="34" charset="0"/>
              </a:rPr>
              <a:t>Discussion on conditional or unconditional Sponsor Ballot Initial</a:t>
            </a:r>
          </a:p>
          <a:p>
            <a:r>
              <a:rPr lang="en-US" altLang="zh-CN" b="0" dirty="0" smtClean="0">
                <a:latin typeface="+mj-lt"/>
                <a:cs typeface="Arial" panose="020B0604020202020204" pitchFamily="34" charset="0"/>
              </a:rPr>
              <a:t>Timeline update</a:t>
            </a:r>
            <a:endParaRPr lang="en-US" altLang="zh-CN" b="0" dirty="0" smtClean="0"/>
          </a:p>
          <a:p>
            <a:r>
              <a:rPr lang="en-US" altLang="zh-CN" b="0" dirty="0" smtClean="0"/>
              <a:t>Motion</a:t>
            </a:r>
            <a:endParaRPr lang="en-US" altLang="zh-CN" b="0" dirty="0" smtClean="0">
              <a:latin typeface="+mj-lt"/>
              <a:cs typeface="Arial" panose="020B0604020202020204" pitchFamily="34" charset="0"/>
            </a:endParaRPr>
          </a:p>
          <a:p>
            <a:r>
              <a:rPr lang="en-US" altLang="zh-CN" b="0" dirty="0" smtClean="0">
                <a:latin typeface="+mj-lt"/>
                <a:cs typeface="Arial" panose="020B0604020202020204" pitchFamily="34" charset="0"/>
              </a:rPr>
              <a:t>Planning for May 2017 meeting</a:t>
            </a:r>
          </a:p>
          <a:p>
            <a:r>
              <a:rPr lang="en-US" altLang="zh-CN" b="0" dirty="0" smtClean="0">
                <a:latin typeface="+mj-lt"/>
              </a:rPr>
              <a:t>Conference call time</a:t>
            </a:r>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8</a:t>
            </a:fld>
            <a:endParaRPr lang="en-US" altLang="zh-CN"/>
          </a:p>
        </p:txBody>
      </p:sp>
      <p:sp>
        <p:nvSpPr>
          <p:cNvPr id="38917" name="Date Placeholder 3"/>
          <p:cNvSpPr>
            <a:spLocks noGrp="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572000"/>
          </a:xfrm>
        </p:spPr>
        <p:txBody>
          <a:bodyPr/>
          <a:lstStyle/>
          <a:p>
            <a:pPr>
              <a:lnSpc>
                <a:spcPct val="90000"/>
              </a:lnSpc>
            </a:pPr>
            <a:r>
              <a:rPr lang="en-US" altLang="zh-CN" sz="2400" dirty="0" smtClean="0"/>
              <a:t>Tuesday, March 14, 2017 8:00 – 10:00</a:t>
            </a:r>
            <a:endParaRPr lang="en-US" altLang="zh-CN" sz="2400" dirty="0" smtClean="0">
              <a:sym typeface="Wingdings" panose="05000000000000000000" pitchFamily="2" charset="2"/>
            </a:endParaRPr>
          </a:p>
          <a:p>
            <a:pPr lvl="1"/>
            <a:r>
              <a:rPr lang="en-US" altLang="zh-CN" sz="2000" dirty="0" smtClean="0"/>
              <a:t>Call for secretary </a:t>
            </a: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meeting minutes in January meeting</a:t>
            </a:r>
          </a:p>
          <a:p>
            <a:pPr lvl="1"/>
            <a:r>
              <a:rPr lang="en-US" altLang="zh-CN" sz="2000" dirty="0" err="1" smtClean="0"/>
              <a:t>TGaj</a:t>
            </a:r>
            <a:r>
              <a:rPr lang="en-US" altLang="zh-CN" sz="2000" dirty="0" smtClean="0"/>
              <a:t> Editor Report</a:t>
            </a:r>
          </a:p>
          <a:p>
            <a:pPr lvl="1"/>
            <a:r>
              <a:rPr lang="en-US" sz="2000" dirty="0" err="1" smtClean="0"/>
              <a:t>TGaj</a:t>
            </a:r>
            <a:r>
              <a:rPr lang="en-US" sz="2000" dirty="0" smtClean="0"/>
              <a:t> comments database</a:t>
            </a:r>
          </a:p>
          <a:p>
            <a:pPr lvl="1">
              <a:lnSpc>
                <a:spcPct val="90000"/>
              </a:lnSpc>
            </a:pPr>
            <a:r>
              <a:rPr lang="en-US" sz="2000" dirty="0" smtClean="0"/>
              <a:t>Resolution for comments received from 4</a:t>
            </a:r>
            <a:r>
              <a:rPr lang="en-US" sz="2000" baseline="30000" dirty="0" smtClean="0"/>
              <a:t>th</a:t>
            </a:r>
            <a:r>
              <a:rPr lang="en-US" sz="2000" dirty="0" smtClean="0"/>
              <a:t> recirculation </a:t>
            </a:r>
          </a:p>
          <a:p>
            <a:pPr lvl="1">
              <a:lnSpc>
                <a:spcPct val="90000"/>
              </a:lnSpc>
            </a:pPr>
            <a:r>
              <a:rPr lang="en-US" sz="2000" dirty="0" smtClean="0"/>
              <a:t>Motion to approve the comment resolution </a:t>
            </a:r>
          </a:p>
          <a:p>
            <a:pPr lvl="1">
              <a:lnSpc>
                <a:spcPct val="90000"/>
              </a:lnSpc>
            </a:pPr>
            <a:r>
              <a:rPr lang="en-US" sz="2000" dirty="0" smtClean="0"/>
              <a:t>Review </a:t>
            </a:r>
            <a:r>
              <a:rPr lang="en-US" sz="2000" dirty="0" err="1" smtClean="0"/>
              <a:t>TGaj</a:t>
            </a:r>
            <a:r>
              <a:rPr lang="en-US" sz="2000" dirty="0" smtClean="0"/>
              <a:t> Report to EC for sponsor ballot</a:t>
            </a:r>
          </a:p>
          <a:p>
            <a:pPr>
              <a:lnSpc>
                <a:spcPct val="90000"/>
              </a:lnSpc>
            </a:pPr>
            <a:r>
              <a:rPr lang="en-US" altLang="zh-CN" sz="2400" dirty="0" smtClean="0"/>
              <a:t>Tuesday, March 14, 2017 13:30 – 15:30</a:t>
            </a:r>
          </a:p>
          <a:p>
            <a:pPr lvl="1">
              <a:lnSpc>
                <a:spcPct val="90000"/>
              </a:lnSpc>
            </a:pPr>
            <a:r>
              <a:rPr lang="en-US" altLang="zh-CN" sz="2000" dirty="0" smtClean="0"/>
              <a:t>Cancelled</a:t>
            </a:r>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9</a:t>
            </a:fld>
            <a:endParaRPr lang="en-US" altLang="zh-CN"/>
          </a:p>
        </p:txBody>
      </p:sp>
      <p:sp>
        <p:nvSpPr>
          <p:cNvPr id="39942" name="Date Placeholder 3"/>
          <p:cNvSpPr>
            <a:spLocks noGrp="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123908</TotalTime>
  <Words>1642</Words>
  <Application>Microsoft Office PowerPoint</Application>
  <PresentationFormat>全屏显示(4:3)</PresentationFormat>
  <Paragraphs>307</Paragraphs>
  <Slides>20</Slides>
  <Notes>18</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20</vt:i4>
      </vt:variant>
    </vt:vector>
  </HeadingPairs>
  <TitlesOfParts>
    <vt:vector size="22"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Participation in IEEE 802 Meetings</vt:lpstr>
      <vt:lpstr>Resources – URLs</vt:lpstr>
      <vt:lpstr>Agenda Items for the Week</vt:lpstr>
      <vt:lpstr>IEEE 802.11aj Agenda for the Week</vt:lpstr>
      <vt:lpstr>IEEE 802.11aj Agenda for the Week</vt:lpstr>
      <vt:lpstr>IEEE 802.11aj Agenda for the Week</vt:lpstr>
      <vt:lpstr>IEEE 802.11aj Agenda for the Week</vt:lpstr>
      <vt:lpstr>Approve the meeting minutes</vt:lpstr>
      <vt:lpstr>Motion 1 (Comment Resolution for LB228) </vt:lpstr>
      <vt:lpstr>Motion 2   (Re-approval of TGaj 5C)</vt:lpstr>
      <vt:lpstr>Motion 3 - TGaj Unconditional Sponsor Ballot Report to EC </vt:lpstr>
      <vt:lpstr>Official Time Line for 802.11aj  (Updated in March 2017)</vt:lpstr>
      <vt:lpstr>Plan for May meeting</vt:lpstr>
      <vt:lpstr>Conference Call Time</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sks</cp:lastModifiedBy>
  <cp:revision>3773</cp:revision>
  <cp:lastPrinted>1998-02-10T13:28:06Z</cp:lastPrinted>
  <dcterms:created xsi:type="dcterms:W3CDTF">2007-04-17T18:10:23Z</dcterms:created>
  <dcterms:modified xsi:type="dcterms:W3CDTF">2017-03-16T22:25:47Z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1481025696</vt:lpwstr>
  </property>
</Properties>
</file>