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70" r:id="rId2"/>
    <p:sldId id="280" r:id="rId3"/>
    <p:sldId id="281" r:id="rId4"/>
    <p:sldId id="283" r:id="rId5"/>
    <p:sldId id="284" r:id="rId6"/>
    <p:sldId id="285" r:id="rId7"/>
    <p:sldId id="287" r:id="rId8"/>
    <p:sldId id="288" r:id="rId9"/>
    <p:sldId id="290" r:id="rId10"/>
    <p:sldId id="289" r:id="rId11"/>
    <p:sldId id="291" r:id="rId12"/>
    <p:sldId id="292" r:id="rId13"/>
    <p:sldId id="293" r:id="rId14"/>
    <p:sldId id="286" r:id="rId1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9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8" autoAdjust="0"/>
    <p:restoredTop sz="92115" autoAdjust="0"/>
  </p:normalViewPr>
  <p:slideViewPr>
    <p:cSldViewPr>
      <p:cViewPr varScale="1">
        <p:scale>
          <a:sx n="67" d="100"/>
          <a:sy n="67" d="100"/>
        </p:scale>
        <p:origin x="-14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562" y="-108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5700" y="701675"/>
            <a:ext cx="462280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5584559" y="95706"/>
            <a:ext cx="697179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168980" y="8985250"/>
            <a:ext cx="2112758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20211" y="8985250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352073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5700" y="701675"/>
            <a:ext cx="462280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5584559" y="95706"/>
            <a:ext cx="697179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168980" y="8985250"/>
            <a:ext cx="2112758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20211" y="8985250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352073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5700" y="701675"/>
            <a:ext cx="462280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5584559" y="95706"/>
            <a:ext cx="697179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168980" y="8985250"/>
            <a:ext cx="2112758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20211" y="8985250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352073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5700" y="701675"/>
            <a:ext cx="462280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5584559" y="95706"/>
            <a:ext cx="697179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168980" y="8985250"/>
            <a:ext cx="2112758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20211" y="8985250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352073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5700" y="701675"/>
            <a:ext cx="462280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5584559" y="95706"/>
            <a:ext cx="697179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168980" y="8985250"/>
            <a:ext cx="2112758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20211" y="8985250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352073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5700" y="701675"/>
            <a:ext cx="462280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5584559" y="95706"/>
            <a:ext cx="697179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168980" y="8985250"/>
            <a:ext cx="2112758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20211" y="8985250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352073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5700" y="701675"/>
            <a:ext cx="462280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5584559" y="95706"/>
            <a:ext cx="697179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168980" y="8985250"/>
            <a:ext cx="2112758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20211" y="8985250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35207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0" y="6475413"/>
            <a:ext cx="171040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0" y="6475413"/>
            <a:ext cx="171040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2" y="332601"/>
            <a:ext cx="99193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0" y="6475413"/>
            <a:ext cx="171040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0" y="6475413"/>
            <a:ext cx="171040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33520" y="6475413"/>
            <a:ext cx="171040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802.11-17/0124r3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 2017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WUR MAC and Wakeup Frame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55602"/>
            <a:ext cx="878446" cy="553998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Jan 2017</a:t>
            </a: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295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2017-01-16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524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914400" y="1975540"/>
          <a:ext cx="7239000" cy="9042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838200"/>
          </a:xfrm>
        </p:spPr>
        <p:txBody>
          <a:bodyPr/>
          <a:lstStyle/>
          <a:p>
            <a:r>
              <a:rPr lang="en-US" sz="2800" b="0" dirty="0" smtClean="0"/>
              <a:t>Straw Poll </a:t>
            </a:r>
            <a:r>
              <a:rPr lang="en-US" b="0" dirty="0" smtClean="0"/>
              <a:t>3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900" dirty="0" smtClean="0"/>
              <a:t>Slide </a:t>
            </a:r>
            <a:fld id="{3099D1E7-2CFE-4362-BB72-AF97192842EA}" type="slidenum">
              <a:rPr lang="en-US" sz="900" smtClean="0"/>
              <a:pPr>
                <a:defRPr/>
              </a:pPr>
              <a:t>10</a:t>
            </a:fld>
            <a:endParaRPr lang="en-US" sz="900" dirty="0"/>
          </a:p>
        </p:txBody>
      </p:sp>
      <p:sp>
        <p:nvSpPr>
          <p:cNvPr id="35" name="Content Placeholder 6"/>
          <p:cNvSpPr txBox="1">
            <a:spLocks/>
          </p:cNvSpPr>
          <p:nvPr/>
        </p:nvSpPr>
        <p:spPr bwMode="auto">
          <a:xfrm>
            <a:off x="0" y="1524000"/>
            <a:ext cx="91440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 you agree that in group-addressed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frame transmission, after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preparation period agreed by AP and STAs, AP can transmit </a:t>
            </a:r>
            <a:r>
              <a:rPr lang="en-US" sz="1800" kern="0" dirty="0" smtClean="0">
                <a:latin typeface="+mn-lt"/>
                <a:cs typeface="+mn-cs"/>
              </a:rPr>
              <a:t>broadcast/multicast frames?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US" sz="1800" kern="0" dirty="0" smtClean="0">
              <a:latin typeface="+mn-lt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US" sz="1800" kern="0" dirty="0" smtClean="0">
              <a:latin typeface="+mn-lt"/>
              <a:cs typeface="+mn-cs"/>
            </a:endParaRPr>
          </a:p>
          <a:p>
            <a:pPr marL="800100" lvl="1" indent="-342900" eaLnBrk="0" hangingPunct="0">
              <a:spcBef>
                <a:spcPct val="20000"/>
              </a:spcBef>
              <a:buFont typeface="Arial" pitchFamily="34" charset="0"/>
              <a:buChar char="‒"/>
              <a:defRPr/>
            </a:pPr>
            <a:r>
              <a:rPr lang="en-US" sz="1800" kern="0" dirty="0" smtClean="0">
                <a:latin typeface="+mn-lt"/>
                <a:cs typeface="+mn-cs"/>
              </a:rPr>
              <a:t>Yes		19</a:t>
            </a:r>
          </a:p>
          <a:p>
            <a:pPr marL="800100" lvl="1" indent="-342900" eaLnBrk="0" hangingPunct="0">
              <a:spcBef>
                <a:spcPct val="20000"/>
              </a:spcBef>
              <a:buFont typeface="Arial" pitchFamily="34" charset="0"/>
              <a:buChar char="‒"/>
              <a:defRPr/>
            </a:pPr>
            <a:r>
              <a:rPr lang="en-US" sz="1800" kern="0" dirty="0" smtClean="0">
                <a:latin typeface="+mn-lt"/>
                <a:cs typeface="+mn-cs"/>
              </a:rPr>
              <a:t>No		0</a:t>
            </a:r>
          </a:p>
          <a:p>
            <a:pPr marL="800100" lvl="1" indent="-342900" eaLnBrk="0" hangingPunct="0">
              <a:spcBef>
                <a:spcPct val="20000"/>
              </a:spcBef>
              <a:buFont typeface="Arial" pitchFamily="34" charset="0"/>
              <a:buChar char="‒"/>
              <a:defRPr/>
            </a:pPr>
            <a:r>
              <a:rPr lang="en-US" sz="1800" kern="0" dirty="0" smtClean="0">
                <a:latin typeface="+mn-lt"/>
                <a:cs typeface="+mn-cs"/>
              </a:rPr>
              <a:t>Abstain	</a:t>
            </a:r>
            <a:r>
              <a:rPr lang="en-US" sz="1800" kern="0" smtClean="0">
                <a:latin typeface="+mn-lt"/>
                <a:cs typeface="+mn-cs"/>
              </a:rPr>
              <a:t>	31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039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10600" cy="762000"/>
          </a:xfrm>
        </p:spPr>
        <p:txBody>
          <a:bodyPr/>
          <a:lstStyle/>
          <a:p>
            <a:r>
              <a:rPr lang="en-US" dirty="0" smtClean="0"/>
              <a:t>Motion 1</a:t>
            </a:r>
            <a:endParaRPr lang="en-US" sz="2800" dirty="0"/>
          </a:p>
        </p:txBody>
      </p:sp>
      <p:sp>
        <p:nvSpPr>
          <p:cNvPr id="121" name="Content Placeholder 2"/>
          <p:cNvSpPr txBox="1">
            <a:spLocks/>
          </p:cNvSpPr>
          <p:nvPr/>
        </p:nvSpPr>
        <p:spPr bwMode="auto">
          <a:xfrm>
            <a:off x="0" y="990600"/>
            <a:ext cx="91440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Move to add the following text to 11ba SFD: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>
                <a:latin typeface="+mn-lt"/>
              </a:rPr>
              <a:t>WUR </a:t>
            </a:r>
            <a:r>
              <a:rPr lang="en-US" sz="1800" kern="0" dirty="0" smtClean="0">
                <a:latin typeface="+mn-lt"/>
              </a:rPr>
              <a:t>Wakeup frame </a:t>
            </a:r>
            <a:r>
              <a:rPr lang="en-US" sz="1800" kern="0" dirty="0" smtClean="0">
                <a:latin typeface="+mn-lt"/>
              </a:rPr>
              <a:t>includes the i</a:t>
            </a:r>
            <a:r>
              <a:rPr lang="en-US" sz="1800" kern="0" dirty="0" smtClean="0"/>
              <a:t>dentifier </a:t>
            </a:r>
            <a:r>
              <a:rPr lang="en-US" sz="1800" kern="0" dirty="0" smtClean="0"/>
              <a:t>of transmitter and receiver which are not MAC </a:t>
            </a:r>
            <a:r>
              <a:rPr lang="en-US" sz="1800" kern="0" dirty="0" smtClean="0"/>
              <a:t>address.</a:t>
            </a:r>
            <a:endParaRPr lang="en-US" sz="1800" kern="0" dirty="0" smtClean="0">
              <a:latin typeface="+mn-lt"/>
            </a:endParaRPr>
          </a:p>
        </p:txBody>
      </p:sp>
      <p:sp>
        <p:nvSpPr>
          <p:cNvPr id="60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z="900" dirty="0"/>
              <a:t>Slide </a:t>
            </a:r>
            <a:fld id="{8ECFE58B-6F90-4BB0-B09C-F6AB727C71EB}" type="slidenum">
              <a:rPr lang="en-US" sz="900"/>
              <a:pPr/>
              <a:t>11</a:t>
            </a:fld>
            <a:endParaRPr lang="en-US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838200"/>
          </a:xfrm>
        </p:spPr>
        <p:txBody>
          <a:bodyPr/>
          <a:lstStyle/>
          <a:p>
            <a:r>
              <a:rPr lang="en-US" b="0" dirty="0" smtClean="0"/>
              <a:t>Motion</a:t>
            </a:r>
            <a:r>
              <a:rPr lang="en-US" sz="2800" b="0" dirty="0" smtClean="0"/>
              <a:t> </a:t>
            </a:r>
            <a:r>
              <a:rPr lang="en-US" sz="2800" b="0" dirty="0" smtClean="0"/>
              <a:t>2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343400"/>
          </a:xfrm>
        </p:spPr>
        <p:txBody>
          <a:bodyPr>
            <a:normAutofit/>
          </a:bodyPr>
          <a:lstStyle/>
          <a:p>
            <a:r>
              <a:rPr lang="en-US" sz="1800" b="0" dirty="0" smtClean="0"/>
              <a:t>Move to add the following text to 11ba SFD:</a:t>
            </a:r>
          </a:p>
          <a:p>
            <a:pPr lvl="1"/>
            <a:r>
              <a:rPr lang="en-US" sz="1600" b="0" dirty="0" smtClean="0"/>
              <a:t>In </a:t>
            </a:r>
            <a:r>
              <a:rPr lang="en-US" sz="1600" b="0" dirty="0" smtClean="0"/>
              <a:t>unicast frame transmission, </a:t>
            </a:r>
            <a:r>
              <a:rPr lang="en-US" sz="1600" dirty="0" smtClean="0"/>
              <a:t>after </a:t>
            </a:r>
            <a:r>
              <a:rPr lang="en-US" sz="1600" dirty="0" smtClean="0"/>
              <a:t>a </a:t>
            </a:r>
            <a:r>
              <a:rPr lang="en-US" sz="1600" dirty="0" smtClean="0"/>
              <a:t>STA receives Wakeup frame </a:t>
            </a:r>
            <a:r>
              <a:rPr lang="en-US" sz="1600" dirty="0" smtClean="0"/>
              <a:t>addressed to it, the STA sends PS-Poll </a:t>
            </a:r>
            <a:r>
              <a:rPr lang="en-US" sz="1600" b="0" dirty="0" smtClean="0"/>
              <a:t>or other trigger frame </a:t>
            </a:r>
            <a:r>
              <a:rPr lang="en-US" sz="1600" b="0" dirty="0" smtClean="0"/>
              <a:t>to announce </a:t>
            </a:r>
            <a:r>
              <a:rPr lang="en-US" sz="1600" b="0" dirty="0" smtClean="0"/>
              <a:t>STA’s </a:t>
            </a:r>
            <a:r>
              <a:rPr lang="en-US" sz="1600" b="0" dirty="0" smtClean="0"/>
              <a:t>readiness</a:t>
            </a:r>
            <a:endParaRPr lang="en-US" sz="1600" b="0" dirty="0" smtClean="0"/>
          </a:p>
          <a:p>
            <a:endParaRPr lang="en-US" sz="18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900" dirty="0" smtClean="0"/>
              <a:t>Slide </a:t>
            </a:r>
            <a:fld id="{3099D1E7-2CFE-4362-BB72-AF97192842EA}" type="slidenum">
              <a:rPr lang="en-US" sz="900" smtClean="0"/>
              <a:pPr>
                <a:defRPr/>
              </a:pPr>
              <a:t>12</a:t>
            </a:fld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xmlns="" val="402039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838200"/>
          </a:xfrm>
        </p:spPr>
        <p:txBody>
          <a:bodyPr/>
          <a:lstStyle/>
          <a:p>
            <a:r>
              <a:rPr lang="en-US" b="0" dirty="0" smtClean="0"/>
              <a:t>Motion 3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900" dirty="0" smtClean="0"/>
              <a:t>Slide </a:t>
            </a:r>
            <a:fld id="{3099D1E7-2CFE-4362-BB72-AF97192842EA}" type="slidenum">
              <a:rPr lang="en-US" sz="900" smtClean="0"/>
              <a:pPr>
                <a:defRPr/>
              </a:pPr>
              <a:t>13</a:t>
            </a:fld>
            <a:endParaRPr lang="en-US" sz="900" dirty="0"/>
          </a:p>
        </p:txBody>
      </p:sp>
      <p:sp>
        <p:nvSpPr>
          <p:cNvPr id="35" name="Content Placeholder 6"/>
          <p:cNvSpPr txBox="1">
            <a:spLocks/>
          </p:cNvSpPr>
          <p:nvPr/>
        </p:nvSpPr>
        <p:spPr bwMode="auto">
          <a:xfrm>
            <a:off x="0" y="1524000"/>
            <a:ext cx="91440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Move to add the following text to 11ba SFD: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group-addressed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frame transmission, after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preparation period agreed by AP and STAs, AP can transmit </a:t>
            </a:r>
            <a:r>
              <a:rPr lang="en-US" sz="1800" kern="0" dirty="0" smtClean="0">
                <a:latin typeface="+mn-lt"/>
                <a:cs typeface="+mn-cs"/>
              </a:rPr>
              <a:t>broadcast/multicast </a:t>
            </a:r>
            <a:r>
              <a:rPr lang="en-US" sz="1800" kern="0" dirty="0" smtClean="0">
                <a:latin typeface="+mn-lt"/>
                <a:cs typeface="+mn-cs"/>
              </a:rPr>
              <a:t>frames</a:t>
            </a:r>
            <a:r>
              <a:rPr lang="en-US" sz="1800" kern="0" dirty="0" smtClean="0">
                <a:latin typeface="+mn-lt"/>
                <a:cs typeface="+mn-cs"/>
              </a:rPr>
              <a:t>.</a:t>
            </a:r>
            <a:endParaRPr lang="en-US" sz="1800" kern="0" dirty="0" smtClean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039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838200"/>
          </a:xfrm>
        </p:spPr>
        <p:txBody>
          <a:bodyPr/>
          <a:lstStyle/>
          <a:p>
            <a:r>
              <a:rPr lang="en-US" sz="2800" b="0" dirty="0" smtClean="0"/>
              <a:t>Reference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2971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b="0" dirty="0" smtClean="0"/>
              <a:t>[1] </a:t>
            </a:r>
            <a:r>
              <a:rPr lang="en-US" sz="1600" dirty="0" smtClean="0"/>
              <a:t>11-16-1460-01-wur-MAC consideration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900" dirty="0" smtClean="0"/>
              <a:t>Slide </a:t>
            </a:r>
            <a:fld id="{3099D1E7-2CFE-4362-BB72-AF97192842EA}" type="slidenum">
              <a:rPr lang="en-US" sz="900" smtClean="0"/>
              <a:pPr>
                <a:defRPr/>
              </a:pPr>
              <a:t>14</a:t>
            </a:fld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xmlns="" val="402039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10600" cy="762000"/>
          </a:xfrm>
        </p:spPr>
        <p:txBody>
          <a:bodyPr/>
          <a:lstStyle/>
          <a:p>
            <a:r>
              <a:rPr lang="en-US" sz="2800" dirty="0" smtClean="0"/>
              <a:t>Wakeup Frame Based on BSS Color</a:t>
            </a:r>
            <a:endParaRPr lang="en-US" sz="2800" dirty="0"/>
          </a:p>
        </p:txBody>
      </p:sp>
      <p:sp>
        <p:nvSpPr>
          <p:cNvPr id="121" name="Content Placeholder 2"/>
          <p:cNvSpPr txBox="1">
            <a:spLocks/>
          </p:cNvSpPr>
          <p:nvPr/>
        </p:nvSpPr>
        <p:spPr bwMode="auto">
          <a:xfrm>
            <a:off x="0" y="990600"/>
            <a:ext cx="9144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12-bit BSS color is long enough to avoid color collision.</a:t>
            </a: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AID can indicate broadcast/multicast/unicast receivers.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>
                <a:latin typeface="+mn-lt"/>
              </a:rPr>
              <a:t>AID may not needed, e.g. if multiple BSSID is not supported</a:t>
            </a: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Payload of Wakeup frame may not be needed to decrease WUR frame overhead, or  Wakeup frame can have different length to </a:t>
            </a:r>
            <a:r>
              <a:rPr lang="en-US" sz="1800" kern="0" dirty="0" smtClean="0"/>
              <a:t>decrease WUR frame overhead</a:t>
            </a:r>
            <a:endParaRPr lang="en-US" sz="1800" kern="0" dirty="0" smtClean="0">
              <a:latin typeface="+mn-lt"/>
            </a:endParaRP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Type combined AID can indicate different type of wakeup signals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>
                <a:latin typeface="+mn-lt"/>
              </a:rPr>
              <a:t>Unicast data/management frame wakeup,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>
                <a:latin typeface="+mn-lt"/>
              </a:rPr>
              <a:t>Broadcast data frame wakeup,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>
                <a:latin typeface="+mn-lt"/>
              </a:rPr>
              <a:t>Broadcast management frame wakeup or management info announcement, e.g. </a:t>
            </a:r>
          </a:p>
          <a:p>
            <a:pPr marL="1257300" lvl="2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new BSS operation parameter announcement, BSS operation channel, TSF time sync,</a:t>
            </a:r>
          </a:p>
          <a:p>
            <a:pPr marL="1257300" lvl="2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BSS recovery announcement,</a:t>
            </a:r>
          </a:p>
          <a:p>
            <a:pPr marL="1257300" lvl="2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Beacon announcement,</a:t>
            </a:r>
          </a:p>
        </p:txBody>
      </p:sp>
      <p:sp>
        <p:nvSpPr>
          <p:cNvPr id="60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z="900" dirty="0"/>
              <a:t>Slide </a:t>
            </a:r>
            <a:fld id="{8ECFE58B-6F90-4BB0-B09C-F6AB727C71EB}" type="slidenum">
              <a:rPr lang="en-US" sz="900"/>
              <a:pPr/>
              <a:t>2</a:t>
            </a:fld>
            <a:endParaRPr lang="en-US" sz="900" dirty="0"/>
          </a:p>
        </p:txBody>
      </p:sp>
      <p:sp>
        <p:nvSpPr>
          <p:cNvPr id="5" name="Rectangle 4"/>
          <p:cNvSpPr/>
          <p:nvPr/>
        </p:nvSpPr>
        <p:spPr bwMode="auto">
          <a:xfrm>
            <a:off x="2362200" y="5613484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048000" y="5613484"/>
            <a:ext cx="15240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572000" y="5613484"/>
            <a:ext cx="15240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7239000" y="5613484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38400" y="5689684"/>
            <a:ext cx="4619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Type</a:t>
            </a:r>
            <a:endParaRPr lang="en-US" sz="1050" dirty="0"/>
          </a:p>
        </p:txBody>
      </p:sp>
      <p:sp>
        <p:nvSpPr>
          <p:cNvPr id="10" name="TextBox 9"/>
          <p:cNvSpPr txBox="1"/>
          <p:nvPr/>
        </p:nvSpPr>
        <p:spPr>
          <a:xfrm>
            <a:off x="3352800" y="5689684"/>
            <a:ext cx="7280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BSS Color</a:t>
            </a:r>
            <a:endParaRPr lang="en-US" sz="1050" dirty="0"/>
          </a:p>
        </p:txBody>
      </p:sp>
      <p:sp>
        <p:nvSpPr>
          <p:cNvPr id="11" name="TextBox 10"/>
          <p:cNvSpPr txBox="1"/>
          <p:nvPr/>
        </p:nvSpPr>
        <p:spPr>
          <a:xfrm>
            <a:off x="5134278" y="5689684"/>
            <a:ext cx="42832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AID</a:t>
            </a:r>
            <a:endParaRPr lang="en-US" sz="1050" dirty="0"/>
          </a:p>
        </p:txBody>
      </p:sp>
      <p:sp>
        <p:nvSpPr>
          <p:cNvPr id="12" name="TextBox 11"/>
          <p:cNvSpPr txBox="1"/>
          <p:nvPr/>
        </p:nvSpPr>
        <p:spPr>
          <a:xfrm>
            <a:off x="7363314" y="5689684"/>
            <a:ext cx="4090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FCS</a:t>
            </a:r>
            <a:endParaRPr lang="en-US" sz="1050" dirty="0"/>
          </a:p>
        </p:txBody>
      </p:sp>
      <p:sp>
        <p:nvSpPr>
          <p:cNvPr id="13" name="TextBox 12"/>
          <p:cNvSpPr txBox="1"/>
          <p:nvPr/>
        </p:nvSpPr>
        <p:spPr>
          <a:xfrm>
            <a:off x="1946702" y="5994484"/>
            <a:ext cx="41549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Bits:</a:t>
            </a:r>
            <a:endParaRPr lang="en-US" sz="1050" dirty="0"/>
          </a:p>
        </p:txBody>
      </p:sp>
      <p:sp>
        <p:nvSpPr>
          <p:cNvPr id="14" name="TextBox 13"/>
          <p:cNvSpPr txBox="1"/>
          <p:nvPr/>
        </p:nvSpPr>
        <p:spPr>
          <a:xfrm>
            <a:off x="2480102" y="5994484"/>
            <a:ext cx="2471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3</a:t>
            </a:r>
            <a:endParaRPr lang="en-US" sz="1050" dirty="0"/>
          </a:p>
        </p:txBody>
      </p:sp>
      <p:sp>
        <p:nvSpPr>
          <p:cNvPr id="15" name="TextBox 14"/>
          <p:cNvSpPr txBox="1"/>
          <p:nvPr/>
        </p:nvSpPr>
        <p:spPr>
          <a:xfrm>
            <a:off x="3546902" y="5994484"/>
            <a:ext cx="63350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10 or 12</a:t>
            </a:r>
            <a:endParaRPr lang="en-US" sz="1050" dirty="0"/>
          </a:p>
        </p:txBody>
      </p:sp>
      <p:sp>
        <p:nvSpPr>
          <p:cNvPr id="16" name="TextBox 15"/>
          <p:cNvSpPr txBox="1"/>
          <p:nvPr/>
        </p:nvSpPr>
        <p:spPr>
          <a:xfrm>
            <a:off x="5100500" y="5994484"/>
            <a:ext cx="30970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11</a:t>
            </a:r>
            <a:endParaRPr lang="en-US" sz="1050" dirty="0"/>
          </a:p>
        </p:txBody>
      </p:sp>
      <p:sp>
        <p:nvSpPr>
          <p:cNvPr id="17" name="TextBox 16"/>
          <p:cNvSpPr txBox="1"/>
          <p:nvPr/>
        </p:nvSpPr>
        <p:spPr>
          <a:xfrm>
            <a:off x="7462700" y="5994484"/>
            <a:ext cx="2471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4</a:t>
            </a:r>
            <a:endParaRPr lang="en-US" sz="1050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6096000" y="5613484"/>
            <a:ext cx="11430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324600" y="5994484"/>
            <a:ext cx="4539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TBD</a:t>
            </a:r>
            <a:endParaRPr lang="en-US" sz="1050" dirty="0"/>
          </a:p>
        </p:txBody>
      </p:sp>
      <p:sp>
        <p:nvSpPr>
          <p:cNvPr id="20" name="TextBox 19"/>
          <p:cNvSpPr txBox="1"/>
          <p:nvPr/>
        </p:nvSpPr>
        <p:spPr>
          <a:xfrm>
            <a:off x="6096000" y="5689684"/>
            <a:ext cx="12105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Payload (Optional)</a:t>
            </a:r>
            <a:endParaRPr lang="en-US" sz="105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10600" cy="762000"/>
          </a:xfrm>
        </p:spPr>
        <p:txBody>
          <a:bodyPr/>
          <a:lstStyle/>
          <a:p>
            <a:r>
              <a:rPr lang="en-US" sz="2800" dirty="0" smtClean="0"/>
              <a:t>Wakeup Frame Based on MAC Address Option 1</a:t>
            </a:r>
            <a:endParaRPr lang="en-US" sz="2800" dirty="0"/>
          </a:p>
        </p:txBody>
      </p:sp>
      <p:sp>
        <p:nvSpPr>
          <p:cNvPr id="121" name="Content Placeholder 2"/>
          <p:cNvSpPr txBox="1">
            <a:spLocks/>
          </p:cNvSpPr>
          <p:nvPr/>
        </p:nvSpPr>
        <p:spPr bwMode="auto">
          <a:xfrm>
            <a:off x="0" y="990600"/>
            <a:ext cx="91440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Address field with the help of Type identifies the unicast/broadcast receivers: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The unicast frame uses destination STA’s MAC address. The broadcast frame uses AP’s MAC address.</a:t>
            </a: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Payload of Wakeup frame may not be needed to decrease WUR frame overhead, or  Wakeup frame can have different length to </a:t>
            </a:r>
            <a:r>
              <a:rPr lang="en-US" sz="1800" kern="0" dirty="0" smtClean="0"/>
              <a:t>decrease WUR frame overhead</a:t>
            </a:r>
            <a:endParaRPr lang="en-US" sz="1800" kern="0" dirty="0" smtClean="0">
              <a:latin typeface="+mn-lt"/>
            </a:endParaRP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Type can indicate different type of wakeup signals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>
                <a:latin typeface="+mn-lt"/>
              </a:rPr>
              <a:t>Unicast data/management frame wakeup,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>
                <a:latin typeface="+mn-lt"/>
              </a:rPr>
              <a:t>Broadcast data frame wakeup,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/>
              <a:t>Broadcast management frame wakeup or management info announcement</a:t>
            </a:r>
            <a:r>
              <a:rPr lang="en-US" sz="1800" kern="0" dirty="0" smtClean="0">
                <a:latin typeface="+mn-lt"/>
              </a:rPr>
              <a:t>, e.g. </a:t>
            </a:r>
          </a:p>
          <a:p>
            <a:pPr marL="1257300" lvl="2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new BSS operation parameter announcement, BSS operation channel, TSF time sync,</a:t>
            </a:r>
          </a:p>
          <a:p>
            <a:pPr marL="1257300" lvl="2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BSS recovery announcement,</a:t>
            </a:r>
          </a:p>
          <a:p>
            <a:pPr marL="1257300" lvl="2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Beacon announcement,</a:t>
            </a:r>
          </a:p>
        </p:txBody>
      </p:sp>
      <p:sp>
        <p:nvSpPr>
          <p:cNvPr id="60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z="900" dirty="0"/>
              <a:t>Slide </a:t>
            </a:r>
            <a:fld id="{8ECFE58B-6F90-4BB0-B09C-F6AB727C71EB}" type="slidenum">
              <a:rPr lang="en-US" sz="900"/>
              <a:pPr/>
              <a:t>3</a:t>
            </a:fld>
            <a:endParaRPr lang="en-US" sz="900" dirty="0"/>
          </a:p>
        </p:txBody>
      </p:sp>
      <p:sp>
        <p:nvSpPr>
          <p:cNvPr id="5" name="Rectangle 4"/>
          <p:cNvSpPr/>
          <p:nvPr/>
        </p:nvSpPr>
        <p:spPr bwMode="auto">
          <a:xfrm>
            <a:off x="491698" y="5511968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177498" y="5511968"/>
            <a:ext cx="1337102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3657600" y="5511968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7898" y="5588168"/>
            <a:ext cx="4619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Type</a:t>
            </a:r>
            <a:endParaRPr lang="en-US" sz="1050" dirty="0"/>
          </a:p>
        </p:txBody>
      </p:sp>
      <p:sp>
        <p:nvSpPr>
          <p:cNvPr id="10" name="TextBox 9"/>
          <p:cNvSpPr txBox="1"/>
          <p:nvPr/>
        </p:nvSpPr>
        <p:spPr>
          <a:xfrm>
            <a:off x="1253698" y="5509790"/>
            <a:ext cx="14478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Address </a:t>
            </a:r>
          </a:p>
          <a:p>
            <a:r>
              <a:rPr lang="en-US" sz="1050" dirty="0" smtClean="0"/>
              <a:t>(AP MAC address)</a:t>
            </a:r>
            <a:endParaRPr lang="en-US" sz="1050" dirty="0"/>
          </a:p>
        </p:txBody>
      </p:sp>
      <p:sp>
        <p:nvSpPr>
          <p:cNvPr id="12" name="TextBox 11"/>
          <p:cNvSpPr txBox="1"/>
          <p:nvPr/>
        </p:nvSpPr>
        <p:spPr>
          <a:xfrm>
            <a:off x="3781914" y="5588168"/>
            <a:ext cx="4090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FCS</a:t>
            </a:r>
            <a:endParaRPr lang="en-US" sz="1050" dirty="0"/>
          </a:p>
        </p:txBody>
      </p:sp>
      <p:sp>
        <p:nvSpPr>
          <p:cNvPr id="13" name="TextBox 12"/>
          <p:cNvSpPr txBox="1"/>
          <p:nvPr/>
        </p:nvSpPr>
        <p:spPr>
          <a:xfrm>
            <a:off x="76200" y="5892968"/>
            <a:ext cx="41549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Bits:</a:t>
            </a:r>
            <a:endParaRPr lang="en-US" sz="1050" dirty="0"/>
          </a:p>
        </p:txBody>
      </p:sp>
      <p:sp>
        <p:nvSpPr>
          <p:cNvPr id="14" name="TextBox 13"/>
          <p:cNvSpPr txBox="1"/>
          <p:nvPr/>
        </p:nvSpPr>
        <p:spPr>
          <a:xfrm>
            <a:off x="609600" y="5892968"/>
            <a:ext cx="2471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3</a:t>
            </a:r>
            <a:endParaRPr lang="en-US" sz="1050" dirty="0"/>
          </a:p>
        </p:txBody>
      </p:sp>
      <p:sp>
        <p:nvSpPr>
          <p:cNvPr id="15" name="TextBox 14"/>
          <p:cNvSpPr txBox="1"/>
          <p:nvPr/>
        </p:nvSpPr>
        <p:spPr>
          <a:xfrm>
            <a:off x="1676400" y="5892968"/>
            <a:ext cx="3193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48</a:t>
            </a:r>
            <a:endParaRPr lang="en-US" sz="1050" dirty="0"/>
          </a:p>
        </p:txBody>
      </p:sp>
      <p:sp>
        <p:nvSpPr>
          <p:cNvPr id="17" name="TextBox 16"/>
          <p:cNvSpPr txBox="1"/>
          <p:nvPr/>
        </p:nvSpPr>
        <p:spPr>
          <a:xfrm>
            <a:off x="3881300" y="5892968"/>
            <a:ext cx="2471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4</a:t>
            </a:r>
            <a:endParaRPr lang="en-US" sz="1050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2514600" y="5511968"/>
            <a:ext cx="11430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743200" y="5892968"/>
            <a:ext cx="4539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TBD</a:t>
            </a:r>
            <a:endParaRPr lang="en-US" sz="1050" dirty="0"/>
          </a:p>
        </p:txBody>
      </p:sp>
      <p:sp>
        <p:nvSpPr>
          <p:cNvPr id="20" name="TextBox 19"/>
          <p:cNvSpPr txBox="1"/>
          <p:nvPr/>
        </p:nvSpPr>
        <p:spPr>
          <a:xfrm>
            <a:off x="2514600" y="5588168"/>
            <a:ext cx="12105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Payload (Optional)</a:t>
            </a:r>
            <a:endParaRPr lang="en-US" sz="1050" dirty="0"/>
          </a:p>
        </p:txBody>
      </p:sp>
      <p:sp>
        <p:nvSpPr>
          <p:cNvPr id="21" name="Rectangle 20"/>
          <p:cNvSpPr/>
          <p:nvPr/>
        </p:nvSpPr>
        <p:spPr bwMode="auto">
          <a:xfrm>
            <a:off x="5181600" y="5511968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5867400" y="5511968"/>
            <a:ext cx="13716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8382000" y="5511968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57800" y="5588168"/>
            <a:ext cx="4619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Type</a:t>
            </a:r>
            <a:endParaRPr lang="en-US" sz="1050" dirty="0"/>
          </a:p>
        </p:txBody>
      </p:sp>
      <p:sp>
        <p:nvSpPr>
          <p:cNvPr id="25" name="TextBox 24"/>
          <p:cNvSpPr txBox="1"/>
          <p:nvPr/>
        </p:nvSpPr>
        <p:spPr>
          <a:xfrm>
            <a:off x="5985302" y="5537284"/>
            <a:ext cx="130837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Address</a:t>
            </a:r>
          </a:p>
          <a:p>
            <a:r>
              <a:rPr lang="en-US" sz="1050" dirty="0" smtClean="0"/>
              <a:t>(STA MAC address)</a:t>
            </a:r>
            <a:endParaRPr lang="en-US" sz="1050" dirty="0"/>
          </a:p>
        </p:txBody>
      </p:sp>
      <p:sp>
        <p:nvSpPr>
          <p:cNvPr id="26" name="TextBox 25"/>
          <p:cNvSpPr txBox="1"/>
          <p:nvPr/>
        </p:nvSpPr>
        <p:spPr>
          <a:xfrm>
            <a:off x="8506314" y="5588168"/>
            <a:ext cx="4090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FCS</a:t>
            </a:r>
            <a:endParaRPr lang="en-US" sz="1050" dirty="0"/>
          </a:p>
        </p:txBody>
      </p:sp>
      <p:sp>
        <p:nvSpPr>
          <p:cNvPr id="27" name="TextBox 26"/>
          <p:cNvSpPr txBox="1"/>
          <p:nvPr/>
        </p:nvSpPr>
        <p:spPr>
          <a:xfrm>
            <a:off x="4766102" y="5892968"/>
            <a:ext cx="41549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Bits:</a:t>
            </a:r>
            <a:endParaRPr lang="en-US" sz="1050" dirty="0"/>
          </a:p>
        </p:txBody>
      </p:sp>
      <p:sp>
        <p:nvSpPr>
          <p:cNvPr id="28" name="TextBox 27"/>
          <p:cNvSpPr txBox="1"/>
          <p:nvPr/>
        </p:nvSpPr>
        <p:spPr>
          <a:xfrm>
            <a:off x="5299502" y="5892968"/>
            <a:ext cx="2471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3</a:t>
            </a:r>
            <a:endParaRPr lang="en-US" sz="1050" dirty="0"/>
          </a:p>
        </p:txBody>
      </p:sp>
      <p:sp>
        <p:nvSpPr>
          <p:cNvPr id="29" name="TextBox 28"/>
          <p:cNvSpPr txBox="1"/>
          <p:nvPr/>
        </p:nvSpPr>
        <p:spPr>
          <a:xfrm>
            <a:off x="6366302" y="5892968"/>
            <a:ext cx="3193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48</a:t>
            </a:r>
            <a:endParaRPr lang="en-US" sz="1050" dirty="0"/>
          </a:p>
        </p:txBody>
      </p:sp>
      <p:sp>
        <p:nvSpPr>
          <p:cNvPr id="30" name="TextBox 29"/>
          <p:cNvSpPr txBox="1"/>
          <p:nvPr/>
        </p:nvSpPr>
        <p:spPr>
          <a:xfrm>
            <a:off x="8605700" y="5892968"/>
            <a:ext cx="2471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4</a:t>
            </a:r>
            <a:endParaRPr lang="en-US" sz="1050" dirty="0"/>
          </a:p>
        </p:txBody>
      </p:sp>
      <p:sp>
        <p:nvSpPr>
          <p:cNvPr id="31" name="Rectangle 30"/>
          <p:cNvSpPr/>
          <p:nvPr/>
        </p:nvSpPr>
        <p:spPr bwMode="auto">
          <a:xfrm>
            <a:off x="7239000" y="5511968"/>
            <a:ext cx="11430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467600" y="5892968"/>
            <a:ext cx="4539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TBD</a:t>
            </a:r>
            <a:endParaRPr lang="en-US" sz="1050" dirty="0"/>
          </a:p>
        </p:txBody>
      </p:sp>
      <p:sp>
        <p:nvSpPr>
          <p:cNvPr id="33" name="TextBox 32"/>
          <p:cNvSpPr txBox="1"/>
          <p:nvPr/>
        </p:nvSpPr>
        <p:spPr>
          <a:xfrm>
            <a:off x="7239000" y="5588168"/>
            <a:ext cx="12105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Payload (Optional)</a:t>
            </a:r>
            <a:endParaRPr lang="en-US" sz="1050" dirty="0"/>
          </a:p>
        </p:txBody>
      </p:sp>
      <p:sp>
        <p:nvSpPr>
          <p:cNvPr id="34" name="TextBox 33"/>
          <p:cNvSpPr txBox="1"/>
          <p:nvPr/>
        </p:nvSpPr>
        <p:spPr>
          <a:xfrm>
            <a:off x="7086600" y="6223084"/>
            <a:ext cx="107593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Unicast Wakeup</a:t>
            </a:r>
            <a:endParaRPr lang="en-US" sz="1050" dirty="0"/>
          </a:p>
        </p:txBody>
      </p:sp>
      <p:sp>
        <p:nvSpPr>
          <p:cNvPr id="35" name="TextBox 34"/>
          <p:cNvSpPr txBox="1"/>
          <p:nvPr/>
        </p:nvSpPr>
        <p:spPr>
          <a:xfrm>
            <a:off x="2057400" y="6223084"/>
            <a:ext cx="13716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Broadcast Wakeup</a:t>
            </a:r>
            <a:endParaRPr lang="en-US" sz="105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10600" cy="762000"/>
          </a:xfrm>
        </p:spPr>
        <p:txBody>
          <a:bodyPr/>
          <a:lstStyle/>
          <a:p>
            <a:r>
              <a:rPr lang="en-US" sz="2800" dirty="0" smtClean="0"/>
              <a:t>Wakeup Frame Based on MAC Address Option 2</a:t>
            </a:r>
            <a:endParaRPr lang="en-US" sz="2800" dirty="0"/>
          </a:p>
        </p:txBody>
      </p:sp>
      <p:sp>
        <p:nvSpPr>
          <p:cNvPr id="121" name="Content Placeholder 2"/>
          <p:cNvSpPr txBox="1">
            <a:spLocks/>
          </p:cNvSpPr>
          <p:nvPr/>
        </p:nvSpPr>
        <p:spPr bwMode="auto">
          <a:xfrm>
            <a:off x="0" y="914400"/>
            <a:ext cx="914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/>
              <a:t>AID can indicate broadcast/multicast/unicast receivers.</a:t>
            </a: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Address field indicates the AP’s MAC address.</a:t>
            </a: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Payload of Wakeup frame may not be needed to decrease WUR frame overhead, or  Wakeup frame can have different length to </a:t>
            </a:r>
            <a:r>
              <a:rPr lang="en-US" sz="1800" kern="0" dirty="0" smtClean="0"/>
              <a:t>decrease WUR frame overhead</a:t>
            </a:r>
            <a:endParaRPr lang="en-US" sz="1800" kern="0" dirty="0" smtClean="0">
              <a:latin typeface="+mn-lt"/>
            </a:endParaRP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Type can indicate different type of wakeup signals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>
                <a:latin typeface="+mn-lt"/>
              </a:rPr>
              <a:t>Unicast data frame wakeup,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>
                <a:latin typeface="+mn-lt"/>
              </a:rPr>
              <a:t>Broadcast data frame wakeup,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>
                <a:latin typeface="+mn-lt"/>
              </a:rPr>
              <a:t>Unicast management frame wakeup,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/>
              <a:t>Broadcast management frame wakeup or management info announcement</a:t>
            </a:r>
            <a:r>
              <a:rPr lang="en-US" sz="1800" kern="0" dirty="0" smtClean="0">
                <a:latin typeface="+mn-lt"/>
              </a:rPr>
              <a:t>, e.g. </a:t>
            </a:r>
          </a:p>
          <a:p>
            <a:pPr marL="1257300" lvl="2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new BSS operation parameter announcement, BSS operation channel, TSF time sync,</a:t>
            </a:r>
          </a:p>
          <a:p>
            <a:pPr marL="1257300" lvl="2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BSS recovery announcement,</a:t>
            </a:r>
          </a:p>
          <a:p>
            <a:pPr marL="1257300" lvl="2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Beacon announcement,</a:t>
            </a:r>
          </a:p>
        </p:txBody>
      </p:sp>
      <p:sp>
        <p:nvSpPr>
          <p:cNvPr id="60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z="900" dirty="0"/>
              <a:t>Slide </a:t>
            </a:r>
            <a:fld id="{8ECFE58B-6F90-4BB0-B09C-F6AB727C71EB}" type="slidenum">
              <a:rPr lang="en-US" sz="900"/>
              <a:pPr/>
              <a:t>4</a:t>
            </a:fld>
            <a:endParaRPr lang="en-US" sz="900" dirty="0"/>
          </a:p>
        </p:txBody>
      </p:sp>
      <p:sp>
        <p:nvSpPr>
          <p:cNvPr id="21" name="Rectangle 20"/>
          <p:cNvSpPr/>
          <p:nvPr/>
        </p:nvSpPr>
        <p:spPr bwMode="auto">
          <a:xfrm>
            <a:off x="3878996" y="5613484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5216098" y="5613484"/>
            <a:ext cx="13716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7730698" y="5613484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955196" y="5689684"/>
            <a:ext cx="4619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Type</a:t>
            </a:r>
            <a:endParaRPr lang="en-US" sz="1050" dirty="0"/>
          </a:p>
        </p:txBody>
      </p:sp>
      <p:sp>
        <p:nvSpPr>
          <p:cNvPr id="25" name="TextBox 24"/>
          <p:cNvSpPr txBox="1"/>
          <p:nvPr/>
        </p:nvSpPr>
        <p:spPr>
          <a:xfrm>
            <a:off x="5334000" y="5638800"/>
            <a:ext cx="1293944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Address</a:t>
            </a:r>
          </a:p>
          <a:p>
            <a:r>
              <a:rPr lang="en-US" sz="1050" dirty="0" smtClean="0"/>
              <a:t>(AID MAC address)</a:t>
            </a:r>
            <a:endParaRPr lang="en-US" sz="1050" dirty="0"/>
          </a:p>
        </p:txBody>
      </p:sp>
      <p:sp>
        <p:nvSpPr>
          <p:cNvPr id="26" name="TextBox 25"/>
          <p:cNvSpPr txBox="1"/>
          <p:nvPr/>
        </p:nvSpPr>
        <p:spPr>
          <a:xfrm>
            <a:off x="7855012" y="5689684"/>
            <a:ext cx="4090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FCS</a:t>
            </a:r>
            <a:endParaRPr lang="en-US" sz="1050" dirty="0"/>
          </a:p>
        </p:txBody>
      </p:sp>
      <p:sp>
        <p:nvSpPr>
          <p:cNvPr id="27" name="TextBox 26"/>
          <p:cNvSpPr txBox="1"/>
          <p:nvPr/>
        </p:nvSpPr>
        <p:spPr>
          <a:xfrm>
            <a:off x="3463498" y="5994484"/>
            <a:ext cx="41549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Bits:</a:t>
            </a:r>
            <a:endParaRPr lang="en-US" sz="1050" dirty="0"/>
          </a:p>
        </p:txBody>
      </p:sp>
      <p:sp>
        <p:nvSpPr>
          <p:cNvPr id="28" name="TextBox 27"/>
          <p:cNvSpPr txBox="1"/>
          <p:nvPr/>
        </p:nvSpPr>
        <p:spPr>
          <a:xfrm>
            <a:off x="3996898" y="5994484"/>
            <a:ext cx="2471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3</a:t>
            </a:r>
            <a:endParaRPr lang="en-US" sz="1050" dirty="0"/>
          </a:p>
        </p:txBody>
      </p:sp>
      <p:sp>
        <p:nvSpPr>
          <p:cNvPr id="29" name="TextBox 28"/>
          <p:cNvSpPr txBox="1"/>
          <p:nvPr/>
        </p:nvSpPr>
        <p:spPr>
          <a:xfrm>
            <a:off x="5715000" y="5994484"/>
            <a:ext cx="3193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48</a:t>
            </a:r>
            <a:endParaRPr lang="en-US" sz="1050" dirty="0"/>
          </a:p>
        </p:txBody>
      </p:sp>
      <p:sp>
        <p:nvSpPr>
          <p:cNvPr id="30" name="TextBox 29"/>
          <p:cNvSpPr txBox="1"/>
          <p:nvPr/>
        </p:nvSpPr>
        <p:spPr>
          <a:xfrm>
            <a:off x="7954398" y="5994484"/>
            <a:ext cx="2471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4</a:t>
            </a:r>
            <a:endParaRPr lang="en-US" sz="1050" dirty="0"/>
          </a:p>
        </p:txBody>
      </p:sp>
      <p:sp>
        <p:nvSpPr>
          <p:cNvPr id="31" name="Rectangle 30"/>
          <p:cNvSpPr/>
          <p:nvPr/>
        </p:nvSpPr>
        <p:spPr bwMode="auto">
          <a:xfrm>
            <a:off x="6587698" y="5613484"/>
            <a:ext cx="11430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816298" y="5994484"/>
            <a:ext cx="4539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TBD</a:t>
            </a:r>
            <a:endParaRPr lang="en-US" sz="1050" dirty="0"/>
          </a:p>
        </p:txBody>
      </p:sp>
      <p:sp>
        <p:nvSpPr>
          <p:cNvPr id="33" name="TextBox 32"/>
          <p:cNvSpPr txBox="1"/>
          <p:nvPr/>
        </p:nvSpPr>
        <p:spPr>
          <a:xfrm>
            <a:off x="6587698" y="5689684"/>
            <a:ext cx="12105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Payload (Optional)</a:t>
            </a:r>
            <a:endParaRPr lang="en-US" sz="1050" dirty="0"/>
          </a:p>
        </p:txBody>
      </p:sp>
      <p:sp>
        <p:nvSpPr>
          <p:cNvPr id="36" name="Rectangle 35"/>
          <p:cNvSpPr/>
          <p:nvPr/>
        </p:nvSpPr>
        <p:spPr bwMode="auto">
          <a:xfrm>
            <a:off x="4530298" y="5613484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758898" y="5994484"/>
            <a:ext cx="3193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11</a:t>
            </a:r>
            <a:endParaRPr lang="en-US" sz="1050" dirty="0"/>
          </a:p>
        </p:txBody>
      </p:sp>
      <p:sp>
        <p:nvSpPr>
          <p:cNvPr id="38" name="TextBox 37"/>
          <p:cNvSpPr txBox="1"/>
          <p:nvPr/>
        </p:nvSpPr>
        <p:spPr>
          <a:xfrm>
            <a:off x="4638582" y="5689684"/>
            <a:ext cx="42511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AID</a:t>
            </a:r>
            <a:endParaRPr lang="en-US" sz="105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838200"/>
          </a:xfrm>
        </p:spPr>
        <p:txBody>
          <a:bodyPr/>
          <a:lstStyle/>
          <a:p>
            <a:r>
              <a:rPr lang="en-US" sz="2800" b="0" dirty="0" smtClean="0"/>
              <a:t>Wakeup Handshake and Frame Exchange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838200"/>
          </a:xfrm>
        </p:spPr>
        <p:txBody>
          <a:bodyPr>
            <a:normAutofit fontScale="92500" lnSpcReduction="20000"/>
          </a:bodyPr>
          <a:lstStyle/>
          <a:p>
            <a:r>
              <a:rPr lang="en-US" sz="1800" b="0" dirty="0" smtClean="0"/>
              <a:t>Option 1: PS-Poll or other trigger frame announces STA’s readiness after the STA receives Wakeup frame</a:t>
            </a:r>
          </a:p>
          <a:p>
            <a:pPr lvl="1"/>
            <a:r>
              <a:rPr lang="en-US" dirty="0" smtClean="0"/>
              <a:t>Option 1 is used for unicast frame transmission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900" dirty="0" smtClean="0"/>
              <a:t>Slide </a:t>
            </a:r>
            <a:fld id="{3099D1E7-2CFE-4362-BB72-AF97192842EA}" type="slidenum">
              <a:rPr lang="en-US" sz="900" smtClean="0"/>
              <a:pPr>
                <a:defRPr/>
              </a:pPr>
              <a:t>5</a:t>
            </a:fld>
            <a:endParaRPr lang="en-US" sz="900" dirty="0"/>
          </a:p>
        </p:txBody>
      </p:sp>
      <p:sp>
        <p:nvSpPr>
          <p:cNvPr id="8" name="Rectangle 7"/>
          <p:cNvSpPr/>
          <p:nvPr/>
        </p:nvSpPr>
        <p:spPr bwMode="auto">
          <a:xfrm>
            <a:off x="1524000" y="2517575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905000" y="2593775"/>
            <a:ext cx="53340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914400" y="2822375"/>
            <a:ext cx="7620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Rectangle 13"/>
          <p:cNvSpPr/>
          <p:nvPr/>
        </p:nvSpPr>
        <p:spPr>
          <a:xfrm>
            <a:off x="1440875" y="2317675"/>
            <a:ext cx="114345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LP Wakeup </a:t>
            </a:r>
            <a:r>
              <a:rPr lang="en-US" sz="1200" dirty="0" err="1" smtClean="0"/>
              <a:t>Req</a:t>
            </a:r>
            <a:endParaRPr lang="en-US" sz="1200" dirty="0"/>
          </a:p>
        </p:txBody>
      </p:sp>
      <p:cxnSp>
        <p:nvCxnSpPr>
          <p:cNvPr id="15" name="Straight Arrow Connector 14"/>
          <p:cNvCxnSpPr/>
          <p:nvPr/>
        </p:nvCxnSpPr>
        <p:spPr bwMode="auto">
          <a:xfrm flipV="1">
            <a:off x="1600200" y="2746175"/>
            <a:ext cx="114300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Rectangle 15"/>
          <p:cNvSpPr/>
          <p:nvPr/>
        </p:nvSpPr>
        <p:spPr>
          <a:xfrm>
            <a:off x="990600" y="2974775"/>
            <a:ext cx="114165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.11PHY Header</a:t>
            </a:r>
            <a:endParaRPr lang="en-US" sz="1200" dirty="0"/>
          </a:p>
        </p:txBody>
      </p:sp>
      <p:sp>
        <p:nvSpPr>
          <p:cNvPr id="17" name="Rectangle 16"/>
          <p:cNvSpPr/>
          <p:nvPr/>
        </p:nvSpPr>
        <p:spPr>
          <a:xfrm>
            <a:off x="1295400" y="3203375"/>
            <a:ext cx="14161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Lower Power PPDU</a:t>
            </a:r>
            <a:endParaRPr lang="en-US" sz="1200" dirty="0"/>
          </a:p>
        </p:txBody>
      </p:sp>
      <p:cxnSp>
        <p:nvCxnSpPr>
          <p:cNvPr id="18" name="Straight Arrow Connector 17"/>
          <p:cNvCxnSpPr/>
          <p:nvPr/>
        </p:nvCxnSpPr>
        <p:spPr bwMode="auto">
          <a:xfrm flipV="1">
            <a:off x="2133600" y="2669975"/>
            <a:ext cx="114300" cy="609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7" name="Rectangle 26"/>
          <p:cNvSpPr/>
          <p:nvPr/>
        </p:nvSpPr>
        <p:spPr bwMode="auto">
          <a:xfrm>
            <a:off x="4953000" y="2514600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5334000" y="2514600"/>
            <a:ext cx="2133600" cy="304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7654135" y="2819400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8035135" y="2819400"/>
            <a:ext cx="381000" cy="304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029200" y="2899651"/>
            <a:ext cx="114165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.11PHY Header</a:t>
            </a:r>
            <a:endParaRPr lang="en-US" sz="1200" dirty="0"/>
          </a:p>
        </p:txBody>
      </p:sp>
      <p:cxnSp>
        <p:nvCxnSpPr>
          <p:cNvPr id="32" name="Straight Arrow Connector 31"/>
          <p:cNvCxnSpPr/>
          <p:nvPr/>
        </p:nvCxnSpPr>
        <p:spPr bwMode="auto">
          <a:xfrm flipV="1">
            <a:off x="5105400" y="2643250"/>
            <a:ext cx="0" cy="33260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3" name="Rectangle 32"/>
          <p:cNvSpPr/>
          <p:nvPr/>
        </p:nvSpPr>
        <p:spPr>
          <a:xfrm>
            <a:off x="5562600" y="2543300"/>
            <a:ext cx="9541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Data MPDU</a:t>
            </a:r>
            <a:endParaRPr lang="en-US" sz="1200" dirty="0"/>
          </a:p>
        </p:txBody>
      </p:sp>
      <p:sp>
        <p:nvSpPr>
          <p:cNvPr id="36" name="Rectangle 35"/>
          <p:cNvSpPr/>
          <p:nvPr/>
        </p:nvSpPr>
        <p:spPr>
          <a:xfrm>
            <a:off x="7120735" y="3176650"/>
            <a:ext cx="114165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.11PHY Header</a:t>
            </a:r>
            <a:endParaRPr lang="en-US" sz="1200" dirty="0"/>
          </a:p>
        </p:txBody>
      </p:sp>
      <p:cxnSp>
        <p:nvCxnSpPr>
          <p:cNvPr id="37" name="Straight Arrow Connector 36"/>
          <p:cNvCxnSpPr/>
          <p:nvPr/>
        </p:nvCxnSpPr>
        <p:spPr bwMode="auto">
          <a:xfrm flipV="1">
            <a:off x="7501735" y="3024250"/>
            <a:ext cx="3048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8" name="Rectangle 37"/>
          <p:cNvSpPr/>
          <p:nvPr/>
        </p:nvSpPr>
        <p:spPr>
          <a:xfrm>
            <a:off x="8035135" y="2795650"/>
            <a:ext cx="42306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Ack</a:t>
            </a:r>
            <a:endParaRPr lang="en-US" sz="1200" dirty="0"/>
          </a:p>
        </p:txBody>
      </p:sp>
      <p:sp>
        <p:nvSpPr>
          <p:cNvPr id="39" name="Rectangle 38"/>
          <p:cNvSpPr/>
          <p:nvPr/>
        </p:nvSpPr>
        <p:spPr>
          <a:xfrm>
            <a:off x="533400" y="2567050"/>
            <a:ext cx="75533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WUR AP</a:t>
            </a:r>
            <a:endParaRPr lang="en-US" sz="1200" dirty="0"/>
          </a:p>
        </p:txBody>
      </p:sp>
      <p:sp>
        <p:nvSpPr>
          <p:cNvPr id="40" name="Rectangle 39"/>
          <p:cNvSpPr/>
          <p:nvPr/>
        </p:nvSpPr>
        <p:spPr>
          <a:xfrm>
            <a:off x="533400" y="2795650"/>
            <a:ext cx="8382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WUR STA</a:t>
            </a:r>
            <a:endParaRPr lang="en-US" sz="1200" dirty="0"/>
          </a:p>
        </p:txBody>
      </p:sp>
      <p:sp>
        <p:nvSpPr>
          <p:cNvPr id="43" name="Right Brace 42"/>
          <p:cNvSpPr/>
          <p:nvPr/>
        </p:nvSpPr>
        <p:spPr bwMode="auto">
          <a:xfrm rot="16200000">
            <a:off x="1979263" y="1829838"/>
            <a:ext cx="156274" cy="10668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600200" y="1984175"/>
            <a:ext cx="5886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TXOP</a:t>
            </a:r>
            <a:endParaRPr lang="en-US" sz="1200" dirty="0"/>
          </a:p>
        </p:txBody>
      </p:sp>
      <p:sp>
        <p:nvSpPr>
          <p:cNvPr id="49" name="Rectangle 48"/>
          <p:cNvSpPr/>
          <p:nvPr/>
        </p:nvSpPr>
        <p:spPr bwMode="auto">
          <a:xfrm>
            <a:off x="4038600" y="2822375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4419600" y="2822375"/>
            <a:ext cx="381000" cy="304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3505200" y="3179625"/>
            <a:ext cx="114165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.11PHY Header</a:t>
            </a:r>
            <a:endParaRPr lang="en-US" sz="1200" dirty="0"/>
          </a:p>
        </p:txBody>
      </p:sp>
      <p:cxnSp>
        <p:nvCxnSpPr>
          <p:cNvPr id="52" name="Straight Arrow Connector 51"/>
          <p:cNvCxnSpPr/>
          <p:nvPr/>
        </p:nvCxnSpPr>
        <p:spPr bwMode="auto">
          <a:xfrm flipV="1">
            <a:off x="3886200" y="3027225"/>
            <a:ext cx="3048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3" name="Rectangle 52"/>
          <p:cNvSpPr/>
          <p:nvPr/>
        </p:nvSpPr>
        <p:spPr>
          <a:xfrm>
            <a:off x="4330137" y="2798625"/>
            <a:ext cx="62286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PS-Poll</a:t>
            </a:r>
            <a:endParaRPr lang="en-US" sz="1200" dirty="0"/>
          </a:p>
        </p:txBody>
      </p:sp>
      <p:sp>
        <p:nvSpPr>
          <p:cNvPr id="55" name="Rectangle 54"/>
          <p:cNvSpPr/>
          <p:nvPr/>
        </p:nvSpPr>
        <p:spPr>
          <a:xfrm>
            <a:off x="5105400" y="2060375"/>
            <a:ext cx="5886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TXOP</a:t>
            </a:r>
            <a:endParaRPr lang="en-US" sz="1200" dirty="0"/>
          </a:p>
        </p:txBody>
      </p:sp>
      <p:sp>
        <p:nvSpPr>
          <p:cNvPr id="56" name="Right Brace 55"/>
          <p:cNvSpPr/>
          <p:nvPr/>
        </p:nvSpPr>
        <p:spPr bwMode="auto">
          <a:xfrm rot="16200000">
            <a:off x="6111337" y="246912"/>
            <a:ext cx="197925" cy="43434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58" name="Straight Connector 57"/>
          <p:cNvCxnSpPr/>
          <p:nvPr/>
        </p:nvCxnSpPr>
        <p:spPr bwMode="auto">
          <a:xfrm>
            <a:off x="2895600" y="2593775"/>
            <a:ext cx="838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Content Placeholder 6"/>
          <p:cNvSpPr txBox="1">
            <a:spLocks/>
          </p:cNvSpPr>
          <p:nvPr/>
        </p:nvSpPr>
        <p:spPr bwMode="auto">
          <a:xfrm>
            <a:off x="0" y="36576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 2: AP and STA agree on the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preparation period through association or other method.</a:t>
            </a:r>
          </a:p>
          <a:p>
            <a:pPr marL="800100" lvl="1" indent="-342900" eaLnBrk="0" hangingPunct="0">
              <a:spcBef>
                <a:spcPct val="20000"/>
              </a:spcBef>
              <a:buFont typeface="Arial" pitchFamily="34" charset="0"/>
              <a:buChar char="‒"/>
            </a:pPr>
            <a:r>
              <a:rPr lang="en-US" sz="1800" kern="0" dirty="0" smtClean="0">
                <a:latin typeface="+mn-lt"/>
                <a:cs typeface="+mn-cs"/>
              </a:rPr>
              <a:t>Option 2 is used for unicast or broadcast/multicast frame transmission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1600200" y="5257800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1981200" y="5334000"/>
            <a:ext cx="53340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45" name="Straight Connector 44"/>
          <p:cNvCxnSpPr/>
          <p:nvPr/>
        </p:nvCxnSpPr>
        <p:spPr bwMode="auto">
          <a:xfrm>
            <a:off x="990600" y="5562600"/>
            <a:ext cx="7620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6" name="Rectangle 45"/>
          <p:cNvSpPr/>
          <p:nvPr/>
        </p:nvSpPr>
        <p:spPr>
          <a:xfrm>
            <a:off x="1517075" y="5057900"/>
            <a:ext cx="114345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LP Wakeup </a:t>
            </a:r>
            <a:r>
              <a:rPr lang="en-US" sz="1200" dirty="0" err="1" smtClean="0"/>
              <a:t>Req</a:t>
            </a:r>
            <a:endParaRPr lang="en-US" sz="1200" dirty="0"/>
          </a:p>
        </p:txBody>
      </p:sp>
      <p:cxnSp>
        <p:nvCxnSpPr>
          <p:cNvPr id="47" name="Straight Arrow Connector 46"/>
          <p:cNvCxnSpPr/>
          <p:nvPr/>
        </p:nvCxnSpPr>
        <p:spPr bwMode="auto">
          <a:xfrm flipV="1">
            <a:off x="1676400" y="5486400"/>
            <a:ext cx="114300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8" name="Rectangle 47"/>
          <p:cNvSpPr/>
          <p:nvPr/>
        </p:nvSpPr>
        <p:spPr>
          <a:xfrm>
            <a:off x="1066800" y="5715000"/>
            <a:ext cx="114165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.11PHY Header</a:t>
            </a:r>
            <a:endParaRPr lang="en-US" sz="1200" dirty="0"/>
          </a:p>
        </p:txBody>
      </p:sp>
      <p:sp>
        <p:nvSpPr>
          <p:cNvPr id="54" name="Rectangle 53"/>
          <p:cNvSpPr/>
          <p:nvPr/>
        </p:nvSpPr>
        <p:spPr>
          <a:xfrm>
            <a:off x="1371600" y="5943600"/>
            <a:ext cx="14161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Lower Power PPDU</a:t>
            </a:r>
            <a:endParaRPr lang="en-US" sz="1200" dirty="0"/>
          </a:p>
        </p:txBody>
      </p:sp>
      <p:cxnSp>
        <p:nvCxnSpPr>
          <p:cNvPr id="57" name="Straight Arrow Connector 56"/>
          <p:cNvCxnSpPr/>
          <p:nvPr/>
        </p:nvCxnSpPr>
        <p:spPr bwMode="auto">
          <a:xfrm flipV="1">
            <a:off x="2209800" y="5410200"/>
            <a:ext cx="114300" cy="609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9" name="Rectangle 58"/>
          <p:cNvSpPr/>
          <p:nvPr/>
        </p:nvSpPr>
        <p:spPr bwMode="auto">
          <a:xfrm>
            <a:off x="3962400" y="5254825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4343400" y="5254825"/>
            <a:ext cx="2133600" cy="304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6663535" y="5559625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7044535" y="5559625"/>
            <a:ext cx="381000" cy="304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4038600" y="5639876"/>
            <a:ext cx="114165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.11PHY Header</a:t>
            </a:r>
            <a:endParaRPr lang="en-US" sz="1200" dirty="0"/>
          </a:p>
        </p:txBody>
      </p:sp>
      <p:cxnSp>
        <p:nvCxnSpPr>
          <p:cNvPr id="64" name="Straight Arrow Connector 63"/>
          <p:cNvCxnSpPr/>
          <p:nvPr/>
        </p:nvCxnSpPr>
        <p:spPr bwMode="auto">
          <a:xfrm flipV="1">
            <a:off x="4114800" y="5383475"/>
            <a:ext cx="0" cy="33260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5" name="Rectangle 64"/>
          <p:cNvSpPr/>
          <p:nvPr/>
        </p:nvSpPr>
        <p:spPr>
          <a:xfrm>
            <a:off x="4572000" y="5283525"/>
            <a:ext cx="9541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Data MPDU</a:t>
            </a:r>
            <a:endParaRPr lang="en-US" sz="1200" dirty="0"/>
          </a:p>
        </p:txBody>
      </p:sp>
      <p:sp>
        <p:nvSpPr>
          <p:cNvPr id="66" name="Rectangle 65"/>
          <p:cNvSpPr/>
          <p:nvPr/>
        </p:nvSpPr>
        <p:spPr>
          <a:xfrm>
            <a:off x="6130135" y="5916875"/>
            <a:ext cx="114165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.11PHY Header</a:t>
            </a:r>
            <a:endParaRPr lang="en-US" sz="1200" dirty="0"/>
          </a:p>
        </p:txBody>
      </p:sp>
      <p:cxnSp>
        <p:nvCxnSpPr>
          <p:cNvPr id="67" name="Straight Arrow Connector 66"/>
          <p:cNvCxnSpPr/>
          <p:nvPr/>
        </p:nvCxnSpPr>
        <p:spPr bwMode="auto">
          <a:xfrm flipV="1">
            <a:off x="6511135" y="5764475"/>
            <a:ext cx="3048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8" name="Rectangle 67"/>
          <p:cNvSpPr/>
          <p:nvPr/>
        </p:nvSpPr>
        <p:spPr>
          <a:xfrm>
            <a:off x="7044535" y="5535875"/>
            <a:ext cx="42306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Ack</a:t>
            </a:r>
            <a:endParaRPr lang="en-US" sz="1200" dirty="0"/>
          </a:p>
        </p:txBody>
      </p:sp>
      <p:sp>
        <p:nvSpPr>
          <p:cNvPr id="69" name="Rectangle 68"/>
          <p:cNvSpPr/>
          <p:nvPr/>
        </p:nvSpPr>
        <p:spPr>
          <a:xfrm>
            <a:off x="609600" y="5307275"/>
            <a:ext cx="75533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WUR AP</a:t>
            </a:r>
            <a:endParaRPr lang="en-US" sz="1200" dirty="0"/>
          </a:p>
        </p:txBody>
      </p:sp>
      <p:sp>
        <p:nvSpPr>
          <p:cNvPr id="70" name="Rectangle 69"/>
          <p:cNvSpPr/>
          <p:nvPr/>
        </p:nvSpPr>
        <p:spPr>
          <a:xfrm>
            <a:off x="609600" y="5535875"/>
            <a:ext cx="8382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WUR STA</a:t>
            </a:r>
            <a:endParaRPr lang="en-US" sz="1200" dirty="0"/>
          </a:p>
        </p:txBody>
      </p:sp>
      <p:sp>
        <p:nvSpPr>
          <p:cNvPr id="71" name="Right Brace 70"/>
          <p:cNvSpPr/>
          <p:nvPr/>
        </p:nvSpPr>
        <p:spPr bwMode="auto">
          <a:xfrm rot="16200000">
            <a:off x="2055463" y="4570063"/>
            <a:ext cx="80074" cy="9906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1828800" y="4724400"/>
            <a:ext cx="5886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TXOP</a:t>
            </a:r>
            <a:endParaRPr lang="en-US" sz="1200" dirty="0"/>
          </a:p>
        </p:txBody>
      </p:sp>
      <p:sp>
        <p:nvSpPr>
          <p:cNvPr id="78" name="Rectangle 77"/>
          <p:cNvSpPr/>
          <p:nvPr/>
        </p:nvSpPr>
        <p:spPr>
          <a:xfrm>
            <a:off x="5334000" y="4800600"/>
            <a:ext cx="5886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TXOP</a:t>
            </a:r>
            <a:endParaRPr lang="en-US" sz="1200" dirty="0"/>
          </a:p>
        </p:txBody>
      </p:sp>
      <p:sp>
        <p:nvSpPr>
          <p:cNvPr id="79" name="Right Brace 78"/>
          <p:cNvSpPr/>
          <p:nvPr/>
        </p:nvSpPr>
        <p:spPr bwMode="auto">
          <a:xfrm rot="16200000">
            <a:off x="5577938" y="3444338"/>
            <a:ext cx="197925" cy="3428998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80" name="Straight Connector 79"/>
          <p:cNvCxnSpPr/>
          <p:nvPr/>
        </p:nvCxnSpPr>
        <p:spPr bwMode="auto">
          <a:xfrm>
            <a:off x="2971800" y="5334000"/>
            <a:ext cx="838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82" name="Straight Arrow Connector 81"/>
          <p:cNvCxnSpPr/>
          <p:nvPr/>
        </p:nvCxnSpPr>
        <p:spPr bwMode="auto">
          <a:xfrm>
            <a:off x="2590800" y="5029200"/>
            <a:ext cx="1371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</p:spPr>
      </p:cxnSp>
      <p:sp>
        <p:nvSpPr>
          <p:cNvPr id="83" name="Rectangle 82"/>
          <p:cNvSpPr/>
          <p:nvPr/>
        </p:nvSpPr>
        <p:spPr>
          <a:xfrm>
            <a:off x="2556990" y="4724400"/>
            <a:ext cx="132921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Preparation period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xmlns="" val="402039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838200"/>
          </a:xfrm>
        </p:spPr>
        <p:txBody>
          <a:bodyPr/>
          <a:lstStyle/>
          <a:p>
            <a:r>
              <a:rPr lang="en-US" sz="2800" b="0" dirty="0" smtClean="0"/>
              <a:t>EDCA for Wakeup STA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2971800"/>
          </a:xfrm>
        </p:spPr>
        <p:txBody>
          <a:bodyPr>
            <a:normAutofit/>
          </a:bodyPr>
          <a:lstStyle/>
          <a:p>
            <a:r>
              <a:rPr lang="en-US" sz="1800" b="0" dirty="0" smtClean="0"/>
              <a:t>If the wakeup STAs use normal EDCA parameters to transmit PS-Poll frame, the STA may waste its energy.</a:t>
            </a:r>
          </a:p>
          <a:p>
            <a:r>
              <a:rPr lang="en-US" sz="1800" dirty="0" smtClean="0"/>
              <a:t>The AP can defines a new EDCA parameter set for wakeup STA’s medium access whose default values have higher priority.</a:t>
            </a:r>
          </a:p>
          <a:p>
            <a:pPr lvl="1"/>
            <a:r>
              <a:rPr lang="en-US" sz="1600" dirty="0" smtClean="0"/>
              <a:t>The AP can broadcast the EDCA parameter set for wakeup STA’s medium access.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900" dirty="0" smtClean="0"/>
              <a:t>Slide </a:t>
            </a:r>
            <a:fld id="{3099D1E7-2CFE-4362-BB72-AF97192842EA}" type="slidenum">
              <a:rPr lang="en-US" sz="900" smtClean="0"/>
              <a:pPr>
                <a:defRPr/>
              </a:pPr>
              <a:t>6</a:t>
            </a:fld>
            <a:endParaRPr lang="en-US" sz="900" dirty="0"/>
          </a:p>
        </p:txBody>
      </p:sp>
      <p:sp>
        <p:nvSpPr>
          <p:cNvPr id="8" name="Rectangle 7"/>
          <p:cNvSpPr/>
          <p:nvPr/>
        </p:nvSpPr>
        <p:spPr bwMode="auto">
          <a:xfrm>
            <a:off x="1642265" y="4751125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023265" y="4827325"/>
            <a:ext cx="53340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1032665" y="5055925"/>
            <a:ext cx="7620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Rectangle 10"/>
          <p:cNvSpPr/>
          <p:nvPr/>
        </p:nvSpPr>
        <p:spPr>
          <a:xfrm>
            <a:off x="1559140" y="4551225"/>
            <a:ext cx="114345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LP Wakeup </a:t>
            </a:r>
            <a:r>
              <a:rPr lang="en-US" sz="1200" dirty="0" err="1" smtClean="0"/>
              <a:t>Req</a:t>
            </a:r>
            <a:endParaRPr lang="en-US" sz="1200" dirty="0"/>
          </a:p>
        </p:txBody>
      </p:sp>
      <p:cxnSp>
        <p:nvCxnSpPr>
          <p:cNvPr id="12" name="Straight Arrow Connector 11"/>
          <p:cNvCxnSpPr/>
          <p:nvPr/>
        </p:nvCxnSpPr>
        <p:spPr bwMode="auto">
          <a:xfrm flipV="1">
            <a:off x="1718465" y="4979725"/>
            <a:ext cx="114300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Rectangle 12"/>
          <p:cNvSpPr/>
          <p:nvPr/>
        </p:nvSpPr>
        <p:spPr>
          <a:xfrm>
            <a:off x="1108865" y="5208325"/>
            <a:ext cx="114165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.11PHY Header</a:t>
            </a:r>
            <a:endParaRPr lang="en-US" sz="1200" dirty="0"/>
          </a:p>
        </p:txBody>
      </p:sp>
      <p:sp>
        <p:nvSpPr>
          <p:cNvPr id="14" name="Rectangle 13"/>
          <p:cNvSpPr/>
          <p:nvPr/>
        </p:nvSpPr>
        <p:spPr>
          <a:xfrm>
            <a:off x="1413665" y="5436925"/>
            <a:ext cx="14161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Lower Power PPDU</a:t>
            </a:r>
            <a:endParaRPr lang="en-US" sz="1200" dirty="0"/>
          </a:p>
        </p:txBody>
      </p:sp>
      <p:cxnSp>
        <p:nvCxnSpPr>
          <p:cNvPr id="15" name="Straight Arrow Connector 14"/>
          <p:cNvCxnSpPr/>
          <p:nvPr/>
        </p:nvCxnSpPr>
        <p:spPr bwMode="auto">
          <a:xfrm flipV="1">
            <a:off x="2251865" y="4903525"/>
            <a:ext cx="114300" cy="609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Rectangle 15"/>
          <p:cNvSpPr/>
          <p:nvPr/>
        </p:nvSpPr>
        <p:spPr bwMode="auto">
          <a:xfrm>
            <a:off x="5071265" y="4748150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5452265" y="4748150"/>
            <a:ext cx="2133600" cy="304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7772400" y="5052950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8153400" y="5052950"/>
            <a:ext cx="381000" cy="304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147465" y="5133201"/>
            <a:ext cx="114165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.11PHY Header</a:t>
            </a:r>
            <a:endParaRPr lang="en-US" sz="1200" dirty="0"/>
          </a:p>
        </p:txBody>
      </p:sp>
      <p:cxnSp>
        <p:nvCxnSpPr>
          <p:cNvPr id="21" name="Straight Arrow Connector 20"/>
          <p:cNvCxnSpPr/>
          <p:nvPr/>
        </p:nvCxnSpPr>
        <p:spPr bwMode="auto">
          <a:xfrm flipV="1">
            <a:off x="5223665" y="4876800"/>
            <a:ext cx="0" cy="33260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Rectangle 21"/>
          <p:cNvSpPr/>
          <p:nvPr/>
        </p:nvSpPr>
        <p:spPr>
          <a:xfrm>
            <a:off x="5680865" y="4776850"/>
            <a:ext cx="9541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Data MPDU</a:t>
            </a:r>
            <a:endParaRPr lang="en-US" sz="1200" dirty="0"/>
          </a:p>
        </p:txBody>
      </p:sp>
      <p:sp>
        <p:nvSpPr>
          <p:cNvPr id="23" name="Rectangle 22"/>
          <p:cNvSpPr/>
          <p:nvPr/>
        </p:nvSpPr>
        <p:spPr>
          <a:xfrm>
            <a:off x="7239000" y="5410200"/>
            <a:ext cx="114165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.11PHY Header</a:t>
            </a:r>
            <a:endParaRPr lang="en-US" sz="1200" dirty="0"/>
          </a:p>
        </p:txBody>
      </p:sp>
      <p:cxnSp>
        <p:nvCxnSpPr>
          <p:cNvPr id="24" name="Straight Arrow Connector 23"/>
          <p:cNvCxnSpPr/>
          <p:nvPr/>
        </p:nvCxnSpPr>
        <p:spPr bwMode="auto">
          <a:xfrm flipV="1">
            <a:off x="7620000" y="5257800"/>
            <a:ext cx="3048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Rectangle 24"/>
          <p:cNvSpPr/>
          <p:nvPr/>
        </p:nvSpPr>
        <p:spPr>
          <a:xfrm>
            <a:off x="8153400" y="5029200"/>
            <a:ext cx="42306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Ack</a:t>
            </a:r>
            <a:endParaRPr lang="en-US" sz="1200" dirty="0"/>
          </a:p>
        </p:txBody>
      </p:sp>
      <p:sp>
        <p:nvSpPr>
          <p:cNvPr id="26" name="Rectangle 25"/>
          <p:cNvSpPr/>
          <p:nvPr/>
        </p:nvSpPr>
        <p:spPr>
          <a:xfrm>
            <a:off x="651665" y="4800600"/>
            <a:ext cx="75533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WUR AP</a:t>
            </a:r>
            <a:endParaRPr lang="en-US" sz="1200" dirty="0"/>
          </a:p>
        </p:txBody>
      </p:sp>
      <p:sp>
        <p:nvSpPr>
          <p:cNvPr id="27" name="Rectangle 26"/>
          <p:cNvSpPr/>
          <p:nvPr/>
        </p:nvSpPr>
        <p:spPr>
          <a:xfrm>
            <a:off x="651665" y="5029200"/>
            <a:ext cx="8382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WUR STA</a:t>
            </a:r>
            <a:endParaRPr lang="en-US" sz="1200" dirty="0"/>
          </a:p>
        </p:txBody>
      </p:sp>
      <p:sp>
        <p:nvSpPr>
          <p:cNvPr id="28" name="Right Brace 27"/>
          <p:cNvSpPr/>
          <p:nvPr/>
        </p:nvSpPr>
        <p:spPr bwMode="auto">
          <a:xfrm rot="16200000">
            <a:off x="2097528" y="4063388"/>
            <a:ext cx="156274" cy="10668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718465" y="4217725"/>
            <a:ext cx="5886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TXOP</a:t>
            </a:r>
            <a:endParaRPr lang="en-US" sz="1200" dirty="0"/>
          </a:p>
        </p:txBody>
      </p:sp>
      <p:sp>
        <p:nvSpPr>
          <p:cNvPr id="30" name="Rectangle 29"/>
          <p:cNvSpPr/>
          <p:nvPr/>
        </p:nvSpPr>
        <p:spPr bwMode="auto">
          <a:xfrm>
            <a:off x="4156865" y="5055925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4537865" y="5055925"/>
            <a:ext cx="381000" cy="304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623465" y="5413175"/>
            <a:ext cx="114165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.11PHY Header</a:t>
            </a:r>
            <a:endParaRPr lang="en-US" sz="1200" dirty="0"/>
          </a:p>
        </p:txBody>
      </p:sp>
      <p:cxnSp>
        <p:nvCxnSpPr>
          <p:cNvPr id="33" name="Straight Arrow Connector 32"/>
          <p:cNvCxnSpPr/>
          <p:nvPr/>
        </p:nvCxnSpPr>
        <p:spPr bwMode="auto">
          <a:xfrm flipV="1">
            <a:off x="4004465" y="5260775"/>
            <a:ext cx="3048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" name="Rectangle 33"/>
          <p:cNvSpPr/>
          <p:nvPr/>
        </p:nvSpPr>
        <p:spPr>
          <a:xfrm>
            <a:off x="4448402" y="5032175"/>
            <a:ext cx="62286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PS-Poll</a:t>
            </a:r>
            <a:endParaRPr lang="en-US" sz="1200" dirty="0"/>
          </a:p>
        </p:txBody>
      </p:sp>
      <p:sp>
        <p:nvSpPr>
          <p:cNvPr id="35" name="Rectangle 34"/>
          <p:cNvSpPr/>
          <p:nvPr/>
        </p:nvSpPr>
        <p:spPr>
          <a:xfrm>
            <a:off x="5223665" y="4293925"/>
            <a:ext cx="5886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TXOP</a:t>
            </a:r>
            <a:endParaRPr lang="en-US" sz="1200" dirty="0"/>
          </a:p>
        </p:txBody>
      </p:sp>
      <p:sp>
        <p:nvSpPr>
          <p:cNvPr id="36" name="Right Brace 35"/>
          <p:cNvSpPr/>
          <p:nvPr/>
        </p:nvSpPr>
        <p:spPr bwMode="auto">
          <a:xfrm rot="16200000">
            <a:off x="6229602" y="2480462"/>
            <a:ext cx="197925" cy="43434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37" name="Straight Connector 36"/>
          <p:cNvCxnSpPr/>
          <p:nvPr/>
        </p:nvCxnSpPr>
        <p:spPr bwMode="auto">
          <a:xfrm>
            <a:off x="2806040" y="4827325"/>
            <a:ext cx="838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>
            <a:off x="3803075" y="5285510"/>
            <a:ext cx="304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>
            <a:off x="3726875" y="5056910"/>
            <a:ext cx="762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>
            <a:off x="3837710" y="5056910"/>
            <a:ext cx="762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3" name="Straight Connector 42"/>
          <p:cNvCxnSpPr/>
          <p:nvPr/>
        </p:nvCxnSpPr>
        <p:spPr bwMode="auto">
          <a:xfrm>
            <a:off x="3934695" y="5056910"/>
            <a:ext cx="762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4" name="Straight Connector 43"/>
          <p:cNvCxnSpPr/>
          <p:nvPr/>
        </p:nvCxnSpPr>
        <p:spPr bwMode="auto">
          <a:xfrm>
            <a:off x="4045530" y="5056910"/>
            <a:ext cx="762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xmlns="" val="402039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10600" cy="762000"/>
          </a:xfrm>
        </p:spPr>
        <p:txBody>
          <a:bodyPr/>
          <a:lstStyle/>
          <a:p>
            <a:r>
              <a:rPr lang="en-US" sz="2800" dirty="0" smtClean="0"/>
              <a:t>Summary</a:t>
            </a:r>
            <a:endParaRPr lang="en-US" sz="2800" dirty="0"/>
          </a:p>
        </p:txBody>
      </p:sp>
      <p:sp>
        <p:nvSpPr>
          <p:cNvPr id="121" name="Content Placeholder 2"/>
          <p:cNvSpPr txBox="1">
            <a:spLocks/>
          </p:cNvSpPr>
          <p:nvPr/>
        </p:nvSpPr>
        <p:spPr bwMode="auto">
          <a:xfrm>
            <a:off x="0" y="990600"/>
            <a:ext cx="9144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Different Wakeup frames are discussed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>
                <a:latin typeface="+mn-lt"/>
              </a:rPr>
              <a:t>Wakeup frame per  BSS color (BSS identifier) is shorter; Wakeup frame per MAC address is longer.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/>
              <a:t>Wakeup frame per  BSS color (BSS identifier) may not be able to uniquely identify the BSS; Wakeup frame per MAC address always uniquely identify the BSS.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>
                <a:latin typeface="+mn-lt"/>
              </a:rPr>
              <a:t>Both can support uncast/broadcast wake up,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>
                <a:latin typeface="+mn-lt"/>
              </a:rPr>
              <a:t>Both of them can support multiple BSSID.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>
                <a:latin typeface="+mn-lt"/>
              </a:rPr>
              <a:t>Both can announce data/beacon/changed BSS operation parameter/recovery BSS (start BSS)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endParaRPr lang="en-US" sz="1800" kern="0" dirty="0" smtClean="0">
              <a:latin typeface="+mn-lt"/>
            </a:endParaRP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>
                <a:latin typeface="+mn-lt"/>
              </a:rPr>
              <a:t>BSS color method seems better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endParaRPr lang="en-US" sz="1800" kern="0" dirty="0" smtClean="0">
              <a:latin typeface="+mn-lt"/>
            </a:endParaRP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1800" kern="0" dirty="0" smtClean="0">
                <a:latin typeface="+mn-lt"/>
              </a:rPr>
              <a:t>Frame exchange sequence per wakeup are discussed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>
                <a:latin typeface="+mn-lt"/>
              </a:rPr>
              <a:t>Announcement method (like U-APSD).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>
                <a:latin typeface="+mn-lt"/>
              </a:rPr>
              <a:t>Non announcement method (Like S-APSD)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endParaRPr lang="en-US" sz="1800" kern="0" dirty="0" smtClean="0">
              <a:latin typeface="+mn-lt"/>
            </a:endParaRP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>
                <a:latin typeface="+mn-lt"/>
              </a:rPr>
              <a:t>Non announcement method seems better</a:t>
            </a:r>
          </a:p>
        </p:txBody>
      </p:sp>
      <p:sp>
        <p:nvSpPr>
          <p:cNvPr id="60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z="900" dirty="0"/>
              <a:t>Slide </a:t>
            </a:r>
            <a:fld id="{8ECFE58B-6F90-4BB0-B09C-F6AB727C71EB}" type="slidenum">
              <a:rPr lang="en-US" sz="900"/>
              <a:pPr/>
              <a:t>7</a:t>
            </a:fld>
            <a:endParaRPr lang="en-US" sz="9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10600" cy="762000"/>
          </a:xfrm>
        </p:spPr>
        <p:txBody>
          <a:bodyPr/>
          <a:lstStyle/>
          <a:p>
            <a:r>
              <a:rPr lang="en-US" sz="2800" smtClean="0"/>
              <a:t>Straw Poll 1</a:t>
            </a:r>
            <a:endParaRPr lang="en-US" sz="2800" dirty="0"/>
          </a:p>
        </p:txBody>
      </p:sp>
      <p:sp>
        <p:nvSpPr>
          <p:cNvPr id="121" name="Content Placeholder 2"/>
          <p:cNvSpPr txBox="1">
            <a:spLocks/>
          </p:cNvSpPr>
          <p:nvPr/>
        </p:nvSpPr>
        <p:spPr bwMode="auto">
          <a:xfrm>
            <a:off x="0" y="990600"/>
            <a:ext cx="91440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Which in WUR Wakeup frame do you prefer to identify transmitter and receiver: 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defRPr/>
            </a:pPr>
            <a:r>
              <a:rPr lang="en-US" sz="1800" kern="0" dirty="0" smtClean="0">
                <a:latin typeface="+mn-lt"/>
              </a:rPr>
              <a:t>Option 1: Identifier of transmitter and receiver which are not MAC address, 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defRPr/>
            </a:pPr>
            <a:r>
              <a:rPr lang="en-US" sz="1800" kern="0" dirty="0" smtClean="0">
                <a:latin typeface="+mn-lt"/>
              </a:rPr>
              <a:t>Option 2: MAC Address 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defRPr/>
            </a:pPr>
            <a:endParaRPr lang="en-US" sz="1800" kern="0" dirty="0" smtClean="0">
              <a:latin typeface="+mn-lt"/>
            </a:endParaRP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defRPr/>
            </a:pPr>
            <a:endParaRPr lang="en-US" sz="1800" kern="0" dirty="0" smtClean="0">
              <a:latin typeface="+mn-lt"/>
            </a:endParaRP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>
                <a:latin typeface="+mn-lt"/>
              </a:rPr>
              <a:t>Option 1      		32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>
                <a:latin typeface="+mn-lt"/>
              </a:rPr>
              <a:t>Option 2      		0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>
                <a:latin typeface="+mn-lt"/>
              </a:rPr>
              <a:t>None of them		1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>
                <a:latin typeface="+mn-lt"/>
              </a:rPr>
              <a:t>Abstain			8</a:t>
            </a:r>
          </a:p>
        </p:txBody>
      </p:sp>
      <p:sp>
        <p:nvSpPr>
          <p:cNvPr id="60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z="900" dirty="0"/>
              <a:t>Slide </a:t>
            </a:r>
            <a:fld id="{8ECFE58B-6F90-4BB0-B09C-F6AB727C71EB}" type="slidenum">
              <a:rPr lang="en-US" sz="900"/>
              <a:pPr/>
              <a:t>8</a:t>
            </a:fld>
            <a:endParaRPr lang="en-US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838200"/>
          </a:xfrm>
        </p:spPr>
        <p:txBody>
          <a:bodyPr/>
          <a:lstStyle/>
          <a:p>
            <a:r>
              <a:rPr lang="en-US" sz="2800" b="0" dirty="0" smtClean="0"/>
              <a:t>Straw Poll 2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343400"/>
          </a:xfrm>
        </p:spPr>
        <p:txBody>
          <a:bodyPr>
            <a:normAutofit/>
          </a:bodyPr>
          <a:lstStyle/>
          <a:p>
            <a:r>
              <a:rPr lang="en-US" sz="1800" b="0" dirty="0" smtClean="0"/>
              <a:t>Do you agree that in unicast frame transmission,  PS-Poll or other trigger frame announces STA’s readiness after the STA receives Wakeup frame</a:t>
            </a:r>
          </a:p>
          <a:p>
            <a:endParaRPr lang="en-US" sz="1800" dirty="0" smtClean="0"/>
          </a:p>
          <a:p>
            <a:endParaRPr lang="en-US" sz="1800" b="0" dirty="0" smtClean="0"/>
          </a:p>
          <a:p>
            <a:endParaRPr lang="en-US" sz="1800" dirty="0" smtClean="0"/>
          </a:p>
          <a:p>
            <a:pPr lvl="1"/>
            <a:r>
              <a:rPr lang="en-US" sz="1600" b="0" dirty="0" smtClean="0"/>
              <a:t>Yes		16</a:t>
            </a:r>
          </a:p>
          <a:p>
            <a:pPr lvl="1"/>
            <a:r>
              <a:rPr lang="en-US" sz="1600" dirty="0" smtClean="0"/>
              <a:t>No		1</a:t>
            </a:r>
          </a:p>
          <a:p>
            <a:pPr lvl="1"/>
            <a:r>
              <a:rPr lang="en-US" sz="1600" b="0" dirty="0" smtClean="0"/>
              <a:t>Abstain		34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900" dirty="0" smtClean="0"/>
              <a:t>Slide </a:t>
            </a:r>
            <a:fld id="{3099D1E7-2CFE-4362-BB72-AF97192842EA}" type="slidenum">
              <a:rPr lang="en-US" sz="900" smtClean="0"/>
              <a:pPr>
                <a:defRPr/>
              </a:pPr>
              <a:t>9</a:t>
            </a:fld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xmlns="" val="402039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114372</TotalTime>
  <Words>1059</Words>
  <Application>Microsoft Office PowerPoint</Application>
  <PresentationFormat>On-screen Show (4:3)</PresentationFormat>
  <Paragraphs>236</Paragraphs>
  <Slides>14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802-11-Submission</vt:lpstr>
      <vt:lpstr>WUR MAC and Wakeup Frame</vt:lpstr>
      <vt:lpstr>Wakeup Frame Based on BSS Color</vt:lpstr>
      <vt:lpstr>Wakeup Frame Based on MAC Address Option 1</vt:lpstr>
      <vt:lpstr>Wakeup Frame Based on MAC Address Option 2</vt:lpstr>
      <vt:lpstr>Wakeup Handshake and Frame Exchange</vt:lpstr>
      <vt:lpstr>EDCA for Wakeup STA</vt:lpstr>
      <vt:lpstr>Summary</vt:lpstr>
      <vt:lpstr>Straw Poll 1</vt:lpstr>
      <vt:lpstr>Straw Poll 2</vt:lpstr>
      <vt:lpstr>Straw Poll 3</vt:lpstr>
      <vt:lpstr>Motion 1</vt:lpstr>
      <vt:lpstr>Motion 2</vt:lpstr>
      <vt:lpstr>Motion 3</vt:lpstr>
      <vt:lpstr>Reference</vt:lpstr>
    </vt:vector>
  </TitlesOfParts>
  <Company>Marvell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16QAM DCM Mapping</dc:title>
  <dc:creator>Sudhir Srinivasa</dc:creator>
  <cp:lastModifiedBy>Windows User</cp:lastModifiedBy>
  <cp:revision>1926</cp:revision>
  <cp:lastPrinted>1998-02-10T13:28:06Z</cp:lastPrinted>
  <dcterms:created xsi:type="dcterms:W3CDTF">2007-05-21T21:00:37Z</dcterms:created>
  <dcterms:modified xsi:type="dcterms:W3CDTF">2017-03-16T15:43:02Z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