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18"/>
  </p:notesMasterIdLst>
  <p:handoutMasterIdLst>
    <p:handoutMasterId r:id="rId19"/>
  </p:handoutMasterIdLst>
  <p:sldIdLst>
    <p:sldId id="256" r:id="rId7"/>
    <p:sldId id="395" r:id="rId8"/>
    <p:sldId id="324" r:id="rId9"/>
    <p:sldId id="425" r:id="rId10"/>
    <p:sldId id="430" r:id="rId11"/>
    <p:sldId id="470" r:id="rId12"/>
    <p:sldId id="471" r:id="rId13"/>
    <p:sldId id="469" r:id="rId14"/>
    <p:sldId id="439" r:id="rId15"/>
    <p:sldId id="424" r:id="rId16"/>
    <p:sldId id="32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5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70664" autoAdjust="0"/>
  </p:normalViewPr>
  <p:slideViewPr>
    <p:cSldViewPr>
      <p:cViewPr varScale="1">
        <p:scale>
          <a:sx n="51" d="100"/>
          <a:sy n="51" d="100"/>
        </p:scale>
        <p:origin x="189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70491-7F66-4616-AE1B-CA8BE53DD90E}" type="datetime1">
              <a:rPr lang="sv-SE" smtClean="0"/>
              <a:t>2017-01-16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2BEA3BE-1581-4670-A041-0E15FB5105A9}" type="datetime1">
              <a:rPr lang="sv-SE" smtClean="0"/>
              <a:t>2017-01-16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5CE94C34-2219-4E40-B842-1818F962E2EF}" type="datetime1">
              <a:rPr lang="sv-SE" smtClean="0"/>
              <a:t>2017-01-16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FBA3E13-7965-4D72-A529-703C6E6878BC}" type="datetime1">
              <a:rPr lang="sv-SE" smtClean="0"/>
              <a:t>2017-01-16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25" y="750888"/>
            <a:ext cx="5011738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3E82984-318C-4286-ADAD-8D8D732C1C4D}" type="datetime1">
              <a:rPr lang="sv-SE" smtClean="0"/>
              <a:t>2017-01-16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427E3-15B1-4568-A1F9-42AB618F2A0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2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0BF25BE-5948-474F-AF0B-6981DE3F8CD0}" type="datetime1">
              <a:rPr lang="sv-SE" smtClean="0"/>
              <a:t>2017-01-16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Concurrent transmission of data and a wake-up signal in 802.11ax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46325"/>
              </p:ext>
            </p:extLst>
          </p:nvPr>
        </p:nvGraphicFramePr>
        <p:xfrm>
          <a:off x="693738" y="3578225"/>
          <a:ext cx="726757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" name="Document" r:id="rId4" imgW="8123276" imgH="2794918" progId="Word.Document.8">
                  <p:embed/>
                </p:oleObj>
              </mc:Choice>
              <mc:Fallback>
                <p:oleObj name="Document" r:id="rId4" imgW="8123276" imgH="2794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3578225"/>
                        <a:ext cx="7267575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</a:t>
            </a:r>
            <a:r>
              <a:rPr lang="en-US" dirty="0"/>
              <a:t>o you believe the idea is interesting enough so that we should try to include support for concurrent </a:t>
            </a:r>
            <a:r>
              <a:rPr lang="en-US"/>
              <a:t>data and WUS </a:t>
            </a:r>
            <a:r>
              <a:rPr lang="en-US" dirty="0"/>
              <a:t>transmission </a:t>
            </a:r>
            <a:r>
              <a:rPr lang="en-US"/>
              <a:t>in the 802.11ba </a:t>
            </a:r>
            <a:r>
              <a:rPr lang="en-US" dirty="0"/>
              <a:t>work?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</p:spTree>
    <p:extLst>
      <p:ext uri="{BB962C8B-B14F-4D97-AF65-F5344CB8AC3E}">
        <p14:creationId xmlns:p14="http://schemas.microsoft.com/office/powerpoint/2010/main" val="132720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M. Lopez and L. Wilhelmsson, “Efficient support of WUR in IEEE 802.11,” </a:t>
            </a:r>
            <a:r>
              <a:rPr lang="en-GB" sz="2000" b="0" dirty="0" err="1"/>
              <a:t>Globecom</a:t>
            </a:r>
            <a:r>
              <a:rPr lang="en-GB" sz="2000" b="0" dirty="0"/>
              <a:t> 2016.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M. Park </a:t>
            </a:r>
            <a:r>
              <a:rPr lang="en-US" sz="2000" b="0" i="1" dirty="0"/>
              <a:t>et al.,</a:t>
            </a:r>
            <a:r>
              <a:rPr lang="en-US" sz="2000" b="0" dirty="0"/>
              <a:t> “LP-WUR (Low-Power Wake-Up Receiver) follow-up,” IEEE 802.11-16/0341r0.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and M. Lopez, “Discussion of a Wake-Up Receiver Front-End Model,” </a:t>
            </a:r>
            <a:r>
              <a:rPr lang="en-US" sz="2000" b="0" dirty="0"/>
              <a:t>IEEE 802.11-17/0093r0.</a:t>
            </a: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One concern with supporting WURs is that the transmission of the wake-up signal(WUS) may severely impact the system capacity if the channel is used for the wake-up signal instead of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I</a:t>
            </a:r>
            <a:r>
              <a:rPr lang="en-US" sz="2000" dirty="0"/>
              <a:t>n [1], the possibility to send the WUS using a few guard carriers  in 802.11 was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the introduction of OFDMA in 802.11 ax, it is possible to multiplex the WUS with the data by using one or more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contribution addresses the feasibility of such an approach by evaluating the performance for the WUR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Joint transmission </a:t>
            </a:r>
            <a:r>
              <a:rPr lang="sv-SE" dirty="0" err="1"/>
              <a:t>of</a:t>
            </a:r>
            <a:r>
              <a:rPr lang="sv-SE" dirty="0"/>
              <a:t> the WUS and data in 802.11ax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Reception </a:t>
            </a:r>
            <a:r>
              <a:rPr lang="sv-SE" dirty="0" err="1"/>
              <a:t>of</a:t>
            </a:r>
            <a:r>
              <a:rPr lang="sv-SE" dirty="0"/>
              <a:t>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concern with supporting WURs is that the transmission of the wake-up signal(WUS) may severely impact the system capacity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therefore</a:t>
            </a:r>
            <a:r>
              <a:rPr lang="sv-SE" dirty="0"/>
              <a:t> </a:t>
            </a:r>
            <a:r>
              <a:rPr lang="sv-SE" dirty="0" err="1"/>
              <a:t>consider</a:t>
            </a:r>
            <a:r>
              <a:rPr lang="sv-SE" dirty="0"/>
              <a:t> the </a:t>
            </a:r>
            <a:r>
              <a:rPr lang="sv-SE" dirty="0" err="1"/>
              <a:t>feasibility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concurrent</a:t>
            </a:r>
            <a:r>
              <a:rPr lang="sv-SE" dirty="0"/>
              <a:t> transmission </a:t>
            </a:r>
            <a:r>
              <a:rPr lang="sv-SE" dirty="0" err="1"/>
              <a:t>of</a:t>
            </a:r>
            <a:r>
              <a:rPr lang="sv-SE" dirty="0"/>
              <a:t> the WUS and data </a:t>
            </a:r>
            <a:r>
              <a:rPr lang="sv-SE" dirty="0" err="1"/>
              <a:t>using</a:t>
            </a:r>
            <a:r>
              <a:rPr lang="sv-SE" dirty="0"/>
              <a:t>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As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decrease</a:t>
            </a:r>
            <a:r>
              <a:rPr lang="sv-SE" dirty="0"/>
              <a:t> the </a:t>
            </a:r>
            <a:r>
              <a:rPr lang="sv-SE" dirty="0" err="1"/>
              <a:t>performance</a:t>
            </a:r>
            <a:r>
              <a:rPr lang="sv-SE" dirty="0"/>
              <a:t> for the WUR, </a:t>
            </a:r>
            <a:r>
              <a:rPr lang="sv-SE" dirty="0" err="1"/>
              <a:t>we</a:t>
            </a:r>
            <a:r>
              <a:rPr lang="sv-SE" dirty="0"/>
              <a:t>  </a:t>
            </a:r>
            <a:r>
              <a:rPr lang="sv-SE" dirty="0" err="1">
                <a:solidFill>
                  <a:schemeClr val="tx1"/>
                </a:solidFill>
              </a:rPr>
              <a:t>estimate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/>
              <a:t>by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much</a:t>
            </a:r>
            <a:r>
              <a:rPr lang="sv-SE" dirty="0"/>
              <a:t> under different </a:t>
            </a:r>
            <a:r>
              <a:rPr lang="sv-SE" dirty="0" err="1"/>
              <a:t>assumptions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3186368"/>
            <a:ext cx="7786017" cy="3026503"/>
          </a:xfrm>
        </p:spPr>
        <p:txBody>
          <a:bodyPr/>
          <a:lstStyle/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WUS is </a:t>
            </a:r>
            <a:r>
              <a:rPr lang="sv-SE" dirty="0" err="1">
                <a:solidFill>
                  <a:schemeClr val="tx1"/>
                </a:solidFill>
              </a:rPr>
              <a:t>generated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using</a:t>
            </a:r>
            <a:r>
              <a:rPr lang="sv-SE" dirty="0">
                <a:solidFill>
                  <a:schemeClr val="tx1"/>
                </a:solidFill>
              </a:rPr>
              <a:t> OOK (</a:t>
            </a:r>
            <a:r>
              <a:rPr lang="sv-SE" dirty="0" err="1">
                <a:solidFill>
                  <a:schemeClr val="tx1"/>
                </a:solidFill>
              </a:rPr>
              <a:t>similar</a:t>
            </a:r>
            <a:r>
              <a:rPr lang="sv-SE" dirty="0">
                <a:solidFill>
                  <a:schemeClr val="tx1"/>
                </a:solidFill>
              </a:rPr>
              <a:t> to [2]) and </a:t>
            </a:r>
            <a:r>
              <a:rPr lang="sv-SE" dirty="0"/>
              <a:t>is sent </a:t>
            </a:r>
            <a:r>
              <a:rPr lang="sv-SE" dirty="0" err="1"/>
              <a:t>using</a:t>
            </a:r>
            <a:r>
              <a:rPr lang="sv-SE" dirty="0"/>
              <a:t> an (</a:t>
            </a:r>
            <a:r>
              <a:rPr lang="sv-SE" dirty="0" err="1"/>
              <a:t>arbitrary</a:t>
            </a:r>
            <a:r>
              <a:rPr lang="sv-SE" dirty="0"/>
              <a:t>) RU, RU6 in the </a:t>
            </a:r>
            <a:r>
              <a:rPr lang="sv-SE" dirty="0" err="1"/>
              <a:t>figure</a:t>
            </a:r>
            <a:r>
              <a:rPr lang="sv-SE" dirty="0"/>
              <a:t> </a:t>
            </a:r>
            <a:r>
              <a:rPr lang="sv-SE" dirty="0" err="1"/>
              <a:t>above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WUS is </a:t>
            </a:r>
            <a:r>
              <a:rPr lang="sv-SE" dirty="0" err="1"/>
              <a:t>assumed</a:t>
            </a:r>
            <a:r>
              <a:rPr lang="sv-SE" dirty="0"/>
              <a:t> not to be </a:t>
            </a:r>
            <a:r>
              <a:rPr lang="sv-SE" dirty="0" err="1"/>
              <a:t>longer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the data, and </a:t>
            </a:r>
            <a:r>
              <a:rPr lang="sv-SE" dirty="0" err="1"/>
              <a:t>thus</a:t>
            </a:r>
            <a:r>
              <a:rPr lang="sv-SE" dirty="0"/>
              <a:t> the WUS is </a:t>
            </a:r>
            <a:r>
              <a:rPr lang="sv-SE" dirty="0" err="1"/>
              <a:t>protected</a:t>
            </a:r>
            <a:r>
              <a:rPr lang="sv-SE" dirty="0"/>
              <a:t> in </a:t>
            </a:r>
            <a:r>
              <a:rPr lang="sv-SE" dirty="0" err="1"/>
              <a:t>similar</a:t>
            </a:r>
            <a:r>
              <a:rPr lang="sv-SE" dirty="0"/>
              <a:t> </a:t>
            </a:r>
            <a:r>
              <a:rPr lang="sv-SE" dirty="0" err="1"/>
              <a:t>way</a:t>
            </a:r>
            <a:r>
              <a:rPr lang="sv-SE" dirty="0"/>
              <a:t> as </a:t>
            </a:r>
            <a:r>
              <a:rPr lang="sv-SE" dirty="0" err="1"/>
              <a:t>proposed</a:t>
            </a:r>
            <a:r>
              <a:rPr lang="sv-SE" dirty="0"/>
              <a:t>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Since</a:t>
            </a:r>
            <a:r>
              <a:rPr lang="sv-SE" dirty="0"/>
              <a:t> the WUS is </a:t>
            </a:r>
            <a:r>
              <a:rPr lang="sv-SE" dirty="0" err="1"/>
              <a:t>generated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the IFFT, it </a:t>
            </a:r>
            <a:r>
              <a:rPr lang="sv-SE" dirty="0" err="1"/>
              <a:t>will</a:t>
            </a:r>
            <a:r>
              <a:rPr lang="sv-SE" dirty="0"/>
              <a:t> not </a:t>
            </a:r>
            <a:r>
              <a:rPr lang="sv-SE" dirty="0" err="1"/>
              <a:t>interfere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data </a:t>
            </a:r>
            <a:r>
              <a:rPr lang="sv-SE" dirty="0" err="1"/>
              <a:t>demodulated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a FFT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Joint transmission </a:t>
            </a:r>
            <a:r>
              <a:rPr lang="sv-SE" dirty="0" err="1"/>
              <a:t>of</a:t>
            </a:r>
            <a:r>
              <a:rPr lang="sv-SE" dirty="0"/>
              <a:t> a WUS  and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Rectangle 12"/>
          <p:cNvSpPr/>
          <p:nvPr/>
        </p:nvSpPr>
        <p:spPr bwMode="auto">
          <a:xfrm>
            <a:off x="3635896" y="3127247"/>
            <a:ext cx="4315061" cy="3992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248817" y="3127247"/>
            <a:ext cx="0" cy="39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830096" y="3127247"/>
            <a:ext cx="0" cy="39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414759" y="3127246"/>
            <a:ext cx="0" cy="39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35896" y="3188459"/>
            <a:ext cx="61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L-STF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817" y="3188458"/>
            <a:ext cx="61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L-LTF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2629" y="3188459"/>
            <a:ext cx="61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L-SIG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85030" y="3188371"/>
            <a:ext cx="116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WUS + data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13768" y="2418251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rapezoid 22"/>
          <p:cNvSpPr/>
          <p:nvPr/>
        </p:nvSpPr>
        <p:spPr bwMode="auto">
          <a:xfrm>
            <a:off x="949295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1337224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1777104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2158105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1717531" y="1930761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810750" y="1923472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3491599" y="193558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3925246" y="193633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>
            <a:off x="4306247" y="1928244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>
            <a:off x="3865673" y="1928244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4673393" y="1925810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5273" y="1999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57130" y="20063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11505" y="19894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44277" y="20055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9153" y="20212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45959" y="20063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78011" y="1999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7010" y="20055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859" y="222071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frequency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3122607" y="1933398"/>
            <a:ext cx="367146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530167" y="1930761"/>
            <a:ext cx="585511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60383" y="2174506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3458713" y="3526497"/>
            <a:ext cx="5117406" cy="3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8210532" y="312724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5105659" y="2808708"/>
            <a:ext cx="0" cy="3185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105659" y="2808708"/>
            <a:ext cx="284529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950957" y="2808708"/>
            <a:ext cx="0" cy="3185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762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73286"/>
            <a:ext cx="7770813" cy="2321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Since</a:t>
            </a:r>
            <a:r>
              <a:rPr lang="sv-SE" dirty="0"/>
              <a:t> the WUS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filtered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, </a:t>
            </a:r>
            <a:r>
              <a:rPr lang="sv-SE" dirty="0" err="1"/>
              <a:t>both</a:t>
            </a:r>
            <a:r>
              <a:rPr lang="sv-SE" dirty="0"/>
              <a:t> data and the WUS </a:t>
            </a:r>
            <a:r>
              <a:rPr lang="sv-SE" dirty="0" err="1">
                <a:solidFill>
                  <a:schemeClr val="tx1"/>
                </a:solidFill>
              </a:rPr>
              <a:t>are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/>
              <a:t>input to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Essentially</a:t>
            </a:r>
            <a:r>
              <a:rPr lang="sv-SE" dirty="0"/>
              <a:t>, </a:t>
            </a:r>
            <a:r>
              <a:rPr lang="sv-SE" dirty="0" err="1"/>
              <a:t>since</a:t>
            </a:r>
            <a:r>
              <a:rPr lang="sv-SE" dirty="0"/>
              <a:t> RU6 is </a:t>
            </a:r>
            <a:r>
              <a:rPr lang="sv-SE" dirty="0" err="1"/>
              <a:t>modulated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OOK, the full 20 MHz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seen</a:t>
            </a:r>
            <a:r>
              <a:rPr lang="sv-SE" dirty="0"/>
              <a:t> as </a:t>
            </a:r>
            <a:r>
              <a:rPr lang="sv-SE" dirty="0" err="1"/>
              <a:t>being</a:t>
            </a:r>
            <a:r>
              <a:rPr lang="sv-SE" dirty="0"/>
              <a:t> </a:t>
            </a:r>
            <a:r>
              <a:rPr lang="sv-SE" dirty="0" err="1"/>
              <a:t>amplitude</a:t>
            </a:r>
            <a:r>
              <a:rPr lang="sv-SE" dirty="0"/>
              <a:t> </a:t>
            </a:r>
            <a:r>
              <a:rPr lang="sv-SE" dirty="0" err="1"/>
              <a:t>modulated</a:t>
            </a:r>
            <a:r>
              <a:rPr lang="sv-SE" dirty="0"/>
              <a:t> at the OFDMA symbol 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Reception </a:t>
            </a:r>
            <a:r>
              <a:rPr lang="sv-SE" dirty="0" err="1"/>
              <a:t>of</a:t>
            </a:r>
            <a:r>
              <a:rPr lang="sv-SE" dirty="0"/>
              <a:t> the WUS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52" y="2554085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52" y="2554085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95514" y="2589010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414" y="2581073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414" y="2581073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79664" y="2695373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19377" y="2695373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87652" y="2695373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149427" y="2938260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3512964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52" y="2554085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52" y="2554085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178252" y="2589010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364" y="2704898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364" y="2703310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346527" y="2787448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4532139" y="2938260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5095702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14" y="2554085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14" y="2554085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446664" y="2589010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02" y="2704898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02" y="2703310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568902" y="2787448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800552" y="2938260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6364114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7615064" y="2938260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8178627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4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35010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35010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reeform 51"/>
          <p:cNvSpPr>
            <a:spLocks noEditPoints="1"/>
          </p:cNvSpPr>
          <p:nvPr/>
        </p:nvSpPr>
        <p:spPr bwMode="auto">
          <a:xfrm>
            <a:off x="3393902" y="2361998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54239" y="1777301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Envelope</a:t>
            </a:r>
            <a:r>
              <a:rPr lang="sv-SE" dirty="0">
                <a:solidFill>
                  <a:schemeClr val="tx1"/>
                </a:solidFill>
              </a:rPr>
              <a:t>  </a:t>
            </a:r>
            <a:r>
              <a:rPr lang="sv-SE" dirty="0" err="1">
                <a:solidFill>
                  <a:schemeClr val="tx1"/>
                </a:solidFill>
              </a:rPr>
              <a:t>detector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9174" y="2755499"/>
            <a:ext cx="2682505" cy="291618"/>
            <a:chOff x="678059" y="3830247"/>
            <a:chExt cx="4391891" cy="628299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678059" y="4325026"/>
              <a:ext cx="43918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rapezoid 39"/>
            <p:cNvSpPr/>
            <p:nvPr/>
          </p:nvSpPr>
          <p:spPr bwMode="auto">
            <a:xfrm>
              <a:off x="913586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1301515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1741395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2122396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1681822" y="3837536"/>
              <a:ext cx="45719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775041" y="3830247"/>
              <a:ext cx="138545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rapezoid 45"/>
            <p:cNvSpPr/>
            <p:nvPr/>
          </p:nvSpPr>
          <p:spPr bwMode="auto">
            <a:xfrm>
              <a:off x="3455890" y="3842361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rapezoid 46"/>
            <p:cNvSpPr/>
            <p:nvPr/>
          </p:nvSpPr>
          <p:spPr bwMode="auto">
            <a:xfrm>
              <a:off x="3889537" y="3843111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rapezoid 47"/>
            <p:cNvSpPr/>
            <p:nvPr/>
          </p:nvSpPr>
          <p:spPr bwMode="auto">
            <a:xfrm>
              <a:off x="4270538" y="3835019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rapezoid 48"/>
            <p:cNvSpPr/>
            <p:nvPr/>
          </p:nvSpPr>
          <p:spPr bwMode="auto">
            <a:xfrm>
              <a:off x="3829964" y="3835019"/>
              <a:ext cx="45719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rapezoid 49"/>
            <p:cNvSpPr/>
            <p:nvPr/>
          </p:nvSpPr>
          <p:spPr bwMode="auto">
            <a:xfrm>
              <a:off x="4637684" y="3832585"/>
              <a:ext cx="138545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39565" y="3906110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21420" y="3913102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75796" y="3896221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7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08568" y="3912341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03442" y="3928056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9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10250" y="3913102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>
                  <a:solidFill>
                    <a:schemeClr val="tx1"/>
                  </a:solidFill>
                </a:rPr>
                <a:t>5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42304" y="3906110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61301" y="3912341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Trapezoid 59"/>
            <p:cNvSpPr/>
            <p:nvPr/>
          </p:nvSpPr>
          <p:spPr bwMode="auto">
            <a:xfrm>
              <a:off x="3086898" y="3840173"/>
              <a:ext cx="367146" cy="487490"/>
            </a:xfrm>
            <a:prstGeom prst="trapezoid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Trapezoid 60"/>
            <p:cNvSpPr/>
            <p:nvPr/>
          </p:nvSpPr>
          <p:spPr bwMode="auto">
            <a:xfrm>
              <a:off x="2494458" y="3837536"/>
              <a:ext cx="585511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24674" y="4081282"/>
              <a:ext cx="441441" cy="298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" dirty="0">
                  <a:solidFill>
                    <a:schemeClr val="tx1"/>
                  </a:solidFill>
                </a:rPr>
                <a:t>WUS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519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230200"/>
            <a:ext cx="7770813" cy="26112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</a:t>
            </a:r>
            <a:r>
              <a:rPr lang="sv-SE" dirty="0" err="1"/>
              <a:t>improve</a:t>
            </a:r>
            <a:r>
              <a:rPr lang="sv-SE" dirty="0"/>
              <a:t> the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WUR,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investigate</a:t>
            </a:r>
            <a:r>
              <a:rPr lang="sv-SE" dirty="0"/>
              <a:t> the </a:t>
            </a:r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giving</a:t>
            </a:r>
            <a:r>
              <a:rPr lang="sv-SE" dirty="0"/>
              <a:t> the WUS a </a:t>
            </a:r>
            <a:r>
              <a:rPr lang="sv-SE" dirty="0" err="1"/>
              <a:t>power</a:t>
            </a:r>
            <a:r>
              <a:rPr lang="sv-SE" dirty="0"/>
              <a:t> </a:t>
            </a:r>
            <a:r>
              <a:rPr lang="sv-SE" dirty="0" err="1"/>
              <a:t>boost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increasing</a:t>
            </a:r>
            <a:r>
              <a:rPr lang="sv-SE" dirty="0"/>
              <a:t> the </a:t>
            </a:r>
            <a:r>
              <a:rPr lang="sv-SE" dirty="0" err="1"/>
              <a:t>psd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practice</a:t>
            </a:r>
            <a:r>
              <a:rPr lang="sv-SE" dirty="0"/>
              <a:t>,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regulatory</a:t>
            </a:r>
            <a:r>
              <a:rPr lang="sv-SE" dirty="0"/>
              <a:t> </a:t>
            </a:r>
            <a:r>
              <a:rPr lang="sv-SE" dirty="0" err="1"/>
              <a:t>restrictions</a:t>
            </a:r>
            <a:r>
              <a:rPr lang="sv-SE" dirty="0"/>
              <a:t> on </a:t>
            </a:r>
            <a:r>
              <a:rPr lang="sv-SE" dirty="0" err="1"/>
              <a:t>spectrum</a:t>
            </a:r>
            <a:r>
              <a:rPr lang="sv-SE" dirty="0"/>
              <a:t> </a:t>
            </a:r>
            <a:r>
              <a:rPr lang="sv-SE" dirty="0" err="1"/>
              <a:t>flatness</a:t>
            </a:r>
            <a:r>
              <a:rPr lang="sv-SE" dirty="0"/>
              <a:t>, it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instead</a:t>
            </a:r>
            <a:r>
              <a:rPr lang="sv-SE" dirty="0"/>
              <a:t> be </a:t>
            </a:r>
            <a:r>
              <a:rPr lang="sv-SE" dirty="0" err="1"/>
              <a:t>achieved</a:t>
            </a:r>
            <a:r>
              <a:rPr lang="sv-SE" dirty="0"/>
              <a:t> by </a:t>
            </a:r>
            <a:r>
              <a:rPr lang="sv-SE" dirty="0" err="1"/>
              <a:t>allocating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RUs to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simulations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WuRX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in [3]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Reception </a:t>
            </a:r>
            <a:r>
              <a:rPr lang="sv-SE" dirty="0" err="1"/>
              <a:t>of</a:t>
            </a:r>
            <a:r>
              <a:rPr lang="sv-SE" dirty="0"/>
              <a:t> the WUS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2277582" y="2872443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rapezoid 64"/>
          <p:cNvSpPr/>
          <p:nvPr/>
        </p:nvSpPr>
        <p:spPr bwMode="auto">
          <a:xfrm>
            <a:off x="2513109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rapezoid 65"/>
          <p:cNvSpPr/>
          <p:nvPr/>
        </p:nvSpPr>
        <p:spPr bwMode="auto">
          <a:xfrm>
            <a:off x="2901038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rapezoid 66"/>
          <p:cNvSpPr/>
          <p:nvPr/>
        </p:nvSpPr>
        <p:spPr bwMode="auto">
          <a:xfrm>
            <a:off x="3340918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rapezoid 67"/>
          <p:cNvSpPr/>
          <p:nvPr/>
        </p:nvSpPr>
        <p:spPr bwMode="auto">
          <a:xfrm>
            <a:off x="3721919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rapezoid 68"/>
          <p:cNvSpPr/>
          <p:nvPr/>
        </p:nvSpPr>
        <p:spPr bwMode="auto">
          <a:xfrm>
            <a:off x="3281345" y="2384953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rapezoid 69"/>
          <p:cNvSpPr/>
          <p:nvPr/>
        </p:nvSpPr>
        <p:spPr bwMode="auto">
          <a:xfrm>
            <a:off x="2374564" y="2377664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rapezoid 70"/>
          <p:cNvSpPr/>
          <p:nvPr/>
        </p:nvSpPr>
        <p:spPr bwMode="auto">
          <a:xfrm>
            <a:off x="5055413" y="2389778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rapezoid 71"/>
          <p:cNvSpPr/>
          <p:nvPr/>
        </p:nvSpPr>
        <p:spPr bwMode="auto">
          <a:xfrm>
            <a:off x="5489060" y="2390528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rapezoid 72"/>
          <p:cNvSpPr/>
          <p:nvPr/>
        </p:nvSpPr>
        <p:spPr bwMode="auto">
          <a:xfrm>
            <a:off x="5870061" y="238243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rapezoid 73"/>
          <p:cNvSpPr/>
          <p:nvPr/>
        </p:nvSpPr>
        <p:spPr bwMode="auto">
          <a:xfrm>
            <a:off x="5429487" y="2382436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rapezoid 74"/>
          <p:cNvSpPr/>
          <p:nvPr/>
        </p:nvSpPr>
        <p:spPr bwMode="auto">
          <a:xfrm>
            <a:off x="6237207" y="2380002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39087" y="24535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20944" y="24605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75319" y="24436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08091" y="24597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02967" y="24754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09773" y="246051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41825" y="24535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60824" y="24597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Trapezoid 84"/>
          <p:cNvSpPr/>
          <p:nvPr/>
        </p:nvSpPr>
        <p:spPr bwMode="auto">
          <a:xfrm>
            <a:off x="4686421" y="1830388"/>
            <a:ext cx="367146" cy="1022548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Trapezoid 85"/>
          <p:cNvSpPr/>
          <p:nvPr/>
        </p:nvSpPr>
        <p:spPr bwMode="auto">
          <a:xfrm>
            <a:off x="4093981" y="2384953"/>
            <a:ext cx="585511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624197" y="2628698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5220072" y="1770520"/>
            <a:ext cx="0" cy="62530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248151" y="1826568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Power </a:t>
            </a:r>
            <a:r>
              <a:rPr lang="sv-SE" dirty="0" err="1">
                <a:solidFill>
                  <a:schemeClr val="tx1"/>
                </a:solidFill>
              </a:rPr>
              <a:t>boost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5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</a:t>
            </a:r>
            <a:r>
              <a:rPr lang="sv-SE" dirty="0" err="1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683568" y="4725144"/>
            <a:ext cx="7770813" cy="9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 err="1"/>
              <a:t>Concurrent</a:t>
            </a:r>
            <a:r>
              <a:rPr lang="sv-SE" sz="2000" kern="0" dirty="0"/>
              <a:t> transmission </a:t>
            </a:r>
            <a:r>
              <a:rPr lang="sv-SE" sz="2000" kern="0" dirty="0" err="1"/>
              <a:t>will</a:t>
            </a:r>
            <a:r>
              <a:rPr lang="sv-SE" sz="2000" kern="0" dirty="0"/>
              <a:t> </a:t>
            </a:r>
            <a:r>
              <a:rPr lang="sv-SE" sz="2000" kern="0" dirty="0" err="1"/>
              <a:t>have</a:t>
            </a:r>
            <a:r>
              <a:rPr lang="sv-SE" sz="2000" kern="0" dirty="0"/>
              <a:t> </a:t>
            </a:r>
            <a:r>
              <a:rPr lang="sv-SE" sz="2000" kern="0" dirty="0" err="1"/>
              <a:t>worse</a:t>
            </a:r>
            <a:r>
              <a:rPr lang="sv-SE" sz="2000" kern="0" dirty="0"/>
              <a:t> </a:t>
            </a:r>
            <a:r>
              <a:rPr lang="sv-SE" sz="2000" kern="0" dirty="0" err="1"/>
              <a:t>sensitivity</a:t>
            </a:r>
            <a:r>
              <a:rPr lang="sv-SE" sz="2000" kern="0" dirty="0"/>
              <a:t>, </a:t>
            </a:r>
            <a:r>
              <a:rPr lang="sv-SE" sz="2000" kern="0" dirty="0" err="1"/>
              <a:t>but</a:t>
            </a:r>
            <a:r>
              <a:rPr lang="sv-SE" sz="2000" kern="0" dirty="0"/>
              <a:t> </a:t>
            </a:r>
            <a:r>
              <a:rPr lang="sv-SE" sz="2000" kern="0" dirty="0" err="1"/>
              <a:t>if</a:t>
            </a:r>
            <a:r>
              <a:rPr lang="sv-SE" sz="2000" kern="0" dirty="0"/>
              <a:t> the WUR is not on the </a:t>
            </a:r>
            <a:r>
              <a:rPr lang="sv-SE" sz="2000" kern="0" dirty="0" err="1"/>
              <a:t>edge</a:t>
            </a:r>
            <a:r>
              <a:rPr lang="sv-SE" sz="2000" kern="0" dirty="0"/>
              <a:t> </a:t>
            </a:r>
            <a:r>
              <a:rPr lang="sv-SE" sz="2000" kern="0" dirty="0" err="1"/>
              <a:t>of</a:t>
            </a:r>
            <a:r>
              <a:rPr lang="sv-SE" sz="2000" kern="0" dirty="0"/>
              <a:t> </a:t>
            </a:r>
            <a:r>
              <a:rPr lang="sv-SE" sz="2000" kern="0" dirty="0" err="1"/>
              <a:t>coverage</a:t>
            </a:r>
            <a:r>
              <a:rPr lang="sv-SE" sz="2000" kern="0" dirty="0"/>
              <a:t> it </a:t>
            </a:r>
            <a:r>
              <a:rPr lang="sv-SE" sz="2000" kern="0" dirty="0" err="1"/>
              <a:t>can</a:t>
            </a:r>
            <a:r>
              <a:rPr lang="sv-SE" sz="2000" kern="0" dirty="0"/>
              <a:t> still </a:t>
            </a:r>
            <a:r>
              <a:rPr lang="sv-SE" sz="2000" kern="0" dirty="0" err="1"/>
              <a:t>work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For </a:t>
            </a:r>
            <a:r>
              <a:rPr lang="sv-SE" sz="2000" kern="0" dirty="0" err="1"/>
              <a:t>good</a:t>
            </a:r>
            <a:r>
              <a:rPr lang="sv-SE" sz="2000" kern="0" dirty="0"/>
              <a:t> </a:t>
            </a:r>
            <a:r>
              <a:rPr lang="sv-SE" sz="2000" kern="0" dirty="0" err="1"/>
              <a:t>channel</a:t>
            </a:r>
            <a:r>
              <a:rPr lang="sv-SE" sz="2000" kern="0" dirty="0"/>
              <a:t> </a:t>
            </a:r>
            <a:r>
              <a:rPr lang="sv-SE" sz="2000" kern="0" dirty="0" err="1"/>
              <a:t>conditions</a:t>
            </a:r>
            <a:r>
              <a:rPr lang="sv-SE" sz="2000" kern="0" dirty="0"/>
              <a:t>, it </a:t>
            </a:r>
            <a:r>
              <a:rPr lang="sv-SE" sz="2000" kern="0" dirty="0" err="1"/>
              <a:t>may</a:t>
            </a:r>
            <a:r>
              <a:rPr lang="sv-SE" sz="2000" kern="0" dirty="0"/>
              <a:t> </a:t>
            </a:r>
            <a:r>
              <a:rPr lang="sv-SE" sz="2000" kern="0" dirty="0" err="1"/>
              <a:t>even</a:t>
            </a:r>
            <a:r>
              <a:rPr lang="sv-SE" sz="2000" kern="0" dirty="0"/>
              <a:t> </a:t>
            </a:r>
            <a:r>
              <a:rPr lang="sv-SE" sz="2000" kern="0" dirty="0" err="1"/>
              <a:t>work</a:t>
            </a:r>
            <a:r>
              <a:rPr lang="sv-SE" sz="2000" kern="0" dirty="0"/>
              <a:t> </a:t>
            </a:r>
            <a:r>
              <a:rPr lang="sv-SE" sz="2000" kern="0" dirty="0" err="1"/>
              <a:t>without</a:t>
            </a:r>
            <a:r>
              <a:rPr lang="sv-SE" sz="2000" kern="0" dirty="0"/>
              <a:t> </a:t>
            </a:r>
            <a:r>
              <a:rPr lang="sv-SE" sz="2000" kern="0" dirty="0" err="1"/>
              <a:t>power</a:t>
            </a:r>
            <a:r>
              <a:rPr lang="sv-SE" sz="2000" kern="0" dirty="0"/>
              <a:t> </a:t>
            </a:r>
            <a:r>
              <a:rPr lang="sv-SE" sz="2000" kern="0" dirty="0" err="1"/>
              <a:t>boost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For </a:t>
            </a:r>
            <a:r>
              <a:rPr lang="sv-SE" sz="2000" kern="0" dirty="0" err="1"/>
              <a:t>too</a:t>
            </a:r>
            <a:r>
              <a:rPr lang="sv-SE" sz="2000" kern="0" dirty="0"/>
              <a:t> bad </a:t>
            </a:r>
            <a:r>
              <a:rPr lang="sv-SE" sz="2000" kern="0" dirty="0" err="1"/>
              <a:t>conditions</a:t>
            </a:r>
            <a:r>
              <a:rPr lang="sv-SE" sz="2000" kern="0" dirty="0"/>
              <a:t>, </a:t>
            </a:r>
            <a:r>
              <a:rPr lang="sv-SE" sz="2000" kern="0" dirty="0" err="1"/>
              <a:t>one</a:t>
            </a:r>
            <a:r>
              <a:rPr lang="sv-SE" sz="2000" kern="0" dirty="0"/>
              <a:t> </a:t>
            </a:r>
            <a:r>
              <a:rPr lang="sv-SE" sz="2000" kern="0" dirty="0" err="1"/>
              <a:t>can</a:t>
            </a:r>
            <a:r>
              <a:rPr lang="sv-SE" sz="2000" kern="0" dirty="0"/>
              <a:t> </a:t>
            </a:r>
            <a:r>
              <a:rPr lang="sv-SE" sz="2000" kern="0" dirty="0" err="1"/>
              <a:t>send</a:t>
            </a:r>
            <a:r>
              <a:rPr lang="sv-SE" sz="2000" kern="0" dirty="0"/>
              <a:t> </a:t>
            </a:r>
            <a:r>
              <a:rPr lang="sv-SE" sz="2000" kern="0" dirty="0" err="1"/>
              <a:t>only</a:t>
            </a:r>
            <a:r>
              <a:rPr lang="sv-SE" sz="2000" kern="0" dirty="0"/>
              <a:t> the WUS…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83" y="1484784"/>
            <a:ext cx="4354346" cy="3265759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517742"/>
            <a:ext cx="4266454" cy="3199841"/>
          </a:xfrm>
        </p:spPr>
      </p:pic>
    </p:spTree>
    <p:extLst>
      <p:ext uri="{BB962C8B-B14F-4D97-AF65-F5344CB8AC3E}">
        <p14:creationId xmlns:p14="http://schemas.microsoft.com/office/powerpoint/2010/main" val="398632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9649" y="1037036"/>
            <a:ext cx="7494588" cy="81402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feasibility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spectrum</a:t>
            </a:r>
            <a:r>
              <a:rPr lang="sv-SE" dirty="0"/>
              <a:t> </a:t>
            </a:r>
            <a:r>
              <a:rPr lang="sv-SE" dirty="0" err="1"/>
              <a:t>efficient</a:t>
            </a:r>
            <a:r>
              <a:rPr lang="sv-SE" dirty="0"/>
              <a:t> support </a:t>
            </a:r>
            <a:r>
              <a:rPr lang="sv-SE" dirty="0" err="1"/>
              <a:t>of</a:t>
            </a:r>
            <a:r>
              <a:rPr lang="sv-SE" dirty="0"/>
              <a:t> WUR in 802.11ax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addressed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basic</a:t>
            </a:r>
            <a:r>
              <a:rPr lang="sv-SE" dirty="0"/>
              <a:t> </a:t>
            </a:r>
            <a:r>
              <a:rPr lang="sv-SE" dirty="0" err="1"/>
              <a:t>idea</a:t>
            </a:r>
            <a:r>
              <a:rPr lang="sv-SE" dirty="0"/>
              <a:t> is to </a:t>
            </a:r>
            <a:r>
              <a:rPr lang="sv-SE" dirty="0" err="1"/>
              <a:t>use</a:t>
            </a:r>
            <a:r>
              <a:rPr lang="sv-SE" dirty="0"/>
              <a:t> OFDMA to </a:t>
            </a:r>
            <a:r>
              <a:rPr lang="sv-SE" dirty="0" err="1"/>
              <a:t>transmit</a:t>
            </a:r>
            <a:r>
              <a:rPr lang="sv-SE" dirty="0"/>
              <a:t> the WUS in </a:t>
            </a:r>
            <a:r>
              <a:rPr lang="sv-SE" dirty="0" err="1"/>
              <a:t>one</a:t>
            </a:r>
            <a:r>
              <a:rPr lang="sv-SE" dirty="0"/>
              <a:t> or </a:t>
            </a:r>
            <a:r>
              <a:rPr lang="sv-SE" dirty="0" err="1"/>
              <a:t>more</a:t>
            </a:r>
            <a:r>
              <a:rPr lang="sv-SE" dirty="0"/>
              <a:t> RUs, </a:t>
            </a:r>
            <a:r>
              <a:rPr lang="sv-SE" dirty="0" err="1"/>
              <a:t>concurrent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data in the </a:t>
            </a:r>
            <a:r>
              <a:rPr lang="sv-SE" dirty="0" err="1"/>
              <a:t>other</a:t>
            </a:r>
            <a:r>
              <a:rPr lang="sv-SE" dirty="0"/>
              <a:t>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Simulation </a:t>
            </a:r>
            <a:r>
              <a:rPr lang="sv-SE" dirty="0" err="1"/>
              <a:t>results</a:t>
            </a:r>
            <a:r>
              <a:rPr lang="sv-SE" dirty="0"/>
              <a:t> show </a:t>
            </a:r>
            <a:r>
              <a:rPr lang="sv-SE" dirty="0" err="1"/>
              <a:t>that</a:t>
            </a:r>
            <a:r>
              <a:rPr lang="sv-SE" dirty="0"/>
              <a:t> it in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is </a:t>
            </a:r>
            <a:r>
              <a:rPr lang="sv-SE" dirty="0" err="1"/>
              <a:t>feasible</a:t>
            </a:r>
            <a:r>
              <a:rPr lang="sv-SE" dirty="0"/>
              <a:t> to </a:t>
            </a:r>
            <a:r>
              <a:rPr lang="sv-SE" dirty="0" err="1"/>
              <a:t>demodulate</a:t>
            </a:r>
            <a:r>
              <a:rPr lang="sv-SE" dirty="0"/>
              <a:t> the WUS </a:t>
            </a:r>
            <a:r>
              <a:rPr lang="sv-SE" dirty="0" err="1"/>
              <a:t>although</a:t>
            </a:r>
            <a:r>
              <a:rPr lang="sv-SE" dirty="0"/>
              <a:t> the data is not </a:t>
            </a:r>
            <a:r>
              <a:rPr lang="sv-SE" dirty="0" err="1"/>
              <a:t>filtered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There</a:t>
            </a:r>
            <a:r>
              <a:rPr lang="sv-SE" dirty="0"/>
              <a:t> is a loss in </a:t>
            </a:r>
            <a:r>
              <a:rPr lang="sv-SE" dirty="0" err="1"/>
              <a:t>sensitivity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known</a:t>
            </a:r>
            <a:r>
              <a:rPr lang="sv-SE" dirty="0"/>
              <a:t>, and </a:t>
            </a:r>
            <a:r>
              <a:rPr lang="sv-SE" dirty="0" err="1"/>
              <a:t>can</a:t>
            </a:r>
            <a:r>
              <a:rPr lang="sv-SE" dirty="0"/>
              <a:t> to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extent</a:t>
            </a:r>
            <a:r>
              <a:rPr lang="sv-SE" dirty="0"/>
              <a:t> be </a:t>
            </a:r>
            <a:r>
              <a:rPr lang="sv-SE" dirty="0" err="1"/>
              <a:t>controlled</a:t>
            </a:r>
            <a:r>
              <a:rPr lang="sv-SE" dirty="0"/>
              <a:t> by </a:t>
            </a:r>
            <a:r>
              <a:rPr lang="sv-SE" dirty="0" err="1"/>
              <a:t>boosting</a:t>
            </a:r>
            <a:r>
              <a:rPr lang="sv-SE" dirty="0"/>
              <a:t> the WUS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981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5F01166-D271-4DA5-B5A2-2E6B4BD2E7C1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purl.org/dc/dcmitype/"/>
    <ds:schemaRef ds:uri="http://schemas.openxmlformats.org/package/2006/metadata/core-properties"/>
    <ds:schemaRef ds:uri="http://schemas.microsoft.com/sharepoint/v4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72818</TotalTime>
  <Words>767</Words>
  <Application>Microsoft Office PowerPoint</Application>
  <PresentationFormat>On-screen Show (4:3)</PresentationFormat>
  <Paragraphs>134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Concurrent transmission of data and a wake-up signal in 802.11ax   </vt:lpstr>
      <vt:lpstr>Abstract</vt:lpstr>
      <vt:lpstr>Outline</vt:lpstr>
      <vt:lpstr>Motivation</vt:lpstr>
      <vt:lpstr>Joint transmission of a WUS  and data</vt:lpstr>
      <vt:lpstr>Reception of the WUS</vt:lpstr>
      <vt:lpstr>Reception of the WUS</vt:lpstr>
      <vt:lpstr>Simulation Results</vt:lpstr>
      <vt:lpstr>Conclusions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725</cp:revision>
  <cp:lastPrinted>1601-01-01T00:00:00Z</cp:lastPrinted>
  <dcterms:created xsi:type="dcterms:W3CDTF">2014-09-04T15:30:18Z</dcterms:created>
  <dcterms:modified xsi:type="dcterms:W3CDTF">2017-01-16T12:06:00Z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