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04" r:id="rId3"/>
    <p:sldId id="347" r:id="rId4"/>
    <p:sldId id="348" r:id="rId5"/>
    <p:sldId id="283" r:id="rId6"/>
    <p:sldId id="344" r:id="rId7"/>
    <p:sldId id="346" r:id="rId8"/>
    <p:sldId id="349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87" autoAdjust="0"/>
    <p:restoredTop sz="82678" autoAdjust="0"/>
  </p:normalViewPr>
  <p:slideViewPr>
    <p:cSldViewPr snapToGrid="0">
      <p:cViewPr>
        <p:scale>
          <a:sx n="91" d="100"/>
          <a:sy n="91" d="100"/>
        </p:scale>
        <p:origin x="-6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Broadcom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Broadcom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Broadcom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Broadcom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Broadcom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Broadcom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312276" y="303340"/>
            <a:ext cx="6274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Doc: IEEE </a:t>
            </a:r>
            <a:r>
              <a:rPr lang="en-US" dirty="0" smtClean="0"/>
              <a:t>802.11.17/0075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66045" y="214489"/>
            <a:ext cx="1751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January, 2017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SRP-based SR </a:t>
            </a:r>
            <a:r>
              <a:rPr lang="en-US" sz="2800" dirty="0" smtClean="0"/>
              <a:t>Summary and Update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2017-1-16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Broadcom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7276" name="Object 108"/>
          <p:cNvGraphicFramePr>
            <a:graphicFrameLocks noChangeAspect="1"/>
          </p:cNvGraphicFramePr>
          <p:nvPr/>
        </p:nvGraphicFramePr>
        <p:xfrm>
          <a:off x="1100138" y="2905125"/>
          <a:ext cx="7267575" cy="2847975"/>
        </p:xfrm>
        <a:graphic>
          <a:graphicData uri="http://schemas.openxmlformats.org/presentationml/2006/ole">
            <p:oleObj spid="_x0000_s7295" name="Document" r:id="rId4" imgW="0" imgH="0" progId="Word.Document.8">
              <p:embed/>
            </p:oleObj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9559086"/>
              </p:ext>
            </p:extLst>
          </p:nvPr>
        </p:nvGraphicFramePr>
        <p:xfrm>
          <a:off x="809977" y="2740378"/>
          <a:ext cx="7566768" cy="17271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3354"/>
                <a:gridCol w="1194753"/>
                <a:gridCol w="1672654"/>
                <a:gridCol w="1354053"/>
                <a:gridCol w="1831954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Ron Porat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Ron.porat@broadcom.com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Matt Fischer 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Broadcom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Matthew.fischer@broadcom.com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 Seok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Yongo.seok@newracom.com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Arial" pitchFamily="34" charset="0"/>
              <a:buChar char="•"/>
            </a:pPr>
            <a:r>
              <a:rPr lang="en-US" sz="2200" dirty="0" smtClean="0"/>
              <a:t>This document provides a high level summary of the proposed </a:t>
            </a:r>
            <a:r>
              <a:rPr lang="en-US" sz="2200" dirty="0" err="1" smtClean="0"/>
              <a:t>SRP</a:t>
            </a:r>
            <a:r>
              <a:rPr lang="en-US" sz="2200" dirty="0" smtClean="0"/>
              <a:t> based SR solution for </a:t>
            </a:r>
            <a:r>
              <a:rPr lang="en-US" sz="2200" dirty="0" err="1" smtClean="0"/>
              <a:t>11ax</a:t>
            </a:r>
            <a:endParaRPr lang="en-US" sz="2200" dirty="0" smtClean="0"/>
          </a:p>
          <a:p>
            <a:pPr marL="514350" indent="-457200">
              <a:buFont typeface="Arial" pitchFamily="34" charset="0"/>
              <a:buChar char="•"/>
            </a:pPr>
            <a:endParaRPr lang="en-US" sz="2200" dirty="0" smtClean="0"/>
          </a:p>
          <a:p>
            <a:pPr marL="514350" indent="-457200">
              <a:buFont typeface="Arial" pitchFamily="34" charset="0"/>
              <a:buChar char="•"/>
            </a:pPr>
            <a:r>
              <a:rPr lang="en-US" sz="2200" dirty="0" smtClean="0"/>
              <a:t>Document 1476/09 provides the full set of details.</a:t>
            </a:r>
          </a:p>
          <a:p>
            <a:pPr marL="514350" indent="-457200">
              <a:buFont typeface="Arial" pitchFamily="34" charset="0"/>
              <a:buChar char="•"/>
            </a:pPr>
            <a:endParaRPr lang="en-US" sz="2200" dirty="0" smtClean="0"/>
          </a:p>
          <a:p>
            <a:pPr marL="514350" indent="-457200">
              <a:buFont typeface="Arial" pitchFamily="34" charset="0"/>
              <a:buChar char="•"/>
            </a:pPr>
            <a:endParaRPr lang="en-US" dirty="0" smtClean="0"/>
          </a:p>
          <a:p>
            <a:pPr marL="1257300" lvl="2" indent="-457200">
              <a:buFont typeface="Arial" pitchFamily="34" charset="0"/>
              <a:buChar char="•"/>
            </a:pPr>
            <a:endParaRPr lang="en-US" dirty="0" smtClean="0"/>
          </a:p>
          <a:p>
            <a:pPr marL="1257300" lvl="2" indent="-457200">
              <a:buFont typeface="Arial" pitchFamily="34" charset="0"/>
              <a:buChar char="•"/>
            </a:pPr>
            <a:endParaRPr lang="en-US" dirty="0" smtClean="0"/>
          </a:p>
          <a:p>
            <a:pPr marL="1257300" lvl="2" indent="-4572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Broadcom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SRP</a:t>
            </a:r>
            <a:r>
              <a:rPr lang="en-US" dirty="0" smtClean="0"/>
              <a:t>-Based SR Concept Re-cap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Arial" pitchFamily="34" charset="0"/>
              <a:buChar char="•"/>
            </a:pPr>
            <a:r>
              <a:rPr lang="en-US" sz="2000" dirty="0" err="1" smtClean="0"/>
              <a:t>11ax</a:t>
            </a:r>
            <a:r>
              <a:rPr lang="en-US" sz="2000" dirty="0" smtClean="0"/>
              <a:t> SR STA identifies SR Opportunities from a RXVECTOR parameter SPATIAL_REUSE and/or contents of a trigger frame MPDU from a received </a:t>
            </a:r>
            <a:r>
              <a:rPr lang="en-US" sz="2000" dirty="0" err="1" smtClean="0"/>
              <a:t>PPDU</a:t>
            </a:r>
            <a:r>
              <a:rPr lang="en-US" sz="2000" dirty="0" smtClean="0"/>
              <a:t>(s) </a:t>
            </a:r>
          </a:p>
          <a:p>
            <a:pPr marL="514350" indent="-457200">
              <a:buFont typeface="Arial" pitchFamily="34" charset="0"/>
              <a:buChar char="•"/>
            </a:pPr>
            <a:r>
              <a:rPr lang="en-US" sz="2000" dirty="0" smtClean="0"/>
              <a:t>The 11ax STA  is allowed to initiate an SR transmission for the duration of an ongoing PPDU if the following SRP conditions are met</a:t>
            </a:r>
            <a:r>
              <a:rPr lang="en-US" sz="2000" dirty="0"/>
              <a:t>:</a:t>
            </a:r>
            <a:endParaRPr lang="en-US" sz="2000" dirty="0" smtClean="0"/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600" dirty="0" smtClean="0"/>
              <a:t>within a SR decision window, verification of the received PPDU is from an OBSS 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600" dirty="0" smtClean="0"/>
              <a:t>an SR PPDU is queued for transmission at the SR STA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600" dirty="0" smtClean="0"/>
              <a:t>medium contention follows the SRP_PPDU-based spatial reuse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procedure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600" dirty="0" smtClean="0"/>
              <a:t>employs an adjusted transmit power level, designed to avoid interfering with the reception of the ongoing PPDU at the recipient, for the SR transmission</a:t>
            </a:r>
          </a:p>
          <a:p>
            <a:pPr marL="1257300" lvl="2" indent="-457200">
              <a:buFont typeface="Arial" pitchFamily="34" charset="0"/>
              <a:buChar char="•"/>
            </a:pPr>
            <a:endParaRPr lang="en-US" dirty="0" smtClean="0"/>
          </a:p>
          <a:p>
            <a:pPr marL="1257300" lvl="2" indent="-457200">
              <a:buFont typeface="Arial" pitchFamily="34" charset="0"/>
              <a:buChar char="•"/>
            </a:pPr>
            <a:endParaRPr lang="en-US" dirty="0" smtClean="0"/>
          </a:p>
          <a:p>
            <a:pPr marL="1257300" lvl="2" indent="-4572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Broadcom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18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SRP</a:t>
            </a:r>
            <a:r>
              <a:rPr lang="en-US" dirty="0" smtClean="0"/>
              <a:t> Proposed 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81510"/>
            <a:ext cx="7772400" cy="4114800"/>
          </a:xfrm>
        </p:spPr>
        <p:txBody>
          <a:bodyPr/>
          <a:lstStyle/>
          <a:p>
            <a:pPr marL="514350" indent="-457200">
              <a:buFont typeface="Arial" pitchFamily="34" charset="0"/>
              <a:buChar char="•"/>
            </a:pPr>
            <a:r>
              <a:rPr lang="en-US" sz="1800" dirty="0" smtClean="0"/>
              <a:t>Currently the </a:t>
            </a:r>
            <a:r>
              <a:rPr lang="en-US" sz="1800" dirty="0" err="1" smtClean="0"/>
              <a:t>SRP</a:t>
            </a:r>
            <a:r>
              <a:rPr lang="en-US" sz="1800" dirty="0" smtClean="0"/>
              <a:t> field exists in all preamble formats but is defined only for trigger based transmission</a:t>
            </a:r>
          </a:p>
          <a:p>
            <a:pPr marL="514350" indent="-457200">
              <a:buFont typeface="Arial" pitchFamily="34" charset="0"/>
              <a:buChar char="•"/>
            </a:pPr>
            <a:r>
              <a:rPr lang="en-US" sz="1800" dirty="0" smtClean="0"/>
              <a:t>Our goal is to provide maximum utilization of this feature with minimum implementation impact, maintaining simplicity of the solution while still enabling </a:t>
            </a:r>
            <a:r>
              <a:rPr lang="en-US" sz="1800" dirty="0" err="1" smtClean="0"/>
              <a:t>11ax</a:t>
            </a:r>
            <a:r>
              <a:rPr lang="en-US" sz="1800" dirty="0" smtClean="0"/>
              <a:t> deployments to fully benefit from this new information in every packet header.</a:t>
            </a:r>
          </a:p>
          <a:p>
            <a:pPr marL="514350" indent="-457200">
              <a:buFont typeface="Arial" pitchFamily="34" charset="0"/>
              <a:buChar char="•"/>
            </a:pPr>
            <a:r>
              <a:rPr lang="en-US" sz="1800" dirty="0" smtClean="0"/>
              <a:t>Two more cases are added:</a:t>
            </a:r>
          </a:p>
          <a:p>
            <a:pPr lvl="1"/>
            <a:r>
              <a:rPr lang="en-US" sz="1600" dirty="0" err="1" smtClean="0"/>
              <a:t>SRP</a:t>
            </a:r>
            <a:r>
              <a:rPr lang="en-US" sz="1600" dirty="0" smtClean="0"/>
              <a:t> in UL transmissions – this is similar in concept to trigger based </a:t>
            </a:r>
            <a:r>
              <a:rPr lang="en-US" sz="1600" dirty="0" err="1" smtClean="0"/>
              <a:t>SRP</a:t>
            </a:r>
            <a:r>
              <a:rPr lang="en-US" sz="1600" dirty="0" smtClean="0"/>
              <a:t> with the trigger frame replaced by beacons – </a:t>
            </a:r>
            <a:r>
              <a:rPr lang="en-US" sz="1600" dirty="0" err="1" smtClean="0"/>
              <a:t>STA</a:t>
            </a:r>
            <a:r>
              <a:rPr lang="en-US" sz="1600" dirty="0" smtClean="0"/>
              <a:t> measure the path loss to the recipient (AP) based on hearing beacons (requires minimal memory)</a:t>
            </a:r>
          </a:p>
          <a:p>
            <a:pPr lvl="1"/>
            <a:r>
              <a:rPr lang="en-US" sz="1600" dirty="0" err="1" smtClean="0"/>
              <a:t>SRP</a:t>
            </a:r>
            <a:r>
              <a:rPr lang="en-US" sz="1600" dirty="0" smtClean="0"/>
              <a:t> in DL transmission – this is limited two fold: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400" u="sng" dirty="0" smtClean="0"/>
              <a:t>Only AP</a:t>
            </a:r>
            <a:r>
              <a:rPr lang="en-US" sz="1400" dirty="0" smtClean="0"/>
              <a:t> can take advantage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400" dirty="0" smtClean="0"/>
              <a:t>Can only be based on min. path loss to the </a:t>
            </a:r>
            <a:r>
              <a:rPr lang="en-US" sz="1400" u="sng" dirty="0" smtClean="0"/>
              <a:t>entire</a:t>
            </a:r>
            <a:r>
              <a:rPr lang="en-US" sz="1400" dirty="0" smtClean="0"/>
              <a:t> BSS</a:t>
            </a:r>
          </a:p>
          <a:p>
            <a:pPr marL="800100" lvl="2" indent="0">
              <a:buNone/>
            </a:pPr>
            <a:r>
              <a:rPr lang="en-US" sz="1400" dirty="0" smtClean="0"/>
              <a:t>So effectively this is a form of AP coordination where AP (especially in managed networks) transmit based on the principle of avoiding interference to entire </a:t>
            </a:r>
            <a:r>
              <a:rPr lang="en-US" sz="1400" dirty="0" err="1" smtClean="0"/>
              <a:t>OBSS</a:t>
            </a:r>
            <a:endParaRPr lang="en-US" sz="1400" dirty="0" smtClean="0"/>
          </a:p>
          <a:p>
            <a:pPr marL="514350" indent="-457200">
              <a:buFont typeface="Arial" pitchFamily="34" charset="0"/>
              <a:buChar char="•"/>
            </a:pPr>
            <a:endParaRPr lang="en-US" sz="2200" dirty="0" smtClean="0"/>
          </a:p>
          <a:p>
            <a:pPr marL="514350" indent="-457200">
              <a:buFont typeface="Arial" pitchFamily="34" charset="0"/>
              <a:buChar char="•"/>
            </a:pPr>
            <a:endParaRPr lang="en-US" dirty="0" smtClean="0"/>
          </a:p>
          <a:p>
            <a:pPr marL="1257300" lvl="2" indent="-457200">
              <a:buFont typeface="Arial" pitchFamily="34" charset="0"/>
              <a:buChar char="•"/>
            </a:pPr>
            <a:endParaRPr lang="en-US" dirty="0" smtClean="0"/>
          </a:p>
          <a:p>
            <a:pPr marL="1257300" lvl="2" indent="-457200">
              <a:buFont typeface="Arial" pitchFamily="34" charset="0"/>
              <a:buChar char="•"/>
            </a:pPr>
            <a:endParaRPr lang="en-US" dirty="0" smtClean="0"/>
          </a:p>
          <a:p>
            <a:pPr marL="1257300" lvl="2" indent="-4572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Broadcom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Trigger Frame and HE Trigger-Based PPDU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Broadcom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820333"/>
            <a:ext cx="7772400" cy="2930343"/>
          </a:xfrm>
        </p:spPr>
        <p:txBody>
          <a:bodyPr/>
          <a:lstStyle/>
          <a:p>
            <a:r>
              <a:rPr lang="en-US" sz="1900" b="0" dirty="0" smtClean="0"/>
              <a:t>SR Opportunity identified from a trigger frame or from a HE-trigger-based PPDU</a:t>
            </a:r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3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800" dirty="0" smtClean="0"/>
          </a:p>
        </p:txBody>
      </p:sp>
      <p:sp>
        <p:nvSpPr>
          <p:cNvPr id="20" name="Oval 19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245345" y="3894454"/>
            <a:ext cx="892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UL STA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98716" y="2742689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666270" y="5282494"/>
            <a:ext cx="102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SR initiator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548930" y="31191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OBSS</a:t>
            </a:r>
          </a:p>
          <a:p>
            <a:pPr algn="ctr"/>
            <a:r>
              <a:rPr lang="en-US" dirty="0" smtClean="0"/>
              <a:t>Transmission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508396" y="4448365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SR responder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4803228" y="4370555"/>
            <a:ext cx="1756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HE Trigger-Based PPDU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6626" name="Text Box 13"/>
          <p:cNvSpPr txBox="1">
            <a:spLocks noChangeArrowheads="1"/>
          </p:cNvSpPr>
          <p:nvPr/>
        </p:nvSpPr>
        <p:spPr bwMode="auto">
          <a:xfrm>
            <a:off x="1172835" y="3288862"/>
            <a:ext cx="873125" cy="222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DSRP_PPDU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Text Box 14"/>
          <p:cNvSpPr txBox="1">
            <a:spLocks noChangeArrowheads="1"/>
          </p:cNvSpPr>
          <p:nvPr/>
        </p:nvSpPr>
        <p:spPr bwMode="auto">
          <a:xfrm>
            <a:off x="2199946" y="3547625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628" name="Straight Arrow Connector 15"/>
          <p:cNvCxnSpPr>
            <a:cxnSpLocks noChangeShapeType="1"/>
          </p:cNvCxnSpPr>
          <p:nvPr/>
        </p:nvCxnSpPr>
        <p:spPr bwMode="auto">
          <a:xfrm flipH="1">
            <a:off x="2150735" y="3155512"/>
            <a:ext cx="18557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6629" name="Text Box 16"/>
          <p:cNvSpPr txBox="1">
            <a:spLocks noChangeArrowheads="1"/>
          </p:cNvSpPr>
          <p:nvPr/>
        </p:nvSpPr>
        <p:spPr bwMode="auto">
          <a:xfrm>
            <a:off x="2149147" y="2885637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Common Info field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Text Box 54"/>
          <p:cNvSpPr txBox="1">
            <a:spLocks noChangeArrowheads="1"/>
          </p:cNvSpPr>
          <p:nvPr/>
        </p:nvSpPr>
        <p:spPr bwMode="auto">
          <a:xfrm>
            <a:off x="1971894" y="5375768"/>
            <a:ext cx="2347858" cy="2472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TSRP_PPDU (HE trigger based PPDU)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631" name="Straight Arrow Connector 51"/>
          <p:cNvCxnSpPr>
            <a:cxnSpLocks noChangeShapeType="1"/>
          </p:cNvCxnSpPr>
          <p:nvPr/>
        </p:nvCxnSpPr>
        <p:spPr bwMode="auto">
          <a:xfrm flipH="1" flipV="1">
            <a:off x="2206844" y="4980480"/>
            <a:ext cx="156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6632" name="Text Box 50"/>
          <p:cNvSpPr txBox="1">
            <a:spLocks noChangeArrowheads="1"/>
          </p:cNvSpPr>
          <p:nvPr/>
        </p:nvSpPr>
        <p:spPr bwMode="auto">
          <a:xfrm>
            <a:off x="2244944" y="4762993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LSIG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633" name="Straight Arrow Connector 52"/>
          <p:cNvCxnSpPr>
            <a:cxnSpLocks noChangeShapeType="1"/>
          </p:cNvCxnSpPr>
          <p:nvPr/>
        </p:nvCxnSpPr>
        <p:spPr bwMode="auto">
          <a:xfrm flipV="1">
            <a:off x="2206844" y="5015405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6634" name="Text Box 66"/>
          <p:cNvSpPr txBox="1">
            <a:spLocks noChangeArrowheads="1"/>
          </p:cNvSpPr>
          <p:nvPr/>
        </p:nvSpPr>
        <p:spPr bwMode="auto">
          <a:xfrm>
            <a:off x="1210551" y="5361261"/>
            <a:ext cx="6619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756527" y="2985485"/>
            <a:ext cx="1408604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altLang="zh-TW" sz="11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Trigger frame MPDU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36347" y="3534984"/>
            <a:ext cx="1756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Trigger Frame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266705" y="4026222"/>
            <a:ext cx="29587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TX </a:t>
            </a:r>
            <a:r>
              <a:rPr lang="en-US" b="1" dirty="0" err="1" smtClean="0"/>
              <a:t>Power</a:t>
            </a:r>
            <a:r>
              <a:rPr lang="en-US" b="1" baseline="-25000" dirty="0" err="1" smtClean="0"/>
              <a:t>SR</a:t>
            </a:r>
            <a:r>
              <a:rPr lang="en-US" b="1" baseline="-25000" dirty="0" smtClean="0"/>
              <a:t> Initiator</a:t>
            </a:r>
            <a:r>
              <a:rPr lang="en-US" b="1" dirty="0" smtClean="0"/>
              <a:t> &lt; SRP – </a:t>
            </a:r>
            <a:r>
              <a:rPr lang="en-US" b="1" dirty="0" err="1" smtClean="0"/>
              <a:t>RSSI</a:t>
            </a:r>
            <a:r>
              <a:rPr lang="en-US" b="1" baseline="-25000" dirty="0" err="1" smtClean="0"/>
              <a:t>trigger</a:t>
            </a:r>
            <a:r>
              <a:rPr lang="en-US" b="1" baseline="-25000" dirty="0" smtClean="0"/>
              <a:t> frame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271960" y="5818235"/>
            <a:ext cx="3619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TX </a:t>
            </a:r>
            <a:r>
              <a:rPr lang="en-US" b="1" dirty="0" err="1" smtClean="0"/>
              <a:t>Power</a:t>
            </a:r>
            <a:r>
              <a:rPr lang="en-US" b="1" baseline="-25000" dirty="0" err="1" smtClean="0"/>
              <a:t>SR</a:t>
            </a:r>
            <a:r>
              <a:rPr lang="en-US" b="1" baseline="-25000" dirty="0" smtClean="0"/>
              <a:t> Initiator</a:t>
            </a:r>
            <a:r>
              <a:rPr lang="en-US" b="1" dirty="0" smtClean="0"/>
              <a:t> &lt; SRP – minimum RX sensitivity </a:t>
            </a:r>
          </a:p>
          <a:p>
            <a:r>
              <a:rPr lang="en-US" b="1" dirty="0" smtClean="0"/>
              <a:t>(AP out of range)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HE SU PPDU or HE MU PPDU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Broadcom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820333"/>
            <a:ext cx="7772400" cy="4114800"/>
          </a:xfrm>
        </p:spPr>
        <p:txBody>
          <a:bodyPr/>
          <a:lstStyle/>
          <a:p>
            <a:r>
              <a:rPr lang="en-US" sz="1900" b="0" dirty="0" smtClean="0"/>
              <a:t>SR Opportunity identified from an uplink HE SU PPDU or HE MU PPDU</a:t>
            </a:r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3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800" dirty="0" smtClean="0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5345" y="3894454"/>
            <a:ext cx="892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UL STA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742689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666270" y="5282494"/>
            <a:ext cx="102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SR initiator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48930" y="31191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OBSS</a:t>
            </a:r>
          </a:p>
          <a:p>
            <a:pPr algn="ctr"/>
            <a:r>
              <a:rPr lang="en-US" dirty="0" smtClean="0"/>
              <a:t>Transmission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08396" y="4448365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SR responder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897821" y="4391576"/>
            <a:ext cx="2490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HE UL SU PPDU or HE MU PPDU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4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ULSRP_PPDU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Arrow Connector 51"/>
          <p:cNvCxnSpPr>
            <a:cxnSpLocks noChangeShapeType="1"/>
          </p:cNvCxnSpPr>
          <p:nvPr/>
        </p:nvCxnSpPr>
        <p:spPr bwMode="auto">
          <a:xfrm flipH="1" flipV="1">
            <a:off x="1639285" y="3382908"/>
            <a:ext cx="156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6" name="Text Box 50"/>
          <p:cNvSpPr txBox="1">
            <a:spLocks noChangeArrowheads="1"/>
          </p:cNvSpPr>
          <p:nvPr/>
        </p:nvSpPr>
        <p:spPr bwMode="auto">
          <a:xfrm>
            <a:off x="1677385" y="3165421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2" name="Rectangle 31"/>
          <p:cNvSpPr/>
          <p:nvPr/>
        </p:nvSpPr>
        <p:spPr>
          <a:xfrm>
            <a:off x="693890" y="4367808"/>
            <a:ext cx="4161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TX </a:t>
            </a:r>
            <a:r>
              <a:rPr lang="en-US" b="1" dirty="0" err="1" smtClean="0"/>
              <a:t>Power</a:t>
            </a:r>
            <a:r>
              <a:rPr lang="en-US" b="1" baseline="-25000" dirty="0" err="1" smtClean="0"/>
              <a:t>SR</a:t>
            </a:r>
            <a:r>
              <a:rPr lang="en-US" b="1" baseline="-25000" dirty="0" smtClean="0"/>
              <a:t> Initiator</a:t>
            </a:r>
            <a:r>
              <a:rPr lang="en-US" b="1" dirty="0" smtClean="0"/>
              <a:t> &lt; SRP – highest received power level of all beacons of the same BSS color received within the previous 100ms 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 HE SU PPDU or HE MU PPDU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Broadcom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820333"/>
            <a:ext cx="7772400" cy="4114800"/>
          </a:xfrm>
        </p:spPr>
        <p:txBody>
          <a:bodyPr/>
          <a:lstStyle/>
          <a:p>
            <a:r>
              <a:rPr lang="en-US" sz="1900" b="0" dirty="0" smtClean="0"/>
              <a:t>SR Opportunity identified from a downlink HE SU PPDU or HE MU PPDU</a:t>
            </a:r>
          </a:p>
          <a:p>
            <a:r>
              <a:rPr lang="en-US" sz="1900" b="0" dirty="0" smtClean="0"/>
              <a:t>SR Initiator is restricted to AP only</a:t>
            </a:r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3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800" dirty="0" smtClean="0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5345" y="3894454"/>
            <a:ext cx="892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742689"/>
            <a:ext cx="1199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Non-AP  STA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02904" y="5293004"/>
            <a:ext cx="1311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AP (SR initiator)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48930" y="31191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OBSS</a:t>
            </a:r>
          </a:p>
          <a:p>
            <a:pPr algn="ctr"/>
            <a:r>
              <a:rPr lang="en-US" dirty="0" smtClean="0"/>
              <a:t>Transmission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08396" y="4448365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SR responder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002924" y="4391576"/>
            <a:ext cx="2175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HE SU PPDU or HE MU PPDU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4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Arrow Connector 51"/>
          <p:cNvCxnSpPr>
            <a:cxnSpLocks noChangeShapeType="1"/>
          </p:cNvCxnSpPr>
          <p:nvPr/>
        </p:nvCxnSpPr>
        <p:spPr bwMode="auto">
          <a:xfrm flipH="1" flipV="1">
            <a:off x="1639285" y="3382908"/>
            <a:ext cx="156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6" name="Text Box 50"/>
          <p:cNvSpPr txBox="1">
            <a:spLocks noChangeArrowheads="1"/>
          </p:cNvSpPr>
          <p:nvPr/>
        </p:nvSpPr>
        <p:spPr bwMode="auto">
          <a:xfrm>
            <a:off x="1677385" y="3165421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2" name="Rectangle 31"/>
          <p:cNvSpPr/>
          <p:nvPr/>
        </p:nvSpPr>
        <p:spPr>
          <a:xfrm>
            <a:off x="693890" y="4367808"/>
            <a:ext cx="4161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TX </a:t>
            </a:r>
            <a:r>
              <a:rPr lang="en-US" b="1" dirty="0" err="1" smtClean="0"/>
              <a:t>Power</a:t>
            </a:r>
            <a:r>
              <a:rPr lang="en-US" b="1" baseline="-25000" dirty="0" err="1" smtClean="0"/>
              <a:t>SR</a:t>
            </a:r>
            <a:r>
              <a:rPr lang="en-US" b="1" baseline="-25000" dirty="0" smtClean="0"/>
              <a:t> Initiator</a:t>
            </a:r>
            <a:r>
              <a:rPr lang="en-US" b="1" dirty="0" smtClean="0"/>
              <a:t> &lt; SRP – highest received power level of all OBSS PPDUs of the same BSS color received during the previous 500 ms 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Arial" pitchFamily="34" charset="0"/>
              <a:buChar char="•"/>
            </a:pPr>
            <a:r>
              <a:rPr lang="en-US" sz="2200" dirty="0" smtClean="0"/>
              <a:t>This document and the accompanying detailed description in document 1476/09 provide the complete definition of our proposed </a:t>
            </a:r>
            <a:r>
              <a:rPr lang="en-US" sz="2200" dirty="0" err="1" smtClean="0"/>
              <a:t>SRP</a:t>
            </a:r>
            <a:r>
              <a:rPr lang="en-US" sz="2200" dirty="0" smtClean="0"/>
              <a:t> based solution for </a:t>
            </a:r>
            <a:r>
              <a:rPr lang="en-US" sz="2200" dirty="0" err="1" smtClean="0"/>
              <a:t>11ax</a:t>
            </a:r>
            <a:endParaRPr lang="en-US" sz="2200" dirty="0" smtClean="0"/>
          </a:p>
          <a:p>
            <a:pPr marL="514350" indent="-457200">
              <a:buFont typeface="Arial" pitchFamily="34" charset="0"/>
              <a:buChar char="•"/>
            </a:pPr>
            <a:r>
              <a:rPr lang="en-US" sz="2200" dirty="0" smtClean="0"/>
              <a:t>The </a:t>
            </a:r>
            <a:r>
              <a:rPr lang="en-US" sz="2200" dirty="0" err="1" smtClean="0"/>
              <a:t>SRP</a:t>
            </a:r>
            <a:r>
              <a:rPr lang="en-US" sz="2200" dirty="0" smtClean="0"/>
              <a:t> field provides a uniquely new accurate information on the links in a specific deployments that enables optimization and maximization of the spatial reuse especially in managed networks (enterprise, stadium) </a:t>
            </a:r>
          </a:p>
          <a:p>
            <a:pPr marL="514350" indent="-457200">
              <a:buFont typeface="Arial" pitchFamily="34" charset="0"/>
              <a:buChar char="•"/>
            </a:pPr>
            <a:endParaRPr lang="en-US" sz="2200" dirty="0" smtClean="0"/>
          </a:p>
          <a:p>
            <a:pPr marL="514350" indent="-457200">
              <a:buFont typeface="Arial" pitchFamily="34" charset="0"/>
              <a:buChar char="•"/>
            </a:pPr>
            <a:endParaRPr lang="en-US" dirty="0" smtClean="0"/>
          </a:p>
          <a:p>
            <a:pPr marL="1257300" lvl="2" indent="-457200">
              <a:buFont typeface="Arial" pitchFamily="34" charset="0"/>
              <a:buChar char="•"/>
            </a:pPr>
            <a:endParaRPr lang="en-US" dirty="0" smtClean="0"/>
          </a:p>
          <a:p>
            <a:pPr marL="1257300" lvl="2" indent="-457200">
              <a:buFont typeface="Arial" pitchFamily="34" charset="0"/>
              <a:buChar char="•"/>
            </a:pPr>
            <a:endParaRPr lang="en-US" dirty="0" smtClean="0"/>
          </a:p>
          <a:p>
            <a:pPr marL="1257300" lvl="2" indent="-4572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Broadcom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5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35494</TotalTime>
  <Words>662</Words>
  <Application>Microsoft Office PowerPoint</Application>
  <PresentationFormat>On-screen Show (4:3)</PresentationFormat>
  <Paragraphs>164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ACcord Submission Template</vt:lpstr>
      <vt:lpstr>Document</vt:lpstr>
      <vt:lpstr>SRP-based SR Summary and Update</vt:lpstr>
      <vt:lpstr>Outline</vt:lpstr>
      <vt:lpstr>SRP-Based SR Concept Re-cap</vt:lpstr>
      <vt:lpstr>SRP Proposed Solution </vt:lpstr>
      <vt:lpstr>Trigger Frame and HE Trigger-Based PPDU</vt:lpstr>
      <vt:lpstr>UL HE SU PPDU or HE MU PPDU </vt:lpstr>
      <vt:lpstr>DL HE SU PPDU or HE MU PPDU </vt:lpstr>
      <vt:lpstr>Summary 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Mediatek</cp:lastModifiedBy>
  <cp:revision>1201</cp:revision>
  <cp:lastPrinted>1998-02-10T13:28:06Z</cp:lastPrinted>
  <dcterms:created xsi:type="dcterms:W3CDTF">2009-12-02T19:05:24Z</dcterms:created>
  <dcterms:modified xsi:type="dcterms:W3CDTF">2017-01-16T03:40:26Z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