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1" r:id="rId1"/>
  </p:sldMasterIdLst>
  <p:notesMasterIdLst>
    <p:notesMasterId r:id="rId11"/>
  </p:notesMasterIdLst>
  <p:handoutMasterIdLst>
    <p:handoutMasterId r:id="rId12"/>
  </p:handoutMasterIdLst>
  <p:sldIdLst>
    <p:sldId id="427" r:id="rId2"/>
    <p:sldId id="478" r:id="rId3"/>
    <p:sldId id="506" r:id="rId4"/>
    <p:sldId id="507" r:id="rId5"/>
    <p:sldId id="501" r:id="rId6"/>
    <p:sldId id="504" r:id="rId7"/>
    <p:sldId id="508" r:id="rId8"/>
    <p:sldId id="484" r:id="rId9"/>
    <p:sldId id="485" r:id="rId10"/>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用户" initials="lky"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0000"/>
    <a:srgbClr val="FF33CC"/>
    <a:srgbClr val="CC0000"/>
    <a:srgbClr val="00CC66"/>
    <a:srgbClr val="003399"/>
    <a:srgbClr val="FF0066"/>
    <a:srgbClr val="FF9900"/>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131" autoAdjust="0"/>
  </p:normalViewPr>
  <p:slideViewPr>
    <p:cSldViewPr showGuides="1">
      <p:cViewPr>
        <p:scale>
          <a:sx n="80" d="100"/>
          <a:sy n="80" d="100"/>
        </p:scale>
        <p:origin x="-40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1061" y="10"/>
      </p:cViewPr>
      <p:guideLst>
        <p:guide orient="horz" pos="2141"/>
        <p:guide pos="311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1A11AEF5-5302-43AC-812B-FA467EA0339D}" type="slidenum">
              <a:rPr lang="en-US" altLang="zh-CN"/>
              <a:pPr>
                <a:defRPr/>
              </a:pPr>
              <a:t>‹#›</a:t>
            </a:fld>
            <a:endParaRPr lang="en-US" altLang="zh-CN" dirty="0"/>
          </a:p>
        </p:txBody>
      </p:sp>
    </p:spTree>
    <p:extLst>
      <p:ext uri="{BB962C8B-B14F-4D97-AF65-F5344CB8AC3E}">
        <p14:creationId xmlns="" xmlns:p14="http://schemas.microsoft.com/office/powerpoint/2010/main" val="428257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dirty="0"/>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DFF9581A-ADD3-4F92-8296-94E0A60DA5B2}" type="slidenum">
              <a:rPr lang="en-US" altLang="zh-CN"/>
              <a:pPr>
                <a:defRPr/>
              </a:pPr>
              <a:t>‹#›</a:t>
            </a:fld>
            <a:endParaRPr lang="en-US" altLang="zh-CN" dirty="0"/>
          </a:p>
        </p:txBody>
      </p:sp>
    </p:spTree>
    <p:extLst>
      <p:ext uri="{BB962C8B-B14F-4D97-AF65-F5344CB8AC3E}">
        <p14:creationId xmlns="" xmlns:p14="http://schemas.microsoft.com/office/powerpoint/2010/main" val="1826258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ln>
            <a:miter lim="800000"/>
            <a:headEnd/>
            <a:tailEnd/>
          </a:ln>
        </p:spPr>
        <p:txBody>
          <a:bodyPr/>
          <a:lstStyle/>
          <a:p>
            <a:pPr>
              <a:defRPr/>
            </a:pPr>
            <a:r>
              <a:rPr lang="en-US" dirty="0"/>
              <a:t>doc.: IEEE 802.11-yy/XXXXr0</a:t>
            </a:r>
          </a:p>
        </p:txBody>
      </p:sp>
      <p:sp>
        <p:nvSpPr>
          <p:cNvPr id="17411" name="Rectangle 3"/>
          <p:cNvSpPr>
            <a:spLocks noGrp="1" noChangeArrowheads="1"/>
          </p:cNvSpPr>
          <p:nvPr>
            <p:ph type="dt" sz="quarter" idx="1"/>
          </p:nvPr>
        </p:nvSpPr>
        <p:spPr>
          <a:ln>
            <a:miter lim="800000"/>
            <a:headEnd/>
            <a:tailEnd/>
          </a:ln>
        </p:spPr>
        <p:txBody>
          <a:bodyPr/>
          <a:lstStyle/>
          <a:p>
            <a:pPr>
              <a:defRPr/>
            </a:pPr>
            <a:r>
              <a:rPr lang="en-US" dirty="0" smtClean="0"/>
              <a:t>Month Year</a:t>
            </a:r>
          </a:p>
        </p:txBody>
      </p:sp>
      <p:sp>
        <p:nvSpPr>
          <p:cNvPr id="9222" name="Rectangle 2"/>
          <p:cNvSpPr>
            <a:spLocks noGrp="1" noRot="1" noChangeAspect="1" noChangeArrowheads="1" noTextEdit="1"/>
          </p:cNvSpPr>
          <p:nvPr>
            <p:ph type="sldImg"/>
          </p:nvPr>
        </p:nvSpPr>
        <p:spPr>
          <a:xfrm>
            <a:off x="3243263" y="514350"/>
            <a:ext cx="3387725" cy="2540000"/>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pPr>
                <a:defRPr/>
              </a:pPr>
              <a:t>2</a:t>
            </a:fld>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pPr>
                <a:defRPr/>
              </a:pPr>
              <a:t>3</a:t>
            </a:fld>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pPr>
                <a:defRPr/>
              </a:pPr>
              <a:t>5</a:t>
            </a:fld>
            <a:endParaRPr lang="en-US"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pPr>
                <a:defRPr/>
              </a:pPr>
              <a:t>6</a:t>
            </a:fld>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pPr>
                <a:defRPr/>
              </a:pPr>
              <a:t>8</a:t>
            </a:fld>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DFF9581A-ADD3-4F92-8296-94E0A60DA5B2}" type="slidenum">
              <a:rPr lang="en-US" altLang="zh-CN" smtClean="0"/>
              <a:pPr>
                <a:defRPr/>
              </a:pPr>
              <a:t>9</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GB" altLang="zh-CN" dirty="0"/>
              <a:t>Slide </a:t>
            </a:r>
            <a:fld id="{3C79C44E-CBF0-426C-AB90-0FC5B434406F}" type="slidenum">
              <a:rPr lang="en-GB" altLang="zh-CN"/>
              <a:pPr>
                <a:defRPr/>
              </a:pPr>
              <a:t>‹#›</a:t>
            </a:fld>
            <a:endParaRPr lang="en-GB" altLang="zh-CN" dirty="0"/>
          </a:p>
        </p:txBody>
      </p:sp>
    </p:spTree>
    <p:extLst>
      <p:ext uri="{BB962C8B-B14F-4D97-AF65-F5344CB8AC3E}">
        <p14:creationId xmlns="" xmlns:p14="http://schemas.microsoft.com/office/powerpoint/2010/main" val="160695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p:txBody>
          <a:bodyPr/>
          <a:lstStyle>
            <a:lvl1pPr>
              <a:defRPr/>
            </a:lvl1pPr>
          </a:lstStyle>
          <a:p>
            <a:r>
              <a:rPr lang="en-US" dirty="0"/>
              <a:t>Slide </a:t>
            </a:r>
            <a:fld id="{6570D9FA-82F7-425B-B8CA-145DC9A8CCB1}"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a:defRPr sz="1200" smtClean="0">
                <a:latin typeface="Times New Roman" pitchFamily="18" charset="0"/>
              </a:defRPr>
            </a:lvl1pPr>
          </a:lstStyle>
          <a:p>
            <a:pPr>
              <a:defRPr/>
            </a:pPr>
            <a:r>
              <a:rPr lang="en-GB" altLang="zh-CN" dirty="0"/>
              <a:t>Slide </a:t>
            </a:r>
            <a:fld id="{B072CE22-775B-4138-A23F-292E5F1A82BD}" type="slidenum">
              <a:rPr lang="en-GB" altLang="zh-CN"/>
              <a:pPr>
                <a:defRPr/>
              </a:pPr>
              <a:t>‹#›</a:t>
            </a:fld>
            <a:endParaRPr lang="en-GB" altLang="zh-CN" dirty="0"/>
          </a:p>
        </p:txBody>
      </p:sp>
      <p:sp>
        <p:nvSpPr>
          <p:cNvPr id="1031" name="Rectangle 7"/>
          <p:cNvSpPr>
            <a:spLocks noChangeArrowheads="1"/>
          </p:cNvSpPr>
          <p:nvPr/>
        </p:nvSpPr>
        <p:spPr bwMode="auto">
          <a:xfrm>
            <a:off x="5149787" y="238939"/>
            <a:ext cx="3283014" cy="276999"/>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IEEE </a:t>
            </a:r>
            <a:r>
              <a:rPr lang="en-US" altLang="zh-CN" b="1" dirty="0" smtClean="0">
                <a:latin typeface="Times New Roman" panose="02020603050405020304" pitchFamily="18" charset="0"/>
              </a:rPr>
              <a:t>802.11-16/0068r0</a:t>
            </a:r>
            <a:endParaRPr lang="en-US" altLang="zh-CN" b="1" dirty="0" smtClean="0">
              <a:latin typeface="Times New Roman" panose="02020603050405020304" pitchFamily="18" charset="0"/>
            </a:endParaRP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06311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b="1" dirty="0" smtClean="0">
                <a:latin typeface="Times New Roman" pitchFamily="18" charset="0"/>
                <a:ea typeface="Arial Unicode MS" pitchFamily="34" charset="-122"/>
                <a:cs typeface="Arial Unicode MS" pitchFamily="34" charset="-122"/>
              </a:rPr>
              <a:t>Jan 2017</a:t>
            </a:r>
            <a:endParaRPr lang="en-GB" altLang="zh-CN" b="1" dirty="0"/>
          </a:p>
        </p:txBody>
      </p:sp>
      <p:sp>
        <p:nvSpPr>
          <p:cNvPr id="11" name="Rectangle 7"/>
          <p:cNvSpPr>
            <a:spLocks noChangeArrowheads="1"/>
          </p:cNvSpPr>
          <p:nvPr userDrawn="1"/>
        </p:nvSpPr>
        <p:spPr bwMode="auto">
          <a:xfrm>
            <a:off x="6880422" y="6525344"/>
            <a:ext cx="1697580" cy="184666"/>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sz="1200" b="0" dirty="0" err="1" smtClean="0">
                <a:latin typeface="Times New Roman" panose="02020603050405020304" pitchFamily="18" charset="0"/>
              </a:rPr>
              <a:t>LiNan</a:t>
            </a:r>
            <a:r>
              <a:rPr lang="en-US" altLang="zh-CN" sz="1200" b="0" dirty="0" smtClean="0">
                <a:latin typeface="Times New Roman" panose="02020603050405020304" pitchFamily="18" charset="0"/>
              </a:rPr>
              <a:t>, et, al. (ZTE)</a:t>
            </a:r>
          </a:p>
        </p:txBody>
      </p:sp>
    </p:spTree>
  </p:cSld>
  <p:clrMap bg1="lt1" tx1="dk1" bg2="lt2" tx2="dk2" accent1="accent1" accent2="accent2" accent3="accent3" accent4="accent4" accent5="accent5" accent6="accent6" hlink="hlink" folHlink="folHlink"/>
  <p:sldLayoutIdLst>
    <p:sldLayoutId id="2147485400" r:id="rId1"/>
    <p:sldLayoutId id="2147485410" r:id="rId2"/>
  </p:sldLayoutIdLst>
  <p:transition>
    <p:wipe/>
  </p:transition>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714356"/>
            <a:ext cx="7772400" cy="857256"/>
          </a:xfrm>
        </p:spPr>
        <p:txBody>
          <a:bodyPr/>
          <a:lstStyle/>
          <a:p>
            <a:r>
              <a:rPr lang="en-US" altLang="zh-CN" dirty="0" smtClean="0">
                <a:solidFill>
                  <a:srgbClr val="000000"/>
                </a:solidFill>
              </a:rPr>
              <a:t>AP Discovery Discussion</a:t>
            </a:r>
            <a:endParaRPr lang="sq-AL" altLang="zh-CN" sz="2800" dirty="0" smtClean="0"/>
          </a:p>
        </p:txBody>
      </p:sp>
      <p:sp>
        <p:nvSpPr>
          <p:cNvPr id="10" name="灯片编号占位符 9"/>
          <p:cNvSpPr>
            <a:spLocks noGrp="1"/>
          </p:cNvSpPr>
          <p:nvPr>
            <p:ph type="sldNum" sz="quarter" idx="11"/>
          </p:nvPr>
        </p:nvSpPr>
        <p:spPr/>
        <p:txBody>
          <a:bodyPr/>
          <a:lstStyle/>
          <a:p>
            <a:r>
              <a:rPr lang="en-US" dirty="0" smtClean="0"/>
              <a:t>Slide </a:t>
            </a:r>
            <a:fld id="{6570D9FA-82F7-425B-B8CA-145DC9A8CCB1}" type="slidenum">
              <a:rPr lang="en-US" smtClean="0"/>
              <a:pPr/>
              <a:t>1</a:t>
            </a:fld>
            <a:endParaRPr lang="en-US" dirty="0"/>
          </a:p>
        </p:txBody>
      </p:sp>
      <p:sp>
        <p:nvSpPr>
          <p:cNvPr id="11" name="Rectangle 6"/>
          <p:cNvSpPr txBox="1">
            <a:spLocks noChangeArrowheads="1"/>
          </p:cNvSpPr>
          <p:nvPr/>
        </p:nvSpPr>
        <p:spPr bwMode="auto">
          <a:xfrm>
            <a:off x="685800" y="1833554"/>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marL="342900" marR="0" lvl="0" indent="-342900" algn="ctr" defTabSz="914400" rtl="0" eaLnBrk="0" fontAlgn="base" latinLnBrk="0" hangingPunct="0">
              <a:lnSpc>
                <a:spcPct val="9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2017-01-16</a:t>
            </a:r>
          </a:p>
        </p:txBody>
      </p:sp>
      <p:sp>
        <p:nvSpPr>
          <p:cNvPr id="14" name="Rectangle 12"/>
          <p:cNvSpPr>
            <a:spLocks noChangeArrowheads="1"/>
          </p:cNvSpPr>
          <p:nvPr/>
        </p:nvSpPr>
        <p:spPr bwMode="auto">
          <a:xfrm>
            <a:off x="695308" y="2286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dirty="0">
                <a:latin typeface="+mn-lt"/>
              </a:rPr>
              <a:t>Authors:</a:t>
            </a:r>
          </a:p>
        </p:txBody>
      </p:sp>
      <p:graphicFrame>
        <p:nvGraphicFramePr>
          <p:cNvPr id="15" name="Table 7"/>
          <p:cNvGraphicFramePr>
            <a:graphicFrameLocks noGrp="1"/>
          </p:cNvGraphicFramePr>
          <p:nvPr/>
        </p:nvGraphicFramePr>
        <p:xfrm>
          <a:off x="685800" y="2971800"/>
          <a:ext cx="7924800" cy="1483360"/>
        </p:xfrm>
        <a:graphic>
          <a:graphicData uri="http://schemas.openxmlformats.org/drawingml/2006/table">
            <a:tbl>
              <a:tblPr firstRow="1" bandRow="1">
                <a:tableStyleId>{5C22544A-7EE6-4342-B048-85BDC9FD1C3A}</a:tableStyleId>
              </a:tblPr>
              <a:tblGrid>
                <a:gridCol w="1981200"/>
                <a:gridCol w="1112912"/>
                <a:gridCol w="2232248"/>
                <a:gridCol w="2598440"/>
              </a:tblGrid>
              <a:tr h="370840">
                <a:tc>
                  <a:txBody>
                    <a:bodyPr/>
                    <a:lstStyle/>
                    <a:p>
                      <a:pPr algn="ctr"/>
                      <a:r>
                        <a:rPr lang="en-US" sz="1400" dirty="0" smtClean="0">
                          <a:solidFill>
                            <a:schemeClr val="tx1"/>
                          </a:solidFill>
                        </a:rPr>
                        <a:t>Name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Affiliation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Address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tx1"/>
                          </a:solidFill>
                        </a:rPr>
                        <a:t>Email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dirty="0" smtClean="0">
                          <a:solidFill>
                            <a:schemeClr val="tx1"/>
                          </a:solidFill>
                        </a:rPr>
                        <a:t>Nan Li</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400" dirty="0" smtClean="0">
                          <a:solidFill>
                            <a:schemeClr val="tx1"/>
                          </a:solidFill>
                        </a:rPr>
                        <a:t>ZTE</a:t>
                      </a:r>
                    </a:p>
                    <a:p>
                      <a:pPr algn="ctr"/>
                      <a:r>
                        <a:rPr lang="en-US" altLang="zh-CN" sz="1400" kern="1200" dirty="0" smtClean="0">
                          <a:solidFill>
                            <a:schemeClr val="tx1"/>
                          </a:solidFill>
                          <a:latin typeface="+mn-lt"/>
                          <a:ea typeface="+mn-ea"/>
                          <a:cs typeface="+mn-cs"/>
                        </a:rPr>
                        <a:t>Corporation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rtl="0"/>
                      <a:r>
                        <a:rPr lang="en-US" altLang="zh-CN" sz="1400" kern="1200" dirty="0" smtClean="0">
                          <a:solidFill>
                            <a:schemeClr val="tx1"/>
                          </a:solidFill>
                          <a:latin typeface="+mn-lt"/>
                          <a:ea typeface="+mn-ea"/>
                          <a:cs typeface="+mn-cs"/>
                        </a:rPr>
                        <a:t>No.9 Wu Xing Section</a:t>
                      </a:r>
                    </a:p>
                    <a:p>
                      <a:pPr rtl="0"/>
                      <a:r>
                        <a:rPr lang="en-US" altLang="zh-CN" sz="1400" kern="1200" dirty="0" smtClean="0">
                          <a:solidFill>
                            <a:schemeClr val="tx1"/>
                          </a:solidFill>
                          <a:latin typeface="+mn-lt"/>
                          <a:ea typeface="+mn-ea"/>
                          <a:cs typeface="+mn-cs"/>
                        </a:rPr>
                        <a:t>Xi </a:t>
                      </a:r>
                      <a:r>
                        <a:rPr lang="en-US" altLang="zh-CN" sz="1400" kern="1200" dirty="0" err="1" smtClean="0">
                          <a:solidFill>
                            <a:schemeClr val="tx1"/>
                          </a:solidFill>
                          <a:latin typeface="+mn-lt"/>
                          <a:ea typeface="+mn-ea"/>
                          <a:cs typeface="+mn-cs"/>
                        </a:rPr>
                        <a:t>Feng</a:t>
                      </a:r>
                      <a:r>
                        <a:rPr lang="en-US" altLang="zh-CN" sz="1400" kern="1200" dirty="0" smtClean="0">
                          <a:solidFill>
                            <a:schemeClr val="tx1"/>
                          </a:solidFill>
                          <a:latin typeface="+mn-lt"/>
                          <a:ea typeface="+mn-ea"/>
                          <a:cs typeface="+mn-cs"/>
                        </a:rPr>
                        <a:t> Road</a:t>
                      </a:r>
                    </a:p>
                    <a:p>
                      <a:pPr rtl="0"/>
                      <a:r>
                        <a:rPr lang="en-US" altLang="zh-CN" sz="1400" kern="1200" dirty="0" smtClean="0">
                          <a:solidFill>
                            <a:schemeClr val="tx1"/>
                          </a:solidFill>
                          <a:latin typeface="+mn-lt"/>
                          <a:ea typeface="+mn-ea"/>
                          <a:cs typeface="+mn-cs"/>
                        </a:rPr>
                        <a:t>Xi’an, Shaanxi</a:t>
                      </a:r>
                      <a:r>
                        <a:rPr lang="en-US" altLang="zh-CN" sz="1400" kern="1200" baseline="0" dirty="0" smtClean="0">
                          <a:solidFill>
                            <a:schemeClr val="tx1"/>
                          </a:solidFill>
                          <a:latin typeface="+mn-lt"/>
                          <a:ea typeface="+mn-ea"/>
                          <a:cs typeface="+mn-cs"/>
                        </a:rPr>
                        <a:t> </a:t>
                      </a:r>
                      <a:r>
                        <a:rPr lang="en-US" altLang="zh-CN" sz="1400" kern="1200" dirty="0" smtClean="0">
                          <a:solidFill>
                            <a:schemeClr val="tx1"/>
                          </a:solidFill>
                          <a:latin typeface="+mn-lt"/>
                          <a:ea typeface="+mn-ea"/>
                          <a:cs typeface="+mn-cs"/>
                        </a:rPr>
                        <a:t>Province </a:t>
                      </a:r>
                      <a:r>
                        <a:rPr lang="en-US" altLang="zh-CN" sz="1400" kern="1200" dirty="0" err="1" smtClean="0">
                          <a:solidFill>
                            <a:schemeClr val="tx1"/>
                          </a:solidFill>
                          <a:latin typeface="+mn-lt"/>
                          <a:ea typeface="+mn-ea"/>
                          <a:cs typeface="+mn-cs"/>
                        </a:rPr>
                        <a:t>P.R.China</a:t>
                      </a:r>
                      <a:endParaRPr lang="en-US" sz="14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li.nan25@zte.com.cn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Kaiying</a:t>
                      </a:r>
                      <a:r>
                        <a:rPr lang="en-US" sz="1400" baseline="0" dirty="0" smtClean="0">
                          <a:solidFill>
                            <a:schemeClr val="tx1"/>
                          </a:solidFill>
                        </a:rPr>
                        <a:t> Lv</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lv.kaiying@zte.com.cn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smtClean="0">
                          <a:solidFill>
                            <a:schemeClr val="tx1"/>
                          </a:solidFill>
                        </a:rPr>
                        <a:t>Bo Sun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4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normAutofit/>
          </a:bodyPr>
          <a:lstStyle/>
          <a:p>
            <a:pPr>
              <a:buNone/>
            </a:pPr>
            <a:endParaRPr lang="en-US" altLang="zh-CN" dirty="0" smtClean="0"/>
          </a:p>
          <a:p>
            <a:r>
              <a:rPr lang="en-US" altLang="zh-CN" sz="2000" dirty="0" smtClean="0"/>
              <a:t>WUR usage model document[1] includes usage models about mobile AP.</a:t>
            </a:r>
          </a:p>
          <a:p>
            <a:pPr lvl="1"/>
            <a:r>
              <a:rPr lang="en-US" altLang="zh-CN" sz="1600" dirty="0" smtClean="0"/>
              <a:t>Mobile APs should be power efficient and may work in duty cycle mode.</a:t>
            </a:r>
          </a:p>
          <a:p>
            <a:pPr lvl="1"/>
            <a:endParaRPr lang="en-US" altLang="zh-CN" sz="1600" dirty="0" smtClean="0"/>
          </a:p>
          <a:p>
            <a:r>
              <a:rPr lang="en-US" altLang="zh-CN" sz="2000" dirty="0" smtClean="0"/>
              <a:t>In [2], scenario about AP discovery when AP is in sleep mode is discussed.</a:t>
            </a:r>
          </a:p>
          <a:p>
            <a:endParaRPr lang="en-US" altLang="zh-CN" sz="2000" dirty="0" smtClean="0"/>
          </a:p>
          <a:p>
            <a:r>
              <a:rPr lang="en-US" altLang="zh-CN" sz="2000" dirty="0" smtClean="0"/>
              <a:t>In this proposal, we further discussed the issues of AP discovery by unassociated STA when AP is in sleep mode.</a:t>
            </a:r>
            <a:endParaRPr lang="zh-CN" altLang="en-US" sz="2000" dirty="0" smtClean="0"/>
          </a:p>
          <a:p>
            <a:endParaRPr lang="zh-CN" altLang="en-US" sz="2000" dirty="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 Discovery Issue Description</a:t>
            </a:r>
            <a:endParaRPr lang="zh-CN" altLang="en-US" dirty="0"/>
          </a:p>
        </p:txBody>
      </p:sp>
      <p:sp>
        <p:nvSpPr>
          <p:cNvPr id="3" name="内容占位符 2"/>
          <p:cNvSpPr>
            <a:spLocks noGrp="1"/>
          </p:cNvSpPr>
          <p:nvPr>
            <p:ph idx="1"/>
          </p:nvPr>
        </p:nvSpPr>
        <p:spPr/>
        <p:txBody>
          <a:bodyPr>
            <a:normAutofit/>
          </a:bodyPr>
          <a:lstStyle/>
          <a:p>
            <a:r>
              <a:rPr lang="en-US" altLang="zh-CN" sz="1800" dirty="0" smtClean="0"/>
              <a:t>Background:</a:t>
            </a:r>
          </a:p>
          <a:p>
            <a:pPr lvl="1"/>
            <a:r>
              <a:rPr lang="en-US" altLang="zh-CN" sz="1400" b="0" dirty="0" smtClean="0"/>
              <a:t>In a typical AP discovery scenario, an unassociated STA scans on channels listed in </a:t>
            </a:r>
            <a:r>
              <a:rPr lang="en-US" altLang="zh-CN" sz="1400" b="0" dirty="0" err="1" smtClean="0"/>
              <a:t>ChannelList</a:t>
            </a:r>
            <a:r>
              <a:rPr lang="en-US" altLang="zh-CN" sz="1400" b="0" dirty="0" smtClean="0"/>
              <a:t> parameter in the MLME-</a:t>
            </a:r>
            <a:r>
              <a:rPr lang="en-US" altLang="zh-CN" sz="1400" b="0" dirty="0" err="1" smtClean="0"/>
              <a:t>SCAN.request</a:t>
            </a:r>
            <a:r>
              <a:rPr lang="en-US" altLang="zh-CN" sz="1400" b="0" dirty="0" smtClean="0"/>
              <a:t> primitive to find a preferred AP. </a:t>
            </a:r>
          </a:p>
          <a:p>
            <a:pPr lvl="1"/>
            <a:endParaRPr lang="en-US" altLang="zh-CN" sz="1400" b="0" dirty="0" smtClean="0"/>
          </a:p>
          <a:p>
            <a:r>
              <a:rPr lang="en-US" altLang="zh-CN" sz="1800" dirty="0" smtClean="0"/>
              <a:t>Issue:</a:t>
            </a:r>
          </a:p>
          <a:p>
            <a:pPr lvl="1"/>
            <a:r>
              <a:rPr lang="en-US" altLang="zh-CN" sz="1400" dirty="0" smtClean="0"/>
              <a:t>When an AP equipped with WUR module is waken up from sleep mode, it will return to the same working channel as that before it entered sleep mode.</a:t>
            </a:r>
          </a:p>
          <a:p>
            <a:pPr lvl="1"/>
            <a:r>
              <a:rPr lang="en-US" altLang="zh-CN" sz="1400" dirty="0" smtClean="0"/>
              <a:t>The working channels of APs with WUR module may be various. An unassociated STA performs scanning and if no preferred AP or no AP is found, the STA sends WUR frames to wake up APs and then it needs another round of scanning on all the channels in the channel list.</a:t>
            </a:r>
          </a:p>
          <a:p>
            <a:pPr lvl="1"/>
            <a:r>
              <a:rPr lang="en-US" altLang="zh-CN" sz="1400" dirty="0" smtClean="0"/>
              <a:t>Before the STA finishes scanning and selects a preferred AP, all these APs are expected to stay awake and this process is definitely NOT power efficient.</a:t>
            </a:r>
          </a:p>
          <a:p>
            <a:endParaRPr lang="en-US" altLang="zh-CN" sz="1800" dirty="0" smtClean="0"/>
          </a:p>
          <a:p>
            <a:r>
              <a:rPr lang="en-US" altLang="zh-CN" sz="1800" b="1" dirty="0" smtClean="0">
                <a:ea typeface="+mn-ea"/>
                <a:cs typeface="+mn-cs"/>
              </a:rPr>
              <a:t>It is better for an unassociated STA to shorten the scanning procedure </a:t>
            </a:r>
            <a:r>
              <a:rPr lang="en-US" altLang="zh-CN" sz="1800" dirty="0" smtClean="0"/>
              <a:t>to reduce AP power consumption. </a:t>
            </a:r>
            <a:endParaRPr lang="en-US" altLang="zh-CN" sz="1800" b="1" dirty="0" smtClean="0">
              <a:ea typeface="+mn-ea"/>
              <a:cs typeface="+mn-cs"/>
            </a:endParaRPr>
          </a:p>
          <a:p>
            <a:pPr lvl="1"/>
            <a:endParaRPr lang="en-US" altLang="zh-CN" sz="1600" dirty="0" smtClean="0"/>
          </a:p>
          <a:p>
            <a:endParaRPr lang="en-US" altLang="zh-CN" dirty="0" smtClean="0"/>
          </a:p>
          <a:p>
            <a:endParaRPr lang="en-US" altLang="zh-CN" sz="2000" dirty="0" smtClean="0"/>
          </a:p>
          <a:p>
            <a:pPr lvl="1"/>
            <a:endParaRPr lang="en-US" altLang="zh-CN" sz="1600" dirty="0" smtClean="0"/>
          </a:p>
          <a:p>
            <a:endParaRPr lang="zh-CN" altLang="en-US" dirty="0"/>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Scenario example analysis</a:t>
            </a:r>
            <a:endParaRPr lang="zh-CN" altLang="en-US" dirty="0"/>
          </a:p>
        </p:txBody>
      </p:sp>
      <p:sp>
        <p:nvSpPr>
          <p:cNvPr id="3" name="内容占位符 2"/>
          <p:cNvSpPr>
            <a:spLocks noGrp="1"/>
          </p:cNvSpPr>
          <p:nvPr>
            <p:ph sz="half" idx="2"/>
          </p:nvPr>
        </p:nvSpPr>
        <p:spPr>
          <a:xfrm>
            <a:off x="395536" y="1500174"/>
            <a:ext cx="5256584" cy="4625989"/>
          </a:xfrm>
        </p:spPr>
        <p:txBody>
          <a:bodyPr>
            <a:noAutofit/>
          </a:bodyPr>
          <a:lstStyle/>
          <a:p>
            <a:endParaRPr lang="en-US" altLang="zh-CN" sz="1600" b="0" dirty="0" smtClean="0"/>
          </a:p>
          <a:p>
            <a:r>
              <a:rPr lang="en-US" altLang="zh-CN" sz="1600" b="0" dirty="0" smtClean="0"/>
              <a:t>In usage model 3, cattle are moving around  randomly, thus they may move out of the coverage of their owner AP and enter an area covered by one or more </a:t>
            </a:r>
            <a:r>
              <a:rPr lang="en-US" altLang="zh-CN" sz="1600" b="0" dirty="0" err="1" smtClean="0"/>
              <a:t>neighbour</a:t>
            </a:r>
            <a:r>
              <a:rPr lang="en-US" altLang="zh-CN" sz="1600" b="0" dirty="0" smtClean="0"/>
              <a:t> mobile APs.</a:t>
            </a:r>
          </a:p>
          <a:p>
            <a:pPr>
              <a:buNone/>
            </a:pPr>
            <a:r>
              <a:rPr lang="en-US" altLang="zh-CN" sz="1600" b="0" dirty="0" smtClean="0"/>
              <a:t> </a:t>
            </a:r>
          </a:p>
          <a:p>
            <a:r>
              <a:rPr lang="en-US" altLang="zh-CN" sz="1600" b="0" dirty="0" smtClean="0"/>
              <a:t>When the cattle has emergency or monitor data to report, and cannot find their owner AP, they are trying to </a:t>
            </a:r>
            <a:r>
              <a:rPr lang="en-US" altLang="zh-CN" sz="1600" b="0" dirty="0" smtClean="0"/>
              <a:t>communic</a:t>
            </a:r>
            <a:r>
              <a:rPr lang="en-US" altLang="zh-CN" sz="1600" b="0" dirty="0" smtClean="0"/>
              <a:t>ate </a:t>
            </a:r>
            <a:r>
              <a:rPr lang="en-US" altLang="zh-CN" sz="1600" b="0" dirty="0" smtClean="0"/>
              <a:t>with other APs for service</a:t>
            </a:r>
            <a:r>
              <a:rPr lang="en-US" altLang="zh-CN" sz="1600" b="0" dirty="0" smtClean="0"/>
              <a:t>.</a:t>
            </a:r>
          </a:p>
          <a:p>
            <a:pPr lvl="1"/>
            <a:r>
              <a:rPr lang="en-US" altLang="zh-CN" sz="1200" dirty="0" smtClean="0"/>
              <a:t>E</a:t>
            </a:r>
            <a:r>
              <a:rPr lang="en-US" altLang="zh-CN" sz="1200" b="0" dirty="0" smtClean="0"/>
              <a:t>ach</a:t>
            </a:r>
            <a:r>
              <a:rPr lang="en-US" altLang="zh-CN" sz="1200" b="0" dirty="0" smtClean="0"/>
              <a:t> head of cattle may wake up all the APs in its coverage by using a wildcard SSID/BSSID in wake up frame. </a:t>
            </a:r>
            <a:endParaRPr lang="en-US" altLang="zh-CN" sz="1200" b="0" dirty="0" smtClean="0"/>
          </a:p>
          <a:p>
            <a:pPr lvl="1">
              <a:buNone/>
            </a:pPr>
            <a:endParaRPr lang="en-US" altLang="zh-CN" sz="1200" b="0" dirty="0" smtClean="0"/>
          </a:p>
          <a:p>
            <a:pPr marL="342900" lvl="1" indent="-342900" algn="just">
              <a:buNone/>
            </a:pPr>
            <a:r>
              <a:rPr lang="en-US" altLang="zh-CN" sz="1600" b="1" dirty="0" smtClean="0">
                <a:solidFill>
                  <a:srgbClr val="0000FF"/>
                </a:solidFill>
                <a:ea typeface="+mn-ea"/>
                <a:cs typeface="+mn-cs"/>
              </a:rPr>
              <a:t>       However </a:t>
            </a:r>
            <a:r>
              <a:rPr lang="en-US" altLang="zh-CN" sz="1600" b="1" dirty="0" smtClean="0">
                <a:solidFill>
                  <a:srgbClr val="0000FF"/>
                </a:solidFill>
                <a:ea typeface="+mn-ea"/>
                <a:cs typeface="+mn-cs"/>
              </a:rPr>
              <a:t>the STA only needs to </a:t>
            </a:r>
            <a:r>
              <a:rPr lang="en-US" altLang="zh-CN" sz="1600" b="1" dirty="0" smtClean="0">
                <a:solidFill>
                  <a:srgbClr val="0000FF"/>
                </a:solidFill>
                <a:ea typeface="+mn-ea"/>
                <a:cs typeface="+mn-cs"/>
              </a:rPr>
              <a:t>communicate with </a:t>
            </a:r>
            <a:r>
              <a:rPr lang="en-US" altLang="zh-CN" sz="1600" b="1" dirty="0" smtClean="0">
                <a:solidFill>
                  <a:srgbClr val="0000FF"/>
                </a:solidFill>
                <a:ea typeface="+mn-ea"/>
                <a:cs typeface="+mn-cs"/>
              </a:rPr>
              <a:t>one AP. </a:t>
            </a:r>
            <a:r>
              <a:rPr lang="en-US" altLang="zh-CN" sz="1600" b="1" dirty="0" smtClean="0">
                <a:solidFill>
                  <a:srgbClr val="0000FF"/>
                </a:solidFill>
                <a:ea typeface="+mn-ea"/>
                <a:cs typeface="+mn-cs"/>
              </a:rPr>
              <a:t>This </a:t>
            </a:r>
            <a:r>
              <a:rPr lang="en-US" altLang="zh-CN" sz="1600" b="1" dirty="0" smtClean="0">
                <a:solidFill>
                  <a:srgbClr val="0000FF"/>
                </a:solidFill>
                <a:ea typeface="+mn-ea"/>
                <a:cs typeface="+mn-cs"/>
              </a:rPr>
              <a:t>will cause all other surrounding mobile APs to be </a:t>
            </a:r>
            <a:r>
              <a:rPr lang="en-US" altLang="zh-CN" sz="1600" b="1" dirty="0" smtClean="0">
                <a:solidFill>
                  <a:srgbClr val="0000FF"/>
                </a:solidFill>
                <a:ea typeface="+mn-ea"/>
                <a:cs typeface="+mn-cs"/>
              </a:rPr>
              <a:t>waken up </a:t>
            </a:r>
            <a:r>
              <a:rPr lang="en-US" altLang="zh-CN" sz="1600" b="1" dirty="0" smtClean="0">
                <a:solidFill>
                  <a:srgbClr val="0000FF"/>
                </a:solidFill>
                <a:ea typeface="+mn-ea"/>
                <a:cs typeface="+mn-cs"/>
              </a:rPr>
              <a:t>frequently and to be kept awake for a while even without </a:t>
            </a:r>
            <a:r>
              <a:rPr lang="en-US" altLang="zh-CN" sz="1600" b="1" dirty="0" smtClean="0">
                <a:solidFill>
                  <a:srgbClr val="0000FF"/>
                </a:solidFill>
                <a:ea typeface="+mn-ea"/>
                <a:cs typeface="+mn-cs"/>
              </a:rPr>
              <a:t>communicating </a:t>
            </a:r>
            <a:r>
              <a:rPr lang="en-US" altLang="zh-CN" sz="1600" b="1" dirty="0" smtClean="0">
                <a:solidFill>
                  <a:srgbClr val="0000FF"/>
                </a:solidFill>
                <a:ea typeface="+mn-ea"/>
                <a:cs typeface="+mn-cs"/>
              </a:rPr>
              <a:t>with the STA, which is unexpected.</a:t>
            </a:r>
            <a:endParaRPr lang="en-US" altLang="zh-CN" sz="1600" b="1" dirty="0" smtClean="0">
              <a:solidFill>
                <a:srgbClr val="0000FF"/>
              </a:solidFill>
              <a:ea typeface="+mn-ea"/>
              <a:cs typeface="+mn-cs"/>
            </a:endParaRPr>
          </a:p>
          <a:p>
            <a:endParaRPr lang="en-US" altLang="zh-CN" sz="1800" b="0" dirty="0" smtClean="0"/>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pPr/>
              <a:t>4</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652120" y="1196752"/>
            <a:ext cx="2762250" cy="2047875"/>
          </a:xfrm>
          <a:prstGeom prst="rect">
            <a:avLst/>
          </a:prstGeom>
          <a:noFill/>
          <a:ln w="9525">
            <a:noFill/>
            <a:miter lim="800000"/>
            <a:headEnd/>
            <a:tailEnd/>
          </a:ln>
        </p:spPr>
      </p:pic>
      <p:pic>
        <p:nvPicPr>
          <p:cNvPr id="1029" name="Picture 5"/>
          <p:cNvPicPr>
            <a:picLocks noChangeAspect="1" noChangeArrowheads="1"/>
          </p:cNvPicPr>
          <p:nvPr/>
        </p:nvPicPr>
        <p:blipFill>
          <a:blip r:embed="rId3" cstate="print"/>
          <a:srcRect/>
          <a:stretch>
            <a:fillRect/>
          </a:stretch>
        </p:blipFill>
        <p:spPr bwMode="auto">
          <a:xfrm>
            <a:off x="5643570" y="3500438"/>
            <a:ext cx="2664296" cy="288032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885812"/>
          </a:xfrm>
        </p:spPr>
        <p:txBody>
          <a:bodyPr/>
          <a:lstStyle/>
          <a:p>
            <a:r>
              <a:rPr lang="en-US" altLang="zh-CN" dirty="0" smtClean="0"/>
              <a:t>Proposed Wake Up procedure(1)</a:t>
            </a:r>
            <a:endParaRPr lang="zh-CN" altLang="en-US" dirty="0"/>
          </a:p>
        </p:txBody>
      </p:sp>
      <p:sp>
        <p:nvSpPr>
          <p:cNvPr id="3" name="内容占位符 2"/>
          <p:cNvSpPr>
            <a:spLocks noGrp="1"/>
          </p:cNvSpPr>
          <p:nvPr>
            <p:ph idx="1"/>
          </p:nvPr>
        </p:nvSpPr>
        <p:spPr>
          <a:xfrm>
            <a:off x="684213" y="1643050"/>
            <a:ext cx="7772400" cy="4714908"/>
          </a:xfrm>
        </p:spPr>
        <p:txBody>
          <a:bodyPr>
            <a:normAutofit lnSpcReduction="10000"/>
          </a:bodyPr>
          <a:lstStyle/>
          <a:p>
            <a:r>
              <a:rPr lang="en-US" altLang="zh-CN" sz="1900" dirty="0" smtClean="0"/>
              <a:t>AP’s WUR module receives Wake up frames on WUR channel </a:t>
            </a:r>
          </a:p>
          <a:p>
            <a:pPr lvl="1"/>
            <a:r>
              <a:rPr lang="en-US" altLang="zh-CN" sz="1800" dirty="0" smtClean="0"/>
              <a:t>Wake up frame may carry wake up ID(s) of specific BSS(s),the wake up ID may be:</a:t>
            </a:r>
          </a:p>
          <a:p>
            <a:pPr lvl="2"/>
            <a:r>
              <a:rPr lang="en-US" altLang="zh-CN" sz="1300" dirty="0" smtClean="0"/>
              <a:t>AP’s SSID/BSSID, partial SSID/ partial BSSID</a:t>
            </a:r>
          </a:p>
          <a:p>
            <a:pPr lvl="2"/>
            <a:r>
              <a:rPr lang="en-US" altLang="zh-CN" sz="1300" dirty="0" smtClean="0"/>
              <a:t>Wildcard SSID, Wildcard BSSID</a:t>
            </a:r>
          </a:p>
          <a:p>
            <a:pPr marL="685800" lvl="3" indent="-342900"/>
            <a:r>
              <a:rPr lang="en-US" altLang="zh-CN" dirty="0" smtClean="0"/>
              <a:t>WUR channel is the channel AP uses to monitor WUR frames when it enters sleep mode. AP’s WUR channel should be predefined so that an unassociated STA knows where to send WUR frames.</a:t>
            </a:r>
          </a:p>
          <a:p>
            <a:pPr>
              <a:buNone/>
            </a:pPr>
            <a:endParaRPr lang="en-US" altLang="zh-CN" sz="1800" b="0" dirty="0" smtClean="0"/>
          </a:p>
          <a:p>
            <a:r>
              <a:rPr lang="en-US" altLang="zh-CN" sz="1900" dirty="0" smtClean="0"/>
              <a:t>AP knows there are STAs trying to perform </a:t>
            </a:r>
            <a:r>
              <a:rPr lang="en-US" altLang="zh-CN" sz="1900" dirty="0" smtClean="0"/>
              <a:t>scanning/communicating </a:t>
            </a:r>
            <a:r>
              <a:rPr lang="en-US" altLang="zh-CN" sz="1900" dirty="0" smtClean="0"/>
              <a:t>with it by analyzing the </a:t>
            </a:r>
            <a:r>
              <a:rPr lang="en-US" altLang="zh-CN" sz="1900" i="1" dirty="0" smtClean="0"/>
              <a:t>Type</a:t>
            </a:r>
            <a:r>
              <a:rPr lang="en-US" altLang="zh-CN" sz="1900" dirty="0" smtClean="0"/>
              <a:t> /</a:t>
            </a:r>
            <a:r>
              <a:rPr lang="en-US" altLang="zh-CN" sz="1900" i="1" dirty="0" smtClean="0"/>
              <a:t>control ID </a:t>
            </a:r>
            <a:r>
              <a:rPr lang="en-US" altLang="zh-CN" sz="1900" dirty="0" smtClean="0"/>
              <a:t>field of the WUF. </a:t>
            </a:r>
            <a:endParaRPr lang="en-GB" altLang="zh-CN" sz="1900" dirty="0" smtClean="0"/>
          </a:p>
          <a:p>
            <a:pPr lvl="1"/>
            <a:r>
              <a:rPr lang="en-US" altLang="zh-CN" sz="1800" dirty="0" smtClean="0"/>
              <a:t>Type /control ID field indicates the purpose of the WUR frame.</a:t>
            </a:r>
          </a:p>
          <a:p>
            <a:pPr lvl="1"/>
            <a:r>
              <a:rPr lang="en-US" altLang="zh-CN" sz="1800" dirty="0" smtClean="0"/>
              <a:t>One or more bits in the Type/control ID field is used to indicate that the sender is performing network scanning.</a:t>
            </a:r>
          </a:p>
          <a:p>
            <a:pPr lvl="1">
              <a:buNone/>
            </a:pPr>
            <a:endParaRPr lang="en-US" altLang="zh-CN" sz="1800" dirty="0" smtClean="0"/>
          </a:p>
          <a:p>
            <a:r>
              <a:rPr lang="en-US" altLang="zh-CN" sz="1900" dirty="0" smtClean="0"/>
              <a:t>Then the AP will turn on its </a:t>
            </a:r>
            <a:r>
              <a:rPr lang="en-GB" altLang="zh-CN" sz="1900" dirty="0" smtClean="0"/>
              <a:t>primary connectivity radio.</a:t>
            </a:r>
            <a:endParaRPr lang="en-US" altLang="zh-CN" sz="1900" dirty="0" smtClean="0"/>
          </a:p>
          <a:p>
            <a:pPr lvl="1"/>
            <a:endParaRPr lang="en-US" altLang="zh-CN" dirty="0" smtClean="0"/>
          </a:p>
          <a:p>
            <a:pPr lvl="1"/>
            <a:endParaRPr lang="en-US" altLang="zh-CN" dirty="0" smtClean="0"/>
          </a:p>
          <a:p>
            <a:endParaRPr lang="en-US" altLang="zh-CN" sz="2000" dirty="0" smtClean="0"/>
          </a:p>
          <a:p>
            <a:endParaRPr lang="en-US" altLang="zh-CN" sz="2000" dirty="0" smtClean="0"/>
          </a:p>
          <a:p>
            <a:endParaRPr lang="en-US" altLang="zh-CN" dirty="0" smtClean="0"/>
          </a:p>
          <a:p>
            <a:endParaRPr lang="en-US" altLang="zh-CN" dirty="0" smtClean="0"/>
          </a:p>
          <a:p>
            <a:endParaRPr lang="en-US" altLang="zh-CN" dirty="0" smtClean="0"/>
          </a:p>
          <a:p>
            <a:endParaRPr lang="en-US" altLang="zh-CN" dirty="0" smtClean="0"/>
          </a:p>
          <a:p>
            <a:pPr lvl="1"/>
            <a:endParaRPr lang="en-US" altLang="zh-CN" dirty="0" smtClean="0"/>
          </a:p>
          <a:p>
            <a:pPr lvl="3"/>
            <a:endParaRPr lang="zh-CN" altLang="en-US" dirty="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Wake Up procedure(2)</a:t>
            </a:r>
            <a:endParaRPr lang="zh-CN" altLang="en-US" dirty="0"/>
          </a:p>
        </p:txBody>
      </p:sp>
      <p:sp>
        <p:nvSpPr>
          <p:cNvPr id="3" name="内容占位符 2"/>
          <p:cNvSpPr>
            <a:spLocks noGrp="1"/>
          </p:cNvSpPr>
          <p:nvPr>
            <p:ph idx="1"/>
          </p:nvPr>
        </p:nvSpPr>
        <p:spPr/>
        <p:txBody>
          <a:bodyPr>
            <a:normAutofit fontScale="77500" lnSpcReduction="20000"/>
          </a:bodyPr>
          <a:lstStyle/>
          <a:p>
            <a:r>
              <a:rPr lang="en-US" altLang="zh-CN" sz="2000" dirty="0" smtClean="0"/>
              <a:t>Wake up frame could </a:t>
            </a:r>
            <a:r>
              <a:rPr lang="en-US" altLang="zh-CN" sz="2000" dirty="0" smtClean="0"/>
              <a:t>also carry </a:t>
            </a:r>
            <a:r>
              <a:rPr lang="en-US" altLang="zh-CN" sz="2000" dirty="0" smtClean="0"/>
              <a:t>a designated channel for </a:t>
            </a:r>
            <a:r>
              <a:rPr lang="en-US" altLang="zh-CN" sz="2000" dirty="0" smtClean="0"/>
              <a:t>awaken AP(s</a:t>
            </a:r>
            <a:r>
              <a:rPr lang="en-US" altLang="zh-CN" sz="2000" dirty="0" smtClean="0"/>
              <a:t>) to send a response frame for the wake up frame.</a:t>
            </a:r>
          </a:p>
          <a:p>
            <a:endParaRPr lang="en-US" altLang="zh-CN" sz="2000" dirty="0" smtClean="0"/>
          </a:p>
          <a:p>
            <a:r>
              <a:rPr lang="en-US" altLang="zh-CN" sz="2200" dirty="0" smtClean="0"/>
              <a:t>After turning on its </a:t>
            </a:r>
            <a:r>
              <a:rPr lang="en-GB" altLang="zh-CN" sz="2200" dirty="0" smtClean="0"/>
              <a:t>primary connectivity radio</a:t>
            </a:r>
            <a:r>
              <a:rPr lang="en-US" altLang="zh-CN" sz="2200" dirty="0" smtClean="0"/>
              <a:t>, the AP sends a response frame on the designated channel.</a:t>
            </a:r>
          </a:p>
          <a:p>
            <a:pPr lvl="1"/>
            <a:r>
              <a:rPr lang="en-US" altLang="zh-CN" sz="1800" dirty="0" smtClean="0"/>
              <a:t>APs designated to the same channel contend to send the response frame.</a:t>
            </a:r>
          </a:p>
          <a:p>
            <a:pPr lvl="1"/>
            <a:endParaRPr lang="en-US" altLang="zh-CN" sz="1800" dirty="0" smtClean="0"/>
          </a:p>
          <a:p>
            <a:r>
              <a:rPr lang="en-US" altLang="zh-CN" sz="2200" dirty="0" smtClean="0"/>
              <a:t>AP carries its working channel and a few key information used for network selection in the response frame.</a:t>
            </a:r>
          </a:p>
          <a:p>
            <a:endParaRPr lang="en-US" altLang="zh-CN" sz="2200" dirty="0" smtClean="0"/>
          </a:p>
          <a:p>
            <a:r>
              <a:rPr lang="en-US" altLang="zh-CN" sz="2200" dirty="0" smtClean="0"/>
              <a:t>The </a:t>
            </a:r>
            <a:r>
              <a:rPr lang="en-US" altLang="zh-CN" sz="2200" dirty="0" smtClean="0"/>
              <a:t>STA </a:t>
            </a:r>
            <a:r>
              <a:rPr lang="en-US" altLang="zh-CN" sz="2200" dirty="0" smtClean="0"/>
              <a:t>will collect the response frames on the designated channel for a time duration T after sending wake up frames.</a:t>
            </a:r>
          </a:p>
          <a:p>
            <a:pPr lvl="1"/>
            <a:r>
              <a:rPr lang="en-US" altLang="zh-CN" sz="1800" dirty="0" smtClean="0"/>
              <a:t>The STA selects AP based on the response frames’ content and RSSI, etc. </a:t>
            </a:r>
          </a:p>
          <a:p>
            <a:pPr lvl="1"/>
            <a:r>
              <a:rPr lang="en-US" altLang="zh-CN" sz="1800" dirty="0" smtClean="0"/>
              <a:t>The STA will ACK/respond to the selected AP. The APs which are not </a:t>
            </a:r>
            <a:r>
              <a:rPr lang="en-US" altLang="zh-CN" sz="1800" dirty="0" smtClean="0"/>
              <a:t>acknowledged </a:t>
            </a:r>
            <a:r>
              <a:rPr lang="en-US" altLang="zh-CN" sz="1800" dirty="0" smtClean="0"/>
              <a:t>will return to sleep mode instead of sending beacons on working channels.</a:t>
            </a:r>
          </a:p>
          <a:p>
            <a:pPr lvl="1"/>
            <a:r>
              <a:rPr lang="en-US" altLang="zh-CN" sz="1800" dirty="0" smtClean="0"/>
              <a:t>The STA continues to perform network entry </a:t>
            </a:r>
            <a:r>
              <a:rPr lang="en-US" altLang="zh-CN" sz="1800" dirty="0" smtClean="0"/>
              <a:t>/ communicate with </a:t>
            </a:r>
            <a:r>
              <a:rPr lang="en-US" altLang="zh-CN" sz="1800" dirty="0" smtClean="0"/>
              <a:t>the selected AP on its working channel.</a:t>
            </a:r>
          </a:p>
          <a:p>
            <a:pPr lvl="1"/>
            <a:endParaRPr lang="en-US" altLang="zh-CN" sz="1800" dirty="0" smtClean="0"/>
          </a:p>
          <a:p>
            <a:endParaRPr lang="zh-CN" altLang="en-US" dirty="0"/>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870992"/>
          </a:xfrm>
        </p:spPr>
        <p:txBody>
          <a:bodyPr/>
          <a:lstStyle/>
          <a:p>
            <a:r>
              <a:rPr lang="en-US" altLang="zh-CN" dirty="0" smtClean="0"/>
              <a:t>Result Analysis </a:t>
            </a:r>
            <a:endParaRPr lang="zh-CN" altLang="en-US" dirty="0"/>
          </a:p>
        </p:txBody>
      </p:sp>
      <p:sp>
        <p:nvSpPr>
          <p:cNvPr id="3" name="内容占位符 2"/>
          <p:cNvSpPr>
            <a:spLocks noGrp="1"/>
          </p:cNvSpPr>
          <p:nvPr>
            <p:ph idx="1"/>
          </p:nvPr>
        </p:nvSpPr>
        <p:spPr>
          <a:xfrm>
            <a:off x="683568" y="1412776"/>
            <a:ext cx="7772400" cy="4402832"/>
          </a:xfrm>
        </p:spPr>
        <p:txBody>
          <a:bodyPr>
            <a:normAutofit/>
          </a:bodyPr>
          <a:lstStyle/>
          <a:p>
            <a:r>
              <a:rPr lang="en-US" altLang="zh-CN" sz="1400" b="0" dirty="0" smtClean="0"/>
              <a:t>According to [4],typical commercial 802.11 devices apply 20 and 40 ms to </a:t>
            </a:r>
            <a:r>
              <a:rPr lang="en-US" altLang="zh-CN" sz="1400" b="0" dirty="0" err="1" smtClean="0"/>
              <a:t>MinChannelTime</a:t>
            </a:r>
            <a:r>
              <a:rPr lang="en-US" altLang="zh-CN" sz="1400" b="0" dirty="0" smtClean="0"/>
              <a:t> and </a:t>
            </a:r>
          </a:p>
          <a:p>
            <a:pPr>
              <a:buNone/>
            </a:pPr>
            <a:r>
              <a:rPr lang="en-US" altLang="zh-CN" sz="1400" b="0" dirty="0" smtClean="0"/>
              <a:t>         </a:t>
            </a:r>
            <a:r>
              <a:rPr lang="en-US" altLang="zh-CN" sz="1400" b="0" dirty="0" err="1" smtClean="0"/>
              <a:t>MaxChannelTime</a:t>
            </a:r>
            <a:r>
              <a:rPr lang="en-US" altLang="zh-CN" sz="1400" b="0" dirty="0" smtClean="0"/>
              <a:t>, respectively. </a:t>
            </a:r>
          </a:p>
          <a:p>
            <a:r>
              <a:rPr lang="en-US" altLang="zh-CN" sz="1400" b="0" dirty="0" smtClean="0"/>
              <a:t>Assuming 11 channels in 2.4GHz,STA scanning all the 11 channels takes : 40ms * 11=440ms</a:t>
            </a:r>
          </a:p>
          <a:p>
            <a:r>
              <a:rPr lang="en-US" altLang="zh-CN" sz="1400" b="0" dirty="0" smtClean="0"/>
              <a:t>Once AP is waken up ,it will keep waiting for a </a:t>
            </a:r>
            <a:r>
              <a:rPr lang="en-US" altLang="zh-CN" sz="1400" dirty="0" smtClean="0"/>
              <a:t>predefined duration </a:t>
            </a:r>
            <a:r>
              <a:rPr lang="en-US" altLang="zh-CN" sz="1400" b="0" dirty="0" smtClean="0"/>
              <a:t>before going back to sleep if no frame is received. The value of predefined duration should be large enough for STA’s scanning. Here we assume the predefined duration &gt;=440ms.</a:t>
            </a:r>
          </a:p>
          <a:p>
            <a:r>
              <a:rPr lang="en-US" altLang="zh-CN" sz="1400" b="0" dirty="0" smtClean="0"/>
              <a:t>With the proposed procedure, STA sends selection result right after </a:t>
            </a:r>
            <a:r>
              <a:rPr lang="en-US" altLang="zh-CN" sz="1400" dirty="0" smtClean="0"/>
              <a:t>Duration T</a:t>
            </a:r>
            <a:r>
              <a:rPr lang="en-US" altLang="zh-CN" sz="1400" b="0" dirty="0" smtClean="0"/>
              <a:t> </a:t>
            </a:r>
            <a:r>
              <a:rPr lang="en-US" altLang="zh-CN" sz="1400" b="0" dirty="0" smtClean="0"/>
              <a:t>times out. </a:t>
            </a:r>
            <a:r>
              <a:rPr lang="en-US" altLang="zh-CN" sz="1400" b="0" dirty="0" smtClean="0"/>
              <a:t>AP1 and AP2 which are not selected could go back to sleep immediately without waiting till the end of the </a:t>
            </a:r>
            <a:r>
              <a:rPr lang="en-US" altLang="zh-CN" sz="1500" b="0" dirty="0" smtClean="0"/>
              <a:t>predefined duration and thus save energy. </a:t>
            </a:r>
          </a:p>
          <a:p>
            <a:r>
              <a:rPr lang="en-US" altLang="zh-CN" sz="1500" b="0" dirty="0" smtClean="0"/>
              <a:t>T is much smaller than </a:t>
            </a:r>
            <a:r>
              <a:rPr lang="en-US" altLang="zh-CN" sz="1600" b="0" dirty="0" smtClean="0"/>
              <a:t>predefined duration, usually &lt; one BI .</a:t>
            </a:r>
            <a:endParaRPr lang="en-US" altLang="zh-CN" sz="1500" b="0" dirty="0" smtClean="0"/>
          </a:p>
          <a:p>
            <a:endParaRPr lang="zh-CN" altLang="en-US" dirty="0"/>
          </a:p>
        </p:txBody>
      </p:sp>
      <p:sp>
        <p:nvSpPr>
          <p:cNvPr id="4" name="灯片编号占位符 3"/>
          <p:cNvSpPr>
            <a:spLocks noGrp="1"/>
          </p:cNvSpPr>
          <p:nvPr>
            <p:ph type="sldNum" sz="quarter" idx="11"/>
          </p:nvPr>
        </p:nvSpPr>
        <p:spPr/>
        <p:txBody>
          <a:bodyPr/>
          <a:lstStyle/>
          <a:p>
            <a:r>
              <a:rPr lang="en-US" smtClean="0"/>
              <a:t>Slide </a:t>
            </a:r>
            <a:fld id="{6570D9FA-82F7-425B-B8CA-145DC9A8CCB1}" type="slidenum">
              <a:rPr lang="en-US" smtClean="0"/>
              <a:pPr/>
              <a:t>7</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187624" y="3861048"/>
            <a:ext cx="6840760" cy="257025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 </a:t>
            </a:r>
            <a:endParaRPr lang="zh-CN" altLang="en-US"/>
          </a:p>
        </p:txBody>
      </p:sp>
      <p:sp>
        <p:nvSpPr>
          <p:cNvPr id="3" name="内容占位符 2"/>
          <p:cNvSpPr>
            <a:spLocks noGrp="1"/>
          </p:cNvSpPr>
          <p:nvPr>
            <p:ph idx="1"/>
          </p:nvPr>
        </p:nvSpPr>
        <p:spPr/>
        <p:txBody>
          <a:bodyPr>
            <a:normAutofit/>
          </a:bodyPr>
          <a:lstStyle/>
          <a:p>
            <a:r>
              <a:rPr lang="en-US" altLang="zh-CN" dirty="0" smtClean="0"/>
              <a:t>Possible method is discussed for AP to save energy in AP discovery procedure</a:t>
            </a:r>
          </a:p>
          <a:p>
            <a:pPr lvl="1"/>
            <a:r>
              <a:rPr lang="en-US" altLang="zh-CN" dirty="0" smtClean="0"/>
              <a:t>Contends should be included in the wake up frame for scanning:</a:t>
            </a:r>
          </a:p>
          <a:p>
            <a:pPr lvl="2"/>
            <a:r>
              <a:rPr lang="en-US" altLang="zh-CN" dirty="0" smtClean="0"/>
              <a:t>Wake up ID of AP</a:t>
            </a:r>
          </a:p>
          <a:p>
            <a:pPr lvl="2"/>
            <a:r>
              <a:rPr lang="en-US" altLang="zh-CN" dirty="0" smtClean="0"/>
              <a:t>Type </a:t>
            </a:r>
            <a:r>
              <a:rPr lang="en-US" altLang="zh-CN" dirty="0" smtClean="0"/>
              <a:t>of the wake up frame </a:t>
            </a:r>
          </a:p>
          <a:p>
            <a:pPr lvl="2"/>
            <a:r>
              <a:rPr lang="en-US" altLang="zh-CN" dirty="0" smtClean="0"/>
              <a:t>Designated </a:t>
            </a:r>
            <a:r>
              <a:rPr lang="en-US" altLang="zh-CN" dirty="0" smtClean="0"/>
              <a:t>channel for AP to notify its working channel</a:t>
            </a:r>
          </a:p>
          <a:p>
            <a:pPr lvl="1">
              <a:buNone/>
            </a:pPr>
            <a:endParaRPr lang="en-US" altLang="zh-CN" dirty="0" smtClean="0"/>
          </a:p>
          <a:p>
            <a:pPr lvl="1"/>
            <a:endParaRPr lang="en-US" altLang="zh-CN" dirty="0" smtClean="0"/>
          </a:p>
          <a:p>
            <a:pPr>
              <a:buNone/>
            </a:pPr>
            <a:endParaRPr lang="en-US" altLang="zh-CN" dirty="0" smtClean="0"/>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a:p>
        </p:txBody>
      </p:sp>
      <p:sp>
        <p:nvSpPr>
          <p:cNvPr id="3" name="内容占位符 2"/>
          <p:cNvSpPr>
            <a:spLocks noGrp="1"/>
          </p:cNvSpPr>
          <p:nvPr>
            <p:ph idx="1"/>
          </p:nvPr>
        </p:nvSpPr>
        <p:spPr/>
        <p:txBody>
          <a:bodyPr/>
          <a:lstStyle/>
          <a:p>
            <a:r>
              <a:rPr lang="en-US" altLang="zh-CN" sz="2000" dirty="0" smtClean="0"/>
              <a:t>[1] 11-17-0029-04-00ba-wur-usage-model-document</a:t>
            </a:r>
          </a:p>
          <a:p>
            <a:r>
              <a:rPr lang="en-US" altLang="zh-CN" sz="2000" dirty="0" smtClean="0"/>
              <a:t>[2] 11-16-1400-00-0wur-power-efficient-wur-ap-discovery</a:t>
            </a:r>
          </a:p>
          <a:p>
            <a:r>
              <a:rPr lang="en-US" altLang="zh-CN" sz="2000" dirty="0" smtClean="0"/>
              <a:t>[3]11-16-1045-09-0wur-a-par-proposal-wur-sg</a:t>
            </a:r>
          </a:p>
          <a:p>
            <a:r>
              <a:rPr lang="en-US" altLang="zh-CN" sz="2000" dirty="0" smtClean="0"/>
              <a:t>[4]A. </a:t>
            </a:r>
            <a:r>
              <a:rPr lang="en-US" altLang="zh-CN" sz="2000" dirty="0" err="1" smtClean="0"/>
              <a:t>Mishra</a:t>
            </a:r>
            <a:r>
              <a:rPr lang="en-US" altLang="zh-CN" sz="2000" dirty="0" smtClean="0"/>
              <a:t>, M. Shin, and W. </a:t>
            </a:r>
            <a:r>
              <a:rPr lang="en-US" altLang="zh-CN" sz="2000" dirty="0" err="1" smtClean="0"/>
              <a:t>Arbaugh</a:t>
            </a:r>
            <a:r>
              <a:rPr lang="en-US" altLang="zh-CN" sz="2000" dirty="0" smtClean="0"/>
              <a:t>, “Context caching using neighbor graphs for fast handoffs in a wireless network,” in Proc. IEEE INFOCOM, Mar. 2004, pp. 351–361</a:t>
            </a:r>
          </a:p>
        </p:txBody>
      </p:sp>
      <p:sp>
        <p:nvSpPr>
          <p:cNvPr id="4" name="灯片编号占位符 3"/>
          <p:cNvSpPr>
            <a:spLocks noGrp="1"/>
          </p:cNvSpPr>
          <p:nvPr>
            <p:ph type="sldNum" sz="quarter" idx="11"/>
          </p:nvPr>
        </p:nvSpPr>
        <p:spPr/>
        <p:txBody>
          <a:bodyPr/>
          <a:lstStyle/>
          <a:p>
            <a:r>
              <a:rPr lang="en-US" dirty="0" smtClean="0"/>
              <a:t>Slide </a:t>
            </a:r>
            <a:fld id="{6570D9FA-82F7-425B-B8CA-145DC9A8CCB1}"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77966</TotalTime>
  <Words>921</Words>
  <Application>Microsoft Office PowerPoint</Application>
  <PresentationFormat>全屏显示(4:3)</PresentationFormat>
  <Paragraphs>115</Paragraphs>
  <Slides>9</Slides>
  <Notes>7</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Default Design</vt:lpstr>
      <vt:lpstr>AP Discovery Discussion</vt:lpstr>
      <vt:lpstr>Abstract</vt:lpstr>
      <vt:lpstr>AP Discovery Issue Description</vt:lpstr>
      <vt:lpstr>Scenario example analysis</vt:lpstr>
      <vt:lpstr>Proposed Wake Up procedure(1)</vt:lpstr>
      <vt:lpstr>Proposed Wake Up procedure(2)</vt:lpstr>
      <vt:lpstr>Result Analysis </vt:lpstr>
      <vt:lpstr>Conclusion </vt:lpstr>
      <vt:lpstr>References</vt:lpstr>
    </vt:vector>
  </TitlesOfParts>
  <Company>xyz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TGaj(11aj)</dc:title>
  <dc:subject>Packet Encoding Solution for 45GHz</dc:subject>
  <dc:creator>Liguang Li(ZTE Corp.)</dc:creator>
  <cp:lastModifiedBy>Windows 用户</cp:lastModifiedBy>
  <cp:revision>2395</cp:revision>
  <dcterms:created xsi:type="dcterms:W3CDTF">2006-02-24T01:46:22Z</dcterms:created>
  <dcterms:modified xsi:type="dcterms:W3CDTF">2017-02-13T15:30:24Z</dcterms:modified>
</cp:coreProperties>
</file>