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70" r:id="rId2"/>
    <p:sldId id="539" r:id="rId3"/>
    <p:sldId id="598" r:id="rId4"/>
    <p:sldId id="540" r:id="rId5"/>
    <p:sldId id="602" r:id="rId6"/>
    <p:sldId id="600" r:id="rId7"/>
    <p:sldId id="543" r:id="rId8"/>
    <p:sldId id="546" r:id="rId9"/>
    <p:sldId id="590" r:id="rId10"/>
    <p:sldId id="544" r:id="rId11"/>
    <p:sldId id="548" r:id="rId12"/>
    <p:sldId id="549" r:id="rId13"/>
    <p:sldId id="554" r:id="rId14"/>
    <p:sldId id="604" r:id="rId15"/>
    <p:sldId id="551" r:id="rId16"/>
    <p:sldId id="555" r:id="rId17"/>
    <p:sldId id="552" r:id="rId18"/>
    <p:sldId id="553" r:id="rId19"/>
    <p:sldId id="556" r:id="rId2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8C00"/>
    <a:srgbClr val="A2A95B"/>
    <a:srgbClr val="E6FE06"/>
    <a:srgbClr val="9C992B"/>
    <a:srgbClr val="C7C739"/>
    <a:srgbClr val="EB89E6"/>
    <a:srgbClr val="EFEF57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79" autoAdjust="0"/>
    <p:restoredTop sz="94624" autoAdjust="0"/>
  </p:normalViewPr>
  <p:slideViewPr>
    <p:cSldViewPr>
      <p:cViewPr>
        <p:scale>
          <a:sx n="87" d="100"/>
          <a:sy n="87" d="100"/>
        </p:scale>
        <p:origin x="-690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2" d="100"/>
          <a:sy n="92" d="100"/>
        </p:scale>
        <p:origin x="-2352" y="-11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da-DK" smtClean="0"/>
              <a:t>Leo Montreuil, Broadcom, et. al.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da-DK" smtClean="0"/>
              <a:t>Leo Montreuil, Broadcom, et. al.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da-DK" smtClean="0"/>
              <a:t>Leo Montreuil, Broadcom, et. al.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821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8505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January, 2017</a:t>
            </a:r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January,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January,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January, 2017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January,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385059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January, 2017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January, 2017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January, 2017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January, 2017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January, 2017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January, 2017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380494" y="332601"/>
            <a:ext cx="30650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802.11-17/0044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239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8505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January, 2016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1334-01-00ax-he-ltf-sequence-design.pptx" TargetMode="External"/><Relationship Id="rId2" Type="http://schemas.openxmlformats.org/officeDocument/2006/relationships/hyperlink" Target="https://mentor.ieee.org/802.11/dcn/16/11-16-1367-00-00ax-ndp-feedback-report.pptx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dirty="0" err="1" smtClean="0"/>
              <a:t>NDP</a:t>
            </a:r>
            <a:r>
              <a:rPr lang="en-US" dirty="0" smtClean="0"/>
              <a:t> Short Feedback Design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8505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January, 2017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5334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2017-01-15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524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4600" y="6475413"/>
            <a:ext cx="22193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Leo Montreuil, Broadcom, et. al.</a:t>
            </a:r>
            <a:endParaRPr lang="en-US" altLang="ko-KR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1696993"/>
              </p:ext>
            </p:extLst>
          </p:nvPr>
        </p:nvGraphicFramePr>
        <p:xfrm>
          <a:off x="993775" y="2027238"/>
          <a:ext cx="7275513" cy="354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" name="Document" r:id="rId4" imgW="10136095" imgH="4934386" progId="Word.Document.8">
                  <p:embed/>
                </p:oleObj>
              </mc:Choice>
              <mc:Fallback>
                <p:oleObj name="Document" r:id="rId4" imgW="10136095" imgH="4934386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027238"/>
                        <a:ext cx="7275513" cy="3548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sz="2400" dirty="0"/>
              <a:t>Spreading gain from SS improve performance and reliability:</a:t>
            </a:r>
          </a:p>
          <a:p>
            <a:pPr lvl="2"/>
            <a:r>
              <a:rPr lang="en-US" sz="1800" dirty="0"/>
              <a:t>One symbol,   </a:t>
            </a:r>
            <a:r>
              <a:rPr lang="en-US" sz="1800" dirty="0" err="1"/>
              <a:t>N</a:t>
            </a:r>
            <a:r>
              <a:rPr lang="en-US" sz="1800" baseline="-25000" dirty="0" err="1"/>
              <a:t>ss</a:t>
            </a:r>
            <a:r>
              <a:rPr lang="en-US" sz="1800" dirty="0"/>
              <a:t> = 1	</a:t>
            </a:r>
            <a:r>
              <a:rPr lang="en-US" sz="1800" dirty="0">
                <a:sym typeface="Wingdings" pitchFamily="2" charset="2"/>
              </a:rPr>
              <a:t>	0 dB</a:t>
            </a:r>
            <a:br>
              <a:rPr lang="en-US" sz="1800" dirty="0">
                <a:sym typeface="Wingdings" pitchFamily="2" charset="2"/>
              </a:rPr>
            </a:br>
            <a:r>
              <a:rPr lang="en-US" sz="1800" dirty="0">
                <a:sym typeface="Wingdings" pitchFamily="2" charset="2"/>
              </a:rPr>
              <a:t>1x1 P-matrix</a:t>
            </a:r>
          </a:p>
          <a:p>
            <a:pPr lvl="2"/>
            <a:r>
              <a:rPr lang="en-US" sz="1800" dirty="0"/>
              <a:t>Two symbols, </a:t>
            </a:r>
            <a:r>
              <a:rPr lang="en-US" sz="1800" dirty="0" err="1"/>
              <a:t>N</a:t>
            </a:r>
            <a:r>
              <a:rPr lang="en-US" sz="1800" baseline="-25000" dirty="0" err="1"/>
              <a:t>ss</a:t>
            </a:r>
            <a:r>
              <a:rPr lang="en-US" sz="1800" dirty="0"/>
              <a:t> = 2	</a:t>
            </a:r>
            <a:r>
              <a:rPr lang="en-US" sz="1800" dirty="0">
                <a:sym typeface="Wingdings" pitchFamily="2" charset="2"/>
              </a:rPr>
              <a:t>	3.01 dB</a:t>
            </a:r>
            <a:br>
              <a:rPr lang="en-US" sz="1800" dirty="0">
                <a:sym typeface="Wingdings" pitchFamily="2" charset="2"/>
              </a:rPr>
            </a:br>
            <a:r>
              <a:rPr lang="en-US" sz="1800" dirty="0">
                <a:sym typeface="Wingdings" pitchFamily="2" charset="2"/>
              </a:rPr>
              <a:t>2x2 P-matrix</a:t>
            </a:r>
            <a:endParaRPr lang="en-US" sz="1800" dirty="0"/>
          </a:p>
          <a:p>
            <a:pPr lvl="2"/>
            <a:r>
              <a:rPr lang="en-US" sz="1800" dirty="0"/>
              <a:t>Four symbols, </a:t>
            </a:r>
            <a:r>
              <a:rPr lang="en-US" sz="1800" dirty="0" err="1"/>
              <a:t>N</a:t>
            </a:r>
            <a:r>
              <a:rPr lang="en-US" sz="1800" baseline="-25000" dirty="0" err="1"/>
              <a:t>ss</a:t>
            </a:r>
            <a:r>
              <a:rPr lang="en-US" sz="1800" dirty="0"/>
              <a:t> = 3, 4	</a:t>
            </a:r>
            <a:r>
              <a:rPr lang="en-US" sz="1800" dirty="0">
                <a:sym typeface="Wingdings" pitchFamily="2" charset="2"/>
              </a:rPr>
              <a:t>	6.02 dB</a:t>
            </a:r>
            <a:br>
              <a:rPr lang="en-US" sz="1800" dirty="0">
                <a:sym typeface="Wingdings" pitchFamily="2" charset="2"/>
              </a:rPr>
            </a:br>
            <a:r>
              <a:rPr lang="en-US" sz="1800" dirty="0">
                <a:sym typeface="Wingdings" pitchFamily="2" charset="2"/>
              </a:rPr>
              <a:t>4x4 P-matrix</a:t>
            </a:r>
          </a:p>
          <a:p>
            <a:r>
              <a:rPr lang="en-US" sz="2400" dirty="0"/>
              <a:t>No collisions between STAs</a:t>
            </a:r>
          </a:p>
          <a:p>
            <a:pPr lvl="1"/>
            <a:r>
              <a:rPr lang="en-US" sz="2000" dirty="0"/>
              <a:t>AP assign to each STA: </a:t>
            </a:r>
          </a:p>
          <a:p>
            <a:pPr lvl="2"/>
            <a:r>
              <a:rPr lang="en-US" sz="1800" dirty="0" smtClean="0"/>
              <a:t>RU-26</a:t>
            </a:r>
            <a:r>
              <a:rPr lang="en-US" sz="1800" dirty="0"/>
              <a:t>, a unique SS and multiples sets of 6 tones</a:t>
            </a:r>
          </a:p>
          <a:p>
            <a:pPr lvl="3"/>
            <a:r>
              <a:rPr lang="en-US" sz="1800" dirty="0"/>
              <a:t>For 1 bit response, assign 2 sets of 6 tones</a:t>
            </a:r>
          </a:p>
          <a:p>
            <a:pPr lvl="3"/>
            <a:r>
              <a:rPr lang="en-US" sz="1800" dirty="0"/>
              <a:t>For 2 bit response, assign 4 sets of 6 </a:t>
            </a:r>
            <a:r>
              <a:rPr lang="en-US" sz="1800" dirty="0" smtClean="0"/>
              <a:t>tones</a:t>
            </a:r>
            <a:endParaRPr lang="en-US" sz="1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January,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Further </a:t>
            </a:r>
            <a:r>
              <a:rPr lang="en-US" dirty="0" smtClean="0"/>
              <a:t>discussion </a:t>
            </a:r>
            <a:r>
              <a:rPr lang="en-US" dirty="0"/>
              <a:t>on the proposed feedback mechanism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415315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dirty="0"/>
              <a:t>Channel estimation is not required for detection</a:t>
            </a:r>
          </a:p>
          <a:p>
            <a:r>
              <a:rPr lang="en-US" dirty="0"/>
              <a:t>Detection performance is independent of sequence</a:t>
            </a:r>
          </a:p>
          <a:p>
            <a:pPr lvl="1"/>
            <a:r>
              <a:rPr lang="en-US" sz="1600" dirty="0" smtClean="0"/>
              <a:t>AP </a:t>
            </a:r>
            <a:r>
              <a:rPr lang="en-US" sz="1600" dirty="0"/>
              <a:t>is not required to have prior knowledge of feedback sequence</a:t>
            </a:r>
          </a:p>
          <a:p>
            <a:r>
              <a:rPr lang="en-US" dirty="0"/>
              <a:t>Signal is robust to interference and channel response</a:t>
            </a:r>
          </a:p>
          <a:p>
            <a:r>
              <a:rPr lang="en-US" dirty="0" smtClean="0"/>
              <a:t>Trivial detection, </a:t>
            </a:r>
            <a:r>
              <a:rPr lang="en-US" dirty="0"/>
              <a:t>no </a:t>
            </a:r>
            <a:r>
              <a:rPr lang="en-US" dirty="0" smtClean="0"/>
              <a:t>adaptive </a:t>
            </a:r>
            <a:r>
              <a:rPr lang="en-US" dirty="0"/>
              <a:t>threshold adjustment</a:t>
            </a:r>
          </a:p>
          <a:p>
            <a:pPr lvl="1"/>
            <a:r>
              <a:rPr lang="en-US" sz="1600" dirty="0">
                <a:sym typeface="Wingdings" panose="05000000000000000000" pitchFamily="2" charset="2"/>
              </a:rPr>
              <a:t>C</a:t>
            </a:r>
            <a:r>
              <a:rPr lang="en-US" sz="1600" dirty="0"/>
              <a:t>ompare sum of power between sets of 6 </a:t>
            </a:r>
            <a:r>
              <a:rPr lang="en-US" sz="1600" dirty="0" smtClean="0"/>
              <a:t>tones or de-spreading rows of P-Matrix</a:t>
            </a:r>
            <a:endParaRPr lang="en-US" sz="1600" dirty="0"/>
          </a:p>
          <a:p>
            <a:r>
              <a:rPr lang="en-US" dirty="0"/>
              <a:t>Detection in unaffected by timing offset</a:t>
            </a:r>
          </a:p>
          <a:p>
            <a:pPr lvl="1"/>
            <a:r>
              <a:rPr lang="en-US" sz="1600" dirty="0"/>
              <a:t>With the +/-400 ns timing accuracy and a 120 m radius, there is up to 1.6 us of timing offset.</a:t>
            </a:r>
          </a:p>
          <a:p>
            <a:r>
              <a:rPr lang="en-US" dirty="0"/>
              <a:t>A “No response” from STA can be easily detected</a:t>
            </a:r>
          </a:p>
          <a:p>
            <a:pPr lvl="1"/>
            <a:r>
              <a:rPr lang="en-US" sz="1600" dirty="0"/>
              <a:t>A “No response” from a STA could mean STA did not received the query, is out of range or the AP did not decode properly the feedback response.</a:t>
            </a:r>
          </a:p>
          <a:p>
            <a:pPr lvl="1"/>
            <a:r>
              <a:rPr lang="en-US" sz="1600" dirty="0"/>
              <a:t>In interference prone environments, responses from STAs could be missed. AP can identify STAs with “No response” and treats them </a:t>
            </a:r>
            <a:r>
              <a:rPr lang="en-US" sz="1600" dirty="0" smtClean="0"/>
              <a:t>accordingly</a:t>
            </a:r>
            <a:endParaRPr lang="en-US" sz="1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January,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Feedback Signal Properties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0037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dirty="0"/>
              <a:t>Processing for each P-matrix row: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De-spreading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ym typeface="Wingdings" pitchFamily="2" charset="2"/>
              </a:rPr>
              <a:t>Sum power per set of 6 tones (four sets of 6 tones for each RU-26)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>
                <a:sym typeface="Wingdings" pitchFamily="2" charset="2"/>
              </a:rPr>
              <a:t>Compare powers between corresponding sets for decision</a:t>
            </a:r>
          </a:p>
          <a:p>
            <a:r>
              <a:rPr lang="en-US" dirty="0"/>
              <a:t>Detection algorithm for b</a:t>
            </a:r>
            <a:r>
              <a:rPr lang="en-US" baseline="-25000" dirty="0"/>
              <a:t>0</a:t>
            </a:r>
            <a:r>
              <a:rPr lang="en-US" dirty="0"/>
              <a:t> (3 outcomes)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P1 = sum(power in b</a:t>
            </a:r>
            <a:r>
              <a:rPr lang="en-US" baseline="-25000" dirty="0"/>
              <a:t>0</a:t>
            </a:r>
            <a:r>
              <a:rPr lang="en-US" dirty="0"/>
              <a:t> = 1 tone locations)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P0 = sum(power in b</a:t>
            </a:r>
            <a:r>
              <a:rPr lang="en-US" baseline="-25000" dirty="0"/>
              <a:t>0</a:t>
            </a:r>
            <a:r>
              <a:rPr lang="en-US" dirty="0"/>
              <a:t> = 0 tone locations)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K = 3;			% Suggested decision scaling factor</a:t>
            </a:r>
            <a:br>
              <a:rPr lang="en-US" dirty="0"/>
            </a:br>
            <a:endParaRPr lang="en-US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( P1 &gt; K∙P0 )			</a:t>
            </a:r>
            <a:r>
              <a:rPr lang="en-US" dirty="0">
                <a:sym typeface="Wingdings" panose="05000000000000000000" pitchFamily="2" charset="2"/>
              </a:rPr>
              <a:t>	</a:t>
            </a:r>
            <a:r>
              <a:rPr lang="en-US" b="1" dirty="0"/>
              <a:t>b</a:t>
            </a:r>
            <a:r>
              <a:rPr lang="en-US" b="1" baseline="-25000" dirty="0"/>
              <a:t>0</a:t>
            </a:r>
            <a:r>
              <a:rPr lang="en-US" b="1" dirty="0"/>
              <a:t> = 1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( P0 &gt; K∙P1 )			</a:t>
            </a:r>
            <a:r>
              <a:rPr lang="en-US" dirty="0">
                <a:sym typeface="Wingdings" panose="05000000000000000000" pitchFamily="2" charset="2"/>
              </a:rPr>
              <a:t>	</a:t>
            </a:r>
            <a:r>
              <a:rPr lang="en-US" b="1" dirty="0"/>
              <a:t>b</a:t>
            </a:r>
            <a:r>
              <a:rPr lang="en-US" b="1" baseline="-25000" dirty="0"/>
              <a:t>0</a:t>
            </a:r>
            <a:r>
              <a:rPr lang="en-US" b="1" dirty="0"/>
              <a:t> = 0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/>
              <a:t>not( P1 &gt; K∙P0 ) &amp; not( P0 &gt; K∙P1 ) 	</a:t>
            </a:r>
            <a:r>
              <a:rPr lang="en-US" dirty="0">
                <a:sym typeface="Wingdings" panose="05000000000000000000" pitchFamily="2" charset="2"/>
              </a:rPr>
              <a:t>	</a:t>
            </a:r>
            <a:r>
              <a:rPr lang="en-US" b="1" dirty="0">
                <a:sym typeface="Wingdings" panose="05000000000000000000" pitchFamily="2" charset="2"/>
              </a:rPr>
              <a:t>No </a:t>
            </a:r>
            <a:r>
              <a:rPr lang="en-US" b="1" dirty="0" smtClean="0">
                <a:sym typeface="Wingdings" panose="05000000000000000000" pitchFamily="2" charset="2"/>
              </a:rPr>
              <a:t>response</a:t>
            </a:r>
            <a:endParaRPr lang="en-US" b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January,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Example of Detection </a:t>
            </a:r>
            <a:r>
              <a:rPr lang="en-US" dirty="0" smtClean="0"/>
              <a:t>Algorithm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3709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January,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48772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19200"/>
            <a:ext cx="73152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January,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sz="2800" dirty="0"/>
              <a:t>Flat channel, </a:t>
            </a:r>
            <a:r>
              <a:rPr lang="en-US" sz="2800" dirty="0" err="1"/>
              <a:t>N</a:t>
            </a:r>
            <a:r>
              <a:rPr lang="en-US" sz="2800" baseline="-25000" dirty="0" err="1"/>
              <a:t>ss</a:t>
            </a:r>
            <a:r>
              <a:rPr lang="en-US" sz="2800" dirty="0"/>
              <a:t> = 4</a:t>
            </a:r>
            <a:r>
              <a:rPr lang="en-US" sz="2800" dirty="0" smtClean="0"/>
              <a:t>, </a:t>
            </a:r>
            <a:r>
              <a:rPr lang="en-US" sz="2800" dirty="0"/>
              <a:t>probabilities in AWGN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  <p:sp>
        <p:nvSpPr>
          <p:cNvPr id="9" name="TextBox 8"/>
          <p:cNvSpPr txBox="1"/>
          <p:nvPr/>
        </p:nvSpPr>
        <p:spPr>
          <a:xfrm>
            <a:off x="5181600" y="1295400"/>
            <a:ext cx="2274084" cy="276999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r>
              <a:rPr lang="en-US" dirty="0" smtClean="0"/>
              <a:t>P(</a:t>
            </a:r>
            <a:r>
              <a:rPr lang="en-US" dirty="0" err="1" smtClean="0"/>
              <a:t>NoResp</a:t>
            </a:r>
            <a:r>
              <a:rPr lang="en-US" dirty="0" smtClean="0"/>
              <a:t> </a:t>
            </a:r>
            <a:r>
              <a:rPr lang="en-US" dirty="0">
                <a:sym typeface="Wingdings" pitchFamily="2" charset="2"/>
              </a:rPr>
              <a:t> </a:t>
            </a:r>
            <a:r>
              <a:rPr lang="en-US" dirty="0" smtClean="0">
                <a:sym typeface="Wingdings" pitchFamily="2" charset="2"/>
              </a:rPr>
              <a:t>YES/NO) </a:t>
            </a:r>
            <a:r>
              <a:rPr lang="en-US" dirty="0">
                <a:sym typeface="Wingdings" pitchFamily="2" charset="2"/>
              </a:rPr>
              <a:t>= </a:t>
            </a:r>
            <a:r>
              <a:rPr lang="en-US" dirty="0" smtClean="0">
                <a:sym typeface="Wingdings" pitchFamily="2" charset="2"/>
              </a:rPr>
              <a:t>2.29e-2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828800" y="1143000"/>
            <a:ext cx="32047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ym typeface="Wingdings" pitchFamily="2" charset="2"/>
              </a:rPr>
              <a:t>1 bit, 6 tones:    Boost = +6.37 dB, K = 3</a:t>
            </a:r>
          </a:p>
          <a:p>
            <a:r>
              <a:rPr lang="en-US" sz="1400" b="1" dirty="0" smtClean="0">
                <a:sym typeface="Wingdings" pitchFamily="2" charset="2"/>
              </a:rPr>
              <a:t>2 bits 12 tones: Boost = +3.36 </a:t>
            </a:r>
            <a:r>
              <a:rPr lang="en-US" sz="1400" b="1" dirty="0">
                <a:sym typeface="Wingdings" pitchFamily="2" charset="2"/>
              </a:rPr>
              <a:t>dB, K = 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847744" y="2537936"/>
            <a:ext cx="2229456" cy="738664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pPr algn="ctr"/>
            <a:r>
              <a:rPr lang="en-US" sz="1400" u="sng" dirty="0" smtClean="0"/>
              <a:t>Probability of Error are for</a:t>
            </a:r>
          </a:p>
          <a:p>
            <a:r>
              <a:rPr lang="en-US" sz="1400" dirty="0" smtClean="0"/>
              <a:t>  6 tones payload with 1 bit</a:t>
            </a:r>
          </a:p>
          <a:p>
            <a:r>
              <a:rPr lang="en-US" sz="1400" dirty="0" smtClean="0"/>
              <a:t>12 tones payload with 2 bits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346899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dirty="0"/>
              <a:t>1x4 (TX antennas x  RX antennas)</a:t>
            </a:r>
          </a:p>
          <a:p>
            <a:r>
              <a:rPr lang="en-US" dirty="0" err="1"/>
              <a:t>N</a:t>
            </a:r>
            <a:r>
              <a:rPr lang="en-US" baseline="-25000" dirty="0" err="1"/>
              <a:t>ss</a:t>
            </a:r>
            <a:r>
              <a:rPr lang="en-US" dirty="0"/>
              <a:t> = 4</a:t>
            </a:r>
          </a:p>
          <a:p>
            <a:r>
              <a:rPr lang="en-US" dirty="0"/>
              <a:t>Channel D: SNR is for the ensemble of channel realizations</a:t>
            </a:r>
          </a:p>
          <a:p>
            <a:r>
              <a:rPr lang="en-US" dirty="0"/>
              <a:t>Timing offset added</a:t>
            </a:r>
          </a:p>
          <a:p>
            <a:pPr lvl="1"/>
            <a:r>
              <a:rPr lang="en-US" dirty="0"/>
              <a:t>+400 ns of timing error plus round trip delay for 100 m </a:t>
            </a:r>
          </a:p>
          <a:p>
            <a:r>
              <a:rPr lang="en-US" dirty="0"/>
              <a:t>CFO and Power imbalance added</a:t>
            </a:r>
          </a:p>
          <a:p>
            <a:r>
              <a:rPr lang="en-US" dirty="0"/>
              <a:t>4 signals are combined equally</a:t>
            </a:r>
          </a:p>
          <a:p>
            <a:r>
              <a:rPr lang="en-US" dirty="0"/>
              <a:t>Worst case analysis;</a:t>
            </a:r>
          </a:p>
          <a:p>
            <a:pPr lvl="1"/>
            <a:r>
              <a:rPr lang="en-US" dirty="0"/>
              <a:t>STA #1 reply b</a:t>
            </a:r>
            <a:r>
              <a:rPr lang="en-US" baseline="-25000" dirty="0"/>
              <a:t>0</a:t>
            </a:r>
            <a:r>
              <a:rPr lang="en-US" dirty="0"/>
              <a:t> = 1 and STA #2 to #4 replies b</a:t>
            </a:r>
            <a:r>
              <a:rPr lang="en-US" baseline="-25000" dirty="0"/>
              <a:t>0</a:t>
            </a:r>
            <a:r>
              <a:rPr lang="en-US" dirty="0"/>
              <a:t> = 0</a:t>
            </a:r>
          </a:p>
          <a:p>
            <a:pPr lvl="1"/>
            <a:r>
              <a:rPr lang="en-US" dirty="0"/>
              <a:t>Select tone locations that maximize crosstalk</a:t>
            </a:r>
          </a:p>
          <a:p>
            <a:pPr lvl="2"/>
            <a:r>
              <a:rPr lang="en-US" b="1" dirty="0"/>
              <a:t>b</a:t>
            </a:r>
            <a:r>
              <a:rPr lang="en-US" b="1" baseline="-25000" dirty="0"/>
              <a:t>0</a:t>
            </a:r>
            <a:r>
              <a:rPr lang="en-US" b="1" dirty="0"/>
              <a:t> = 1 </a:t>
            </a:r>
            <a:r>
              <a:rPr lang="en-US" dirty="0">
                <a:sym typeface="Wingdings" panose="05000000000000000000" pitchFamily="2" charset="2"/>
              </a:rPr>
              <a:t> T</a:t>
            </a:r>
            <a:r>
              <a:rPr lang="en-US" dirty="0"/>
              <a:t>ones locations: 1, 5, 9, 13, 17, 21</a:t>
            </a:r>
            <a:br>
              <a:rPr lang="en-US" dirty="0"/>
            </a:br>
            <a:r>
              <a:rPr lang="en-US" b="1" dirty="0"/>
              <a:t>b</a:t>
            </a:r>
            <a:r>
              <a:rPr lang="en-US" b="1" baseline="-25000" dirty="0"/>
              <a:t>0</a:t>
            </a:r>
            <a:r>
              <a:rPr lang="en-US" b="1" dirty="0"/>
              <a:t> = 0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T</a:t>
            </a:r>
            <a:r>
              <a:rPr lang="en-US" dirty="0"/>
              <a:t>ones locations: 2, 6, 10, 14, 18, </a:t>
            </a:r>
            <a:r>
              <a:rPr lang="en-US" dirty="0" smtClean="0"/>
              <a:t>22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January,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6 tones sequence Channel Sims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91568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January,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z="2400" dirty="0"/>
              <a:t>STA #1 Probability </a:t>
            </a:r>
            <a:r>
              <a:rPr lang="en-US" sz="2400" dirty="0" err="1"/>
              <a:t>Mis</a:t>
            </a:r>
            <a:r>
              <a:rPr lang="en-US" sz="2400" dirty="0"/>
              <a:t> &amp; False, </a:t>
            </a:r>
            <a:r>
              <a:rPr lang="en-US" sz="2400" dirty="0" err="1"/>
              <a:t>N</a:t>
            </a:r>
            <a:r>
              <a:rPr lang="en-US" sz="2400" baseline="-25000" dirty="0" err="1"/>
              <a:t>ss</a:t>
            </a:r>
            <a:r>
              <a:rPr lang="en-US" sz="2400" dirty="0"/>
              <a:t> = 4,</a:t>
            </a:r>
            <a:br>
              <a:rPr lang="en-US" sz="2400" dirty="0"/>
            </a:br>
            <a:r>
              <a:rPr lang="en-US" sz="2400" dirty="0"/>
              <a:t>Channel D and </a:t>
            </a:r>
            <a:r>
              <a:rPr lang="en-US" sz="2400" dirty="0" err="1"/>
              <a:t>uMI</a:t>
            </a:r>
            <a:r>
              <a:rPr lang="en-US" sz="2400" dirty="0"/>
              <a:t>-NLOS with CFO &amp; Time Offset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219200"/>
            <a:ext cx="73152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2362200" y="4667071"/>
            <a:ext cx="2858475" cy="1200329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none" rtlCol="0">
            <a:spAutoFit/>
          </a:bodyPr>
          <a:lstStyle/>
          <a:p>
            <a:r>
              <a:rPr lang="en-US" b="1" dirty="0" smtClean="0"/>
              <a:t>4 STAs with 1 TX antenna per RU26</a:t>
            </a:r>
          </a:p>
          <a:p>
            <a:r>
              <a:rPr lang="en-US" b="1" dirty="0" smtClean="0"/>
              <a:t>AP with 4 RX antennas</a:t>
            </a:r>
          </a:p>
          <a:p>
            <a:r>
              <a:rPr lang="en-US" dirty="0" smtClean="0"/>
              <a:t>CP: </a:t>
            </a:r>
            <a:r>
              <a:rPr lang="en-US" dirty="0"/>
              <a:t>1.6 us, Time offset: 1.0667 us</a:t>
            </a:r>
          </a:p>
          <a:p>
            <a:r>
              <a:rPr lang="en-US" dirty="0" smtClean="0"/>
              <a:t>#</a:t>
            </a:r>
            <a:r>
              <a:rPr lang="en-US" dirty="0"/>
              <a:t>1 send </a:t>
            </a:r>
            <a:r>
              <a:rPr lang="en-US" dirty="0" smtClean="0"/>
              <a:t>b0 </a:t>
            </a:r>
            <a:r>
              <a:rPr lang="en-US" dirty="0"/>
              <a:t>= 1, #2 to #4 send b0 = </a:t>
            </a:r>
            <a:r>
              <a:rPr lang="en-US" dirty="0" smtClean="0"/>
              <a:t>0</a:t>
            </a:r>
            <a:endParaRPr lang="en-US" dirty="0"/>
          </a:p>
          <a:p>
            <a:r>
              <a:rPr lang="en-US" dirty="0" smtClean="0"/>
              <a:t>#1 to #4 power: [0, +5, +10, +15] dB</a:t>
            </a:r>
          </a:p>
          <a:p>
            <a:r>
              <a:rPr lang="en-US" dirty="0" smtClean="0"/>
              <a:t>#</a:t>
            </a:r>
            <a:r>
              <a:rPr lang="en-US" dirty="0"/>
              <a:t>1 to #</a:t>
            </a:r>
            <a:r>
              <a:rPr lang="en-US" dirty="0" smtClean="0"/>
              <a:t>4 CFO: [-400, +400, -400, +400] Hz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7543800" y="3043535"/>
            <a:ext cx="152400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Signal power  normalized for the realization ensemble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543800" y="2300405"/>
            <a:ext cx="152400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Time offset is 400ns of timing error plus 100m round-trip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828800" y="1368623"/>
            <a:ext cx="28194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b="1" dirty="0">
                <a:sym typeface="Wingdings" pitchFamily="2" charset="2"/>
              </a:rPr>
              <a:t>6 tones:   Boost = +6.37 dB, K = 3</a:t>
            </a:r>
          </a:p>
        </p:txBody>
      </p:sp>
    </p:spTree>
    <p:extLst>
      <p:ext uri="{BB962C8B-B14F-4D97-AF65-F5344CB8AC3E}">
        <p14:creationId xmlns:p14="http://schemas.microsoft.com/office/powerpoint/2010/main" val="226893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sz="1600" dirty="0" smtClean="0"/>
              <a:t>Proposed to define an </a:t>
            </a:r>
            <a:r>
              <a:rPr lang="en-US" sz="1600" dirty="0" err="1" smtClean="0"/>
              <a:t>NDP</a:t>
            </a:r>
            <a:r>
              <a:rPr lang="en-US" sz="1600" dirty="0" smtClean="0"/>
              <a:t> short feedback report mechanism based on sets of 6 tones in any </a:t>
            </a:r>
            <a:r>
              <a:rPr lang="en-US" sz="1600" dirty="0" err="1" smtClean="0"/>
              <a:t>RU26</a:t>
            </a:r>
            <a:r>
              <a:rPr lang="en-US" sz="1600" dirty="0" smtClean="0"/>
              <a:t>.</a:t>
            </a:r>
          </a:p>
          <a:p>
            <a:r>
              <a:rPr lang="en-US" sz="1600" dirty="0" smtClean="0"/>
              <a:t>One bit of response require 2 sets</a:t>
            </a:r>
          </a:p>
          <a:p>
            <a:r>
              <a:rPr lang="en-US" sz="1600" dirty="0" smtClean="0"/>
              <a:t>Two bits of response requires 4 sets.</a:t>
            </a:r>
          </a:p>
          <a:p>
            <a:r>
              <a:rPr lang="en-US" sz="1600" dirty="0" smtClean="0"/>
              <a:t>Users are multiplexed in the frequency domain and time domain using P matrix.</a:t>
            </a:r>
          </a:p>
          <a:p>
            <a:r>
              <a:rPr lang="en-US" sz="1600" dirty="0" smtClean="0"/>
              <a:t>The design has the following attributes:</a:t>
            </a:r>
          </a:p>
          <a:p>
            <a:pPr lvl="1"/>
            <a:r>
              <a:rPr lang="en-US" sz="1600" dirty="0" smtClean="0"/>
              <a:t>Interleaving </a:t>
            </a:r>
            <a:r>
              <a:rPr lang="en-US" sz="1600" dirty="0"/>
              <a:t>in frequency non-nulls with nulls tones makes the RX detection insensitive to the Channel frequency response</a:t>
            </a:r>
          </a:p>
          <a:p>
            <a:pPr lvl="1"/>
            <a:r>
              <a:rPr lang="en-US" sz="1600" dirty="0"/>
              <a:t>Detection algorithm is independent of RX level, Interference, P-Matrix size (i.e. number of symbols), number of RX antennas and Sequence</a:t>
            </a:r>
          </a:p>
          <a:p>
            <a:pPr lvl="1"/>
            <a:r>
              <a:rPr lang="en-US" sz="1600" dirty="0" smtClean="0"/>
              <a:t>Feedback </a:t>
            </a:r>
            <a:r>
              <a:rPr lang="en-US" sz="1600" dirty="0"/>
              <a:t>response is an affirmative </a:t>
            </a:r>
            <a:r>
              <a:rPr lang="en-US" sz="1600" dirty="0" err="1"/>
              <a:t>b</a:t>
            </a:r>
            <a:r>
              <a:rPr lang="en-US" sz="1600" baseline="-25000" dirty="0" err="1"/>
              <a:t>n</a:t>
            </a:r>
            <a:r>
              <a:rPr lang="en-US" sz="1600" dirty="0"/>
              <a:t> = 1 or </a:t>
            </a:r>
            <a:r>
              <a:rPr lang="en-US" sz="1600" dirty="0" err="1"/>
              <a:t>b</a:t>
            </a:r>
            <a:r>
              <a:rPr lang="en-US" sz="1600" baseline="-25000" dirty="0" err="1"/>
              <a:t>n</a:t>
            </a:r>
            <a:r>
              <a:rPr lang="en-US" sz="1600" dirty="0"/>
              <a:t> = 0</a:t>
            </a:r>
          </a:p>
          <a:p>
            <a:pPr lvl="2"/>
            <a:r>
              <a:rPr lang="en-US" sz="1200" dirty="0"/>
              <a:t>AP knows which STAs that did not reply</a:t>
            </a:r>
          </a:p>
          <a:p>
            <a:pPr lvl="1"/>
            <a:r>
              <a:rPr lang="en-US" sz="1600" dirty="0"/>
              <a:t>For SNR ≥ 0, False detection rate is very small (&lt; 10</a:t>
            </a:r>
            <a:r>
              <a:rPr lang="en-US" sz="1600" baseline="30000" dirty="0"/>
              <a:t>-6</a:t>
            </a:r>
            <a:r>
              <a:rPr lang="en-US" sz="1600" dirty="0"/>
              <a:t>)</a:t>
            </a:r>
            <a:endParaRPr lang="en-US" sz="1600" baseline="30000" dirty="0"/>
          </a:p>
          <a:p>
            <a:pPr lvl="1"/>
            <a:r>
              <a:rPr lang="en-US" sz="1600" dirty="0"/>
              <a:t>PAPR of 6 tones sequence is between 3.51 to 5.21 </a:t>
            </a:r>
            <a:r>
              <a:rPr lang="en-US" sz="1600" dirty="0" smtClean="0"/>
              <a:t>dB</a:t>
            </a:r>
          </a:p>
          <a:p>
            <a:r>
              <a:rPr lang="en-US" sz="1600" dirty="0" smtClean="0"/>
              <a:t>The design can be extended to wide BW, i.e. a </a:t>
            </a:r>
            <a:r>
              <a:rPr lang="en-US" sz="1600" dirty="0" err="1" smtClean="0"/>
              <a:t>242RU</a:t>
            </a:r>
            <a:r>
              <a:rPr lang="en-US" sz="1600" dirty="0" smtClean="0"/>
              <a:t> to allow each </a:t>
            </a:r>
            <a:r>
              <a:rPr lang="en-US" sz="1600" dirty="0" err="1" smtClean="0"/>
              <a:t>STA</a:t>
            </a:r>
            <a:r>
              <a:rPr lang="en-US" sz="1600" dirty="0" smtClean="0"/>
              <a:t> to occupy </a:t>
            </a:r>
            <a:r>
              <a:rPr lang="en-US" sz="1600" dirty="0" err="1" smtClean="0"/>
              <a:t>20MHz</a:t>
            </a:r>
            <a:r>
              <a:rPr lang="en-US" sz="1600" dirty="0" smtClean="0"/>
              <a:t>. </a:t>
            </a:r>
            <a:endParaRPr lang="en-US" sz="16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January,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5995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[1] IEEE 802.11-16/1367r0: </a:t>
            </a:r>
            <a:r>
              <a:rPr lang="en-US" dirty="0" smtClean="0">
                <a:hlinkClick r:id="rId2"/>
              </a:rPr>
              <a:t>NDP feedback report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[2] </a:t>
            </a:r>
            <a:r>
              <a:rPr lang="en-US" dirty="0"/>
              <a:t>IEEE 802.11-15/1334r1: </a:t>
            </a:r>
            <a:r>
              <a:rPr lang="en-US" dirty="0">
                <a:hlinkClick r:id="rId3"/>
              </a:rPr>
              <a:t>HE-LTF sequence design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[3] IEEE 11-16-0xxx-00-00ax-Proposed spec text for NDP feedback report </a:t>
            </a:r>
            <a:r>
              <a:rPr lang="en-US" dirty="0" smtClean="0"/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January,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9366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219200"/>
            <a:ext cx="83820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/>
              <a:t>Do you agree to add to the </a:t>
            </a:r>
            <a:r>
              <a:rPr lang="en-US" sz="1600" dirty="0" smtClean="0"/>
              <a:t>spec: 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The </a:t>
            </a:r>
            <a:r>
              <a:rPr lang="en-US" sz="1600" dirty="0" err="1" smtClean="0"/>
              <a:t>NDP</a:t>
            </a:r>
            <a:r>
              <a:rPr lang="en-US" sz="1600" dirty="0" smtClean="0"/>
              <a:t> short feedback report </a:t>
            </a:r>
            <a:r>
              <a:rPr lang="en-US" sz="1600" dirty="0" smtClean="0"/>
              <a:t>design uses </a:t>
            </a:r>
            <a:r>
              <a:rPr lang="en-US" sz="1600" dirty="0" smtClean="0"/>
              <a:t>sets of 6 tones in any </a:t>
            </a:r>
            <a:r>
              <a:rPr lang="en-US" sz="1600" dirty="0" err="1" smtClean="0"/>
              <a:t>26RU</a:t>
            </a:r>
            <a:r>
              <a:rPr lang="en-US" sz="1600" dirty="0" smtClean="0"/>
              <a:t> as </a:t>
            </a:r>
            <a:r>
              <a:rPr lang="en-US" sz="1600" dirty="0" smtClean="0"/>
              <a:t>defined in the table and diagrams below. </a:t>
            </a:r>
            <a:r>
              <a:rPr lang="en-US" sz="1600" dirty="0" smtClean="0"/>
              <a:t>Time domain P matrix spreading (</a:t>
            </a:r>
            <a:r>
              <a:rPr lang="en-US" sz="1600" dirty="0" err="1" smtClean="0"/>
              <a:t>2x2</a:t>
            </a:r>
            <a:r>
              <a:rPr lang="en-US" sz="1600" dirty="0" smtClean="0"/>
              <a:t> and </a:t>
            </a:r>
            <a:r>
              <a:rPr lang="en-US" sz="1600" dirty="0" err="1" smtClean="0"/>
              <a:t>4x4</a:t>
            </a:r>
            <a:r>
              <a:rPr lang="en-US" sz="1600" dirty="0" smtClean="0"/>
              <a:t>) is used to enhance </a:t>
            </a:r>
            <a:r>
              <a:rPr lang="en-US" sz="1600" dirty="0" smtClean="0"/>
              <a:t>reliability and </a:t>
            </a:r>
            <a:r>
              <a:rPr lang="en-US" sz="1600" dirty="0" smtClean="0"/>
              <a:t>multiplex </a:t>
            </a:r>
            <a:r>
              <a:rPr lang="en-US" sz="1600" dirty="0" smtClean="0"/>
              <a:t>users. </a:t>
            </a:r>
            <a:r>
              <a:rPr lang="en-US" sz="1600" dirty="0"/>
              <a:t>1 bit feedback requires two sets – sets #1 and #2 or sets #3 and #4 depending on what sets are allocated to a user</a:t>
            </a:r>
            <a:r>
              <a:rPr lang="en-US" sz="1600" dirty="0" smtClean="0"/>
              <a:t>. 2 bit feedback require the use of all 4 tone sets.</a:t>
            </a:r>
            <a:r>
              <a:rPr lang="en-US" sz="1600" dirty="0"/>
              <a:t> </a:t>
            </a:r>
            <a:r>
              <a:rPr lang="en-US" sz="1600" dirty="0" smtClean="0"/>
              <a:t>When tone </a:t>
            </a:r>
            <a:r>
              <a:rPr lang="en-US" sz="1600" dirty="0"/>
              <a:t>sets #1 and #</a:t>
            </a:r>
            <a:r>
              <a:rPr lang="en-US" sz="1600" dirty="0" smtClean="0"/>
              <a:t>2 are used to send 1 bit, bit </a:t>
            </a:r>
            <a:r>
              <a:rPr lang="en-US" sz="1600" dirty="0"/>
              <a:t>= 1 is </a:t>
            </a:r>
            <a:r>
              <a:rPr lang="en-US" sz="1600" dirty="0" smtClean="0"/>
              <a:t>sent by sending </a:t>
            </a:r>
            <a:r>
              <a:rPr lang="en-US" sz="1600" dirty="0"/>
              <a:t>energy </a:t>
            </a:r>
            <a:r>
              <a:rPr lang="en-US" sz="1600" dirty="0" smtClean="0"/>
              <a:t>only on </a:t>
            </a:r>
            <a:r>
              <a:rPr lang="en-US" sz="1600" dirty="0"/>
              <a:t>tone set #1 </a:t>
            </a:r>
            <a:r>
              <a:rPr lang="en-US" sz="1600" dirty="0" smtClean="0"/>
              <a:t>with </a:t>
            </a:r>
            <a:r>
              <a:rPr lang="en-US" sz="1600" dirty="0" err="1" smtClean="0"/>
              <a:t>6dB</a:t>
            </a:r>
            <a:r>
              <a:rPr lang="en-US" sz="1600" dirty="0" smtClean="0"/>
              <a:t> power boost relative to the signaled target </a:t>
            </a:r>
            <a:r>
              <a:rPr lang="en-US" sz="1600" dirty="0" err="1" smtClean="0"/>
              <a:t>RSSI</a:t>
            </a:r>
            <a:r>
              <a:rPr lang="en-US" sz="1600" dirty="0"/>
              <a:t>.</a:t>
            </a:r>
            <a:r>
              <a:rPr lang="en-US" sz="1600" dirty="0" smtClean="0"/>
              <a:t> bit = 0 is sent similarly using tone set #2. If 2 bits are sent the power boost is </a:t>
            </a:r>
            <a:r>
              <a:rPr lang="en-US" sz="1600" dirty="0" err="1" smtClean="0"/>
              <a:t>3dB</a:t>
            </a:r>
            <a:r>
              <a:rPr lang="en-US" sz="1600" dirty="0" smtClean="0"/>
              <a:t>.</a:t>
            </a:r>
            <a:endParaRPr lang="en-US" sz="16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January,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381000"/>
          </a:xfrm>
        </p:spPr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  <p:graphicFrame>
        <p:nvGraphicFramePr>
          <p:cNvPr id="16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0009160"/>
              </p:ext>
            </p:extLst>
          </p:nvPr>
        </p:nvGraphicFramePr>
        <p:xfrm>
          <a:off x="4876801" y="3673991"/>
          <a:ext cx="3563703" cy="27268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9109"/>
                <a:gridCol w="1187902"/>
                <a:gridCol w="1306692"/>
              </a:tblGrid>
              <a:tr h="65417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Tone Set #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Left or Right of DC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Centered</a:t>
                      </a:r>
                    </a:p>
                    <a:p>
                      <a:pPr algn="ctr"/>
                      <a:r>
                        <a:rPr lang="en-US" sz="1400" b="1" dirty="0" smtClean="0"/>
                        <a:t>on DC</a:t>
                      </a:r>
                      <a:endParaRPr lang="en-US" sz="1400" b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03208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1:4:21</a:t>
                      </a:r>
                      <a:endParaRPr lang="en-US" sz="1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-15:4:-7,</a:t>
                      </a:r>
                    </a:p>
                    <a:p>
                      <a:pPr algn="ctr"/>
                      <a:r>
                        <a:rPr lang="en-US" sz="1400" b="1" dirty="0" smtClean="0"/>
                        <a:t>4:4:12</a:t>
                      </a:r>
                      <a:endParaRPr lang="en-US" sz="1400" b="1" dirty="0"/>
                    </a:p>
                  </a:txBody>
                  <a:tcPr anchor="ctr"/>
                </a:tc>
              </a:tr>
              <a:tr h="503208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B88C00"/>
                          </a:solidFill>
                        </a:rPr>
                        <a:t>2</a:t>
                      </a:r>
                      <a:endParaRPr lang="en-US" sz="1400" b="1" dirty="0">
                        <a:solidFill>
                          <a:srgbClr val="B88C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B88C00"/>
                          </a:solidFill>
                        </a:rPr>
                        <a:t>3:4:23</a:t>
                      </a:r>
                      <a:endParaRPr lang="en-US" sz="1400" b="1" dirty="0">
                        <a:solidFill>
                          <a:srgbClr val="B88C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B88C00"/>
                          </a:solidFill>
                        </a:rPr>
                        <a:t>-13:4:-5,</a:t>
                      </a:r>
                    </a:p>
                    <a:p>
                      <a:pPr algn="ctr"/>
                      <a:r>
                        <a:rPr lang="en-US" sz="1400" b="1" dirty="0" smtClean="0">
                          <a:solidFill>
                            <a:srgbClr val="B88C00"/>
                          </a:solidFill>
                        </a:rPr>
                        <a:t>6:4:14</a:t>
                      </a:r>
                    </a:p>
                  </a:txBody>
                  <a:tcPr anchor="ctr"/>
                </a:tc>
              </a:tr>
              <a:tr h="503208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2:4:22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-14:4:-6,</a:t>
                      </a:r>
                    </a:p>
                    <a:p>
                      <a:pPr algn="ctr"/>
                      <a:r>
                        <a:rPr lang="en-US" sz="1400" b="1" dirty="0" smtClean="0">
                          <a:solidFill>
                            <a:srgbClr val="FF0000"/>
                          </a:solidFill>
                        </a:rPr>
                        <a:t>5:4:13</a:t>
                      </a:r>
                    </a:p>
                  </a:txBody>
                  <a:tcPr anchor="ctr"/>
                </a:tc>
              </a:tr>
              <a:tr h="503208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1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B050"/>
                          </a:solidFill>
                        </a:rPr>
                        <a:t>4:4:24</a:t>
                      </a:r>
                      <a:endParaRPr lang="en-US" sz="14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rgbClr val="00B050"/>
                          </a:solidFill>
                        </a:rPr>
                        <a:t>-12:4:-4,</a:t>
                      </a:r>
                    </a:p>
                    <a:p>
                      <a:pPr algn="ctr"/>
                      <a:r>
                        <a:rPr lang="en-US" sz="1400" b="1" dirty="0" smtClean="0">
                          <a:solidFill>
                            <a:srgbClr val="00B050"/>
                          </a:solidFill>
                        </a:rPr>
                        <a:t>7:4:15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5304439" y="3319046"/>
            <a:ext cx="26869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u="sng" dirty="0" smtClean="0"/>
              <a:t>4X HE-LTF Tones transmitted</a:t>
            </a:r>
            <a:endParaRPr lang="en-US" sz="1600" u="sng" dirty="0"/>
          </a:p>
        </p:txBody>
      </p:sp>
      <p:pic>
        <p:nvPicPr>
          <p:cNvPr id="18" name="Picture 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325" y="3657600"/>
            <a:ext cx="29908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1076325" y="4267200"/>
            <a:ext cx="2990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All RUs, except RU centered at DC</a:t>
            </a:r>
            <a:endParaRPr lang="en-US" dirty="0"/>
          </a:p>
        </p:txBody>
      </p:sp>
      <p:pic>
        <p:nvPicPr>
          <p:cNvPr id="20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4599801"/>
            <a:ext cx="3781425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TextBox 20"/>
          <p:cNvSpPr txBox="1"/>
          <p:nvPr/>
        </p:nvSpPr>
        <p:spPr>
          <a:xfrm>
            <a:off x="714375" y="5209401"/>
            <a:ext cx="37814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RU centered at DC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476250" y="5446693"/>
            <a:ext cx="46291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Notes:	</a:t>
            </a:r>
          </a:p>
          <a:p>
            <a:r>
              <a:rPr lang="en-US" sz="1400" dirty="0" smtClean="0"/>
              <a:t>Dots represent </a:t>
            </a:r>
            <a:r>
              <a:rPr lang="en-US" sz="1400" dirty="0"/>
              <a:t>unallocated tones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For all RU-26 except DC, offset count is from leftmost tone.</a:t>
            </a:r>
          </a:p>
          <a:p>
            <a:r>
              <a:rPr lang="en-US" sz="1400" dirty="0" smtClean="0"/>
              <a:t>For RU-26 at DC</a:t>
            </a:r>
            <a:r>
              <a:rPr lang="en-US" sz="1400" dirty="0"/>
              <a:t>, </a:t>
            </a:r>
            <a:r>
              <a:rPr lang="en-US" sz="1400" dirty="0" smtClean="0"/>
              <a:t>offset </a:t>
            </a:r>
            <a:r>
              <a:rPr lang="en-US" sz="1400" dirty="0"/>
              <a:t>count </a:t>
            </a:r>
            <a:r>
              <a:rPr lang="en-US" sz="1400" dirty="0" smtClean="0"/>
              <a:t>is from DC.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85282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b="1" dirty="0"/>
              <a:t>It is well accepted that being able to get </a:t>
            </a:r>
            <a:r>
              <a:rPr lang="en-US" b="1" dirty="0" smtClean="0"/>
              <a:t>a very </a:t>
            </a:r>
            <a:r>
              <a:rPr lang="en-US" b="1" dirty="0"/>
              <a:t>short simultaneous feedback from a high number of STAs (all STAs) </a:t>
            </a:r>
            <a:r>
              <a:rPr lang="en-US" b="1" dirty="0" smtClean="0"/>
              <a:t>improve the 11ax </a:t>
            </a:r>
            <a:r>
              <a:rPr lang="en-US" b="1" dirty="0"/>
              <a:t>system and power efficiencies [1</a:t>
            </a:r>
            <a:r>
              <a:rPr lang="en-US" b="1" dirty="0" smtClean="0"/>
              <a:t>], [3]</a:t>
            </a:r>
            <a:endParaRPr lang="en-US" b="1" dirty="0"/>
          </a:p>
          <a:p>
            <a:pPr lvl="1"/>
            <a:r>
              <a:rPr lang="en-US" dirty="0"/>
              <a:t>Many feedbacks require 1 bit: PS-Poll (power efficiency), Channel Availability (collisions avoidance)</a:t>
            </a:r>
          </a:p>
          <a:p>
            <a:pPr lvl="1"/>
            <a:r>
              <a:rPr lang="en-US" dirty="0"/>
              <a:t>Other feedbacks could be 2 </a:t>
            </a:r>
            <a:r>
              <a:rPr lang="en-US" dirty="0" smtClean="0"/>
              <a:t>bit. For example: </a:t>
            </a:r>
            <a:r>
              <a:rPr lang="en-US" dirty="0"/>
              <a:t>“How many buffered Bytes for transmission: 0, 1 to 1000, 1000 to 5000, &gt; 5000 ?”</a:t>
            </a:r>
          </a:p>
          <a:p>
            <a:pPr lvl="1"/>
            <a:r>
              <a:rPr lang="en-US" dirty="0"/>
              <a:t>A short simultaneous resource request feedback (1 or several bits) capable of supporting a high number of STAs is needed for an efficient UL MU simultaneous scheduling in addition to the existing (or enhanced) piggybacked buffer information</a:t>
            </a:r>
          </a:p>
          <a:p>
            <a:pPr lvl="1"/>
            <a:r>
              <a:rPr lang="en-US" dirty="0"/>
              <a:t>Less overhead for resource request feedback than polling method</a:t>
            </a:r>
          </a:p>
          <a:p>
            <a:pPr lvl="1"/>
            <a:r>
              <a:rPr lang="en-US" dirty="0"/>
              <a:t>Low and stable latency for resource request feedback, compared to possibly high and unpredictable latency with CSMA-CA in dense </a:t>
            </a:r>
            <a:r>
              <a:rPr lang="en-US" dirty="0" smtClean="0"/>
              <a:t>environments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January,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Background (1)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8956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sz="2400" dirty="0" smtClean="0"/>
              <a:t>In </a:t>
            </a:r>
            <a:r>
              <a:rPr lang="en-US" sz="2400" dirty="0"/>
              <a:t>Nov. </a:t>
            </a:r>
            <a:r>
              <a:rPr lang="en-US" sz="2400" dirty="0" smtClean="0"/>
              <a:t>2016, added </a:t>
            </a:r>
            <a:r>
              <a:rPr lang="en-US" sz="2400" dirty="0" err="1" smtClean="0"/>
              <a:t>subclause</a:t>
            </a:r>
            <a:r>
              <a:rPr lang="en-US" sz="2400" dirty="0" smtClean="0"/>
              <a:t> 25.5.2.7 to the spec: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25.5.2.7 </a:t>
            </a:r>
            <a:r>
              <a:rPr lang="en-US" b="1" dirty="0"/>
              <a:t>NDP feedback report </a:t>
            </a:r>
            <a:r>
              <a:rPr lang="en-US" b="1" dirty="0" smtClean="0"/>
              <a:t>procedure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r>
              <a:rPr lang="en-US" sz="1600" dirty="0" smtClean="0"/>
              <a:t>The </a:t>
            </a:r>
            <a:r>
              <a:rPr lang="en-US" sz="1600" dirty="0"/>
              <a:t>NDP feedback report is a mechanism for an HE AP to collect short feedbacks from a very high number of HE STAs, in an efficient manner. The feedbacks (e.g. resource requests) are sent without data payloads in response to a Trigger frame. The feedbacks are not for channel sounding. This mechanism is optional for non-AP STA</a:t>
            </a:r>
            <a:r>
              <a:rPr lang="en-US" sz="1600" dirty="0" smtClean="0"/>
              <a:t>.</a:t>
            </a:r>
          </a:p>
          <a:p>
            <a:endParaRPr lang="en-US" sz="2400" dirty="0" smtClean="0"/>
          </a:p>
          <a:p>
            <a:r>
              <a:rPr lang="en-US" sz="2400" dirty="0" smtClean="0"/>
              <a:t>But details of the NDP feedback mechanism are TBD</a:t>
            </a:r>
          </a:p>
          <a:p>
            <a:endParaRPr lang="en-US" sz="2400" dirty="0"/>
          </a:p>
          <a:p>
            <a:r>
              <a:rPr lang="en-US" sz="2400" dirty="0" smtClean="0"/>
              <a:t>This contribution propose a signaling technique for the </a:t>
            </a:r>
            <a:r>
              <a:rPr lang="en-US" sz="2400" dirty="0"/>
              <a:t>NDP feedback mechanism that </a:t>
            </a:r>
            <a:r>
              <a:rPr lang="en-US" sz="2400" dirty="0" smtClean="0"/>
              <a:t>can handle a high number of STAs and is power and air time efficient</a:t>
            </a:r>
            <a:endParaRPr lang="en-US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January,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Background (2)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9426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dirty="0"/>
              <a:t>UL MU transmission in response to a trigger frame</a:t>
            </a:r>
          </a:p>
          <a:p>
            <a:r>
              <a:rPr lang="en-US" dirty="0" smtClean="0"/>
              <a:t>Use frequency dimension for </a:t>
            </a:r>
            <a:r>
              <a:rPr lang="en-US" dirty="0"/>
              <a:t>many small orthogonal allocations</a:t>
            </a:r>
          </a:p>
          <a:p>
            <a:r>
              <a:rPr lang="en-US" dirty="0" smtClean="0"/>
              <a:t>To </a:t>
            </a:r>
            <a:r>
              <a:rPr lang="en-US" dirty="0"/>
              <a:t>avoid </a:t>
            </a:r>
            <a:r>
              <a:rPr lang="en-US" dirty="0" smtClean="0"/>
              <a:t>collisions, assign orthogonal allocations to users</a:t>
            </a:r>
            <a:endParaRPr lang="en-US" dirty="0"/>
          </a:p>
          <a:p>
            <a:r>
              <a:rPr lang="en-US" dirty="0"/>
              <a:t>No data payload (</a:t>
            </a:r>
            <a:r>
              <a:rPr lang="en-US" dirty="0" smtClean="0"/>
              <a:t>NDP), STAs transmit </a:t>
            </a:r>
            <a:r>
              <a:rPr lang="en-US" dirty="0"/>
              <a:t>energy on one </a:t>
            </a:r>
            <a:r>
              <a:rPr lang="en-US" dirty="0" smtClean="0"/>
              <a:t>orthogonal allocation for </a:t>
            </a:r>
            <a:r>
              <a:rPr lang="en-US" dirty="0"/>
              <a:t>feedback</a:t>
            </a:r>
          </a:p>
          <a:p>
            <a:pPr lvl="1"/>
            <a:r>
              <a:rPr lang="en-US" dirty="0"/>
              <a:t>with spreading gain </a:t>
            </a:r>
            <a:r>
              <a:rPr lang="en-US" dirty="0" smtClean="0"/>
              <a:t>in time domain for </a:t>
            </a:r>
            <a:r>
              <a:rPr lang="en-US" dirty="0"/>
              <a:t>PHY robustness</a:t>
            </a:r>
          </a:p>
          <a:p>
            <a:r>
              <a:rPr lang="en-US" dirty="0" smtClean="0"/>
              <a:t>For minimal </a:t>
            </a:r>
            <a:r>
              <a:rPr lang="en-US" dirty="0"/>
              <a:t>changes to the current PHY, we propose</a:t>
            </a:r>
          </a:p>
          <a:p>
            <a:pPr lvl="1"/>
            <a:r>
              <a:rPr lang="en-US" dirty="0"/>
              <a:t>to use UL MU NDP simultaneous transmissions in response to a trigger frame</a:t>
            </a:r>
          </a:p>
          <a:p>
            <a:pPr lvl="1"/>
            <a:r>
              <a:rPr lang="en-US" dirty="0"/>
              <a:t>and to define orthogonal allocations (resource block RBs) to multiplex different STAs’ feedbacks</a:t>
            </a:r>
          </a:p>
          <a:p>
            <a:pPr lvl="1"/>
            <a:r>
              <a:rPr lang="en-US" dirty="0"/>
              <a:t>These orthogonal allocations (RBs) </a:t>
            </a:r>
            <a:r>
              <a:rPr lang="en-US" dirty="0" smtClean="0"/>
              <a:t>are </a:t>
            </a:r>
            <a:r>
              <a:rPr lang="en-US" dirty="0"/>
              <a:t>defined by using different frequency </a:t>
            </a:r>
            <a:r>
              <a:rPr lang="en-US" dirty="0" smtClean="0"/>
              <a:t>tone sets 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January,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z="2800" dirty="0"/>
              <a:t>How to define </a:t>
            </a:r>
            <a:r>
              <a:rPr lang="en-US" sz="2800" dirty="0" smtClean="0"/>
              <a:t>the NDP </a:t>
            </a:r>
            <a:r>
              <a:rPr lang="en-US" sz="2800" dirty="0"/>
              <a:t>feedback mechanism?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931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572000"/>
          </a:xfrm>
        </p:spPr>
        <p:txBody>
          <a:bodyPr/>
          <a:lstStyle/>
          <a:p>
            <a:r>
              <a:rPr lang="en-US" sz="2400" dirty="0" smtClean="0"/>
              <a:t>There are 9 RUs of 26 tones in 20 MHz. Each 26 tones RU are sub-divided into four sets of 6 tones.</a:t>
            </a:r>
          </a:p>
          <a:p>
            <a:pPr lvl="1"/>
            <a:r>
              <a:rPr lang="en-US" sz="2000" dirty="0" smtClean="0"/>
              <a:t>6 tones sets are chosen to pack 2 users per 26 tones RU</a:t>
            </a:r>
          </a:p>
          <a:p>
            <a:pPr lvl="1"/>
            <a:r>
              <a:rPr lang="en-US" sz="2000" dirty="0" smtClean="0"/>
              <a:t>6 tones sets have enough frequency </a:t>
            </a:r>
            <a:r>
              <a:rPr lang="en-US" sz="2000" dirty="0"/>
              <a:t>diversity per 26 tones </a:t>
            </a:r>
            <a:r>
              <a:rPr lang="en-US" sz="2000" dirty="0" smtClean="0"/>
              <a:t>RU</a:t>
            </a:r>
          </a:p>
          <a:p>
            <a:r>
              <a:rPr lang="en-US" sz="2400" dirty="0" smtClean="0"/>
              <a:t>One </a:t>
            </a:r>
            <a:r>
              <a:rPr lang="en-US" sz="2400" dirty="0"/>
              <a:t>or </a:t>
            </a:r>
            <a:r>
              <a:rPr lang="en-US" sz="2400" dirty="0" smtClean="0"/>
              <a:t>two bit are assigned </a:t>
            </a:r>
            <a:r>
              <a:rPr lang="en-US" sz="2400" dirty="0"/>
              <a:t>to </a:t>
            </a:r>
            <a:r>
              <a:rPr lang="en-US" sz="2400" dirty="0" smtClean="0"/>
              <a:t>one user </a:t>
            </a:r>
            <a:r>
              <a:rPr lang="en-US" sz="2400" dirty="0"/>
              <a:t>feedback </a:t>
            </a:r>
            <a:r>
              <a:rPr lang="en-US" sz="2400" dirty="0" smtClean="0"/>
              <a:t>response</a:t>
            </a:r>
          </a:p>
          <a:p>
            <a:r>
              <a:rPr lang="en-US" sz="2400" dirty="0" smtClean="0"/>
              <a:t>Two sets of 6 tones are used to transmit 1 bit</a:t>
            </a:r>
          </a:p>
          <a:p>
            <a:r>
              <a:rPr lang="en-US" sz="2400" dirty="0" smtClean="0"/>
              <a:t>Channel estimation is not needed for detection</a:t>
            </a:r>
          </a:p>
          <a:p>
            <a:r>
              <a:rPr lang="en-US" sz="2400" dirty="0" smtClean="0"/>
              <a:t>AP and STAs must have a prior agreement on tone sets and P-matrix spreading to use for a given response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January,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Overview of proposed signaling for Short Feedback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53464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2205969"/>
              </p:ext>
            </p:extLst>
          </p:nvPr>
        </p:nvGraphicFramePr>
        <p:xfrm>
          <a:off x="5029200" y="2066330"/>
          <a:ext cx="2983665" cy="3474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95098"/>
                <a:gridCol w="994556"/>
                <a:gridCol w="1094011"/>
              </a:tblGrid>
              <a:tr h="890337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Tone Set #</a:t>
                      </a:r>
                      <a:endParaRPr lang="en-US" b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Left or Right of DC</a:t>
                      </a:r>
                      <a:endParaRPr lang="en-US" b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Centered</a:t>
                      </a:r>
                    </a:p>
                    <a:p>
                      <a:pPr algn="ctr"/>
                      <a:r>
                        <a:rPr lang="en-US" b="1" dirty="0" smtClean="0"/>
                        <a:t>on DC</a:t>
                      </a:r>
                      <a:endParaRPr lang="en-US" b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62323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1</a:t>
                      </a:r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1:4:21</a:t>
                      </a:r>
                      <a:endParaRPr lang="en-US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-15:4:-7,</a:t>
                      </a:r>
                    </a:p>
                    <a:p>
                      <a:pPr algn="ctr"/>
                      <a:r>
                        <a:rPr lang="en-US" sz="1800" b="1" dirty="0" smtClean="0"/>
                        <a:t>4:4:12</a:t>
                      </a:r>
                      <a:endParaRPr lang="en-US" sz="1800" b="1" dirty="0"/>
                    </a:p>
                  </a:txBody>
                  <a:tcPr anchor="ctr"/>
                </a:tc>
              </a:tr>
              <a:tr h="62323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B88C00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rgbClr val="B88C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B88C00"/>
                          </a:solidFill>
                        </a:rPr>
                        <a:t>3:4:23</a:t>
                      </a:r>
                      <a:endParaRPr lang="en-US" sz="1800" b="1" dirty="0">
                        <a:solidFill>
                          <a:srgbClr val="B88C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B88C00"/>
                          </a:solidFill>
                        </a:rPr>
                        <a:t>-13:4:-5,</a:t>
                      </a: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rgbClr val="B88C00"/>
                          </a:solidFill>
                        </a:rPr>
                        <a:t>6:4:14</a:t>
                      </a:r>
                    </a:p>
                  </a:txBody>
                  <a:tcPr anchor="ctr"/>
                </a:tc>
              </a:tr>
              <a:tr h="62323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2:4:22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-14:4:-6,</a:t>
                      </a: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5:4:13</a:t>
                      </a:r>
                    </a:p>
                  </a:txBody>
                  <a:tcPr anchor="ctr"/>
                </a:tc>
              </a:tr>
              <a:tr h="62323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en-US" sz="18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B050"/>
                          </a:solidFill>
                        </a:rPr>
                        <a:t>4:4:24</a:t>
                      </a:r>
                      <a:endParaRPr lang="en-US" sz="1800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>
                          <a:solidFill>
                            <a:srgbClr val="00B050"/>
                          </a:solidFill>
                        </a:rPr>
                        <a:t>-12:4:-4,</a:t>
                      </a:r>
                    </a:p>
                    <a:p>
                      <a:pPr algn="ctr"/>
                      <a:r>
                        <a:rPr lang="en-US" sz="1800" b="1" dirty="0" smtClean="0">
                          <a:solidFill>
                            <a:srgbClr val="00B050"/>
                          </a:solidFill>
                        </a:rPr>
                        <a:t>7:4:15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January,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4</a:t>
            </a:r>
            <a:r>
              <a:rPr lang="en-US" dirty="0" smtClean="0"/>
              <a:t> </a:t>
            </a:r>
            <a:r>
              <a:rPr lang="en-US" dirty="0"/>
              <a:t>tones </a:t>
            </a:r>
            <a:r>
              <a:rPr lang="en-US" dirty="0" smtClean="0"/>
              <a:t>sets per RU-26 </a:t>
            </a:r>
            <a:r>
              <a:rPr lang="en-US" dirty="0"/>
              <a:t>for UL Feedback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  <p:sp>
        <p:nvSpPr>
          <p:cNvPr id="8" name="TextBox 7"/>
          <p:cNvSpPr txBox="1"/>
          <p:nvPr/>
        </p:nvSpPr>
        <p:spPr>
          <a:xfrm>
            <a:off x="4876800" y="1657290"/>
            <a:ext cx="33061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 smtClean="0"/>
              <a:t>4X HE-LTF Tones transmitted</a:t>
            </a:r>
            <a:endParaRPr lang="en-US" sz="2000" u="sng" dirty="0"/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325" y="2048470"/>
            <a:ext cx="2990850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" y="3572470"/>
            <a:ext cx="3781425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1076325" y="2658070"/>
            <a:ext cx="2990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All RUs, except RU centered at DC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714375" y="4182070"/>
            <a:ext cx="37814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RU centered at DC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76250" y="5638800"/>
            <a:ext cx="58483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Notes:	Dots represent </a:t>
            </a:r>
            <a:r>
              <a:rPr lang="en-US" sz="1400" dirty="0"/>
              <a:t>unallocated tones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	For all RU-26 except DC, offset count is from leftmost tone.</a:t>
            </a:r>
          </a:p>
          <a:p>
            <a:r>
              <a:rPr lang="en-US" sz="1400" dirty="0" smtClean="0"/>
              <a:t>	For RU-26 at DC</a:t>
            </a:r>
            <a:r>
              <a:rPr lang="en-US" sz="1400" dirty="0"/>
              <a:t>, </a:t>
            </a:r>
            <a:r>
              <a:rPr lang="en-US" sz="1400" dirty="0" smtClean="0"/>
              <a:t>offset </a:t>
            </a:r>
            <a:r>
              <a:rPr lang="en-US" sz="1400" dirty="0"/>
              <a:t>count </a:t>
            </a:r>
            <a:r>
              <a:rPr lang="en-US" sz="1400" dirty="0" smtClean="0"/>
              <a:t>is from DC.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>
            <a:off x="942975" y="4572000"/>
            <a:ext cx="3307700" cy="5847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/>
              <a:t>  6 </a:t>
            </a:r>
            <a:r>
              <a:rPr lang="en-US" sz="1600" dirty="0"/>
              <a:t>tones: </a:t>
            </a:r>
            <a:r>
              <a:rPr lang="en-US" sz="1600" dirty="0" smtClean="0"/>
              <a:t>3.51 dB ≤  PAPR ≤  5.21 dB</a:t>
            </a:r>
          </a:p>
          <a:p>
            <a:r>
              <a:rPr lang="en-US" sz="1600" dirty="0" smtClean="0"/>
              <a:t>12 </a:t>
            </a:r>
            <a:r>
              <a:rPr lang="en-US" sz="1600" dirty="0"/>
              <a:t>tones: </a:t>
            </a:r>
            <a:r>
              <a:rPr lang="en-US" sz="1600" dirty="0" smtClean="0"/>
              <a:t>4.42 </a:t>
            </a:r>
            <a:r>
              <a:rPr lang="en-US" sz="1600" dirty="0"/>
              <a:t>dB ≤  PAPR ≤  </a:t>
            </a:r>
            <a:r>
              <a:rPr lang="en-US" sz="1600" dirty="0" smtClean="0"/>
              <a:t>6.87 dB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6728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January,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Proposed feedback </a:t>
            </a:r>
            <a:r>
              <a:rPr lang="en-US" dirty="0" smtClean="0"/>
              <a:t>schemes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400" y="1091312"/>
            <a:ext cx="5074172" cy="4318888"/>
          </a:xfrm>
          <a:prstGeom prst="rect">
            <a:avLst/>
          </a:prstGeom>
        </p:spPr>
      </p:pic>
      <p:sp>
        <p:nvSpPr>
          <p:cNvPr id="10" name="Content Placeholder 1"/>
          <p:cNvSpPr>
            <a:spLocks noGrp="1"/>
          </p:cNvSpPr>
          <p:nvPr>
            <p:ph idx="1"/>
          </p:nvPr>
        </p:nvSpPr>
        <p:spPr>
          <a:xfrm>
            <a:off x="762000" y="5334000"/>
            <a:ext cx="8064500" cy="1117372"/>
          </a:xfrm>
        </p:spPr>
        <p:txBody>
          <a:bodyPr/>
          <a:lstStyle/>
          <a:p>
            <a:r>
              <a:rPr lang="en-US" dirty="0"/>
              <a:t>Multiplex different users with </a:t>
            </a:r>
            <a:r>
              <a:rPr lang="en-US" altLang="zh-CN" dirty="0" smtClean="0"/>
              <a:t>P-matrix code (and potentially different tone sets);</a:t>
            </a:r>
            <a:endParaRPr lang="en-US" altLang="zh-CN" dirty="0"/>
          </a:p>
          <a:p>
            <a:r>
              <a:rPr lang="en-US" dirty="0"/>
              <a:t>Separate different states of the same user with different tone sets.</a:t>
            </a:r>
          </a:p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800600" y="1600200"/>
            <a:ext cx="41148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Two sets of 6 tones are used to transmit 1 </a:t>
            </a:r>
            <a:r>
              <a:rPr lang="en-US" sz="1400" b="1" dirty="0" smtClean="0"/>
              <a:t>bit:</a:t>
            </a:r>
            <a:endParaRPr lang="en-US" sz="1400" b="1" dirty="0"/>
          </a:p>
          <a:p>
            <a:pPr lvl="1"/>
            <a:r>
              <a:rPr lang="en-US" sz="1400" b="1" dirty="0"/>
              <a:t>If </a:t>
            </a:r>
            <a:r>
              <a:rPr lang="en-US" sz="1400" b="1" dirty="0" err="1"/>
              <a:t>b</a:t>
            </a:r>
            <a:r>
              <a:rPr lang="en-US" sz="1400" b="1" baseline="-25000" dirty="0" err="1"/>
              <a:t>x</a:t>
            </a:r>
            <a:r>
              <a:rPr lang="en-US" sz="1400" b="1" dirty="0"/>
              <a:t> = 1, send energy on first tone set and quiet on second tone set</a:t>
            </a:r>
          </a:p>
          <a:p>
            <a:pPr lvl="1"/>
            <a:r>
              <a:rPr lang="en-US" sz="1400" b="1" dirty="0"/>
              <a:t>If </a:t>
            </a:r>
            <a:r>
              <a:rPr lang="en-US" sz="1400" b="1" dirty="0" err="1"/>
              <a:t>b</a:t>
            </a:r>
            <a:r>
              <a:rPr lang="en-US" sz="1400" b="1" baseline="-25000" dirty="0" err="1"/>
              <a:t>x</a:t>
            </a:r>
            <a:r>
              <a:rPr lang="en-US" sz="1400" b="1" dirty="0"/>
              <a:t> = 0, send energy on second tone set and quiet on first tone set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11802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January,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 smtClean="0"/>
              <a:t>Max # of STAs that can simultaneously send the UL Short Feedback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2381454"/>
              </p:ext>
            </p:extLst>
          </p:nvPr>
        </p:nvGraphicFramePr>
        <p:xfrm>
          <a:off x="1524000" y="2286000"/>
          <a:ext cx="5943600" cy="219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5840"/>
                <a:gridCol w="822960"/>
                <a:gridCol w="822960"/>
                <a:gridCol w="822960"/>
                <a:gridCol w="822960"/>
                <a:gridCol w="822960"/>
                <a:gridCol w="822960"/>
              </a:tblGrid>
              <a:tr h="218440">
                <a:tc rowSpan="2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BW</a:t>
                      </a:r>
                      <a:endParaRPr lang="en-US" b="1" dirty="0"/>
                    </a:p>
                  </a:txBody>
                  <a:tcPr marL="45720" marR="45720"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Response = 1 bit</a:t>
                      </a:r>
                    </a:p>
                  </a:txBody>
                  <a:tcPr marL="45720" marR="45720"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</a:txBody>
                  <a:tcPr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</a:txBody>
                  <a:tcPr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Response = 2 bit</a:t>
                      </a:r>
                    </a:p>
                  </a:txBody>
                  <a:tcPr marL="45720" marR="45720"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</a:txBody>
                  <a:tcPr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b="1" dirty="0" smtClean="0"/>
                    </a:p>
                  </a:txBody>
                  <a:tcPr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</a:tr>
              <a:tr h="2184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N</a:t>
                      </a:r>
                      <a:r>
                        <a:rPr lang="en-US" b="1" baseline="-25000" dirty="0" err="1" smtClean="0"/>
                        <a:t>ss</a:t>
                      </a:r>
                      <a:r>
                        <a:rPr lang="en-US" b="1" baseline="-25000" dirty="0" smtClean="0"/>
                        <a:t> </a:t>
                      </a:r>
                      <a:r>
                        <a:rPr lang="en-US" b="1" dirty="0" smtClean="0"/>
                        <a:t>= 1</a:t>
                      </a:r>
                      <a:endParaRPr lang="en-US" b="1" dirty="0"/>
                    </a:p>
                  </a:txBody>
                  <a:tcPr marL="45720" marR="45720"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N</a:t>
                      </a:r>
                      <a:r>
                        <a:rPr lang="en-US" b="1" baseline="-25000" dirty="0" err="1" smtClean="0"/>
                        <a:t>ss</a:t>
                      </a:r>
                      <a:r>
                        <a:rPr lang="en-US" b="1" baseline="-25000" dirty="0" smtClean="0"/>
                        <a:t> </a:t>
                      </a:r>
                      <a:r>
                        <a:rPr lang="en-US" b="1" dirty="0" smtClean="0"/>
                        <a:t>= 2</a:t>
                      </a:r>
                    </a:p>
                  </a:txBody>
                  <a:tcPr marL="45720" marR="45720"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N</a:t>
                      </a:r>
                      <a:r>
                        <a:rPr lang="en-US" b="1" baseline="-25000" dirty="0" err="1" smtClean="0"/>
                        <a:t>ss</a:t>
                      </a:r>
                      <a:r>
                        <a:rPr lang="en-US" b="1" baseline="-25000" dirty="0" smtClean="0"/>
                        <a:t> </a:t>
                      </a:r>
                      <a:r>
                        <a:rPr lang="en-US" b="1" dirty="0" smtClean="0"/>
                        <a:t>= 4</a:t>
                      </a:r>
                    </a:p>
                  </a:txBody>
                  <a:tcPr marL="45720" marR="45720"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N</a:t>
                      </a:r>
                      <a:r>
                        <a:rPr lang="en-US" b="1" baseline="-25000" dirty="0" err="1" smtClean="0"/>
                        <a:t>ss</a:t>
                      </a:r>
                      <a:r>
                        <a:rPr lang="en-US" b="1" baseline="-25000" dirty="0" smtClean="0"/>
                        <a:t> </a:t>
                      </a:r>
                      <a:r>
                        <a:rPr lang="en-US" b="1" dirty="0" smtClean="0"/>
                        <a:t>= 1</a:t>
                      </a:r>
                    </a:p>
                  </a:txBody>
                  <a:tcPr marL="45720" marR="45720"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N</a:t>
                      </a:r>
                      <a:r>
                        <a:rPr lang="en-US" b="1" baseline="-25000" dirty="0" err="1" smtClean="0"/>
                        <a:t>ss</a:t>
                      </a:r>
                      <a:r>
                        <a:rPr lang="en-US" b="1" baseline="-25000" dirty="0" smtClean="0"/>
                        <a:t> </a:t>
                      </a:r>
                      <a:r>
                        <a:rPr lang="en-US" b="1" dirty="0" smtClean="0"/>
                        <a:t>= 2</a:t>
                      </a:r>
                    </a:p>
                  </a:txBody>
                  <a:tcPr marL="45720" marR="45720"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N</a:t>
                      </a:r>
                      <a:r>
                        <a:rPr lang="en-US" b="1" baseline="-25000" dirty="0" err="1" smtClean="0"/>
                        <a:t>ss</a:t>
                      </a:r>
                      <a:r>
                        <a:rPr lang="en-US" b="1" baseline="-25000" dirty="0" smtClean="0"/>
                        <a:t> </a:t>
                      </a:r>
                      <a:r>
                        <a:rPr lang="en-US" b="1" dirty="0" smtClean="0"/>
                        <a:t>= 4</a:t>
                      </a:r>
                    </a:p>
                  </a:txBody>
                  <a:tcPr marL="45720" marR="45720"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</a:tr>
              <a:tr h="2184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20 MHz</a:t>
                      </a:r>
                      <a:endParaRPr lang="en-US" b="1" dirty="0"/>
                    </a:p>
                  </a:txBody>
                  <a:tcPr marL="45720" marR="45720"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 marL="45720" marR="45720" anchor="ctr"/>
                </a:tc>
              </a:tr>
              <a:tr h="2184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40 MHz</a:t>
                      </a:r>
                    </a:p>
                  </a:txBody>
                  <a:tcPr marL="45720" marR="45720"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144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18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36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72</a:t>
                      </a:r>
                      <a:endParaRPr lang="en-US" dirty="0"/>
                    </a:p>
                  </a:txBody>
                  <a:tcPr marL="45720" marR="45720" anchor="ctr"/>
                </a:tc>
              </a:tr>
              <a:tr h="2184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80 MHz</a:t>
                      </a:r>
                    </a:p>
                  </a:txBody>
                  <a:tcPr marL="45720" marR="45720"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74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148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296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74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148</a:t>
                      </a:r>
                      <a:endParaRPr lang="en-US" dirty="0"/>
                    </a:p>
                  </a:txBody>
                  <a:tcPr marL="45720" marR="45720" anchor="ctr"/>
                </a:tc>
              </a:tr>
              <a:tr h="2184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160 MHz</a:t>
                      </a:r>
                    </a:p>
                  </a:txBody>
                  <a:tcPr marL="45720" marR="45720" anchor="ctr">
                    <a:solidFill>
                      <a:schemeClr val="accent1">
                        <a:alpha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148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296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592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74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148</a:t>
                      </a:r>
                      <a:endParaRPr lang="en-US" dirty="0"/>
                    </a:p>
                  </a:txBody>
                  <a:tcPr marL="45720" marR="4572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296</a:t>
                      </a:r>
                      <a:endParaRPr lang="en-US" dirty="0"/>
                    </a:p>
                  </a:txBody>
                  <a:tcPr marL="45720" marR="4572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6976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sz="2400" dirty="0"/>
              <a:t>Reuses the 4X HE-LTF sequence </a:t>
            </a:r>
            <a:r>
              <a:rPr lang="en-US" sz="2400" dirty="0" smtClean="0"/>
              <a:t>[2]</a:t>
            </a:r>
            <a:endParaRPr lang="en-US" sz="2400" dirty="0"/>
          </a:p>
          <a:p>
            <a:r>
              <a:rPr lang="en-US" sz="2400" dirty="0"/>
              <a:t>Puncture all tones except </a:t>
            </a:r>
            <a:r>
              <a:rPr lang="en-US" sz="2400" dirty="0" smtClean="0"/>
              <a:t>for one or two 6 tones set </a:t>
            </a:r>
            <a:r>
              <a:rPr lang="en-US" sz="2400" dirty="0"/>
              <a:t>in one 26 tones </a:t>
            </a:r>
            <a:r>
              <a:rPr lang="en-US" sz="2400" dirty="0" smtClean="0"/>
              <a:t>RU</a:t>
            </a:r>
          </a:p>
          <a:p>
            <a:r>
              <a:rPr lang="en-US" sz="2400" dirty="0"/>
              <a:t>For a constant nominal power in each 26 tones RU, boost tone power relative to the target RSSI</a:t>
            </a:r>
          </a:p>
          <a:p>
            <a:pPr lvl="1"/>
            <a:r>
              <a:rPr lang="en-US" sz="2000" dirty="0" smtClean="0"/>
              <a:t>10*log10(26/6</a:t>
            </a:r>
            <a:r>
              <a:rPr lang="en-US" sz="2000" dirty="0"/>
              <a:t>)   = 6.37 dB above target </a:t>
            </a:r>
            <a:r>
              <a:rPr lang="en-US" sz="2000" dirty="0" smtClean="0"/>
              <a:t>RSSI</a:t>
            </a:r>
          </a:p>
          <a:p>
            <a:pPr lvl="1"/>
            <a:r>
              <a:rPr lang="en-US" sz="2000" dirty="0"/>
              <a:t>12 tones:  10*log10(26/12) = 3.36 dB above target </a:t>
            </a:r>
            <a:r>
              <a:rPr lang="en-US" sz="2000" dirty="0" smtClean="0"/>
              <a:t>RSSI</a:t>
            </a:r>
            <a:endParaRPr lang="en-US" sz="2000" dirty="0"/>
          </a:p>
          <a:p>
            <a:r>
              <a:rPr lang="en-US" sz="2400" dirty="0" smtClean="0"/>
              <a:t>Multiply the punctured HE-LTF sequence by </a:t>
            </a:r>
            <a:r>
              <a:rPr lang="en-US" sz="2400" dirty="0"/>
              <a:t>the P-matrix row corresponding to a specific spatial stream (SS)</a:t>
            </a:r>
          </a:p>
          <a:p>
            <a:pPr lvl="1"/>
            <a:r>
              <a:rPr lang="en-US" sz="2000" dirty="0"/>
              <a:t>Allow multiplexing multiple </a:t>
            </a:r>
            <a:r>
              <a:rPr lang="en-US" sz="2000" dirty="0" smtClean="0"/>
              <a:t>users</a:t>
            </a:r>
            <a:endParaRPr lang="en-US" sz="2000" dirty="0"/>
          </a:p>
          <a:p>
            <a:pPr lvl="1"/>
            <a:r>
              <a:rPr lang="en-US" sz="2000" dirty="0" smtClean="0"/>
              <a:t>Recommend using 1x1, 2x2 and 4x4 P-matrix, 1 ≤  </a:t>
            </a:r>
            <a:r>
              <a:rPr lang="en-US" sz="2000" dirty="0" err="1" smtClean="0"/>
              <a:t>N</a:t>
            </a:r>
            <a:r>
              <a:rPr lang="en-US" sz="2000" baseline="-25000" dirty="0" err="1" smtClean="0"/>
              <a:t>ss</a:t>
            </a:r>
            <a:r>
              <a:rPr lang="en-US" sz="2000" dirty="0" smtClean="0"/>
              <a:t> ≤ 4</a:t>
            </a:r>
          </a:p>
          <a:p>
            <a:pPr lvl="2"/>
            <a:r>
              <a:rPr lang="en-US" sz="1800" dirty="0" smtClean="0"/>
              <a:t>Corresponding to 1</a:t>
            </a:r>
            <a:r>
              <a:rPr lang="en-US" sz="1800" dirty="0"/>
              <a:t>, 2 or 4 time-domain symbols</a:t>
            </a:r>
          </a:p>
          <a:p>
            <a:endParaRPr lang="en-US" sz="2400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January, 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dirty="0"/>
              <a:t>Further </a:t>
            </a:r>
            <a:r>
              <a:rPr lang="en-US" dirty="0" smtClean="0"/>
              <a:t>discussion </a:t>
            </a:r>
            <a:r>
              <a:rPr lang="en-US" dirty="0"/>
              <a:t>on the proposed feedback mechanism (1)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Leo Montreuil, Broadcom, et. al.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4042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118532</TotalTime>
  <Words>1979</Words>
  <Application>Microsoft Office PowerPoint</Application>
  <PresentationFormat>On-screen Show (4:3)</PresentationFormat>
  <Paragraphs>290</Paragraphs>
  <Slides>19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802-11-Submission</vt:lpstr>
      <vt:lpstr>Document</vt:lpstr>
      <vt:lpstr>NDP Short Feedback Design</vt:lpstr>
      <vt:lpstr>Background (1)</vt:lpstr>
      <vt:lpstr>Background (2)</vt:lpstr>
      <vt:lpstr>How to define the NDP feedback mechanism?</vt:lpstr>
      <vt:lpstr>Overview of proposed signaling for Short Feedback</vt:lpstr>
      <vt:lpstr>4 tones sets per RU-26 for UL Feedback</vt:lpstr>
      <vt:lpstr>Proposed feedback schemes</vt:lpstr>
      <vt:lpstr>Max # of STAs that can simultaneously send the UL Short Feedback</vt:lpstr>
      <vt:lpstr>Further discussion on the proposed feedback mechanism (1)</vt:lpstr>
      <vt:lpstr>Further discussion on the proposed feedback mechanism (2)</vt:lpstr>
      <vt:lpstr>Feedback Signal Properties</vt:lpstr>
      <vt:lpstr>Example of Detection Algorithm</vt:lpstr>
      <vt:lpstr>Simulations</vt:lpstr>
      <vt:lpstr>Flat channel, Nss = 4, probabilities in AWGN</vt:lpstr>
      <vt:lpstr>6 tones sequence Channel Sims</vt:lpstr>
      <vt:lpstr>STA #1 Probability Mis &amp; False, Nss = 4, Channel D and uMI-NLOS with CFO &amp; Time Offset</vt:lpstr>
      <vt:lpstr>Summary</vt:lpstr>
      <vt:lpstr>References</vt:lpstr>
      <vt:lpstr>Straw poll #1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 LTF Proposal</dc:title>
  <dc:creator>Lei Wang</dc:creator>
  <cp:lastModifiedBy>Ron Porat</cp:lastModifiedBy>
  <cp:revision>2588</cp:revision>
  <cp:lastPrinted>1998-02-10T13:28:06Z</cp:lastPrinted>
  <dcterms:created xsi:type="dcterms:W3CDTF">2007-05-21T21:00:37Z</dcterms:created>
  <dcterms:modified xsi:type="dcterms:W3CDTF">2017-01-16T03:45:19Z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