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73" r:id="rId3"/>
    <p:sldId id="317" r:id="rId4"/>
    <p:sldId id="308" r:id="rId5"/>
    <p:sldId id="309" r:id="rId6"/>
    <p:sldId id="310" r:id="rId7"/>
    <p:sldId id="312" r:id="rId8"/>
    <p:sldId id="311" r:id="rId9"/>
    <p:sldId id="293" r:id="rId10"/>
    <p:sldId id="313" r:id="rId11"/>
    <p:sldId id="316" r:id="rId12"/>
    <p:sldId id="314" r:id="rId13"/>
  </p:sldIdLst>
  <p:sldSz cx="9144000" cy="6858000" type="screen4x3"/>
  <p:notesSz cx="7010400" cy="9296400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5" userDrawn="1">
          <p15:clr>
            <a:srgbClr val="A4A3A4"/>
          </p15:clr>
        </p15:guide>
        <p15:guide id="2" pos="2184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5" name="Author" initials="A" lastIdx="1" clrIdx="4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15" autoAdjust="0"/>
    <p:restoredTop sz="94591" autoAdjust="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-4344"/>
    </p:cViewPr>
  </p:sorterViewPr>
  <p:notesViewPr>
    <p:cSldViewPr>
      <p:cViewPr varScale="1">
        <p:scale>
          <a:sx n="52" d="100"/>
          <a:sy n="52" d="100"/>
        </p:scale>
        <p:origin x="2656" y="56"/>
      </p:cViewPr>
      <p:guideLst>
        <p:guide orient="horz" pos="2885"/>
        <p:guide pos="218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161" cy="464343"/>
          </a:xfrm>
          <a:prstGeom prst="rect">
            <a:avLst/>
          </a:prstGeom>
        </p:spPr>
        <p:txBody>
          <a:bodyPr vert="horz" lIns="91952" tIns="45976" rIns="91952" bIns="45976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634" y="0"/>
            <a:ext cx="3038161" cy="464343"/>
          </a:xfrm>
          <a:prstGeom prst="rect">
            <a:avLst/>
          </a:prstGeom>
        </p:spPr>
        <p:txBody>
          <a:bodyPr vert="horz" lIns="91952" tIns="45976" rIns="91952" bIns="45976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1/17/2017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30467"/>
            <a:ext cx="3038161" cy="464343"/>
          </a:xfrm>
          <a:prstGeom prst="rect">
            <a:avLst/>
          </a:prstGeom>
        </p:spPr>
        <p:txBody>
          <a:bodyPr vert="horz" lIns="91952" tIns="45976" rIns="91952" bIns="45976" rtlCol="0" anchor="b"/>
          <a:lstStyle>
            <a:lvl1pPr algn="l">
              <a:defRPr sz="1200"/>
            </a:lvl1pPr>
          </a:lstStyle>
          <a:p>
            <a:r>
              <a:rPr lang="en-US" dirty="0"/>
              <a:t>Kome Oteri(InterDigital)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634" y="8830467"/>
            <a:ext cx="3038161" cy="464343"/>
          </a:xfrm>
          <a:prstGeom prst="rect">
            <a:avLst/>
          </a:prstGeom>
        </p:spPr>
        <p:txBody>
          <a:bodyPr vert="horz" lIns="91952" tIns="45976" rIns="91952" bIns="45976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83633" y="1"/>
            <a:ext cx="7010400" cy="9296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1952" tIns="45976" rIns="91952" bIns="45976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4014795" y="97004"/>
            <a:ext cx="2334368" cy="21149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9521" algn="l"/>
                <a:tab pos="1839041" algn="l"/>
                <a:tab pos="2758562" algn="l"/>
                <a:tab pos="3678083" algn="l"/>
                <a:tab pos="4597603" algn="l"/>
                <a:tab pos="5517124" algn="l"/>
                <a:tab pos="6436644" algn="l"/>
                <a:tab pos="7356165" algn="l"/>
                <a:tab pos="8275686" algn="l"/>
                <a:tab pos="9195206" algn="l"/>
                <a:tab pos="10114727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802.11-15/xxxxr0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61237" y="97004"/>
            <a:ext cx="1387977" cy="21149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9521" algn="l"/>
                <a:tab pos="1839041" algn="l"/>
                <a:tab pos="2758562" algn="l"/>
                <a:tab pos="3678083" algn="l"/>
                <a:tab pos="4597603" algn="l"/>
                <a:tab pos="5517124" algn="l"/>
                <a:tab pos="6436644" algn="l"/>
                <a:tab pos="7356165" algn="l"/>
                <a:tab pos="8275686" algn="l"/>
                <a:tab pos="9195206" algn="l"/>
                <a:tab pos="10114727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January 2017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89038" y="703263"/>
            <a:ext cx="4630737" cy="3471862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34078" y="4416029"/>
            <a:ext cx="5140640" cy="418226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4124" tIns="46338" rIns="94124" bIns="46338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4524391" y="9000621"/>
            <a:ext cx="1824772" cy="182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9760" algn="l"/>
                <a:tab pos="1379281" algn="l"/>
                <a:tab pos="2298802" algn="l"/>
                <a:tab pos="3218322" algn="l"/>
                <a:tab pos="4137843" algn="l"/>
                <a:tab pos="5057364" algn="l"/>
                <a:tab pos="5976884" algn="l"/>
                <a:tab pos="6896405" algn="l"/>
                <a:tab pos="7815925" algn="l"/>
                <a:tab pos="8735446" algn="l"/>
                <a:tab pos="9654967" algn="l"/>
                <a:tab pos="10574487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Kome Oteri(InterDigital)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58039" y="9000620"/>
            <a:ext cx="516792" cy="36416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9521" algn="l"/>
                <a:tab pos="1839041" algn="l"/>
                <a:tab pos="2758562" algn="l"/>
                <a:tab pos="3678083" algn="l"/>
                <a:tab pos="4597603" algn="l"/>
                <a:tab pos="5517124" algn="l"/>
                <a:tab pos="6436644" algn="l"/>
                <a:tab pos="7356165" algn="l"/>
                <a:tab pos="8275686" algn="l"/>
                <a:tab pos="9195206" algn="l"/>
                <a:tab pos="10114727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30251" y="9000621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9521" algn="l"/>
                <a:tab pos="1839041" algn="l"/>
                <a:tab pos="2758562" algn="l"/>
                <a:tab pos="3678083" algn="l"/>
                <a:tab pos="4597603" algn="l"/>
                <a:tab pos="5517124" algn="l"/>
                <a:tab pos="6436644" algn="l"/>
                <a:tab pos="7356165" algn="l"/>
                <a:tab pos="8275686" algn="l"/>
                <a:tab pos="9195206" algn="l"/>
                <a:tab pos="10114727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31855" y="8999031"/>
            <a:ext cx="5546690" cy="1590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1952" tIns="45976" rIns="91952" bIns="45976"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54818" y="297371"/>
            <a:ext cx="5700765" cy="1590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1952" tIns="45976" rIns="91952" bIns="45976"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Kome Oteri(InterDigital)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66796" y="702875"/>
            <a:ext cx="4676810" cy="347462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952" tIns="45976" rIns="91952" bIns="45976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34078" y="4416029"/>
            <a:ext cx="5142244" cy="427768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Kome Oteri (InterDigital)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dirty="0"/>
              <a:t>Draft: UL Overhead Analysis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Kome Oteri (InterDigital)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January 2017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Kome Oteri (InterDigital)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2017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Kome Oteri (InterDigital)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2017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Kome Oteri (InterDigital)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2017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Kome Oteri (InterDigital)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2017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Kome Oteri (InterDigital)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Kome Oteri (InterDigital)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Kome Oteri (InterDigital)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January 2017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6408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Kome Oteri (InterDigital)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755848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802.11-17/0040r0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January 2017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Kome Oteri (InterDigital)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396652" y="764704"/>
            <a:ext cx="8350696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Beam Tracking for 802.11ay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2065325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2017-01-16</a:t>
            </a: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2490762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70893885"/>
              </p:ext>
            </p:extLst>
          </p:nvPr>
        </p:nvGraphicFramePr>
        <p:xfrm>
          <a:off x="887412" y="3531744"/>
          <a:ext cx="7654926" cy="2466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4" name="Document" r:id="rId4" imgW="8347408" imgH="2689104" progId="Word.Document.8">
                  <p:embed/>
                </p:oleObj>
              </mc:Choice>
              <mc:Fallback>
                <p:oleObj name="Document" r:id="rId4" imgW="8347408" imgH="2689104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87412" y="3531744"/>
                        <a:ext cx="7654926" cy="246697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b="0" dirty="0"/>
              <a:t>[1] IEEE 802.11-16/1365r0, MU MIMO beamforming protocol proposal, Intel et. al.</a:t>
            </a:r>
          </a:p>
          <a:p>
            <a:pPr marL="0" indent="0"/>
            <a:r>
              <a:rPr lang="en-US" b="0" dirty="0"/>
              <a:t>[2] IEEE 802.11-15/1358r9, Specification Framework Document, Intel</a:t>
            </a:r>
          </a:p>
          <a:p>
            <a:pPr marL="0" indent="0"/>
            <a:r>
              <a:rPr lang="en-US" b="0" dirty="0"/>
              <a:t>[3] IEEE 802.11ad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Kome Oteri (InterDigital)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715096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1013"/>
            <a:ext cx="7770813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Do you agree to add the following text to the 802.11ay SFD?</a:t>
            </a:r>
          </a:p>
          <a:p>
            <a:pPr marL="457200" lvl="1" indent="0">
              <a:buNone/>
            </a:pPr>
            <a:r>
              <a:rPr lang="en-US" dirty="0"/>
              <a:t>“An EDMG STA may support hybrid precoding (defined as a combination of analog beamforming and digital baseband precoding) for SU-MIMO”</a:t>
            </a:r>
          </a:p>
          <a:p>
            <a:pPr lvl="1"/>
            <a:r>
              <a:rPr lang="en-US" dirty="0"/>
              <a:t>“An EDMG STA may support hybrid precoding (defined as a combination of analog beamforming and digital baseband precoding) for MU-MIMO”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Kome Oteri (InterDigital)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178904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1013"/>
            <a:ext cx="7770813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Do you agree to add the following text to the SFD ?</a:t>
            </a:r>
          </a:p>
          <a:p>
            <a:pPr marL="457200" lvl="1" indent="0">
              <a:buNone/>
            </a:pPr>
            <a:r>
              <a:rPr lang="en-US" dirty="0"/>
              <a:t>“An EDMG STA may support Digital Baseband Channel Tracking in addition to Analog Beam Tracking for SU-MIMO and MU-MIMO”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Kome Oteri (InterDigital)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570622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990354"/>
            <a:ext cx="8749480" cy="4485059"/>
          </a:xfrm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sz="1800" b="0" dirty="0"/>
              <a:t>A consolidated BF training protocol for use during the DTI period of the beacon interval was proposed for MU MIMO beamforming in [1]. The protocol is comprised of: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/>
              <a:t>Phase 1: SISO phase (mandatory)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/>
              <a:t>Phase 2: MIMO phase (mandatory)</a:t>
            </a:r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sz="1800" b="0" dirty="0"/>
              <a:t>For SU-MIMO beamforming the following phases have also been proposed [2]: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sz="1600" dirty="0"/>
              <a:t>Phase 1: Sector Level Sweep </a:t>
            </a:r>
            <a:r>
              <a:rPr lang="en-US" sz="1600" dirty="0">
                <a:solidFill>
                  <a:schemeClr val="tx1"/>
                </a:solidFill>
              </a:rPr>
              <a:t>(SLS)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sz="1600" b="0" dirty="0"/>
              <a:t>Phase 2: Tx-Rx Sector/antenna Mapping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sz="1600" dirty="0"/>
              <a:t>Others: TBD</a:t>
            </a:r>
            <a:endParaRPr lang="en-US" sz="1600" b="0" dirty="0"/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1800" b="0" dirty="0"/>
              <a:t>In this contribution, we propose an analog and a digital baseband channel tracking </a:t>
            </a:r>
            <a:r>
              <a:rPr lang="en-US" sz="1800" b="0" dirty="0">
                <a:solidFill>
                  <a:schemeClr val="tx1"/>
                </a:solidFill>
              </a:rPr>
              <a:t>as possible tracking phases </a:t>
            </a:r>
            <a:r>
              <a:rPr lang="en-US" sz="1800" b="0" dirty="0"/>
              <a:t>to allow for tracking and channel update purposes.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sz="1600" dirty="0"/>
              <a:t>We use a common framework for both SU-MIMO and MU-MIMO tracking.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Kome Oteri (InterDigital)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31714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912" y="469900"/>
            <a:ext cx="7770813" cy="1065213"/>
          </a:xfrm>
        </p:spPr>
        <p:txBody>
          <a:bodyPr/>
          <a:lstStyle/>
          <a:p>
            <a:r>
              <a:rPr lang="en-US" dirty="0"/>
              <a:t>Hybrid Beamforming in 802.11ay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5966" y="1274316"/>
            <a:ext cx="8206680" cy="1771699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802.11ad transmits a single stream with analog beamforming.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802.11ay may transmit multiple streams with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Analog Beamforming.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Hybrid Precoding: a combination of analog beamforming and  digital baseband beamforming.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Kome Oteri (InterDigital)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2017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0751" y="3305781"/>
            <a:ext cx="3134237" cy="2789394"/>
          </a:xfrm>
          <a:prstGeom prst="rect">
            <a:avLst/>
          </a:prstGeom>
        </p:spPr>
      </p:pic>
      <p:pic>
        <p:nvPicPr>
          <p:cNvPr id="8" name="Picture 7"/>
          <p:cNvPicPr/>
          <p:nvPr/>
        </p:nvPicPr>
        <p:blipFill>
          <a:blip r:embed="rId3"/>
          <a:stretch>
            <a:fillRect/>
          </a:stretch>
        </p:blipFill>
        <p:spPr>
          <a:xfrm>
            <a:off x="4952811" y="3339783"/>
            <a:ext cx="3721735" cy="2915285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419115" y="6054234"/>
            <a:ext cx="2204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Analog Beamforming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441884" y="6106081"/>
            <a:ext cx="21788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Hybrid Beamforming</a:t>
            </a:r>
          </a:p>
        </p:txBody>
      </p:sp>
    </p:spTree>
    <p:extLst>
      <p:ext uri="{BB962C8B-B14F-4D97-AF65-F5344CB8AC3E}">
        <p14:creationId xmlns:p14="http://schemas.microsoft.com/office/powerpoint/2010/main" val="1018634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Beam Tracking in 802.11ad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834" y="1556792"/>
            <a:ext cx="8496944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b="0" dirty="0"/>
              <a:t>In 802.11ad, the beam identification phases are: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b="0" dirty="0"/>
              <a:t>SLS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b="0" dirty="0"/>
              <a:t>BRP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b="0" dirty="0"/>
              <a:t>Beam Tracking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dirty="0"/>
              <a:t>Beam tracking is primarily for identifying the best beam for transmission and is comprised of setup, training and feedback sub-phases: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Setup: Initiator requesting Tx beam tracking sets parameters in transmitted packet: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400" dirty="0"/>
              <a:t>BEAM_TRACKING_REQUEST: Beam tracking requested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400" dirty="0"/>
              <a:t>Packet Type: TRN-T-PACKET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400" dirty="0"/>
              <a:t>TRN-LEN: number of TRN-T fields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Training: Initiator appends an AGC field and TRN-T subfields to the packet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Feedback: Responder feeds back channel to the initiator.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/>
              <a:t>The feedback type is the same as the feedback type in the last BRP frame that was transmitted from the initiator to the responder with TX-TRN-REQ equal to 1.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/>
              <a:t>If the responder has never received a BRP frame from the initiator with TX-TRN-REQ equal to 1, the responder shall respond with the best sector.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Kome Oteri (InterDigital)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423166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Beam Tracking with Initiator Requesting TRN-T </a:t>
            </a:r>
            <a:r>
              <a:rPr lang="en-US" dirty="0">
                <a:solidFill>
                  <a:schemeClr val="tx1"/>
                </a:solidFill>
              </a:rPr>
              <a:t>[3]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Kome Oteri (InterDigital)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2017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6100" y="1916832"/>
            <a:ext cx="6550211" cy="37235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02781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Beam Tracking for 802.11ay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772816"/>
            <a:ext cx="8784976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b="0" dirty="0"/>
              <a:t>For 802.11ay, two types of beam tracking can be defined: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b="1" dirty="0"/>
              <a:t>Analog Beam Tracking (AB): </a:t>
            </a:r>
            <a:r>
              <a:rPr lang="en-US" sz="1600" dirty="0"/>
              <a:t>used to track the change in analog beams e.g. due to STA rotation or movement.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400" dirty="0"/>
              <a:t>Similar to 802.11ad tracking but updated for SU/MU-MIMO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b="1" dirty="0"/>
              <a:t>Digital Baseband Channel Tracking (DBC): </a:t>
            </a:r>
            <a:r>
              <a:rPr lang="en-US" sz="1600" b="0" dirty="0"/>
              <a:t>used to track the change in the baseband channel for a fixed set of analog beams e.g. due to beam blockage when using  hybrid beamforming.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400" dirty="0"/>
              <a:t>Simplifies tracking by (a) simplifying setup (b) enabling use of CEF and  a feedback request.</a:t>
            </a:r>
            <a:endParaRPr lang="en-US" sz="1400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dirty="0"/>
              <a:t>For 802.11ay beam tracking procedure can also be split into three sub-phases; setup, training and feedback: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b="0" dirty="0"/>
              <a:t>Setup: Needs to signal the tracking type, antenna configuration needs to be set up.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Training: based on the BRP (using TRN-T/R fields) or null data packet (using the CEF).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b="0" dirty="0"/>
              <a:t>Feedback: </a:t>
            </a:r>
            <a:r>
              <a:rPr lang="en-US" sz="1600" dirty="0"/>
              <a:t>channel feedback is needed </a:t>
            </a:r>
            <a:r>
              <a:rPr lang="en-US" sz="1600" b="0" dirty="0"/>
              <a:t>for DBC tracking while any one on the best beam, SNR, or channel feedback is suitable for AB tracking. 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Kome Oteri (InterDigital)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886694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Beam Tracking for 802.11ay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Kome Oteri (InterDigital)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2017</a:t>
            </a:r>
            <a:endParaRPr lang="en-GB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27924" y="1700808"/>
            <a:ext cx="6491401" cy="429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07552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899" y="565423"/>
            <a:ext cx="7770813" cy="1065213"/>
          </a:xfrm>
        </p:spPr>
        <p:txBody>
          <a:bodyPr/>
          <a:lstStyle/>
          <a:p>
            <a:r>
              <a:rPr lang="en-US" dirty="0"/>
              <a:t>Steps for Beam Tracking in 802.11ay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7061" y="1484784"/>
            <a:ext cx="8964488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Setup or Announcement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Indicate if  </a:t>
            </a:r>
            <a:r>
              <a:rPr lang="en-US" sz="1400"/>
              <a:t>analog beam (AB</a:t>
            </a:r>
            <a:r>
              <a:rPr lang="en-US" sz="1400" dirty="0"/>
              <a:t>) or digital baseband channel (DBC) tracking request : (AB or DBC)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200" dirty="0"/>
              <a:t>Indicate if SU or MU (AB or DBC)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SU-MIMO/MU-MIMO  BF setup :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200" dirty="0"/>
              <a:t>Indicate information similar to MU-MIMO BF setup sub-phase : (AB or DBC)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200" dirty="0"/>
              <a:t>Indicate SU/MU transmission configuration or use parameter to indicate keep current configuration : (DBC)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Training Type</a:t>
            </a:r>
            <a:endParaRPr lang="en-US" sz="1200" dirty="0"/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200" dirty="0"/>
              <a:t>Indicate use of TRN-T/R and TRN_length and set baseband precoder to Identity matrix : (AB or DBC)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200" dirty="0"/>
              <a:t>Indicate the use of CEF based training and set baseband precoder to Identity matrix: (DBC only)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Indicate Feedback type required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200" dirty="0"/>
              <a:t>Best Beam(s), SNR(s): (AB only)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200" dirty="0"/>
              <a:t>Channel feedback : (AB or DBC)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Training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TRN-T/R based training: (AB or DBC)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CEF based training : (DBC only)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Feedback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Based on simple polling (AB or DBC)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Other methods are TBD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Kome Oteri (InterDigital)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537052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b="0" dirty="0"/>
              <a:t>A framework for beam tracking in 802.11ay is introduced. 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b="0" dirty="0"/>
              <a:t>The beam tracking may be :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Analog Beam tracking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Digital Baseband Channel tracking</a:t>
            </a:r>
          </a:p>
          <a:p>
            <a:pPr lvl="1" algn="just">
              <a:buFont typeface="Arial" panose="020B0604020202020204" pitchFamily="34" charset="0"/>
              <a:buChar char="•"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Kome Oteri (InterDigital)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644535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11-14-xxxx-00-00ax_Throughput_Analysis_Draft.potx [Last saved by user]" id="{03791ABE-4CE4-4A8E-AF4B-40E6C4519A30}" vid="{A266FB23-DF4D-47E7-8213-0EAA9B38B969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956</Words>
  <Application>Microsoft Office PowerPoint</Application>
  <PresentationFormat>On-screen Show (4:3)</PresentationFormat>
  <Paragraphs>121</Paragraphs>
  <Slides>12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MS Gothic</vt:lpstr>
      <vt:lpstr>Arial</vt:lpstr>
      <vt:lpstr>Arial Unicode MS</vt:lpstr>
      <vt:lpstr>Times New Roman</vt:lpstr>
      <vt:lpstr>Office Theme</vt:lpstr>
      <vt:lpstr>Document</vt:lpstr>
      <vt:lpstr>Beam Tracking for 802.11ay</vt:lpstr>
      <vt:lpstr>Introduction</vt:lpstr>
      <vt:lpstr>Hybrid Beamforming in 802.11ay</vt:lpstr>
      <vt:lpstr>Beam Tracking in 802.11ad</vt:lpstr>
      <vt:lpstr>Beam Tracking with Initiator Requesting TRN-T [3]</vt:lpstr>
      <vt:lpstr>Beam Tracking for 802.11ay</vt:lpstr>
      <vt:lpstr>Beam Tracking for 802.11ay</vt:lpstr>
      <vt:lpstr>Steps for Beam Tracking in 802.11ay </vt:lpstr>
      <vt:lpstr>Conclusion</vt:lpstr>
      <vt:lpstr>References</vt:lpstr>
      <vt:lpstr>Straw Poll 1</vt:lpstr>
      <vt:lpstr>Straw Poll 2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2017-01-13T19:59:47Z</dcterms:created>
  <dcterms:modified xsi:type="dcterms:W3CDTF">2017-01-17T20:12:51Z</dcterms:modified>
</cp:coreProperties>
</file>