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67" r:id="rId18"/>
    <p:sldId id="258"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p:scale>
          <a:sx n="66" d="100"/>
          <a:sy n="66" d="100"/>
        </p:scale>
        <p:origin x="-1506" y="-1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a:t>
            </a:r>
            <a:r>
              <a:rPr lang="en-GB" sz="2000" dirty="0" smtClean="0"/>
              <a:t>2016-01-19</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074738" y="1981200"/>
          <a:ext cx="7372350" cy="4775200"/>
        </p:xfrm>
        <a:graphic>
          <a:graphicData uri="http://schemas.openxmlformats.org/presentationml/2006/ole">
            <p:oleObj spid="_x0000_s3829"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a:t>
            </a:r>
            <a:r>
              <a:rPr lang="en-US" altLang="en-US" sz="1400" dirty="0" smtClean="0">
                <a:solidFill>
                  <a:srgbClr val="FF0000"/>
                </a:solidFill>
              </a:rPr>
              <a:t>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solidFill>
                  <a:srgbClr val="FF0000"/>
                </a:solidFill>
              </a:rPr>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solidFill>
                  <a:srgbClr val="FF0000"/>
                </a:solidFill>
              </a:rPr>
              <a:t>hundreds of </a:t>
            </a:r>
            <a:r>
              <a:rPr lang="en-US" sz="1400" dirty="0"/>
              <a:t>STAs equipped with WURs </a:t>
            </a:r>
            <a:r>
              <a:rPr lang="en-US" sz="1400" dirty="0" smtClean="0"/>
              <a:t>exists.</a:t>
            </a:r>
          </a:p>
          <a:p>
            <a:pPr indent="-285750">
              <a:spcBef>
                <a:spcPct val="20000"/>
              </a:spcBef>
            </a:pPr>
            <a:r>
              <a:rPr lang="en-US" altLang="zh-CN" sz="1400" dirty="0" smtClean="0">
                <a:solidFill>
                  <a:srgbClr val="FF0000"/>
                </a:solidFill>
              </a:rPr>
              <a:t>The STAs with WUR can  reconnect to the AP after  losing connectivity.</a:t>
            </a:r>
          </a:p>
          <a:p>
            <a:pPr indent="-285750">
              <a:spcBef>
                <a:spcPct val="20000"/>
              </a:spcBef>
            </a:pP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solidFill>
                  <a:srgbClr val="00B0F0"/>
                </a:solidFill>
              </a:rPr>
              <a:t>. The number of cow is around 30~50</a:t>
            </a:r>
            <a:r>
              <a:rPr lang="en-US" sz="1400" dirty="0" smtClean="0">
                <a:solidFill>
                  <a:srgbClr val="FF0000"/>
                </a:solidFill>
              </a:rPr>
              <a:t>.</a:t>
            </a:r>
            <a:endParaRPr lang="en-US" sz="1400" dirty="0">
              <a:solidFill>
                <a:srgbClr val="FF0000"/>
              </a:solidFill>
            </a:endParaRPr>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solidFill>
                  <a:srgbClr val="FF0000"/>
                </a:solidFill>
              </a:rPr>
              <a:t>Emergency report</a:t>
            </a:r>
            <a:endParaRPr lang="en-US" altLang="en-US" sz="1400" dirty="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r>
              <a:rPr lang="en-US" altLang="zh-CN" sz="1400" dirty="0" smtClean="0">
                <a:solidFill>
                  <a:srgbClr val="FF0000"/>
                </a:solidFill>
              </a:rPr>
              <a:t>The STAs with WUR can  reconnect to the AP after  losing connectivity.</a:t>
            </a:r>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solidFill>
                  <a:srgbClr val="FF0000"/>
                </a:solidFill>
              </a:rPr>
              <a:t>AP may send multiple WUPs to wake up STA, and vice versa.</a:t>
            </a:r>
            <a:endParaRPr lang="en-US" sz="1400" dirty="0">
              <a:solidFill>
                <a:srgbClr val="FF0000"/>
              </a:solidFill>
            </a:endParaRPr>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a:t>
            </a:r>
            <a:r>
              <a:rPr lang="en-US" altLang="zh-CN" sz="2800" dirty="0" smtClean="0"/>
              <a:t>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t>
            </a:r>
            <a:r>
              <a:rPr lang="en-US" altLang="zh-CN" sz="1400" dirty="0" smtClean="0"/>
              <a:t>AP(s). </a:t>
            </a:r>
            <a:r>
              <a:rPr lang="en-US" altLang="zh-CN" sz="1400" dirty="0" smtClean="0"/>
              <a:t>The transferring system needs to track the goods for tracking purpose. During freight-forwarding or express-delivery, the goods stay in sleep mode. When arriving at a transfer station/warehouse, the local APs in a warehouse/station periodically or by event send </a:t>
            </a:r>
            <a:r>
              <a:rPr lang="en-US" altLang="zh-CN" sz="1400" dirty="0" smtClean="0"/>
              <a:t>WUP </a:t>
            </a:r>
            <a:r>
              <a:rPr lang="en-US" altLang="zh-CN" sz="1400" dirty="0" smtClean="0"/>
              <a:t>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a:t>
            </a:r>
            <a:r>
              <a:rPr lang="en-US" altLang="en-US" sz="1400" dirty="0" smtClean="0"/>
              <a:t>wake up </a:t>
            </a:r>
            <a:r>
              <a:rPr lang="en-US" altLang="en-US" sz="1400" dirty="0" smtClean="0"/>
              <a:t>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a:t>
            </a:r>
            <a:r>
              <a:rPr lang="en-US" altLang="en-US" sz="1400" dirty="0" smtClean="0"/>
              <a:t>C </a:t>
            </a:r>
            <a:r>
              <a:rPr lang="en-US" altLang="en-US" sz="1400" dirty="0" smtClean="0"/>
              <a:t>passing by station B for a stop. AP1,AP2 and AP3 are within a WUR group. All APs in the group will send </a:t>
            </a:r>
            <a:r>
              <a:rPr lang="en-US" altLang="en-US" sz="1400" dirty="0" smtClean="0"/>
              <a:t>WUP </a:t>
            </a:r>
            <a:r>
              <a:rPr lang="en-US" altLang="en-US" sz="1400" dirty="0" smtClean="0"/>
              <a:t>until it </a:t>
            </a:r>
            <a:r>
              <a:rPr lang="en-US" altLang="en-US" sz="1400" dirty="0" smtClean="0"/>
              <a:t>wake ups </a:t>
            </a:r>
            <a:r>
              <a:rPr lang="en-US" altLang="en-US" sz="1400" dirty="0" smtClean="0"/>
              <a:t>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a:t>
            </a:r>
            <a:r>
              <a:rPr lang="en-US" altLang="en-US" sz="1400" dirty="0" smtClean="0"/>
              <a:t>grouping </a:t>
            </a:r>
            <a:r>
              <a:rPr lang="en-US" altLang="en-US" sz="1400" dirty="0" smtClean="0"/>
              <a:t>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document</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nvGraphicFramePr>
        <p:xfrm>
          <a:off x="1074738" y="1684338"/>
          <a:ext cx="7400925" cy="4716462"/>
        </p:xfrm>
        <a:graphic>
          <a:graphicData uri="http://schemas.openxmlformats.org/presentationml/2006/ole">
            <p:oleObj spid="_x0000_s15362" name="Document" r:id="rId3" imgW="9654044" imgH="5564206" progId="Word.Documen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p14="http://schemas.microsoft.com/office/powerpoint/2010/main" xmlns=""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0933" y="1751013"/>
          <a:ext cx="5562866" cy="40792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7 </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Moving </a:t>
                      </a: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Goods Tracking Wake Up</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28600" y="1219200"/>
            <a:ext cx="434340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a:t>
            </a:r>
            <a:r>
              <a:rPr lang="en-US" sz="1400" dirty="0" smtClean="0">
                <a:solidFill>
                  <a:srgbClr val="00B0F0"/>
                </a:solidFill>
              </a:rPr>
              <a:t>/smart building</a:t>
            </a:r>
            <a:r>
              <a:rPr lang="en-US" sz="1400" dirty="0" smtClean="0"/>
              <a:t>, </a:t>
            </a:r>
            <a:r>
              <a:rPr lang="en-US" sz="1400" dirty="0"/>
              <a:t>an AP and </a:t>
            </a:r>
            <a:r>
              <a:rPr lang="en-US" sz="1400" dirty="0" smtClean="0"/>
              <a:t>8~</a:t>
            </a:r>
            <a:r>
              <a:rPr lang="en-US" sz="1400" dirty="0" smtClean="0">
                <a:solidFill>
                  <a:srgbClr val="00B0F0"/>
                </a:solidFill>
              </a:rPr>
              <a:t>20</a:t>
            </a:r>
            <a:r>
              <a:rPr lang="en-US" sz="1400" dirty="0" smtClean="0"/>
              <a:t> </a:t>
            </a:r>
            <a:r>
              <a:rPr lang="en-US" sz="1400" dirty="0"/>
              <a:t>devices are arranged naturally from the perspective of the house/apartment </a:t>
            </a:r>
            <a:r>
              <a:rPr lang="en-US" sz="1400" dirty="0" smtClean="0">
                <a:solidFill>
                  <a:srgbClr val="00B0F0"/>
                </a:solidFill>
              </a:rPr>
              <a:t>occupant per house/apartment. The smart building contains 100 apartments (5 floors * 20/floor)</a:t>
            </a:r>
            <a:r>
              <a:rPr lang="en-US" sz="1400" dirty="0" smtClean="0">
                <a:solidFill>
                  <a:srgbClr val="FF0000"/>
                </a:solidFill>
              </a:rPr>
              <a:t>.</a:t>
            </a:r>
            <a:endParaRPr lang="en-US" sz="1400" dirty="0" smtClean="0">
              <a:solidFill>
                <a:srgbClr val="FF0000"/>
              </a:solidFill>
            </a:endParaRP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a:t>
            </a:r>
            <a:endParaRPr lang="en-US" sz="1400"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solidFill>
                  <a:srgbClr val="000000"/>
                </a:solidFill>
                <a:ea typeface="SimSun" panose="02010600030101010101" pitchFamily="2" charset="-122"/>
                <a:cs typeface="Times New Roman" panose="02020603050405020304" pitchFamily="18" charset="0"/>
              </a:rPr>
              <a:t>social </a:t>
            </a:r>
            <a:r>
              <a:rPr lang="en-US" altLang="en-US" sz="1400" dirty="0">
                <a:solidFill>
                  <a:srgbClr val="000000"/>
                </a:solidFill>
                <a:ea typeface="SimSun" panose="02010600030101010101" pitchFamily="2" charset="-122"/>
                <a:cs typeface="Times New Roman" panose="02020603050405020304" pitchFamily="18" charset="0"/>
              </a:rPr>
              <a:t>n</a:t>
            </a:r>
            <a:r>
              <a:rPr lang="en-US" altLang="en-US" sz="1400" dirty="0" smtClean="0">
                <a:solidFill>
                  <a:srgbClr val="000000"/>
                </a:solidFill>
                <a:ea typeface="SimSun" panose="02010600030101010101" pitchFamily="2" charset="-122"/>
                <a:cs typeface="Times New Roman" panose="02020603050405020304" pitchFamily="18" charset="0"/>
              </a:rPr>
              <a:t>etworking </a:t>
            </a:r>
            <a:r>
              <a:rPr lang="en-US" altLang="en-US" sz="1400" dirty="0">
                <a:solidFill>
                  <a:srgbClr val="000000"/>
                </a:solidFill>
                <a:ea typeface="SimSun" panose="02010600030101010101" pitchFamily="2" charset="-122"/>
                <a:cs typeface="Times New Roman" panose="02020603050405020304" pitchFamily="18" charset="0"/>
              </a:rPr>
              <a:t>are: ~20Mbps, PER 1e-3, </a:t>
            </a:r>
            <a:r>
              <a:rPr lang="en-US" altLang="en-US" sz="1400" dirty="0" smtClean="0">
                <a:solidFill>
                  <a:srgbClr val="000000"/>
                </a:solidFill>
                <a:ea typeface="SimSun" panose="02010600030101010101" pitchFamily="2" charset="-122"/>
                <a:cs typeface="Times New Roman" panose="02020603050405020304" pitchFamily="18" charset="0"/>
              </a:rPr>
              <a:t>delay&lt;50ms</a:t>
            </a:r>
          </a:p>
          <a:p>
            <a:r>
              <a:rPr lang="en-US" altLang="zh-CN" sz="1400" dirty="0" smtClean="0">
                <a:solidFill>
                  <a:srgbClr val="00B0F0"/>
                </a:solidFill>
              </a:rPr>
              <a:t>Assisted living and </a:t>
            </a:r>
            <a:r>
              <a:rPr lang="en-US" altLang="zh-CN" sz="1400" dirty="0" smtClean="0">
                <a:solidFill>
                  <a:srgbClr val="00B0F0"/>
                </a:solidFill>
              </a:rPr>
              <a:t>healthcare</a:t>
            </a:r>
            <a:endParaRPr lang="en-US" altLang="en-US" sz="1400" dirty="0">
              <a:solidFill>
                <a:srgbClr val="00B0F0"/>
              </a:solidFill>
            </a:endParaRPr>
          </a:p>
          <a:p>
            <a:r>
              <a:rPr lang="en-US" altLang="en-US" sz="1400" dirty="0" smtClean="0"/>
              <a:t>Light condition request/report</a:t>
            </a:r>
          </a:p>
          <a:p>
            <a:r>
              <a:rPr lang="en-US" altLang="en-US" sz="1400" dirty="0" smtClean="0"/>
              <a:t>Curtain open/close command</a:t>
            </a:r>
          </a:p>
          <a:p>
            <a:r>
              <a:rPr lang="en-US" altLang="zh-CN" sz="1400" dirty="0" smtClean="0">
                <a:solidFill>
                  <a:srgbClr val="FF0000"/>
                </a:solidFill>
              </a:rPr>
              <a:t>Quick </a:t>
            </a:r>
            <a:r>
              <a:rPr lang="en-US" altLang="zh-CN" sz="1400" dirty="0" smtClean="0">
                <a:solidFill>
                  <a:srgbClr val="FF0000"/>
                </a:solidFill>
              </a:rPr>
              <a:t>message/Incoming call notification</a:t>
            </a:r>
            <a:endParaRPr lang="en-US" altLang="en-US" sz="1400" dirty="0" smtClean="0">
              <a:solidFill>
                <a:srgbClr val="FF0000"/>
              </a:solidFill>
            </a:endParaRPr>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680881"/>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827191"/>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700766"/>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solidFill>
                  <a:srgbClr val="00B0F0"/>
                </a:solidFill>
              </a:rPr>
              <a:t>Smart </a:t>
            </a:r>
            <a:r>
              <a:rPr lang="en-US" altLang="zh-CN" sz="1400" dirty="0" smtClean="0">
                <a:solidFill>
                  <a:srgbClr val="00B0F0"/>
                </a:solidFill>
              </a:rPr>
              <a:t>metering</a:t>
            </a:r>
            <a:r>
              <a:rPr lang="en-US" altLang="zh-CN" sz="1400" dirty="0" smtClean="0">
                <a:solidFill>
                  <a:srgbClr val="00B0F0"/>
                </a:solidFill>
              </a:rPr>
              <a:t>, </a:t>
            </a:r>
            <a:r>
              <a:rPr lang="en-US" altLang="zh-CN" sz="1400" dirty="0" smtClean="0">
                <a:solidFill>
                  <a:srgbClr val="00B0F0"/>
                </a:solidFill>
              </a:rPr>
              <a:t>home </a:t>
            </a:r>
            <a:r>
              <a:rPr lang="en-US" altLang="zh-CN" sz="1400" dirty="0" smtClean="0">
                <a:solidFill>
                  <a:srgbClr val="00B0F0"/>
                </a:solidFill>
              </a:rPr>
              <a:t>Appliances and automation, </a:t>
            </a:r>
            <a:r>
              <a:rPr lang="en-US" altLang="zh-CN" sz="1400" dirty="0" smtClean="0">
                <a:solidFill>
                  <a:srgbClr val="00B0F0"/>
                </a:solidFill>
              </a:rPr>
              <a:t>environmental </a:t>
            </a:r>
            <a:r>
              <a:rPr lang="en-US" altLang="zh-CN" sz="1400" dirty="0" smtClean="0">
                <a:solidFill>
                  <a:srgbClr val="00B0F0"/>
                </a:solidFill>
              </a:rPr>
              <a:t>sensors, </a:t>
            </a:r>
            <a:r>
              <a:rPr lang="en-US" altLang="zh-CN" sz="1400" dirty="0" smtClean="0">
                <a:solidFill>
                  <a:srgbClr val="00B0F0"/>
                </a:solidFill>
              </a:rPr>
              <a:t>detection sensors </a:t>
            </a:r>
            <a:r>
              <a:rPr lang="en-US" altLang="zh-CN" sz="1400" dirty="0" smtClean="0">
                <a:solidFill>
                  <a:srgbClr val="00B0F0"/>
                </a:solidFill>
              </a:rPr>
              <a:t>for </a:t>
            </a:r>
            <a:r>
              <a:rPr lang="en-US" altLang="zh-CN" sz="1400" dirty="0" smtClean="0">
                <a:solidFill>
                  <a:srgbClr val="00B0F0"/>
                </a:solidFill>
              </a:rPr>
              <a:t>security </a:t>
            </a:r>
            <a:r>
              <a:rPr lang="en-US" altLang="zh-CN" sz="1400" dirty="0" smtClean="0">
                <a:solidFill>
                  <a:srgbClr val="00B0F0"/>
                </a:solidFill>
              </a:rPr>
              <a:t>and </a:t>
            </a:r>
            <a:r>
              <a:rPr lang="en-US" altLang="zh-CN" sz="1400" dirty="0" smtClean="0">
                <a:solidFill>
                  <a:srgbClr val="00B0F0"/>
                </a:solidFill>
              </a:rPr>
              <a:t>safety </a:t>
            </a:r>
            <a:r>
              <a:rPr lang="en-US" altLang="zh-CN" sz="1400" dirty="0" smtClean="0">
                <a:solidFill>
                  <a:srgbClr val="00B0F0"/>
                </a:solidFill>
              </a:rPr>
              <a:t>(e.g., smoke/fire, </a:t>
            </a:r>
            <a:r>
              <a:rPr lang="en-US" altLang="zh-CN" sz="1400" dirty="0" smtClean="0">
                <a:solidFill>
                  <a:srgbClr val="00B0F0"/>
                </a:solidFill>
              </a:rPr>
              <a:t>gas </a:t>
            </a:r>
            <a:r>
              <a:rPr lang="en-US" altLang="zh-CN" sz="1400" dirty="0" smtClean="0">
                <a:solidFill>
                  <a:srgbClr val="00B0F0"/>
                </a:solidFill>
              </a:rPr>
              <a:t>detection, w</a:t>
            </a:r>
            <a:r>
              <a:rPr lang="en-US" altLang="zh-CN" sz="1400" dirty="0" smtClean="0">
                <a:solidFill>
                  <a:srgbClr val="00B0F0"/>
                </a:solidFill>
              </a:rPr>
              <a:t>ater </a:t>
            </a:r>
            <a:r>
              <a:rPr lang="en-US" altLang="zh-CN" sz="1400" dirty="0" smtClean="0">
                <a:solidFill>
                  <a:srgbClr val="00B0F0"/>
                </a:solidFill>
              </a:rPr>
              <a:t>leak detection)</a:t>
            </a:r>
            <a:endParaRPr lang="zh-CN" altLang="zh-CN" sz="1400" dirty="0" smtClean="0">
              <a:solidFill>
                <a:srgbClr val="00B0F0"/>
              </a:solidFill>
            </a:endParaRPr>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p14="http://schemas.microsoft.com/office/powerpoint/2010/main" xmlns=""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solidFill>
                  <a:srgbClr val="FF0000"/>
                </a:solidFill>
              </a:rPr>
              <a:t>The AP first transmits a WUP to wake up the smart phone. After the MR is awake, the AP transmits q</a:t>
            </a:r>
            <a:r>
              <a:rPr lang="en-US" altLang="zh-CN" sz="1400" dirty="0" smtClean="0">
                <a:solidFill>
                  <a:srgbClr val="FF0000"/>
                </a:solidFill>
              </a:rPr>
              <a:t>uick message/incoming call notification to the smart phone.</a:t>
            </a:r>
            <a:endParaRPr lang="en-US" altLang="ja-JP" sz="1400" dirty="0" smtClean="0">
              <a:solidFill>
                <a:srgbClr val="FF0000"/>
              </a:solidFill>
            </a:endParaRPr>
          </a:p>
          <a:p>
            <a:pPr>
              <a:spcBef>
                <a:spcPct val="20000"/>
              </a:spcBef>
            </a:pPr>
            <a:r>
              <a:rPr lang="en-US" altLang="ja-JP" sz="1400" dirty="0" smtClean="0">
                <a:solidFill>
                  <a:srgbClr val="FF0000"/>
                </a:solidFill>
              </a:rPr>
              <a:t>The  sensors send fire/gas/safety alarm  to the server through the AP</a:t>
            </a:r>
            <a:r>
              <a:rPr lang="en-US" altLang="ja-JP" sz="1400" dirty="0" smtClean="0">
                <a:solidFill>
                  <a:srgbClr val="FF0000"/>
                </a:solidFill>
              </a:rPr>
              <a:t>.</a:t>
            </a:r>
          </a:p>
          <a:p>
            <a:pPr>
              <a:spcBef>
                <a:spcPct val="20000"/>
              </a:spcBef>
            </a:pPr>
            <a:r>
              <a:rPr lang="en-US" altLang="zh-CN" sz="1400" dirty="0" smtClean="0">
                <a:solidFill>
                  <a:srgbClr val="00B0F0"/>
                </a:solidFill>
              </a:rPr>
              <a:t>Turning on </a:t>
            </a:r>
            <a:r>
              <a:rPr lang="en-US" altLang="zh-CN" sz="1400" dirty="0" smtClean="0">
                <a:solidFill>
                  <a:srgbClr val="00B0F0"/>
                </a:solidFill>
              </a:rPr>
              <a:t>all the lights in a hall way</a:t>
            </a:r>
            <a:r>
              <a:rPr lang="en-US" altLang="zh-CN" sz="1400" dirty="0" smtClean="0">
                <a:solidFill>
                  <a:srgbClr val="00B0F0"/>
                </a:solidFill>
              </a:rPr>
              <a:t>,</a:t>
            </a:r>
          </a:p>
          <a:p>
            <a:pPr>
              <a:spcBef>
                <a:spcPct val="20000"/>
              </a:spcBef>
            </a:pPr>
            <a:r>
              <a:rPr lang="en-US" altLang="zh-CN" sz="1400" dirty="0" smtClean="0">
                <a:solidFill>
                  <a:srgbClr val="00B0F0"/>
                </a:solidFill>
              </a:rPr>
              <a:t>Reading </a:t>
            </a:r>
            <a:r>
              <a:rPr lang="en-US" altLang="zh-CN" sz="1400" dirty="0" smtClean="0">
                <a:solidFill>
                  <a:srgbClr val="00B0F0"/>
                </a:solidFill>
              </a:rPr>
              <a:t>of temperature in all the </a:t>
            </a:r>
            <a:r>
              <a:rPr lang="en-US" altLang="zh-CN" sz="1400" dirty="0" smtClean="0">
                <a:solidFill>
                  <a:srgbClr val="00B0F0"/>
                </a:solidFill>
              </a:rPr>
              <a:t>rooms</a:t>
            </a:r>
            <a:endParaRPr lang="en-US" altLang="ja-JP" sz="1400" dirty="0" smtClean="0">
              <a:solidFill>
                <a:srgbClr val="00B0F0"/>
              </a:solidFill>
            </a:endParaRPr>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a:t>
            </a:r>
            <a:r>
              <a:rPr lang="en-US" altLang="ja-JP" sz="1400" dirty="0" err="1" smtClean="0"/>
              <a:t>Blu</a:t>
            </a:r>
            <a:r>
              <a:rPr lang="en-US" altLang="ja-JP" sz="1400" dirty="0" smtClean="0"/>
              <a:t>-ray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solidFill>
                  <a:srgbClr val="FF0000"/>
                </a:solidFill>
              </a:rPr>
              <a:t>The STAs with WUR can  reconnect to the AP after  losing connectivity.</a:t>
            </a:r>
          </a:p>
          <a:p>
            <a:pPr eaLnBrk="1" hangingPunct="1">
              <a:spcBef>
                <a:spcPct val="20000"/>
              </a:spcBef>
            </a:pPr>
            <a:endParaRPr lang="en-US" altLang="ja-JP" sz="1400" dirty="0" smtClean="0"/>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1143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a:t>
            </a:r>
            <a:r>
              <a:rPr lang="en-US" sz="1400" dirty="0">
                <a:solidFill>
                  <a:srgbClr val="FF0000"/>
                </a:solidFill>
              </a:rPr>
              <a:t>exists </a:t>
            </a:r>
            <a:r>
              <a:rPr lang="en-US" sz="1400" dirty="0" smtClean="0">
                <a:solidFill>
                  <a:srgbClr val="FF0000"/>
                </a:solidFill>
              </a:rPr>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solidFill>
                  <a:srgbClr val="00B0F0"/>
                </a:solidFill>
              </a:rPr>
              <a:t>Smart metering, home Appliances and automation, environmental sensors, detection sensors for security and safety (e.g., smoke/fire, gas detection, water leak detection)</a:t>
            </a:r>
            <a:endParaRPr lang="zh-CN" altLang="zh-CN" sz="1400" dirty="0" smtClean="0">
              <a:solidFill>
                <a:srgbClr val="00B0F0"/>
              </a:solidFill>
            </a:endParaRPr>
          </a:p>
          <a:p>
            <a:r>
              <a:rPr lang="en-US" altLang="zh-CN" sz="1400" dirty="0" smtClean="0">
                <a:solidFill>
                  <a:srgbClr val="FF0000"/>
                </a:solidFill>
              </a:rPr>
              <a:t>Status </a:t>
            </a:r>
            <a:r>
              <a:rPr lang="en-US" altLang="zh-CN" sz="1400" dirty="0" smtClean="0">
                <a:solidFill>
                  <a:srgbClr val="FF0000"/>
                </a:solidFill>
              </a:rPr>
              <a:t>query/report, configuration change request</a:t>
            </a:r>
            <a:endParaRPr lang="en-US" altLang="en-US" sz="1400" dirty="0" smtClean="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p14="http://schemas.microsoft.com/office/powerpoint/2010/main" xmlns=""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15239</TotalTime>
  <Words>2470</Words>
  <Application>Microsoft Office PowerPoint</Application>
  <PresentationFormat>全屏显示(4:3)</PresentationFormat>
  <Paragraphs>313</Paragraphs>
  <Slides>18</Slides>
  <Notes>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1" baseType="lpstr">
      <vt:lpstr>Office Theme</vt:lpstr>
      <vt:lpstr>Document</vt:lpstr>
      <vt:lpstr>Microsoft Office Word 97 - 2003 文档</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Summary and the Next Step</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621</cp:revision>
  <cp:lastPrinted>1601-01-01T00:00:00Z</cp:lastPrinted>
  <dcterms:created xsi:type="dcterms:W3CDTF">2015-10-31T00:33:08Z</dcterms:created>
  <dcterms:modified xsi:type="dcterms:W3CDTF">2017-01-19T06:46:00Z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(2)9rWssphgFQtApJeOZ28SUYu3CkN4cPATH9jdc9fcdteR7qqMv8hbHg/jazZCQ+7wPmkTfBF+
Ydab5e/UGQQ1BC5cbepsmGghHvb75fkxiN8vsoUmzVT/UbZ/vMFgU9vvWPYlnDBC7PXVsHJg
MVfmVmIRSwdJOnakWpBh+dmDpKCCYIufV9CLekhF3WmtJ8LwGvFKX2Bve2l4DnY1tnEUofz9
/SSQ6ETjVt4VyP1vJg</vt:lpwstr>
  </property>
  <property fmtid="{D5CDD505-2E9C-101B-9397-08002B2CF9AE}" pid="3" name="_2015_ms_pID_7253431">
    <vt:lpwstr>qTVhiTYignD16AU2yaeBn/kuk1GGhpQhfIgtLADn/YeILlwhuLs8aU
sPGdhq9fCFFC1uxFuzwO/fnB7O2j9D37PUbXc8pWmb+mjQx5koYDV6fTdh1ECy8Y6h5HBujY
52fgG67rG5IPGmsnOTcbxtnXbSQ3/l6iZsh9GGsq7gVg3Sybv/8q+3s6CEjwKrAlQ29SL5r1
oYhsSPW0g9hG7Q9t</vt:lpwstr>
  </property>
  <property fmtid="{D5CDD505-2E9C-101B-9397-08002B2CF9AE}" pid="4" name="sflag">
    <vt:lpwstr>1484704580</vt:lpwstr>
  </property>
</Properties>
</file>