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7"/>
  </p:notesMasterIdLst>
  <p:handoutMasterIdLst>
    <p:handoutMasterId r:id="rId28"/>
  </p:handoutMasterIdLst>
  <p:sldIdLst>
    <p:sldId id="269" r:id="rId2"/>
    <p:sldId id="271" r:id="rId3"/>
    <p:sldId id="358" r:id="rId4"/>
    <p:sldId id="594" r:id="rId5"/>
    <p:sldId id="443" r:id="rId6"/>
    <p:sldId id="518" r:id="rId7"/>
    <p:sldId id="563" r:id="rId8"/>
    <p:sldId id="570" r:id="rId9"/>
    <p:sldId id="571" r:id="rId10"/>
    <p:sldId id="572" r:id="rId11"/>
    <p:sldId id="596" r:id="rId12"/>
    <p:sldId id="573" r:id="rId13"/>
    <p:sldId id="580" r:id="rId14"/>
    <p:sldId id="598" r:id="rId15"/>
    <p:sldId id="599" r:id="rId16"/>
    <p:sldId id="595" r:id="rId17"/>
    <p:sldId id="600" r:id="rId18"/>
    <p:sldId id="601" r:id="rId19"/>
    <p:sldId id="587" r:id="rId20"/>
    <p:sldId id="430" r:id="rId21"/>
    <p:sldId id="589" r:id="rId22"/>
    <p:sldId id="562" r:id="rId23"/>
    <p:sldId id="590" r:id="rId24"/>
    <p:sldId id="597" r:id="rId25"/>
    <p:sldId id="390"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430" autoAdjust="0"/>
    <p:restoredTop sz="98109" autoAdjust="0"/>
  </p:normalViewPr>
  <p:slideViewPr>
    <p:cSldViewPr>
      <p:cViewPr varScale="1">
        <p:scale>
          <a:sx n="89" d="100"/>
          <a:sy n="89" d="100"/>
        </p:scale>
        <p:origin x="-936"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mr-IN" smtClean="0"/>
              <a:t>doc.: IEEE P802.11-16/1586r5</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2017</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mr-IN" smtClean="0"/>
              <a:t>doc.: IEEE P802.11-16/1586r5</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2017</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P802.11-16/1586r5</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P802.11-16/1586r5</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2017</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P802.11-16/1586r5</a:t>
            </a:r>
            <a:endParaRPr lang="en-US"/>
          </a:p>
        </p:txBody>
      </p:sp>
      <p:sp>
        <p:nvSpPr>
          <p:cNvPr id="5" name="Date Placeholder 4"/>
          <p:cNvSpPr>
            <a:spLocks noGrp="1"/>
          </p:cNvSpPr>
          <p:nvPr>
            <p:ph type="dt" idx="11"/>
          </p:nvPr>
        </p:nvSpPr>
        <p:spPr/>
        <p:txBody>
          <a:bodyPr/>
          <a:lstStyle/>
          <a:p>
            <a:r>
              <a:rPr lang="en-US" smtClean="0"/>
              <a:t>January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11</a:t>
            </a:fld>
            <a:endParaRPr lang="en-US"/>
          </a:p>
        </p:txBody>
      </p:sp>
    </p:spTree>
    <p:extLst>
      <p:ext uri="{BB962C8B-B14F-4D97-AF65-F5344CB8AC3E}">
        <p14:creationId xmlns:p14="http://schemas.microsoft.com/office/powerpoint/2010/main" val="10965609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P802.11-16/1586r5</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P802.11-16/1586r5</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P802.11-16/1586r5</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P802.11-16/1586r5</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P802.11-16/1586r5</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P802.11-16/1586r5</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P802.11-16/1586r5</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P802.11-16/1586r5</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P802.11-16/1586r5</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P802.11-16/1586r5</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P802.11-16/1586r5</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P802.11-16/1586r5</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P802.11-16/1586r5</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P802.11-16/1586r5</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25</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P802.11-16/1586r5</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P802.11-16/1586r5</a:t>
            </a:r>
            <a:endParaRPr lang="en-US"/>
          </a:p>
        </p:txBody>
      </p:sp>
      <p:sp>
        <p:nvSpPr>
          <p:cNvPr id="5" name="Date Placeholder 4"/>
          <p:cNvSpPr>
            <a:spLocks noGrp="1"/>
          </p:cNvSpPr>
          <p:nvPr>
            <p:ph type="dt" idx="11"/>
          </p:nvPr>
        </p:nvSpPr>
        <p:spPr/>
        <p:txBody>
          <a:bodyPr/>
          <a:lstStyle/>
          <a:p>
            <a:r>
              <a:rPr lang="en-US" smtClean="0"/>
              <a:t>January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P802.11-16/1586r5</a:t>
            </a:r>
            <a:endParaRPr lang="en-US"/>
          </a:p>
        </p:txBody>
      </p:sp>
      <p:sp>
        <p:nvSpPr>
          <p:cNvPr id="5" name="Date Placeholder 4"/>
          <p:cNvSpPr>
            <a:spLocks noGrp="1"/>
          </p:cNvSpPr>
          <p:nvPr>
            <p:ph type="dt" idx="11"/>
          </p:nvPr>
        </p:nvSpPr>
        <p:spPr/>
        <p:txBody>
          <a:bodyPr/>
          <a:lstStyle/>
          <a:p>
            <a:r>
              <a:rPr lang="en-US" smtClean="0"/>
              <a:t>January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P802.11-16/1586r5</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P802.11-16/1586r5</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P802.11-16/1586r5</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2017</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January 2017</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2017</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2017</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2017</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January 2017</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486400"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P802.11-16/</a:t>
            </a:r>
            <a:r>
              <a:rPr lang="en-US" sz="1800" b="1" dirty="0" smtClean="0"/>
              <a:t>1586r5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4" Type="http://schemas.openxmlformats.org/officeDocument/2006/relationships/hyperlink" Target="http://ieee802.org/PNP/approved/IEEE_802_WG_PandP_v19.pdf" TargetMode="External"/><Relationship Id="rId5" Type="http://schemas.openxmlformats.org/officeDocument/2006/relationships/hyperlink" Target="https://standards.ieee.org/develop/policies/bylaws/sb_bylaws.pdf%20section%205.2.1.3"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3" Type="http://schemas.openxmlformats.org/officeDocument/2006/relationships/hyperlink" Target="https://development.standards.ieee.org/get-file/P802.11ak.pdf?t=77398400003" TargetMode="External"/><Relationship Id="rId4" Type="http://schemas.openxmlformats.org/officeDocument/2006/relationships/hyperlink" Target="http://www.ieee802.org/11/private/Draft_Standards/11ak/Draft%20P802.11ak_D2.4.pdf" TargetMode="External"/><Relationship Id="rId5" Type="http://schemas.openxmlformats.org/officeDocument/2006/relationships/hyperlink" Target="http://www.ieee802.org/1/files/private/bz-drafts/d2/802-1Qbz-d2-4.pdf" TargetMode="External"/><Relationship Id="rId6" Type="http://schemas.openxmlformats.org/officeDocument/2006/relationships/hyperlink" Target="http://www.ieee802.org/1/files/private/ac-rev-drafts/d4/802-1ac-rev-d4-0.pdf" TargetMode="External"/><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January 2017</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sz="3600" dirty="0" smtClean="0">
                <a:latin typeface="Arial" charset="0"/>
              </a:rPr>
              <a:t>January 2017 802.11ak Agenda</a:t>
            </a:r>
            <a:endParaRPr lang="en-US" sz="3600"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2016-01-15</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2017</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86157980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Participation in IEEE 802 Meetings</a:t>
            </a:r>
          </a:p>
        </p:txBody>
      </p:sp>
      <p:sp>
        <p:nvSpPr>
          <p:cNvPr id="3" name="Content Placeholder 2"/>
          <p:cNvSpPr>
            <a:spLocks noGrp="1"/>
          </p:cNvSpPr>
          <p:nvPr>
            <p:ph idx="1"/>
          </p:nvPr>
        </p:nvSpPr>
        <p:spPr>
          <a:xfrm>
            <a:off x="685800" y="1752600"/>
            <a:ext cx="7772400" cy="4343400"/>
          </a:xfrm>
        </p:spPr>
        <p:txBody>
          <a:bodyPr/>
          <a:lstStyle/>
          <a:p>
            <a:pPr marL="0" indent="0">
              <a:buNone/>
            </a:pPr>
            <a:r>
              <a:rPr lang="en-US" sz="1600" dirty="0"/>
              <a:t>All participation in IEEE 802 Working Group meetings is on an individual basis</a:t>
            </a:r>
          </a:p>
          <a:p>
            <a:r>
              <a:rPr lang="en-GB" sz="1400" i="1" dirty="0" smtClean="0"/>
              <a:t>Participants </a:t>
            </a:r>
            <a:r>
              <a:rPr lang="en-GB" sz="1400" i="1" dirty="0"/>
              <a:t>in the IEEE standards development individual process shall act based on their qualifications and experience. (</a:t>
            </a:r>
            <a:r>
              <a:rPr lang="en-GB" sz="1400" i="1" dirty="0">
                <a:hlinkClick r:id="rId3"/>
              </a:rPr>
              <a:t>https://standards.ieee.org/develop/policies/bylaws/sb_bylaws.pdf</a:t>
            </a:r>
            <a:r>
              <a:rPr lang="en-GB" sz="1400" i="1" dirty="0"/>
              <a:t>  section 5.2.1)</a:t>
            </a:r>
            <a:endParaRPr lang="en-US" sz="1400" dirty="0"/>
          </a:p>
          <a:p>
            <a:r>
              <a:rPr lang="en-US" sz="1400" i="1" dirty="0" smtClean="0"/>
              <a:t>IEEE </a:t>
            </a:r>
            <a:r>
              <a:rPr lang="en-US" sz="1400" i="1" dirty="0"/>
              <a:t>802 </a:t>
            </a:r>
            <a:r>
              <a:rPr lang="en-GB" sz="1400" i="1" dirty="0"/>
              <a:t>Working Group membership is by individual; “Working Group members shall participate in the consensus process in a manner consistent with their professional expert opinion as individuals, and not as organizational representatives”. (</a:t>
            </a:r>
            <a:r>
              <a:rPr lang="en-GB" sz="1400" i="1" u="sng" dirty="0">
                <a:hlinkClick r:id="rId4"/>
              </a:rPr>
              <a:t>http://ieee802.org/PNP/approved/IEEE_802_WG_PandP_v19.pdf</a:t>
            </a:r>
            <a:r>
              <a:rPr lang="en-GB" sz="1400" i="1" dirty="0"/>
              <a:t> section 4.2.1)</a:t>
            </a:r>
            <a:endParaRPr lang="en-US" sz="1400" dirty="0"/>
          </a:p>
          <a:p>
            <a:r>
              <a:rPr lang="en-US" sz="14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sz="1400" dirty="0"/>
              <a:t>You shall not direct the actions or votes of any other member of an IEEE 802 Working Group or retaliate against any other member for their actions or votes within IEEE 802 Working Group meetings, see </a:t>
            </a:r>
            <a:r>
              <a:rPr lang="en-US" sz="1400" u="sng" dirty="0">
                <a:hlinkClick r:id="rId5"/>
              </a:rPr>
              <a:t>https://standards.ieee.org/develop/policies/bylaws/sb_bylaws.pdf </a:t>
            </a:r>
            <a:r>
              <a:rPr lang="en-US" sz="1400" dirty="0"/>
              <a:t> section 5.2.1.3 and </a:t>
            </a:r>
            <a:r>
              <a:rPr lang="en-GB" sz="1400" u="sng" dirty="0">
                <a:hlinkClick r:id="rId4"/>
              </a:rPr>
              <a:t>http://ieee802.org/PNP/approved/IEEE_802_WG_PandP_v19.pdf</a:t>
            </a:r>
            <a:r>
              <a:rPr lang="en-GB" sz="1400" dirty="0"/>
              <a:t>  section 3.4.1, list item x</a:t>
            </a:r>
            <a:endParaRPr lang="en-US" sz="1400" dirty="0"/>
          </a:p>
          <a:p>
            <a:pPr marL="0" indent="0">
              <a:buNone/>
            </a:pPr>
            <a:r>
              <a:rPr lang="en-US" sz="1600" dirty="0"/>
              <a:t>By participating in IEEE 802 meetings, you accept these requirements.  If you do not agree to these policies then you shall not participate</a:t>
            </a:r>
            <a:r>
              <a:rPr lang="en-US" sz="1600" dirty="0" smtClean="0"/>
              <a:t>.</a:t>
            </a:r>
            <a:endParaRPr lang="en-US" sz="1600" dirty="0"/>
          </a:p>
        </p:txBody>
      </p:sp>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11</a:t>
            </a:fld>
            <a:endParaRPr lang="en-US"/>
          </a:p>
        </p:txBody>
      </p:sp>
    </p:spTree>
    <p:extLst>
      <p:ext uri="{BB962C8B-B14F-4D97-AF65-F5344CB8AC3E}">
        <p14:creationId xmlns:p14="http://schemas.microsoft.com/office/powerpoint/2010/main" val="93419299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2017</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761216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17 January2016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a:t>
            </a:r>
            <a:r>
              <a:rPr lang="en-US" dirty="0">
                <a:latin typeface="Arial" charset="0"/>
                <a:cs typeface="Arial" charset="0"/>
              </a:rPr>
              <a:t>– </a:t>
            </a:r>
            <a:r>
              <a:rPr lang="en-US" dirty="0" smtClean="0">
                <a:latin typeface="Arial" charset="0"/>
                <a:cs typeface="Arial" charset="0"/>
              </a:rPr>
              <a:t>12:30, Ivy 1&amp;2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endParaRPr lang="en-US" dirty="0"/>
          </a:p>
          <a:p>
            <a:pPr>
              <a:lnSpc>
                <a:spcPct val="80000"/>
              </a:lnSpc>
            </a:pPr>
            <a:r>
              <a:rPr lang="en-US" b="0" dirty="0"/>
              <a:t>Appointment of </a:t>
            </a:r>
            <a:r>
              <a:rPr lang="en-US" b="0" dirty="0" smtClean="0"/>
              <a:t>Secretary</a:t>
            </a:r>
          </a:p>
          <a:p>
            <a:pPr lvl="1">
              <a:lnSpc>
                <a:spcPct val="80000"/>
              </a:lnSpc>
            </a:pPr>
            <a:r>
              <a:rPr lang="en-US" dirty="0" smtClean="0"/>
              <a:t>Joe Levy agreed to take notes.</a:t>
            </a:r>
            <a:endParaRPr lang="en-US" b="0" dirty="0" smtClean="0"/>
          </a:p>
          <a:p>
            <a:pPr>
              <a:lnSpc>
                <a:spcPct val="80000"/>
              </a:lnSpc>
            </a:pPr>
            <a:r>
              <a:rPr lang="en-US" b="0" dirty="0" smtClean="0"/>
              <a:t>Call </a:t>
            </a:r>
            <a:r>
              <a:rPr lang="en-US" b="0" dirty="0"/>
              <a:t>for essential </a:t>
            </a:r>
            <a:r>
              <a:rPr lang="en-US" b="0" dirty="0" smtClean="0"/>
              <a:t>patents</a:t>
            </a:r>
          </a:p>
          <a:p>
            <a:pPr lvl="1">
              <a:lnSpc>
                <a:spcPct val="80000"/>
              </a:lnSpc>
            </a:pPr>
            <a:r>
              <a:rPr lang="en-US" dirty="0" smtClean="0"/>
              <a:t>No response.</a:t>
            </a:r>
            <a:endParaRPr lang="en-US" b="0" dirty="0" smtClean="0"/>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r>
              <a:rPr lang="en-US" b="0" dirty="0" smtClean="0"/>
              <a:t>Presentations </a:t>
            </a:r>
            <a:r>
              <a:rPr lang="en-US" b="0" dirty="0"/>
              <a:t>and discussion to resolve comments and improve the </a:t>
            </a:r>
            <a:r>
              <a:rPr lang="en-US" b="0" dirty="0" err="1"/>
              <a:t>TGak</a:t>
            </a:r>
            <a:r>
              <a:rPr lang="en-US" b="0" dirty="0"/>
              <a:t> </a:t>
            </a:r>
            <a:r>
              <a:rPr lang="en-US" b="0" dirty="0" smtClean="0"/>
              <a:t>Draft</a:t>
            </a:r>
          </a:p>
          <a:p>
            <a:pPr lvl="1">
              <a:lnSpc>
                <a:spcPct val="80000"/>
              </a:lnSpc>
            </a:pPr>
            <a:r>
              <a:rPr lang="en-US" dirty="0" smtClean="0"/>
              <a:t>11-17/145r0, Joseph Levy (</a:t>
            </a:r>
            <a:r>
              <a:rPr lang="en-US" dirty="0" err="1" smtClean="0"/>
              <a:t>InterDigital</a:t>
            </a:r>
            <a:r>
              <a:rPr lang="en-US" dirty="0"/>
              <a:t>), “Letter Ballot 227 Comment Resolution for CID 1404, 1405, 1447, </a:t>
            </a:r>
            <a:r>
              <a:rPr lang="en-US" dirty="0" smtClean="0"/>
              <a:t>1456”</a:t>
            </a:r>
          </a:p>
        </p:txBody>
      </p:sp>
    </p:spTree>
    <p:extLst>
      <p:ext uri="{BB962C8B-B14F-4D97-AF65-F5344CB8AC3E}">
        <p14:creationId xmlns:p14="http://schemas.microsoft.com/office/powerpoint/2010/main" val="10494969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17 January2016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a:t>
            </a:r>
            <a:r>
              <a:rPr lang="en-US" dirty="0">
                <a:latin typeface="Arial" charset="0"/>
                <a:cs typeface="Arial" charset="0"/>
              </a:rPr>
              <a:t>– </a:t>
            </a:r>
            <a:r>
              <a:rPr lang="en-US" dirty="0" smtClean="0">
                <a:latin typeface="Arial" charset="0"/>
                <a:cs typeface="Arial" charset="0"/>
              </a:rPr>
              <a:t>12:30, Ivy 1&amp;2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[36] Moved, to adopt the four comment resolutions in 11-17/145r0.</a:t>
            </a:r>
          </a:p>
          <a:p>
            <a:pPr lvl="2">
              <a:lnSpc>
                <a:spcPct val="80000"/>
              </a:lnSpc>
            </a:pPr>
            <a:r>
              <a:rPr lang="en-US" dirty="0"/>
              <a:t>Mover: Joe Levy   Seconder: Ganesh </a:t>
            </a:r>
            <a:r>
              <a:rPr lang="en-US" dirty="0" err="1"/>
              <a:t>Venkatesan</a:t>
            </a:r>
            <a:endParaRPr lang="en-US" dirty="0"/>
          </a:p>
          <a:p>
            <a:pPr lvl="2">
              <a:lnSpc>
                <a:spcPct val="80000"/>
              </a:lnSpc>
            </a:pPr>
            <a:r>
              <a:rPr lang="en-US" dirty="0"/>
              <a:t>Approved by unanimous consent.</a:t>
            </a:r>
          </a:p>
          <a:p>
            <a:pPr>
              <a:lnSpc>
                <a:spcPct val="80000"/>
              </a:lnSpc>
            </a:pPr>
            <a:r>
              <a:rPr lang="en-US" dirty="0" smtClean="0"/>
              <a:t>CID 1402</a:t>
            </a:r>
          </a:p>
          <a:p>
            <a:pPr lvl="1">
              <a:lnSpc>
                <a:spcPct val="80000"/>
              </a:lnSpc>
            </a:pPr>
            <a:r>
              <a:rPr lang="en-US" dirty="0" smtClean="0"/>
              <a:t>Extensive discussion. Believed to be understood. Donald Eastlake will produce a submission.</a:t>
            </a:r>
          </a:p>
          <a:p>
            <a:pPr>
              <a:lnSpc>
                <a:spcPct val="80000"/>
              </a:lnSpc>
            </a:pPr>
            <a:r>
              <a:rPr lang="en-US" dirty="0" smtClean="0"/>
              <a:t>[37] Moved, </a:t>
            </a:r>
            <a:r>
              <a:rPr lang="en-US" b="0" dirty="0" smtClean="0"/>
              <a:t>to approve all the comment resolutions in 11-17/0025r1 </a:t>
            </a:r>
            <a:r>
              <a:rPr lang="en-US" b="0" dirty="0" smtClean="0"/>
              <a:t>for LB227 with Ad Hoc Status set to </a:t>
            </a:r>
            <a:r>
              <a:rPr lang="en-US" b="0" dirty="0" smtClean="0"/>
              <a:t>Ready for Motion.</a:t>
            </a:r>
            <a:endParaRPr lang="en-US" dirty="0" smtClean="0"/>
          </a:p>
          <a:p>
            <a:pPr lvl="1">
              <a:lnSpc>
                <a:spcPct val="80000"/>
              </a:lnSpc>
            </a:pPr>
            <a:r>
              <a:rPr lang="en-US" dirty="0" smtClean="0"/>
              <a:t>Moved</a:t>
            </a:r>
            <a:r>
              <a:rPr lang="en-US" dirty="0"/>
              <a:t>: </a:t>
            </a:r>
            <a:r>
              <a:rPr lang="en-US" dirty="0" smtClean="0"/>
              <a:t>Joe Levy   </a:t>
            </a:r>
            <a:r>
              <a:rPr lang="en-US" dirty="0"/>
              <a:t>Seconded</a:t>
            </a:r>
            <a:r>
              <a:rPr lang="en-US" dirty="0" smtClean="0"/>
              <a:t>: Ganesh </a:t>
            </a:r>
            <a:r>
              <a:rPr lang="en-US" dirty="0" err="1" smtClean="0"/>
              <a:t>Venkatesan</a:t>
            </a:r>
            <a:endParaRPr lang="en-US" dirty="0"/>
          </a:p>
          <a:p>
            <a:pPr lvl="1">
              <a:lnSpc>
                <a:spcPct val="80000"/>
              </a:lnSpc>
            </a:pPr>
            <a:r>
              <a:rPr lang="en-US" dirty="0" smtClean="0"/>
              <a:t>Approved by unanimous consent</a:t>
            </a:r>
          </a:p>
        </p:txBody>
      </p:sp>
    </p:spTree>
    <p:extLst>
      <p:ext uri="{BB962C8B-B14F-4D97-AF65-F5344CB8AC3E}">
        <p14:creationId xmlns:p14="http://schemas.microsoft.com/office/powerpoint/2010/main" val="292589669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17 January2016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a:t>
            </a:r>
            <a:r>
              <a:rPr lang="en-US" dirty="0">
                <a:latin typeface="Arial" charset="0"/>
                <a:cs typeface="Arial" charset="0"/>
              </a:rPr>
              <a:t>– </a:t>
            </a:r>
            <a:r>
              <a:rPr lang="en-US" dirty="0" smtClean="0">
                <a:latin typeface="Arial" charset="0"/>
                <a:cs typeface="Arial" charset="0"/>
              </a:rPr>
              <a:t>12:30, Ivy 1&amp;2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Presentations </a:t>
            </a:r>
            <a:r>
              <a:rPr lang="en-US" b="0" dirty="0"/>
              <a:t>and discussion to resolve comments and improve the </a:t>
            </a:r>
            <a:r>
              <a:rPr lang="en-US" b="0" dirty="0" err="1"/>
              <a:t>TGak</a:t>
            </a:r>
            <a:r>
              <a:rPr lang="en-US" b="0" dirty="0"/>
              <a:t> </a:t>
            </a:r>
            <a:r>
              <a:rPr lang="en-US" b="0" dirty="0" smtClean="0"/>
              <a:t>Draft</a:t>
            </a:r>
          </a:p>
          <a:p>
            <a:pPr lvl="1">
              <a:lnSpc>
                <a:spcPct val="80000"/>
              </a:lnSpc>
            </a:pPr>
            <a:r>
              <a:rPr lang="en-US" dirty="0" smtClean="0"/>
              <a:t>Agreement to Accept CID 1445, to be motioned later.</a:t>
            </a:r>
            <a:endParaRPr lang="en-US" b="0" dirty="0" smtClean="0"/>
          </a:p>
          <a:p>
            <a:pPr>
              <a:lnSpc>
                <a:spcPct val="80000"/>
              </a:lnSpc>
            </a:pPr>
            <a:r>
              <a:rPr lang="en-US" dirty="0" smtClean="0"/>
              <a:t>Recess </a:t>
            </a:r>
            <a:r>
              <a:rPr lang="en-US" dirty="0"/>
              <a:t>until 16:00 </a:t>
            </a:r>
            <a:r>
              <a:rPr lang="en-US" dirty="0" smtClean="0"/>
              <a:t>today</a:t>
            </a:r>
            <a:r>
              <a:rPr lang="en-US" dirty="0" smtClean="0"/>
              <a:t>.</a:t>
            </a:r>
          </a:p>
          <a:p>
            <a:pPr>
              <a:lnSpc>
                <a:spcPct val="80000"/>
              </a:lnSpc>
            </a:pPr>
            <a:endParaRPr lang="en-US" dirty="0" smtClean="0"/>
          </a:p>
          <a:p>
            <a:pPr>
              <a:lnSpc>
                <a:spcPct val="80000"/>
              </a:lnSpc>
            </a:pPr>
            <a:r>
              <a:rPr lang="en-US" sz="2000" b="0" dirty="0" smtClean="0"/>
              <a:t>[After the above session 11-17/0025r2 was created and uploaded with an updated comment resolution spreadsheet incorporating the changes during the session.]</a:t>
            </a:r>
            <a:endParaRPr lang="en-US" sz="2000" b="0" dirty="0"/>
          </a:p>
        </p:txBody>
      </p:sp>
    </p:spTree>
    <p:extLst>
      <p:ext uri="{BB962C8B-B14F-4D97-AF65-F5344CB8AC3E}">
        <p14:creationId xmlns:p14="http://schemas.microsoft.com/office/powerpoint/2010/main" val="52764566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17 January2016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16:00 – 18:</a:t>
            </a:r>
            <a:r>
              <a:rPr lang="en-US" dirty="0" smtClean="0">
                <a:latin typeface="Arial" charset="0"/>
                <a:cs typeface="Arial" charset="0"/>
              </a:rPr>
              <a:t>00, Ivy 1&amp;2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endParaRPr lang="en-US" dirty="0"/>
          </a:p>
          <a:p>
            <a:pPr>
              <a:lnSpc>
                <a:spcPct val="80000"/>
              </a:lnSpc>
            </a:pPr>
            <a:r>
              <a:rPr lang="en-US" b="0" dirty="0"/>
              <a:t>Appointment of </a:t>
            </a:r>
            <a:r>
              <a:rPr lang="en-US" b="0" dirty="0" smtClean="0"/>
              <a:t>Secretary</a:t>
            </a:r>
          </a:p>
          <a:p>
            <a:pPr lvl="1">
              <a:lnSpc>
                <a:spcPct val="80000"/>
              </a:lnSpc>
            </a:pPr>
            <a:r>
              <a:rPr lang="en-US" dirty="0" smtClean="0"/>
              <a:t>Joe Levy took notes.</a:t>
            </a:r>
            <a:endParaRPr lang="en-US" b="0" dirty="0" smtClean="0"/>
          </a:p>
          <a:p>
            <a:pPr>
              <a:lnSpc>
                <a:spcPct val="80000"/>
              </a:lnSpc>
            </a:pPr>
            <a:r>
              <a:rPr lang="en-US" b="0" dirty="0" smtClean="0"/>
              <a:t>Call </a:t>
            </a:r>
            <a:r>
              <a:rPr lang="en-US" b="0" dirty="0"/>
              <a:t>for essential </a:t>
            </a:r>
            <a:r>
              <a:rPr lang="en-US" b="0" dirty="0" smtClean="0"/>
              <a:t>patents</a:t>
            </a:r>
          </a:p>
          <a:p>
            <a:pPr lvl="1">
              <a:lnSpc>
                <a:spcPct val="80000"/>
              </a:lnSpc>
            </a:pPr>
            <a:r>
              <a:rPr lang="en-US" dirty="0" smtClean="0"/>
              <a:t>No response</a:t>
            </a:r>
            <a:endParaRPr lang="en-US" b="0" dirty="0" smtClean="0"/>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r>
              <a:rPr lang="en-US" b="0" dirty="0" smtClean="0"/>
              <a:t>Presentations </a:t>
            </a:r>
            <a:r>
              <a:rPr lang="en-US" b="0" dirty="0"/>
              <a:t>and discussion to resolve comments and improve the </a:t>
            </a:r>
            <a:r>
              <a:rPr lang="en-US" b="0" dirty="0" err="1"/>
              <a:t>TGak</a:t>
            </a:r>
            <a:r>
              <a:rPr lang="en-US" b="0" dirty="0"/>
              <a:t> </a:t>
            </a:r>
            <a:r>
              <a:rPr lang="en-US" b="0" dirty="0" smtClean="0"/>
              <a:t>Draft</a:t>
            </a:r>
          </a:p>
          <a:p>
            <a:pPr lvl="1">
              <a:lnSpc>
                <a:spcPct val="80000"/>
              </a:lnSpc>
            </a:pPr>
            <a:r>
              <a:rPr lang="en-US" dirty="0" smtClean="0"/>
              <a:t>11-17/151r0, Ganesh </a:t>
            </a:r>
            <a:r>
              <a:rPr lang="en-US" dirty="0" err="1" smtClean="0"/>
              <a:t>Venkatesan</a:t>
            </a:r>
            <a:r>
              <a:rPr lang="en-US" dirty="0" smtClean="0"/>
              <a:t> </a:t>
            </a:r>
            <a:r>
              <a:rPr lang="en-US" dirty="0"/>
              <a:t>(Intel), </a:t>
            </a:r>
            <a:r>
              <a:rPr lang="en-US" dirty="0" smtClean="0"/>
              <a:t>“LB </a:t>
            </a:r>
            <a:r>
              <a:rPr lang="en-US" dirty="0"/>
              <a:t>227 GLK-GCR related comment </a:t>
            </a:r>
            <a:r>
              <a:rPr lang="en-US" dirty="0" smtClean="0"/>
              <a:t>resolutions (</a:t>
            </a:r>
            <a:r>
              <a:rPr lang="en-US" dirty="0"/>
              <a:t>relative to P802.11ak D3.0 and IEEE 802.11-2016</a:t>
            </a:r>
            <a:r>
              <a:rPr lang="en-US" dirty="0" smtClean="0"/>
              <a:t>)”</a:t>
            </a:r>
            <a:endParaRPr lang="en-US" b="0" dirty="0" smtClean="0"/>
          </a:p>
        </p:txBody>
      </p:sp>
    </p:spTree>
    <p:extLst>
      <p:ext uri="{BB962C8B-B14F-4D97-AF65-F5344CB8AC3E}">
        <p14:creationId xmlns:p14="http://schemas.microsoft.com/office/powerpoint/2010/main" val="342478228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17 January2016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16:00 – 18:</a:t>
            </a:r>
            <a:r>
              <a:rPr lang="en-US" dirty="0" smtClean="0">
                <a:latin typeface="Arial" charset="0"/>
                <a:cs typeface="Arial" charset="0"/>
              </a:rPr>
              <a:t>00, Ivy 1&amp;2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[38] Moved, to resolve comments as follows:</a:t>
            </a:r>
          </a:p>
          <a:p>
            <a:pPr lvl="1">
              <a:lnSpc>
                <a:spcPct val="80000"/>
              </a:lnSpc>
            </a:pPr>
            <a:r>
              <a:rPr lang="en-US" b="0" dirty="0" smtClean="0"/>
              <a:t>Accept CID 1445</a:t>
            </a:r>
          </a:p>
          <a:p>
            <a:pPr lvl="1">
              <a:lnSpc>
                <a:spcPct val="80000"/>
              </a:lnSpc>
            </a:pPr>
            <a:r>
              <a:rPr lang="en-US" dirty="0" smtClean="0"/>
              <a:t>Accept CIDs 1401, 1422, 1423, 1424, 1425, 1426, 1453, 1446, and 1432.</a:t>
            </a:r>
          </a:p>
          <a:p>
            <a:pPr lvl="1">
              <a:lnSpc>
                <a:spcPct val="80000"/>
              </a:lnSpc>
            </a:pPr>
            <a:r>
              <a:rPr lang="en-US" dirty="0" smtClean="0"/>
              <a:t>Revise CID 1427: Change “A SYNRA can only be used by a GLK AP as an RA, in which case the actual DA is carried in another field.” to “When a GLK AP uses a SYNRA as the RA, the actual DA is carried in another field.”</a:t>
            </a:r>
          </a:p>
          <a:p>
            <a:pPr lvl="1">
              <a:lnSpc>
                <a:spcPct val="80000"/>
              </a:lnSpc>
            </a:pPr>
            <a:r>
              <a:rPr lang="en-US" dirty="0" smtClean="0"/>
              <a:t>Revise CID 1454: Delete second occurrence on this line of “to the STA”. (See CID 1446)</a:t>
            </a:r>
          </a:p>
          <a:p>
            <a:pPr lvl="1">
              <a:lnSpc>
                <a:spcPct val="80000"/>
              </a:lnSpc>
            </a:pPr>
            <a:r>
              <a:rPr lang="en-US" dirty="0" smtClean="0"/>
              <a:t>Revise CID 1457:Change the sentence to “When an EPD STA is not operating in the 5.9 GHz bands the EPD subfield is set to 1 in the Capability Information and DMG STA Capability Information fields.”</a:t>
            </a:r>
          </a:p>
          <a:p>
            <a:pPr lvl="1">
              <a:lnSpc>
                <a:spcPct val="80000"/>
              </a:lnSpc>
            </a:pPr>
            <a:r>
              <a:rPr lang="en-US" dirty="0" smtClean="0"/>
              <a:t>Moved: Ganesh </a:t>
            </a:r>
            <a:r>
              <a:rPr lang="en-US" dirty="0" err="1" smtClean="0"/>
              <a:t>Venkatesan</a:t>
            </a:r>
            <a:r>
              <a:rPr lang="en-US" dirty="0" smtClean="0"/>
              <a:t>   Seconded: Jon </a:t>
            </a:r>
            <a:r>
              <a:rPr lang="en-US" dirty="0" err="1" smtClean="0"/>
              <a:t>Rosdahl</a:t>
            </a:r>
            <a:endParaRPr lang="en-US" dirty="0" smtClean="0"/>
          </a:p>
          <a:p>
            <a:pPr lvl="1">
              <a:lnSpc>
                <a:spcPct val="80000"/>
              </a:lnSpc>
            </a:pPr>
            <a:r>
              <a:rPr lang="en-US" b="0" dirty="0" smtClean="0"/>
              <a:t>Adopted by unanimous consent.</a:t>
            </a:r>
          </a:p>
        </p:txBody>
      </p:sp>
    </p:spTree>
    <p:extLst>
      <p:ext uri="{BB962C8B-B14F-4D97-AF65-F5344CB8AC3E}">
        <p14:creationId xmlns:p14="http://schemas.microsoft.com/office/powerpoint/2010/main" val="102990312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17 January2016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16:00 – 18:</a:t>
            </a:r>
            <a:r>
              <a:rPr lang="en-US" dirty="0" smtClean="0">
                <a:latin typeface="Arial" charset="0"/>
                <a:cs typeface="Arial" charset="0"/>
              </a:rPr>
              <a:t>00, Ivy 1&amp;2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Recess </a:t>
            </a:r>
            <a:r>
              <a:rPr lang="en-US" dirty="0"/>
              <a:t>until 16:00 tomorrow</a:t>
            </a:r>
            <a:r>
              <a:rPr lang="en-US" dirty="0" smtClean="0"/>
              <a:t>.</a:t>
            </a:r>
          </a:p>
          <a:p>
            <a:pPr>
              <a:lnSpc>
                <a:spcPct val="80000"/>
              </a:lnSpc>
            </a:pPr>
            <a:endParaRPr lang="en-US" dirty="0"/>
          </a:p>
          <a:p>
            <a:pPr>
              <a:lnSpc>
                <a:spcPct val="80000"/>
              </a:lnSpc>
            </a:pPr>
            <a:r>
              <a:rPr lang="en-US" sz="2000" b="0" dirty="0"/>
              <a:t>[After the above session 11-17/</a:t>
            </a:r>
            <a:r>
              <a:rPr lang="en-US" sz="2000" b="0" dirty="0" smtClean="0"/>
              <a:t>0025r3 </a:t>
            </a:r>
            <a:r>
              <a:rPr lang="en-US" sz="2000" b="0" dirty="0"/>
              <a:t>was created and uploaded with an updated comment resolution spreadsheet incorporating the changes during the session.</a:t>
            </a:r>
            <a:r>
              <a:rPr lang="en-US" sz="2000" b="0" dirty="0" smtClean="0"/>
              <a:t>]</a:t>
            </a:r>
            <a:endParaRPr lang="en-US" sz="2000" b="0" dirty="0"/>
          </a:p>
        </p:txBody>
      </p:sp>
    </p:spTree>
    <p:extLst>
      <p:ext uri="{BB962C8B-B14F-4D97-AF65-F5344CB8AC3E}">
        <p14:creationId xmlns:p14="http://schemas.microsoft.com/office/powerpoint/2010/main" val="294225347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 18 January 2016</a:t>
            </a:r>
            <a:br>
              <a:rPr lang="en-US" sz="3600" dirty="0" smtClean="0">
                <a:latin typeface="Arial" charset="0"/>
                <a:cs typeface="Arial" charset="0"/>
              </a:rPr>
            </a:br>
            <a:r>
              <a:rPr lang="en-US" dirty="0" smtClean="0">
                <a:latin typeface="Arial" charset="0"/>
                <a:cs typeface="Arial" charset="0"/>
              </a:rPr>
              <a:t>16:00 – 18:00, Ivy 1&amp;2</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a:t>Presentations and discussion to resolve comments and improve the </a:t>
            </a:r>
            <a:r>
              <a:rPr lang="en-US" b="0" dirty="0" err="1"/>
              <a:t>TGak</a:t>
            </a:r>
            <a:r>
              <a:rPr lang="en-US" b="0" dirty="0"/>
              <a:t> </a:t>
            </a:r>
            <a:r>
              <a:rPr lang="en-US" b="0" dirty="0" smtClean="0"/>
              <a:t>Draft</a:t>
            </a:r>
          </a:p>
          <a:p>
            <a:pPr lvl="1">
              <a:lnSpc>
                <a:spcPct val="80000"/>
              </a:lnSpc>
            </a:pPr>
            <a:r>
              <a:rPr lang="en-US" b="0" dirty="0" smtClean="0"/>
              <a:t>CID </a:t>
            </a:r>
            <a:r>
              <a:rPr lang="en-US" b="0" dirty="0"/>
              <a:t>1452 and 1455 as specified in 11-17/151/</a:t>
            </a:r>
            <a:r>
              <a:rPr lang="en-US" b="0" dirty="0" smtClean="0"/>
              <a:t>r0</a:t>
            </a:r>
            <a:endParaRPr lang="en-US" b="0" dirty="0" smtClean="0"/>
          </a:p>
          <a:p>
            <a:pPr>
              <a:lnSpc>
                <a:spcPct val="80000"/>
              </a:lnSpc>
            </a:pPr>
            <a:r>
              <a:rPr lang="en-US" b="0" dirty="0" smtClean="0"/>
              <a:t>Discussion </a:t>
            </a:r>
            <a:r>
              <a:rPr lang="en-US" b="0" dirty="0"/>
              <a:t>of agenda for Thursday morning</a:t>
            </a:r>
          </a:p>
          <a:p>
            <a:pPr lvl="1">
              <a:lnSpc>
                <a:spcPct val="80000"/>
              </a:lnSpc>
            </a:pPr>
            <a:r>
              <a:rPr lang="en-US" dirty="0"/>
              <a:t>Joint meeting</a:t>
            </a:r>
          </a:p>
          <a:p>
            <a:pPr lvl="1">
              <a:lnSpc>
                <a:spcPct val="80000"/>
              </a:lnSpc>
            </a:pPr>
            <a:r>
              <a:rPr lang="en-US" dirty="0" smtClean="0"/>
              <a:t>Teleconferences Jan 30, Feb 13, 20, 27 Mondays at 10am?</a:t>
            </a:r>
            <a:endParaRPr lang="en-US" dirty="0"/>
          </a:p>
          <a:p>
            <a:pPr>
              <a:lnSpc>
                <a:spcPct val="80000"/>
              </a:lnSpc>
            </a:pPr>
            <a:r>
              <a:rPr lang="en-US" dirty="0"/>
              <a:t>Recess until 08:00 Thursday</a:t>
            </a:r>
          </a:p>
          <a:p>
            <a:pPr>
              <a:lnSpc>
                <a:spcPct val="80000"/>
              </a:lnSpc>
            </a:pPr>
            <a:endParaRPr lang="en-US" b="0" dirty="0"/>
          </a:p>
        </p:txBody>
      </p:sp>
    </p:spTree>
    <p:extLst>
      <p:ext uri="{BB962C8B-B14F-4D97-AF65-F5344CB8AC3E}">
        <p14:creationId xmlns:p14="http://schemas.microsoft.com/office/powerpoint/2010/main" val="266382163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Atlanta, Georgia</a:t>
            </a:r>
            <a:endParaRPr lang="en-US" sz="2800" dirty="0">
              <a:latin typeface="Arial" charset="0"/>
            </a:endParaRPr>
          </a:p>
          <a:p>
            <a:pPr algn="ctr">
              <a:lnSpc>
                <a:spcPct val="90000"/>
              </a:lnSpc>
              <a:buFontTx/>
              <a:buNone/>
            </a:pPr>
            <a:r>
              <a:rPr lang="en-US" sz="2800" dirty="0" smtClean="0">
                <a:latin typeface="Arial" charset="0"/>
              </a:rPr>
              <a:t>16-19 January, 2017</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a:t>
            </a:r>
            <a:r>
              <a:rPr lang="en-US" sz="1800" dirty="0" smtClean="0">
                <a:latin typeface="Arial" charset="0"/>
              </a:rPr>
              <a:t>(Huawei)</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19 January 2016</a:t>
            </a:r>
            <a:br>
              <a:rPr lang="en-US" sz="4000" dirty="0" smtClean="0">
                <a:latin typeface="Arial" charset="0"/>
                <a:cs typeface="Arial" charset="0"/>
              </a:rPr>
            </a:br>
            <a:r>
              <a:rPr lang="en-US" dirty="0" smtClean="0">
                <a:latin typeface="Arial" charset="0"/>
                <a:cs typeface="Arial" charset="0"/>
              </a:rPr>
              <a:t>08:00 – 10:00, Grand Ballroom II</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a:t>
            </a:r>
            <a:r>
              <a:rPr lang="en-US" dirty="0" smtClean="0"/>
              <a:t>ARC/802.1 TSN </a:t>
            </a:r>
            <a:r>
              <a:rPr lang="en-US" dirty="0"/>
              <a:t>Joint Meeting </a:t>
            </a:r>
            <a:r>
              <a:rPr lang="en-US" dirty="0" smtClean="0"/>
              <a:t>to Order</a:t>
            </a:r>
          </a:p>
          <a:p>
            <a:pPr>
              <a:lnSpc>
                <a:spcPct val="90000"/>
              </a:lnSpc>
            </a:pPr>
            <a:r>
              <a:rPr lang="en-US" altLang="ja-JP" b="0" dirty="0" smtClean="0">
                <a:cs typeface="ＭＳ Ｐゴシック" charset="0"/>
              </a:rPr>
              <a:t>Appointment of Secretary</a:t>
            </a:r>
          </a:p>
          <a:p>
            <a:pPr>
              <a:lnSpc>
                <a:spcPct val="90000"/>
              </a:lnSpc>
            </a:pPr>
            <a:r>
              <a:rPr lang="en-US" altLang="ja-JP" b="0" dirty="0" smtClean="0">
                <a:cs typeface="ＭＳ Ｐゴシック" charset="0"/>
              </a:rPr>
              <a:t>Call for essential patents</a:t>
            </a:r>
          </a:p>
          <a:p>
            <a:pPr>
              <a:lnSpc>
                <a:spcPct val="90000"/>
              </a:lnSpc>
            </a:pPr>
            <a:r>
              <a:rPr lang="en-US" altLang="ja-JP" b="0" dirty="0" smtClean="0">
                <a:cs typeface="ＭＳ Ｐゴシック" charset="0"/>
              </a:rPr>
              <a:t>Attendance </a:t>
            </a:r>
            <a:r>
              <a:rPr lang="en-US" altLang="ja-JP" b="0" dirty="0">
                <a:cs typeface="ＭＳ Ｐゴシック" charset="0"/>
              </a:rPr>
              <a:t>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altLang="ja-JP" b="0" dirty="0" smtClean="0">
                <a:cs typeface="ＭＳ Ｐゴシック" charset="0"/>
              </a:rPr>
              <a:t>Status</a:t>
            </a:r>
          </a:p>
          <a:p>
            <a:pPr lvl="1">
              <a:lnSpc>
                <a:spcPct val="80000"/>
              </a:lnSpc>
            </a:pPr>
            <a:r>
              <a:rPr lang="en-GB" b="0" dirty="0" smtClean="0"/>
              <a:t>802.11ak - status Draft 2.5 has been posted and announced</a:t>
            </a:r>
          </a:p>
          <a:p>
            <a:pPr lvl="1">
              <a:lnSpc>
                <a:spcPct val="80000"/>
              </a:lnSpc>
            </a:pPr>
            <a:r>
              <a:rPr lang="en-GB" b="0" dirty="0" smtClean="0"/>
              <a:t>802.1AC status </a:t>
            </a:r>
            <a:r>
              <a:rPr lang="mr-IN" b="0" dirty="0" smtClean="0"/>
              <a:t>–</a:t>
            </a:r>
            <a:r>
              <a:rPr lang="en-GB" b="0" dirty="0" smtClean="0"/>
              <a:t> Draft 4.0 through sponsor ballot, going to </a:t>
            </a:r>
            <a:r>
              <a:rPr lang="en-GB" b="0" dirty="0" err="1" smtClean="0"/>
              <a:t>revcom</a:t>
            </a:r>
            <a:r>
              <a:rPr lang="en-GB" b="0" dirty="0" smtClean="0"/>
              <a:t> in December</a:t>
            </a:r>
          </a:p>
          <a:p>
            <a:pPr lvl="1">
              <a:lnSpc>
                <a:spcPct val="80000"/>
              </a:lnSpc>
            </a:pPr>
            <a:r>
              <a:rPr lang="en-GB" dirty="0" smtClean="0"/>
              <a:t>802.1Q roll-up</a:t>
            </a: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19 January 2016</a:t>
            </a:r>
            <a:br>
              <a:rPr lang="en-US" sz="4000" dirty="0">
                <a:latin typeface="Arial" charset="0"/>
                <a:cs typeface="Arial" charset="0"/>
              </a:rPr>
            </a:br>
            <a:r>
              <a:rPr lang="en-US" dirty="0">
                <a:latin typeface="Arial" charset="0"/>
                <a:cs typeface="Arial" charset="0"/>
              </a:rPr>
              <a:t>08:00 – 10:</a:t>
            </a:r>
            <a:r>
              <a:rPr lang="en-US" dirty="0" smtClean="0">
                <a:latin typeface="Arial" charset="0"/>
                <a:cs typeface="Arial" charset="0"/>
              </a:rPr>
              <a:t>00,Grand Ballroom II</a:t>
            </a:r>
            <a:endParaRPr lang="en-US" sz="20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Teleconferences discussion</a:t>
            </a:r>
          </a:p>
          <a:p>
            <a:pPr>
              <a:lnSpc>
                <a:spcPct val="80000"/>
              </a:lnSpc>
            </a:pPr>
            <a:r>
              <a:rPr lang="en-US" dirty="0"/>
              <a:t>Moved, to hold 802.11ak Teleconferences, </a:t>
            </a:r>
            <a:r>
              <a:rPr lang="en-US" b="0" dirty="0"/>
              <a:t>joint with 802.1Qbz if mutually convenient:</a:t>
            </a:r>
          </a:p>
          <a:p>
            <a:pPr lvl="1">
              <a:lnSpc>
                <a:spcPct val="80000"/>
              </a:lnSpc>
            </a:pPr>
            <a:r>
              <a:rPr lang="en-US" b="1" dirty="0"/>
              <a:t>1 ½ </a:t>
            </a:r>
            <a:r>
              <a:rPr lang="en-US" dirty="0"/>
              <a:t>hour </a:t>
            </a:r>
            <a:r>
              <a:rPr lang="en-US" dirty="0" smtClean="0"/>
              <a:t>teleconferences through </a:t>
            </a:r>
            <a:r>
              <a:rPr lang="en-US" dirty="0"/>
              <a:t>the </a:t>
            </a:r>
            <a:r>
              <a:rPr lang="en-US" dirty="0" smtClean="0"/>
              <a:t>March 2017 </a:t>
            </a:r>
            <a:r>
              <a:rPr lang="en-US" dirty="0"/>
              <a:t>802.11 meeting on </a:t>
            </a:r>
            <a:r>
              <a:rPr lang="en-US" dirty="0" smtClean="0"/>
              <a:t>January 30</a:t>
            </a:r>
            <a:r>
              <a:rPr lang="en-US" baseline="30000" dirty="0" smtClean="0"/>
              <a:t>th,</a:t>
            </a:r>
            <a:r>
              <a:rPr lang="en-US" dirty="0" smtClean="0"/>
              <a:t> February 13</a:t>
            </a:r>
            <a:r>
              <a:rPr lang="en-US" baseline="30000" dirty="0" smtClean="0"/>
              <a:t>th</a:t>
            </a:r>
            <a:r>
              <a:rPr lang="en-US" dirty="0" smtClean="0"/>
              <a:t>, 20</a:t>
            </a:r>
            <a:r>
              <a:rPr lang="en-US" baseline="30000" dirty="0" smtClean="0"/>
              <a:t>th</a:t>
            </a:r>
            <a:r>
              <a:rPr lang="en-US" dirty="0" smtClean="0"/>
              <a:t>, and 27</a:t>
            </a:r>
            <a:r>
              <a:rPr lang="en-US" baseline="30000" dirty="0" smtClean="0"/>
              <a:t>th</a:t>
            </a:r>
            <a:r>
              <a:rPr lang="en-US" dirty="0" smtClean="0"/>
              <a:t> at </a:t>
            </a:r>
            <a:r>
              <a:rPr lang="en-US" dirty="0" smtClean="0"/>
              <a:t>10am </a:t>
            </a:r>
            <a:r>
              <a:rPr lang="en-US" dirty="0"/>
              <a:t>Eastern US </a:t>
            </a:r>
            <a:r>
              <a:rPr lang="en-US" dirty="0" smtClean="0"/>
              <a:t>Time.</a:t>
            </a:r>
            <a:endParaRPr lang="en-US" dirty="0"/>
          </a:p>
          <a:p>
            <a:pPr lvl="1">
              <a:lnSpc>
                <a:spcPct val="80000"/>
              </a:lnSpc>
            </a:pPr>
            <a:r>
              <a:rPr lang="en-US" dirty="0"/>
              <a:t>Moved:    Seconded:</a:t>
            </a:r>
          </a:p>
          <a:p>
            <a:pPr lvl="1">
              <a:lnSpc>
                <a:spcPct val="80000"/>
              </a:lnSpc>
            </a:pPr>
            <a:r>
              <a:rPr lang="en-US" dirty="0"/>
              <a:t>Yes:    No:    Abstain:</a:t>
            </a:r>
          </a:p>
          <a:p>
            <a:pPr>
              <a:lnSpc>
                <a:spcPct val="80000"/>
              </a:lnSpc>
            </a:pPr>
            <a:r>
              <a:rPr lang="en-US" b="0" dirty="0" smtClean="0"/>
              <a:t>Architecture discussions</a:t>
            </a:r>
          </a:p>
          <a:p>
            <a:pPr>
              <a:lnSpc>
                <a:spcPct val="80000"/>
              </a:lnSpc>
            </a:pPr>
            <a:r>
              <a:rPr lang="en-US" b="0" dirty="0" smtClean="0"/>
              <a:t>Presentations </a:t>
            </a:r>
            <a:r>
              <a:rPr lang="en-US" b="0" dirty="0"/>
              <a:t>and discussion to resolve comments and improve the </a:t>
            </a:r>
            <a:r>
              <a:rPr lang="en-US" b="0" dirty="0" err="1"/>
              <a:t>TGak</a:t>
            </a:r>
            <a:r>
              <a:rPr lang="en-US" b="0" dirty="0"/>
              <a:t> </a:t>
            </a:r>
            <a:r>
              <a:rPr lang="en-US" b="0" dirty="0" smtClean="0"/>
              <a:t>Draft</a:t>
            </a:r>
            <a:endParaRPr lang="en-GB" b="0" dirty="0"/>
          </a:p>
          <a:p>
            <a:pPr>
              <a:lnSpc>
                <a:spcPct val="80000"/>
              </a:lnSpc>
            </a:pPr>
            <a:r>
              <a:rPr lang="en-US" dirty="0"/>
              <a:t>Adjourn 802.11 ARC SC</a:t>
            </a:r>
          </a:p>
          <a:p>
            <a:pPr>
              <a:lnSpc>
                <a:spcPct val="80000"/>
              </a:lnSpc>
            </a:pPr>
            <a:r>
              <a:rPr lang="en-US" dirty="0"/>
              <a:t>Recess </a:t>
            </a:r>
            <a:r>
              <a:rPr lang="en-US" dirty="0" err="1"/>
              <a:t>TGak</a:t>
            </a:r>
            <a:r>
              <a:rPr lang="en-US" dirty="0"/>
              <a:t> until 16:00 today</a:t>
            </a:r>
          </a:p>
          <a:p>
            <a:pPr marL="0" indent="0">
              <a:lnSpc>
                <a:spcPct val="80000"/>
              </a:lnSpc>
              <a:buNone/>
            </a:pPr>
            <a:endParaRPr lang="en-US" b="0" dirty="0" smtClean="0"/>
          </a:p>
        </p:txBody>
      </p:sp>
    </p:spTree>
    <p:extLst>
      <p:ext uri="{BB962C8B-B14F-4D97-AF65-F5344CB8AC3E}">
        <p14:creationId xmlns:p14="http://schemas.microsoft.com/office/powerpoint/2010/main" val="363590177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19 January 2016</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Ivy 1&amp;2</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endParaRPr lang="en-US" dirty="0"/>
          </a:p>
          <a:p>
            <a:pPr>
              <a:lnSpc>
                <a:spcPct val="80000"/>
              </a:lnSpc>
            </a:pPr>
            <a:r>
              <a:rPr lang="en-US" b="0" dirty="0"/>
              <a:t>Presentations and discussion to resolve comments and improve the </a:t>
            </a:r>
            <a:r>
              <a:rPr lang="en-US" b="0" dirty="0" err="1"/>
              <a:t>TGak</a:t>
            </a:r>
            <a:r>
              <a:rPr lang="en-US" b="0" dirty="0"/>
              <a:t> Draft</a:t>
            </a:r>
          </a:p>
          <a:p>
            <a:pPr lvl="1">
              <a:lnSpc>
                <a:spcPct val="80000"/>
              </a:lnSpc>
            </a:pPr>
            <a:endParaRPr lang="en-US" dirty="0"/>
          </a:p>
          <a:p>
            <a:pPr>
              <a:lnSpc>
                <a:spcPct val="80000"/>
              </a:lnSpc>
            </a:pPr>
            <a:endParaRPr lang="en-US" b="0" dirty="0"/>
          </a:p>
        </p:txBody>
      </p:sp>
    </p:spTree>
    <p:extLst>
      <p:ext uri="{BB962C8B-B14F-4D97-AF65-F5344CB8AC3E}">
        <p14:creationId xmlns:p14="http://schemas.microsoft.com/office/powerpoint/2010/main" val="243893226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19 January 2016</a:t>
            </a:r>
            <a:br>
              <a:rPr lang="en-US" sz="4000" dirty="0" smtClean="0">
                <a:latin typeface="Arial" charset="0"/>
                <a:cs typeface="Arial" charset="0"/>
              </a:rPr>
            </a:br>
            <a:r>
              <a:rPr lang="en-US" dirty="0" smtClean="0">
                <a:latin typeface="Arial" charset="0"/>
                <a:cs typeface="Arial" charset="0"/>
              </a:rPr>
              <a:t>16:00 – 18:00, Ivy 1&amp;2</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a:t>
            </a:r>
            <a:r>
              <a:rPr lang="en-US" dirty="0" err="1"/>
              <a:t>t</a:t>
            </a:r>
            <a:r>
              <a:rPr lang="en-US" dirty="0" err="1" smtClean="0"/>
              <a:t>bd</a:t>
            </a:r>
            <a:r>
              <a:rPr lang="en-US" dirty="0" smtClean="0"/>
              <a:t>] Moved, </a:t>
            </a:r>
            <a:r>
              <a:rPr lang="en-US" b="0" dirty="0" smtClean="0"/>
              <a:t>to approve the following  comment resolutions</a:t>
            </a:r>
          </a:p>
          <a:p>
            <a:pPr lvl="2">
              <a:lnSpc>
                <a:spcPct val="80000"/>
              </a:lnSpc>
            </a:pPr>
            <a:r>
              <a:rPr lang="en-US" sz="2000" dirty="0" smtClean="0"/>
              <a:t>TBD</a:t>
            </a:r>
          </a:p>
          <a:p>
            <a:pPr lvl="2">
              <a:lnSpc>
                <a:spcPct val="80000"/>
              </a:lnSpc>
            </a:pPr>
            <a:r>
              <a:rPr lang="en-US" sz="2000" dirty="0" smtClean="0"/>
              <a:t>TBD</a:t>
            </a:r>
            <a:endParaRPr lang="en-US" sz="2000" b="0" dirty="0" smtClean="0"/>
          </a:p>
          <a:p>
            <a:pPr lvl="1">
              <a:lnSpc>
                <a:spcPct val="80000"/>
              </a:lnSpc>
            </a:pPr>
            <a:r>
              <a:rPr lang="en-US" dirty="0"/>
              <a:t>Moved:    Seconded:</a:t>
            </a:r>
          </a:p>
          <a:p>
            <a:pPr lvl="1">
              <a:lnSpc>
                <a:spcPct val="80000"/>
              </a:lnSpc>
            </a:pPr>
            <a:r>
              <a:rPr lang="en-US" dirty="0"/>
              <a:t>Yes:    No:    Abstain:</a:t>
            </a:r>
          </a:p>
          <a:p>
            <a:pPr>
              <a:lnSpc>
                <a:spcPct val="80000"/>
              </a:lnSpc>
            </a:pPr>
            <a:endParaRPr lang="en-US" b="0" dirty="0"/>
          </a:p>
        </p:txBody>
      </p:sp>
    </p:spTree>
    <p:extLst>
      <p:ext uri="{BB962C8B-B14F-4D97-AF65-F5344CB8AC3E}">
        <p14:creationId xmlns:p14="http://schemas.microsoft.com/office/powerpoint/2010/main" val="346624660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19 January 2016</a:t>
            </a:r>
            <a:br>
              <a:rPr lang="en-US" sz="4000" dirty="0" smtClean="0">
                <a:latin typeface="Arial" charset="0"/>
                <a:cs typeface="Arial" charset="0"/>
              </a:rPr>
            </a:br>
            <a:r>
              <a:rPr lang="en-US" dirty="0" smtClean="0">
                <a:latin typeface="Arial" charset="0"/>
                <a:cs typeface="Arial" charset="0"/>
              </a:rPr>
              <a:t>16:00 – 18:00, Ivy 1&amp;2</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lvl="0"/>
            <a:r>
              <a:rPr lang="en-US" dirty="0" smtClean="0">
                <a:cs typeface="ＭＳ Ｐゴシック" charset="0"/>
              </a:rPr>
              <a:t>[</a:t>
            </a:r>
            <a:r>
              <a:rPr lang="en-US" dirty="0" err="1" smtClean="0">
                <a:cs typeface="ＭＳ Ｐゴシック" charset="0"/>
              </a:rPr>
              <a:t>tbd</a:t>
            </a:r>
            <a:r>
              <a:rPr lang="en-US" dirty="0" smtClean="0">
                <a:cs typeface="ＭＳ Ｐゴシック" charset="0"/>
              </a:rPr>
              <a:t>] </a:t>
            </a:r>
            <a:r>
              <a:rPr lang="en-US" dirty="0">
                <a:cs typeface="ＭＳ Ｐゴシック" charset="0"/>
              </a:rPr>
              <a:t>Motion: </a:t>
            </a:r>
            <a:r>
              <a:rPr lang="en-US" b="0" dirty="0"/>
              <a:t>Having approved comment resolutions for all of the comments received from LB218 on </a:t>
            </a:r>
            <a:r>
              <a:rPr lang="en-US" b="0" dirty="0" err="1"/>
              <a:t>TGak</a:t>
            </a:r>
            <a:r>
              <a:rPr lang="en-US" b="0" dirty="0"/>
              <a:t> </a:t>
            </a:r>
            <a:r>
              <a:rPr lang="en-US" b="0" dirty="0" smtClean="0"/>
              <a:t>Draft_D3.0 </a:t>
            </a:r>
            <a:r>
              <a:rPr lang="en-US" b="0" dirty="0"/>
              <a:t>as contained in document 11-</a:t>
            </a:r>
            <a:r>
              <a:rPr lang="en-US" b="0" dirty="0" smtClean="0"/>
              <a:t>17/0025rTBD,</a:t>
            </a:r>
            <a:endParaRPr lang="en-US" b="0" dirty="0"/>
          </a:p>
          <a:p>
            <a:pPr lvl="1"/>
            <a:r>
              <a:rPr lang="en-US" dirty="0"/>
              <a:t>Instruct the editor to prepare Draft </a:t>
            </a:r>
            <a:r>
              <a:rPr lang="en-US" dirty="0" smtClean="0"/>
              <a:t>D4.0 </a:t>
            </a:r>
            <a:r>
              <a:rPr lang="en-US" dirty="0"/>
              <a:t>incorporating these resolutions and,</a:t>
            </a:r>
          </a:p>
          <a:p>
            <a:pPr lvl="1"/>
            <a:r>
              <a:rPr lang="en-US" dirty="0"/>
              <a:t>Approve a 15 day Working Group Recirculation Ballot asking the question “Should </a:t>
            </a:r>
            <a:r>
              <a:rPr lang="en-US" dirty="0" err="1"/>
              <a:t>TGak</a:t>
            </a:r>
            <a:r>
              <a:rPr lang="en-US" dirty="0"/>
              <a:t> </a:t>
            </a:r>
            <a:r>
              <a:rPr lang="en-US" dirty="0" smtClean="0"/>
              <a:t>Draft_D4.0 </a:t>
            </a:r>
            <a:r>
              <a:rPr lang="en-US" dirty="0"/>
              <a:t>be forwarded to Sponsor Ballot?”</a:t>
            </a:r>
          </a:p>
          <a:p>
            <a:pPr lvl="1"/>
            <a:r>
              <a:rPr lang="en-GB" dirty="0"/>
              <a:t>[Moved by &lt;name&gt; on behalf of </a:t>
            </a:r>
            <a:r>
              <a:rPr lang="en-US" dirty="0" err="1"/>
              <a:t>TGak</a:t>
            </a:r>
            <a:endParaRPr lang="en-US" dirty="0"/>
          </a:p>
          <a:p>
            <a:pPr lvl="1"/>
            <a:r>
              <a:rPr lang="en-GB" dirty="0"/>
              <a:t>TG vote: </a:t>
            </a:r>
            <a:endParaRPr lang="en-US" dirty="0"/>
          </a:p>
          <a:p>
            <a:pPr lvl="1"/>
            <a:r>
              <a:rPr lang="en-GB" dirty="0"/>
              <a:t>Moved</a:t>
            </a:r>
            <a:r>
              <a:rPr lang="en-GB" dirty="0" smtClean="0"/>
              <a:t>:  </a:t>
            </a:r>
            <a:r>
              <a:rPr lang="en-GB" dirty="0"/>
              <a:t>Seconded</a:t>
            </a:r>
            <a:r>
              <a:rPr lang="en-GB" dirty="0" smtClean="0"/>
              <a:t>:  </a:t>
            </a:r>
            <a:r>
              <a:rPr lang="en-GB" dirty="0"/>
              <a:t>Result: </a:t>
            </a:r>
            <a:r>
              <a:rPr lang="en-GB" dirty="0" smtClean="0"/>
              <a:t>x-y-z]</a:t>
            </a:r>
            <a:endParaRPr lang="en-US" dirty="0">
              <a:cs typeface="ＭＳ Ｐゴシック" charset="0"/>
            </a:endParaRPr>
          </a:p>
          <a:p>
            <a:pPr>
              <a:lnSpc>
                <a:spcPct val="80000"/>
              </a:lnSpc>
            </a:pPr>
            <a:r>
              <a:rPr lang="en-US" dirty="0" smtClean="0"/>
              <a:t>Adjourn </a:t>
            </a:r>
            <a:r>
              <a:rPr lang="en-US" dirty="0" err="1"/>
              <a:t>TGak</a:t>
            </a:r>
            <a:endParaRPr lang="en-US" dirty="0"/>
          </a:p>
          <a:p>
            <a:pPr>
              <a:lnSpc>
                <a:spcPct val="80000"/>
              </a:lnSpc>
            </a:pPr>
            <a:endParaRPr lang="en-US" b="0" dirty="0"/>
          </a:p>
        </p:txBody>
      </p:sp>
    </p:spTree>
    <p:extLst>
      <p:ext uri="{BB962C8B-B14F-4D97-AF65-F5344CB8AC3E}">
        <p14:creationId xmlns:p14="http://schemas.microsoft.com/office/powerpoint/2010/main" val="313741807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25</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hlinkClick r:id="rId3"/>
              </a:rPr>
              <a:t>https://development.standards.ieee.org/get-file/P802.11ak.pdf?t=</a:t>
            </a:r>
            <a:r>
              <a:rPr lang="en-GB" dirty="0" smtClean="0">
                <a:hlinkClick r:id="rId3"/>
              </a:rPr>
              <a:t>77398400003</a:t>
            </a:r>
            <a:r>
              <a:rPr lang="en-GB" dirty="0" smtClean="0"/>
              <a:t> </a:t>
            </a:r>
            <a:endParaRPr lang="en-GB" dirty="0"/>
          </a:p>
          <a:p>
            <a:pPr lvl="2">
              <a:lnSpc>
                <a:spcPct val="80000"/>
              </a:lnSpc>
            </a:pPr>
            <a:r>
              <a:rPr lang="en-GB" dirty="0"/>
              <a:t>11-12/1207r1, “802.11 GLK Draft PAR</a:t>
            </a:r>
            <a:r>
              <a:rPr lang="en-GB" dirty="0" smtClean="0"/>
              <a:t>”</a:t>
            </a:r>
          </a:p>
          <a:p>
            <a:pPr lvl="2">
              <a:lnSpc>
                <a:spcPct val="80000"/>
              </a:lnSpc>
            </a:pPr>
            <a:r>
              <a:rPr lang="en-GB" dirty="0" smtClean="0"/>
              <a:t>11-12</a:t>
            </a:r>
            <a:r>
              <a:rPr lang="en-GB" dirty="0"/>
              <a:t>/1208r0, “802.11 GLK Draft 5C</a:t>
            </a:r>
            <a:r>
              <a:rPr lang="en-GB" dirty="0" smtClean="0"/>
              <a:t>”</a:t>
            </a:r>
          </a:p>
          <a:p>
            <a:pPr>
              <a:lnSpc>
                <a:spcPct val="80000"/>
              </a:lnSpc>
            </a:pPr>
            <a:r>
              <a:rPr lang="en-GB" dirty="0" smtClean="0"/>
              <a:t>Draft 2.4 of 802.11ak and results of Letter Ballot 218:</a:t>
            </a:r>
          </a:p>
          <a:p>
            <a:pPr lvl="1">
              <a:lnSpc>
                <a:spcPct val="80000"/>
              </a:lnSpc>
            </a:pPr>
            <a:r>
              <a:rPr lang="en-GB" dirty="0" smtClean="0">
                <a:hlinkClick r:id="rId4"/>
              </a:rPr>
              <a:t>http://www.ieee802.org/11/private/Draft_Standards/11ak/Draft P802.11ak_D2.4.pdf</a:t>
            </a:r>
            <a:r>
              <a:rPr lang="en-GB" dirty="0" smtClean="0"/>
              <a:t> </a:t>
            </a:r>
          </a:p>
          <a:p>
            <a:pPr lvl="1">
              <a:lnSpc>
                <a:spcPct val="80000"/>
              </a:lnSpc>
            </a:pPr>
            <a:r>
              <a:rPr lang="en-GB" dirty="0" smtClean="0"/>
              <a:t>11-15/556r32, “</a:t>
            </a:r>
            <a:r>
              <a:rPr lang="en-GB" dirty="0" err="1" smtClean="0"/>
              <a:t>TGak</a:t>
            </a:r>
            <a:r>
              <a:rPr lang="en-GB" dirty="0" smtClean="0"/>
              <a:t> LB212 Comments”</a:t>
            </a:r>
            <a:endParaRPr lang="en-GB" dirty="0"/>
          </a:p>
          <a:p>
            <a:pPr>
              <a:lnSpc>
                <a:spcPct val="80000"/>
              </a:lnSpc>
            </a:pPr>
            <a:r>
              <a:rPr lang="en-GB" dirty="0" smtClean="0"/>
              <a:t>802.1Qbz is published as IEEE </a:t>
            </a:r>
            <a:r>
              <a:rPr lang="en-GB" dirty="0" err="1" smtClean="0"/>
              <a:t>Std</a:t>
            </a:r>
            <a:r>
              <a:rPr lang="en-GB" dirty="0" smtClean="0"/>
              <a:t> 802.1Qbz-2016</a:t>
            </a:r>
          </a:p>
          <a:p>
            <a:pPr lvl="1">
              <a:lnSpc>
                <a:spcPct val="80000"/>
              </a:lnSpc>
            </a:pPr>
            <a:r>
              <a:rPr lang="en-GB" dirty="0" smtClean="0"/>
              <a:t>Last Draft:</a:t>
            </a:r>
          </a:p>
          <a:p>
            <a:pPr lvl="2">
              <a:lnSpc>
                <a:spcPct val="80000"/>
              </a:lnSpc>
            </a:pPr>
            <a:r>
              <a:rPr lang="en-GB" dirty="0" smtClean="0">
                <a:hlinkClick r:id="rId5"/>
              </a:rPr>
              <a:t>http://www.ieee802.org/1/files/private/bz-drafts/d2/802-1Qbz-d2-4.pdf</a:t>
            </a:r>
            <a:endParaRPr lang="en-GB" dirty="0" smtClean="0"/>
          </a:p>
          <a:p>
            <a:pPr>
              <a:lnSpc>
                <a:spcPct val="80000"/>
              </a:lnSpc>
            </a:pPr>
            <a:r>
              <a:rPr lang="en-US" dirty="0" smtClean="0"/>
              <a:t>Draft 4.0 of 802.1AC-REV is at</a:t>
            </a:r>
          </a:p>
          <a:p>
            <a:pPr lvl="1">
              <a:lnSpc>
                <a:spcPct val="80000"/>
              </a:lnSpc>
            </a:pPr>
            <a:r>
              <a:rPr lang="en-US" dirty="0" smtClean="0">
                <a:hlinkClick r:id="rId6"/>
              </a:rPr>
              <a:t>http://www.ieee802.org/1/files/private/ac-rev-drafts/d4/802-1ac-rev-d4-0.pdf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January 2017</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10" name="Rectangle 5"/>
          <p:cNvSpPr>
            <a:spLocks noGrp="1" noChangeArrowheads="1"/>
          </p:cNvSpPr>
          <p:nvPr>
            <p:ph type="subTitle" idx="1"/>
          </p:nvPr>
        </p:nvSpPr>
        <p:spPr>
          <a:xfrm>
            <a:off x="685800" y="5867400"/>
            <a:ext cx="7772400" cy="457200"/>
          </a:xfrm>
        </p:spPr>
        <p:txBody>
          <a:bodyPr/>
          <a:lstStyle/>
          <a:p>
            <a:r>
              <a:rPr lang="en-US" dirty="0" smtClean="0">
                <a:latin typeface="Arial"/>
                <a:cs typeface="Arial"/>
              </a:rPr>
              <a:t>Grand Hyatt </a:t>
            </a:r>
            <a:r>
              <a:rPr lang="en-US" dirty="0" err="1" smtClean="0">
                <a:latin typeface="Arial"/>
                <a:cs typeface="Arial"/>
              </a:rPr>
              <a:t>Buckhead</a:t>
            </a:r>
            <a:r>
              <a:rPr lang="en-US" dirty="0" smtClean="0">
                <a:latin typeface="Arial"/>
                <a:cs typeface="Arial"/>
              </a:rPr>
              <a:t>, Atlanta, Georgia</a:t>
            </a:r>
            <a:endParaRPr lang="en-US" dirty="0">
              <a:latin typeface="Arial"/>
              <a:cs typeface="Arial"/>
            </a:endParaRPr>
          </a:p>
        </p:txBody>
      </p:sp>
      <p:pic>
        <p:nvPicPr>
          <p:cNvPr id="11" name="Picture 10"/>
          <p:cNvPicPr>
            <a:picLocks noChangeAspect="1"/>
          </p:cNvPicPr>
          <p:nvPr/>
        </p:nvPicPr>
        <p:blipFill>
          <a:blip r:embed="rId3"/>
          <a:stretch>
            <a:fillRect/>
          </a:stretch>
        </p:blipFill>
        <p:spPr>
          <a:xfrm>
            <a:off x="383418" y="1219200"/>
            <a:ext cx="8254755" cy="46482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a:t>
            </a:r>
            <a:endParaRPr lang="en-US" sz="3600" u="sng"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January 2017 – </a:t>
            </a:r>
            <a:r>
              <a:rPr lang="en-US" sz="2400" dirty="0"/>
              <a:t>Sponsor Ballot Pool Formation</a:t>
            </a:r>
          </a:p>
          <a:p>
            <a:pPr lvl="1">
              <a:lnSpc>
                <a:spcPct val="80000"/>
              </a:lnSpc>
            </a:pPr>
            <a:r>
              <a:rPr lang="en-US" sz="2400" dirty="0" smtClean="0"/>
              <a:t>January 2017 </a:t>
            </a:r>
            <a:r>
              <a:rPr lang="en-US" sz="2400" dirty="0"/>
              <a:t>– MEC/MDR Done</a:t>
            </a:r>
          </a:p>
          <a:p>
            <a:pPr lvl="1">
              <a:lnSpc>
                <a:spcPct val="80000"/>
              </a:lnSpc>
            </a:pPr>
            <a:r>
              <a:rPr lang="en-US" sz="2400" dirty="0" smtClean="0"/>
              <a:t>March 2017 – </a:t>
            </a:r>
            <a:r>
              <a:rPr lang="en-US" sz="2400" dirty="0"/>
              <a:t>Initial Sponsor Ballot</a:t>
            </a:r>
          </a:p>
          <a:p>
            <a:pPr lvl="1">
              <a:lnSpc>
                <a:spcPct val="80000"/>
              </a:lnSpc>
            </a:pPr>
            <a:r>
              <a:rPr lang="en-US" sz="2400" dirty="0" smtClean="0"/>
              <a:t>July 2017 </a:t>
            </a:r>
            <a:r>
              <a:rPr lang="en-US" sz="2400" dirty="0"/>
              <a:t>– Sponsor Recirculation</a:t>
            </a:r>
          </a:p>
          <a:p>
            <a:pPr lvl="1">
              <a:lnSpc>
                <a:spcPct val="80000"/>
              </a:lnSpc>
            </a:pPr>
            <a:r>
              <a:rPr lang="en-US" sz="2400" dirty="0" smtClean="0"/>
              <a:t>January 2018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283858312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77994435"/>
              </p:ext>
            </p:extLst>
          </p:nvPr>
        </p:nvGraphicFramePr>
        <p:xfrm>
          <a:off x="762000" y="2383421"/>
          <a:ext cx="7696199" cy="3389274"/>
        </p:xfrm>
        <a:graphic>
          <a:graphicData uri="http://schemas.openxmlformats.org/drawingml/2006/table">
            <a:tbl>
              <a:tblPr firstRow="1" bandRow="1">
                <a:tableStyleId>{5C22544A-7EE6-4342-B048-85BDC9FD1C3A}</a:tableStyleId>
              </a:tblPr>
              <a:tblGrid>
                <a:gridCol w="1828800"/>
                <a:gridCol w="2895600"/>
                <a:gridCol w="29717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strike="noStrike" dirty="0" smtClean="0"/>
                        <a:t>Monday</a:t>
                      </a:r>
                      <a:endParaRPr lang="en-US" sz="2000" strike="noStrike" dirty="0"/>
                    </a:p>
                  </a:txBody>
                  <a:tcPr/>
                </a:tc>
                <a:tc>
                  <a:txBody>
                    <a:bodyPr/>
                    <a:lstStyle/>
                    <a:p>
                      <a:r>
                        <a:rPr lang="en-US" sz="2000" strike="noStrike" dirty="0" smtClean="0"/>
                        <a:t>PM1</a:t>
                      </a:r>
                      <a:endParaRPr lang="en-US" sz="2000" strike="noStrike" dirty="0"/>
                    </a:p>
                  </a:txBody>
                  <a:tcPr/>
                </a:tc>
                <a:tc>
                  <a:txBody>
                    <a:bodyPr/>
                    <a:lstStyle/>
                    <a:p>
                      <a:r>
                        <a:rPr lang="en-US" sz="2000" strike="noStrike" dirty="0" smtClean="0">
                          <a:latin typeface="+mn-lt"/>
                          <a:cs typeface="Arial" charset="0"/>
                        </a:rPr>
                        <a:t>Ivy 1&amp;2</a:t>
                      </a:r>
                      <a:endParaRPr lang="en-US" sz="2000" strike="noStrike"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AM2</a:t>
                      </a:r>
                      <a:endParaRPr lang="en-US" sz="2000" dirty="0">
                        <a:solidFill>
                          <a:srgbClr val="FF0000"/>
                        </a:solidFill>
                      </a:endParaRPr>
                    </a:p>
                  </a:txBody>
                  <a:tcPr/>
                </a:tc>
                <a:tc>
                  <a:txBody>
                    <a:bodyPr/>
                    <a:lstStyle/>
                    <a:p>
                      <a:r>
                        <a:rPr lang="en-US" sz="2000" strike="noStrike" dirty="0" smtClean="0">
                          <a:latin typeface="+mn-lt"/>
                          <a:cs typeface="Arial" charset="0"/>
                        </a:rPr>
                        <a:t>Ivy 1&amp;2</a:t>
                      </a:r>
                      <a:endParaRPr lang="en-US" sz="2000" strike="noStrike"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PM2</a:t>
                      </a:r>
                      <a:endParaRPr lang="en-US" sz="2000" dirty="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Ivy 1&amp;2</a:t>
                      </a:r>
                      <a:endParaRPr lang="en-US" sz="2000" strike="noStrike" dirty="0" smtClean="0">
                        <a:latin typeface="+mn-lt"/>
                      </a:endParaRPr>
                    </a:p>
                  </a:txBody>
                  <a:tcPr/>
                </a:tc>
              </a:tr>
              <a:tr h="438695">
                <a:tc>
                  <a:txBody>
                    <a:bodyPr/>
                    <a:lstStyle/>
                    <a:p>
                      <a:r>
                        <a:rPr lang="en-US" sz="2000" dirty="0" smtClean="0"/>
                        <a:t>Wednesday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Ivy 1&amp;2</a:t>
                      </a:r>
                      <a:endParaRPr lang="en-US" sz="2000" strike="noStrike" dirty="0" smtClean="0">
                        <a:latin typeface="+mn-lt"/>
                      </a:endParaRPr>
                    </a:p>
                  </a:txBody>
                  <a:tcPr/>
                </a:tc>
              </a:tr>
              <a:tr h="438695">
                <a:tc>
                  <a:txBody>
                    <a:bodyPr/>
                    <a:lstStyle/>
                    <a:p>
                      <a:r>
                        <a:rPr lang="en-US" sz="2000" dirty="0" smtClean="0"/>
                        <a:t>Thursday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AM1 joint</a:t>
                      </a:r>
                      <a:r>
                        <a:rPr lang="en-US" sz="2000" baseline="0" dirty="0" smtClean="0"/>
                        <a:t> with </a:t>
                      </a:r>
                      <a:r>
                        <a:rPr lang="en-US" sz="2000" baseline="0" dirty="0" smtClean="0"/>
                        <a:t>ARC and 802.1 TSN</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Grand Ballroom II</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Ivy 1&amp;2</a:t>
                      </a:r>
                      <a:endParaRPr lang="en-US" sz="2000" strike="noStrike" dirty="0" smtClean="0">
                        <a:latin typeface="+mn-lt"/>
                      </a:endParaRPr>
                    </a:p>
                  </a:txBody>
                  <a:tcPr/>
                </a:tc>
              </a:tr>
            </a:tbl>
          </a:graphicData>
        </a:graphic>
      </p:graphicFrame>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16 January 2017</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 – 15:30, Ivy 1&amp;2</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a:t>
            </a:r>
            <a:r>
              <a:rPr lang="en-US" dirty="0" err="1" smtClean="0"/>
              <a:t>TGak</a:t>
            </a:r>
            <a:r>
              <a:rPr lang="en-US" dirty="0" smtClean="0"/>
              <a:t> meeting </a:t>
            </a:r>
            <a:r>
              <a:rPr lang="en-US" dirty="0"/>
              <a:t>to </a:t>
            </a:r>
            <a:r>
              <a:rPr lang="en-US" dirty="0" smtClean="0"/>
              <a:t>order</a:t>
            </a:r>
          </a:p>
          <a:p>
            <a:pPr>
              <a:lnSpc>
                <a:spcPct val="80000"/>
              </a:lnSpc>
            </a:pPr>
            <a:r>
              <a:rPr lang="en-US" b="0" dirty="0" smtClean="0"/>
              <a:t>Appointment </a:t>
            </a:r>
            <a:r>
              <a:rPr lang="en-US" b="0" dirty="0"/>
              <a:t>of </a:t>
            </a:r>
            <a:r>
              <a:rPr lang="en-US" b="0" dirty="0" smtClean="0"/>
              <a:t>Secretary</a:t>
            </a:r>
          </a:p>
          <a:p>
            <a:pPr lvl="1">
              <a:lnSpc>
                <a:spcPct val="80000"/>
              </a:lnSpc>
            </a:pPr>
            <a:r>
              <a:rPr lang="en-US" dirty="0" smtClean="0"/>
              <a:t>Joseph Levy (</a:t>
            </a:r>
            <a:r>
              <a:rPr lang="en-US" dirty="0" err="1" smtClean="0"/>
              <a:t>InterDigital</a:t>
            </a:r>
            <a:r>
              <a:rPr lang="en-US" dirty="0" smtClean="0"/>
              <a:t>) volunteered</a:t>
            </a:r>
            <a:endParaRPr lang="en-US" b="0" dirty="0" smtClean="0"/>
          </a:p>
          <a:p>
            <a:pPr>
              <a:lnSpc>
                <a:spcPct val="80000"/>
              </a:lnSpc>
            </a:pPr>
            <a:r>
              <a:rPr lang="en-US" b="0" dirty="0" smtClean="0"/>
              <a:t>Review </a:t>
            </a:r>
            <a:r>
              <a:rPr lang="en-US" b="0" dirty="0"/>
              <a:t>of IEEE 802 and 802.11 Policies and Procedures on Intellectual Property, Inappropriate Topics, </a:t>
            </a:r>
            <a:r>
              <a:rPr lang="en-US" b="0" dirty="0" smtClean="0"/>
              <a:t>Etc. Call for essential </a:t>
            </a:r>
            <a:r>
              <a:rPr lang="en-US" b="0" dirty="0" smtClean="0"/>
              <a:t>patents</a:t>
            </a:r>
          </a:p>
          <a:p>
            <a:pPr lvl="1">
              <a:lnSpc>
                <a:spcPct val="80000"/>
              </a:lnSpc>
            </a:pPr>
            <a:r>
              <a:rPr lang="en-US" dirty="0" smtClean="0"/>
              <a:t>No potentially essential patents brought up</a:t>
            </a:r>
            <a:endParaRPr lang="en-US" b="0" dirty="0" smtClean="0"/>
          </a:p>
          <a:p>
            <a:pPr>
              <a:lnSpc>
                <a:spcPct val="80000"/>
              </a:lnSpc>
            </a:pPr>
            <a:r>
              <a:rPr lang="en-US" b="0" dirty="0" smtClean="0"/>
              <a:t>Attendance </a:t>
            </a:r>
            <a:r>
              <a:rPr lang="en-US" b="0" dirty="0"/>
              <a:t>Recording Reminder</a:t>
            </a:r>
          </a:p>
          <a:p>
            <a:pPr>
              <a:lnSpc>
                <a:spcPct val="80000"/>
              </a:lnSpc>
            </a:pPr>
            <a:r>
              <a:rPr lang="en-US" b="0" dirty="0" smtClean="0"/>
              <a:t>Approval of </a:t>
            </a:r>
            <a:r>
              <a:rPr lang="en-US" b="0" dirty="0" smtClean="0"/>
              <a:t>Agenda</a:t>
            </a:r>
          </a:p>
          <a:p>
            <a:pPr lvl="1">
              <a:lnSpc>
                <a:spcPct val="80000"/>
              </a:lnSpc>
            </a:pPr>
            <a:r>
              <a:rPr lang="en-US" dirty="0" smtClean="0"/>
              <a:t>No objection</a:t>
            </a:r>
            <a:endParaRPr lang="en-US" b="0" dirty="0" smtClean="0"/>
          </a:p>
          <a:p>
            <a:pPr>
              <a:lnSpc>
                <a:spcPct val="80000"/>
              </a:lnSpc>
            </a:pPr>
            <a:r>
              <a:rPr lang="en-US" dirty="0" smtClean="0"/>
              <a:t>Moved</a:t>
            </a:r>
            <a:r>
              <a:rPr lang="en-US" dirty="0"/>
              <a:t>, </a:t>
            </a:r>
            <a:r>
              <a:rPr lang="en-US" b="0" dirty="0"/>
              <a:t>to approve </a:t>
            </a:r>
            <a:r>
              <a:rPr lang="en-US" b="0" dirty="0" smtClean="0"/>
              <a:t>11-16/1489r0 as </a:t>
            </a:r>
            <a:r>
              <a:rPr lang="en-US" b="0" dirty="0"/>
              <a:t>the minutes of the </a:t>
            </a:r>
            <a:r>
              <a:rPr lang="en-US" b="0" dirty="0" smtClean="0"/>
              <a:t>San Antonio </a:t>
            </a:r>
            <a:r>
              <a:rPr lang="en-US" b="0" dirty="0" err="1" smtClean="0"/>
              <a:t>TGak</a:t>
            </a:r>
            <a:r>
              <a:rPr lang="en-US" b="0" dirty="0" smtClean="0"/>
              <a:t> </a:t>
            </a:r>
            <a:r>
              <a:rPr lang="en-US" b="0" dirty="0"/>
              <a:t>meeting in </a:t>
            </a:r>
            <a:r>
              <a:rPr lang="en-US" b="0" dirty="0" smtClean="0"/>
              <a:t>November.</a:t>
            </a:r>
            <a:endParaRPr lang="en-US" b="0" dirty="0"/>
          </a:p>
          <a:p>
            <a:pPr lvl="1">
              <a:lnSpc>
                <a:spcPct val="80000"/>
              </a:lnSpc>
            </a:pPr>
            <a:r>
              <a:rPr lang="en-US" dirty="0" smtClean="0"/>
              <a:t>Approved by unanimous consent</a:t>
            </a:r>
            <a:endParaRPr lang="en-US" dirty="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a:latin typeface="Arial" charset="0"/>
                <a:cs typeface="Arial" charset="0"/>
              </a:rPr>
              <a:t>16 January 2017</a:t>
            </a:r>
            <a:br>
              <a:rPr lang="en-US" sz="4000" dirty="0">
                <a:latin typeface="Arial" charset="0"/>
                <a:cs typeface="Arial" charset="0"/>
              </a:rPr>
            </a:br>
            <a:r>
              <a:rPr lang="en-US" dirty="0">
                <a:latin typeface="Arial" charset="0"/>
                <a:cs typeface="Arial" charset="0"/>
              </a:rPr>
              <a:t>13:30 – 15:</a:t>
            </a:r>
            <a:r>
              <a:rPr lang="en-US" dirty="0" smtClean="0">
                <a:latin typeface="Arial" charset="0"/>
                <a:cs typeface="Arial" charset="0"/>
              </a:rPr>
              <a:t>30, Ivy 1&amp;2</a:t>
            </a:r>
            <a:endParaRPr lang="en-US" sz="2400"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Moved</a:t>
            </a:r>
            <a:r>
              <a:rPr lang="en-US" dirty="0"/>
              <a:t>, </a:t>
            </a:r>
            <a:r>
              <a:rPr lang="en-US" b="0" dirty="0"/>
              <a:t>to approve the following minutes of </a:t>
            </a:r>
            <a:r>
              <a:rPr lang="en-US" b="0" dirty="0" err="1"/>
              <a:t>TGak</a:t>
            </a:r>
            <a:r>
              <a:rPr lang="en-US" b="0" dirty="0"/>
              <a:t> teleconferences held since the </a:t>
            </a:r>
            <a:r>
              <a:rPr lang="en-US" b="0" dirty="0" smtClean="0"/>
              <a:t>November </a:t>
            </a:r>
            <a:r>
              <a:rPr lang="en-US" b="0" dirty="0" err="1" smtClean="0"/>
              <a:t>TGak</a:t>
            </a:r>
            <a:r>
              <a:rPr lang="en-US" b="0" dirty="0" smtClean="0"/>
              <a:t> </a:t>
            </a:r>
            <a:r>
              <a:rPr lang="en-US" b="0" dirty="0"/>
              <a:t>meeting:</a:t>
            </a:r>
          </a:p>
          <a:p>
            <a:pPr lvl="1">
              <a:lnSpc>
                <a:spcPct val="80000"/>
              </a:lnSpc>
            </a:pPr>
            <a:r>
              <a:rPr lang="en-US" dirty="0" smtClean="0"/>
              <a:t>21 November: [Cancelled]</a:t>
            </a:r>
          </a:p>
          <a:p>
            <a:pPr lvl="1">
              <a:lnSpc>
                <a:spcPct val="80000"/>
              </a:lnSpc>
            </a:pPr>
            <a:r>
              <a:rPr lang="en-US" dirty="0" smtClean="0"/>
              <a:t>28 November: 11-16/1570r0</a:t>
            </a:r>
          </a:p>
          <a:p>
            <a:pPr lvl="1">
              <a:lnSpc>
                <a:spcPct val="80000"/>
              </a:lnSpc>
            </a:pPr>
            <a:r>
              <a:rPr lang="en-US" dirty="0" smtClean="0"/>
              <a:t>12 December: 11-17/0016r0</a:t>
            </a:r>
          </a:p>
          <a:p>
            <a:pPr lvl="1">
              <a:lnSpc>
                <a:spcPct val="80000"/>
              </a:lnSpc>
            </a:pPr>
            <a:r>
              <a:rPr lang="en-US" dirty="0" smtClean="0"/>
              <a:t>19 December: 11-17/0017r0</a:t>
            </a:r>
            <a:endParaRPr lang="en-US" dirty="0"/>
          </a:p>
          <a:p>
            <a:pPr lvl="1">
              <a:lnSpc>
                <a:spcPct val="80000"/>
              </a:lnSpc>
            </a:pPr>
            <a:r>
              <a:rPr lang="en-US" dirty="0" smtClean="0"/>
              <a:t>Approved by unanimous consent</a:t>
            </a:r>
            <a:endParaRPr lang="en-US" dirty="0"/>
          </a:p>
          <a:p>
            <a:pPr>
              <a:lnSpc>
                <a:spcPct val="80000"/>
              </a:lnSpc>
            </a:pPr>
            <a:r>
              <a:rPr lang="en-US" b="0" dirty="0" smtClean="0"/>
              <a:t>Review and categorize comments from LB227.</a:t>
            </a:r>
          </a:p>
          <a:p>
            <a:pPr>
              <a:lnSpc>
                <a:spcPct val="80000"/>
              </a:lnSpc>
            </a:pPr>
            <a:r>
              <a:rPr lang="en-US" b="0" dirty="0"/>
              <a:t>D</a:t>
            </a:r>
            <a:r>
              <a:rPr lang="en-US" b="0" dirty="0" smtClean="0"/>
              <a:t>iscussion </a:t>
            </a:r>
            <a:r>
              <a:rPr lang="en-US" b="0" dirty="0"/>
              <a:t>to resolve comments and improve the </a:t>
            </a:r>
            <a:r>
              <a:rPr lang="en-US" b="0" dirty="0" err="1"/>
              <a:t>TGak</a:t>
            </a:r>
            <a:r>
              <a:rPr lang="en-US" b="0" dirty="0"/>
              <a:t> Draft</a:t>
            </a:r>
          </a:p>
          <a:p>
            <a:pPr>
              <a:lnSpc>
                <a:spcPct val="80000"/>
              </a:lnSpc>
            </a:pPr>
            <a:r>
              <a:rPr lang="en-US" dirty="0"/>
              <a:t>Recess until </a:t>
            </a:r>
            <a:r>
              <a:rPr lang="en-US" dirty="0" smtClean="0"/>
              <a:t>10:</a:t>
            </a:r>
            <a:r>
              <a:rPr lang="en-US" dirty="0"/>
              <a:t>3</a:t>
            </a:r>
            <a:r>
              <a:rPr lang="en-US" dirty="0" smtClean="0"/>
              <a:t>0 </a:t>
            </a:r>
            <a:r>
              <a:rPr lang="en-US" dirty="0" smtClean="0"/>
              <a:t>tomorrow</a:t>
            </a:r>
          </a:p>
          <a:p>
            <a:pPr>
              <a:lnSpc>
                <a:spcPct val="80000"/>
              </a:lnSpc>
            </a:pPr>
            <a:r>
              <a:rPr lang="en-US" sz="2000" b="0" dirty="0" smtClean="0"/>
              <a:t>[11-17/0025r1 was created with updates made to the comment resolution spreadsheet during the session above and with the following Editorial CIDs marked as Accept &amp; Ready for Motion: 1407, 1421, 1436, 1437, 1438, 1440, 1442, and 1450.]</a:t>
            </a:r>
            <a:endParaRPr lang="en-US" sz="2000" b="0" dirty="0"/>
          </a:p>
          <a:p>
            <a:pPr>
              <a:lnSpc>
                <a:spcPct val="80000"/>
              </a:lnSpc>
            </a:pPr>
            <a:endParaRPr lang="en-US" sz="2800" b="0" dirty="0" smtClean="0"/>
          </a:p>
          <a:p>
            <a:pPr>
              <a:lnSpc>
                <a:spcPct val="80000"/>
              </a:lnSpc>
            </a:pPr>
            <a:endParaRPr lang="en-US" b="0" dirty="0" smtClean="0"/>
          </a:p>
        </p:txBody>
      </p:sp>
    </p:spTree>
    <p:extLst>
      <p:ext uri="{BB962C8B-B14F-4D97-AF65-F5344CB8AC3E}">
        <p14:creationId xmlns:p14="http://schemas.microsoft.com/office/powerpoint/2010/main" val="27299976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2017</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1603905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2017</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94890755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121457</TotalTime>
  <Words>3030</Words>
  <Application>Microsoft Macintosh PowerPoint</Application>
  <PresentationFormat>On-screen Show (4:3)</PresentationFormat>
  <Paragraphs>405</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802-11-Submission</vt:lpstr>
      <vt:lpstr>January 2017 802.11ak Agenda</vt:lpstr>
      <vt:lpstr>IEEE 802.11ak/GLK: Enhancements For Transit Links Within Bridged Networks</vt:lpstr>
      <vt:lpstr>Venue</vt:lpstr>
      <vt:lpstr>TGak Timeline</vt:lpstr>
      <vt:lpstr>Sessions</vt:lpstr>
      <vt:lpstr>Monday, 16 January 2017 13:30 – 15:30, Ivy 1&amp;2</vt:lpstr>
      <vt:lpstr>Monday, 16 January 2017 13:30 – 15:30, Ivy 1&amp;2</vt:lpstr>
      <vt:lpstr>Participants, Patents, and Duty to Inform</vt:lpstr>
      <vt:lpstr>Patent Related Links</vt:lpstr>
      <vt:lpstr>Call for Potentially Essential Patents</vt:lpstr>
      <vt:lpstr>Participation in IEEE 802 Meetings</vt:lpstr>
      <vt:lpstr>Other Guidelines for IEEE WG Meetings</vt:lpstr>
      <vt:lpstr>Tuesday, 17 January2016 10:30 – 12:30, Ivy 1&amp;2</vt:lpstr>
      <vt:lpstr>Tuesday, 17 January2016 10:30 – 12:30, Ivy 1&amp;2</vt:lpstr>
      <vt:lpstr>Tuesday, 17 January2016 10:30 – 12:30, Ivy 1&amp;2</vt:lpstr>
      <vt:lpstr>Tuesday, 17 January2016 16:00 – 18:00, Ivy 1&amp;2</vt:lpstr>
      <vt:lpstr>Tuesday, 17 January2016 16:00 – 18:00, Ivy 1&amp;2</vt:lpstr>
      <vt:lpstr>Tuesday, 17 January2016 16:00 – 18:00, Ivy 1&amp;2</vt:lpstr>
      <vt:lpstr>Wednesday, 18 January 2016 16:00 – 18:00, Ivy 1&amp;2</vt:lpstr>
      <vt:lpstr>Thursday, 19 January 2016 08:00 – 10:00, Grand Ballroom II</vt:lpstr>
      <vt:lpstr>Thursday, 19 January 2016 08:00 – 10:00,Grand Ballroom II</vt:lpstr>
      <vt:lpstr>Thursday, 19 January 2016 16:00 – 18:00, Ivy 1&amp;2</vt:lpstr>
      <vt:lpstr>Thursday, 19 January 2016 16:00 – 18:00, Ivy 1&amp;2</vt:lpstr>
      <vt:lpstr>Thursday, 19 January 2016 16:00 – 18:00, Ivy 1&amp;2</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1395</cp:revision>
  <cp:lastPrinted>2016-06-15T02:09:12Z</cp:lastPrinted>
  <dcterms:created xsi:type="dcterms:W3CDTF">2006-12-04T03:46:13Z</dcterms:created>
  <dcterms:modified xsi:type="dcterms:W3CDTF">2017-01-18T01:38:58Z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