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580" r:id="rId14"/>
    <p:sldId id="595" r:id="rId15"/>
    <p:sldId id="587" r:id="rId16"/>
    <p:sldId id="430" r:id="rId17"/>
    <p:sldId id="589" r:id="rId18"/>
    <p:sldId id="562" r:id="rId19"/>
    <p:sldId id="590"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103" d="100"/>
          <a:sy n="103" d="100"/>
        </p:scale>
        <p:origin x="-52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P802.11-16/1586r2</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P802.11-16/1586r2</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P802.11-16/1586r2</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P802.11-16/1586r2</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1586r2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January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a:t>
            </a:r>
            <a:r>
              <a:rPr lang="en-US" sz="1800" b="0" dirty="0" smtClean="0">
                <a:latin typeface="Arial" charset="0"/>
              </a:rPr>
              <a:t>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a:t>
            </a:r>
            <a:r>
              <a:rPr lang="en-US" dirty="0" smtClean="0">
                <a:latin typeface="Arial" charset="0"/>
                <a:cs typeface="Arial" charset="0"/>
              </a:rPr>
              <a:t>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16:00 </a:t>
            </a:r>
            <a:r>
              <a:rPr lang="en-US" dirty="0" smtClean="0"/>
              <a:t>today.</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16:00 tomorrow</a:t>
            </a:r>
            <a:r>
              <a:rPr lang="en-US" dirty="0" smtClean="0"/>
              <a:t>.</a:t>
            </a:r>
            <a:endParaRPr lang="en-US" dirty="0"/>
          </a:p>
        </p:txBody>
      </p:sp>
    </p:spTree>
    <p:extLst>
      <p:ext uri="{BB962C8B-B14F-4D97-AF65-F5344CB8AC3E}">
        <p14:creationId xmlns:p14="http://schemas.microsoft.com/office/powerpoint/2010/main" val="34247822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a:t>Teleconferences</a:t>
            </a:r>
          </a:p>
          <a:p>
            <a:pPr>
              <a:lnSpc>
                <a:spcPct val="80000"/>
              </a:lnSpc>
            </a:pPr>
            <a:r>
              <a:rPr lang="en-US" dirty="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/ARC </a:t>
            </a:r>
            <a:r>
              <a:rPr lang="en-US" dirty="0"/>
              <a:t>Joint Meeting </a:t>
            </a:r>
            <a:r>
              <a:rPr lang="en-US" dirty="0" smtClean="0"/>
              <a:t>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Status</a:t>
            </a:r>
          </a:p>
          <a:p>
            <a:pPr lvl="1">
              <a:lnSpc>
                <a:spcPct val="80000"/>
              </a:lnSpc>
            </a:pPr>
            <a:r>
              <a:rPr lang="en-GB" b="0" dirty="0" smtClean="0"/>
              <a:t>802.11ak - status Draft 2.5 has been posted and announced</a:t>
            </a:r>
          </a:p>
          <a:p>
            <a:pPr lvl="1">
              <a:lnSpc>
                <a:spcPct val="80000"/>
              </a:lnSpc>
            </a:pPr>
            <a:r>
              <a:rPr lang="en-GB" b="0" dirty="0" smtClean="0"/>
              <a:t>802.1AC status </a:t>
            </a:r>
            <a:r>
              <a:rPr lang="mr-IN" b="0" dirty="0" smtClean="0"/>
              <a:t>–</a:t>
            </a:r>
            <a:r>
              <a:rPr lang="en-GB" b="0" dirty="0" smtClean="0"/>
              <a:t> Draft 4.0 through sponsor ballot, going to </a:t>
            </a:r>
            <a:r>
              <a:rPr lang="en-GB" b="0" dirty="0" err="1" smtClean="0"/>
              <a:t>revcom</a:t>
            </a:r>
            <a:r>
              <a:rPr lang="en-GB" b="0" dirty="0" smtClean="0"/>
              <a:t> in December</a:t>
            </a:r>
          </a:p>
          <a:p>
            <a:pPr lvl="1">
              <a:lnSpc>
                <a:spcPct val="80000"/>
              </a:lnSpc>
            </a:pPr>
            <a:r>
              <a:rPr lang="en-GB" dirty="0" smtClean="0"/>
              <a:t>802.1Q roll-up</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a:t>
            </a:r>
            <a:r>
              <a:rPr lang="en-US" dirty="0" smtClean="0">
                <a:latin typeface="Arial" charset="0"/>
                <a:cs typeface="Arial" charset="0"/>
              </a:rPr>
              <a:t>00,Grand Ballroom II</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a:t>
            </a:r>
            <a:r>
              <a:rPr lang="en-US" dirty="0" smtClean="0"/>
              <a:t>teleconferences through </a:t>
            </a:r>
            <a:r>
              <a:rPr lang="en-US" dirty="0"/>
              <a:t>the </a:t>
            </a:r>
            <a:r>
              <a:rPr lang="en-US" dirty="0" smtClean="0"/>
              <a:t>March 2017 </a:t>
            </a:r>
            <a:r>
              <a:rPr lang="en-US" dirty="0"/>
              <a:t>802.11 meeting on </a:t>
            </a:r>
            <a:r>
              <a:rPr lang="en-US" dirty="0" smtClean="0"/>
              <a:t>TBD at 10am </a:t>
            </a:r>
            <a:r>
              <a:rPr lang="en-US" dirty="0"/>
              <a:t>Eastern US </a:t>
            </a:r>
            <a:r>
              <a:rPr lang="en-US" dirty="0" smtClean="0"/>
              <a:t>Time.</a:t>
            </a:r>
            <a:endParaRPr lang="en-US" dirty="0"/>
          </a:p>
          <a:p>
            <a:pPr lvl="1">
              <a:lnSpc>
                <a:spcPct val="80000"/>
              </a:lnSpc>
            </a:pPr>
            <a:r>
              <a:rPr lang="en-US" dirty="0"/>
              <a:t>Moved:    Seconded:</a:t>
            </a:r>
          </a:p>
          <a:p>
            <a:pPr lvl="1">
              <a:lnSpc>
                <a:spcPct val="80000"/>
              </a:lnSpc>
            </a:pPr>
            <a:r>
              <a:rPr lang="en-US" dirty="0"/>
              <a:t>Yes:    No:    Abstain:</a:t>
            </a:r>
          </a:p>
          <a:p>
            <a:pPr>
              <a:lnSpc>
                <a:spcPct val="80000"/>
              </a:lnSpc>
            </a:pPr>
            <a:r>
              <a:rPr lang="en-US" b="0" dirty="0" smtClean="0"/>
              <a:t>Architecture discussions</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GB" b="0" dirty="0"/>
          </a:p>
          <a:p>
            <a:pPr>
              <a:lnSpc>
                <a:spcPct val="80000"/>
              </a:lnSpc>
            </a:pPr>
            <a:r>
              <a:rPr lang="en-US" dirty="0"/>
              <a:t>Adjourn 802.11 ARC SC</a:t>
            </a:r>
          </a:p>
          <a:p>
            <a:pPr>
              <a:lnSpc>
                <a:spcPct val="80000"/>
              </a:lnSpc>
            </a:pPr>
            <a:r>
              <a:rPr lang="en-US" dirty="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Draft</a:t>
            </a:r>
          </a:p>
          <a:p>
            <a:pPr lvl="1">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a:t>t</a:t>
            </a:r>
            <a:r>
              <a:rPr lang="en-US" dirty="0" err="1" smtClean="0"/>
              <a:t>bd</a:t>
            </a:r>
            <a:r>
              <a:rPr lang="en-US" dirty="0" smtClean="0"/>
              <a:t>] Moved, </a:t>
            </a:r>
            <a:r>
              <a:rPr lang="en-US" b="0" dirty="0" smtClean="0"/>
              <a:t>to approve the following  comment resolutions</a:t>
            </a:r>
          </a:p>
          <a:p>
            <a:pPr lvl="2">
              <a:lnSpc>
                <a:spcPct val="80000"/>
              </a:lnSpc>
            </a:pPr>
            <a:r>
              <a:rPr lang="en-US" sz="2000" dirty="0" smtClean="0"/>
              <a:t>TBD</a:t>
            </a:r>
          </a:p>
          <a:p>
            <a:pPr lvl="2">
              <a:lnSpc>
                <a:spcPct val="80000"/>
              </a:lnSpc>
            </a:pPr>
            <a:r>
              <a:rPr lang="en-US" sz="2000" dirty="0" smtClean="0"/>
              <a:t>TBD</a:t>
            </a:r>
            <a:endParaRPr lang="en-US" sz="2000" b="0" dirty="0" smtClean="0"/>
          </a:p>
          <a:p>
            <a:pPr lvl="1">
              <a:lnSpc>
                <a:spcPct val="80000"/>
              </a:lnSpc>
            </a:pPr>
            <a:r>
              <a:rPr lang="en-US" dirty="0"/>
              <a:t>Moved:    Seconded:</a:t>
            </a:r>
          </a:p>
          <a:p>
            <a:pPr lvl="1">
              <a:lnSpc>
                <a:spcPct val="80000"/>
              </a:lnSpc>
            </a:pPr>
            <a:r>
              <a:rPr lang="en-US" dirty="0"/>
              <a:t>Yes:    No:    Abstain:</a:t>
            </a:r>
          </a:p>
          <a:p>
            <a:pPr>
              <a:lnSpc>
                <a:spcPct val="80000"/>
              </a:lnSpc>
            </a:pPr>
            <a:r>
              <a:rPr lang="en-US" dirty="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30349843"/>
              </p:ext>
            </p:extLst>
          </p:nvPr>
        </p:nvGraphicFramePr>
        <p:xfrm>
          <a:off x="762000" y="2383421"/>
          <a:ext cx="7696199" cy="3126929"/>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AM2</a:t>
                      </a:r>
                      <a:endParaRPr lang="en-US" sz="2000" dirty="0">
                        <a:solidFill>
                          <a:srgbClr val="FF0000"/>
                        </a:solidFill>
                      </a:endParaRPr>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Grand Ballroom II</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a:t>
            </a:r>
            <a:r>
              <a:rPr lang="en-US" dirty="0" smtClean="0">
                <a:latin typeface="Arial" charset="0"/>
                <a:cs typeface="Arial" charset="0"/>
              </a:rPr>
              <a:t>30, Ivy 1&amp;2</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smtClean="0"/>
              <a:t>Moved</a:t>
            </a:r>
            <a:r>
              <a:rPr lang="en-US" dirty="0"/>
              <a:t>, </a:t>
            </a:r>
            <a:r>
              <a:rPr lang="en-US" b="0" dirty="0"/>
              <a:t>to approve </a:t>
            </a:r>
            <a:r>
              <a:rPr lang="en-US" b="0" dirty="0" smtClean="0"/>
              <a:t>11-16/1489r0 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Moved:    Seconded:</a:t>
            </a:r>
          </a:p>
          <a:p>
            <a:pPr lvl="1">
              <a:lnSpc>
                <a:spcPct val="80000"/>
              </a:lnSpc>
            </a:pPr>
            <a:r>
              <a:rPr lang="en-US" dirty="0" smtClean="0"/>
              <a:t>Yes:    No:    Abstain:</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Ivy 1&amp;2</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11-17/0016r0</a:t>
            </a:r>
          </a:p>
          <a:p>
            <a:pPr lvl="1">
              <a:lnSpc>
                <a:spcPct val="80000"/>
              </a:lnSpc>
            </a:pPr>
            <a:r>
              <a:rPr lang="en-US" dirty="0" smtClean="0"/>
              <a:t>19 December: 11-17/0017r0</a:t>
            </a:r>
            <a:endParaRPr lang="en-US" dirty="0"/>
          </a:p>
          <a:p>
            <a:pPr lvl="1">
              <a:lnSpc>
                <a:spcPct val="80000"/>
              </a:lnSpc>
            </a:pPr>
            <a:r>
              <a:rPr lang="en-US" dirty="0" smtClean="0"/>
              <a:t>Moved</a:t>
            </a:r>
            <a:r>
              <a:rPr lang="en-US" dirty="0"/>
              <a:t>:    Seconded:</a:t>
            </a:r>
          </a:p>
          <a:p>
            <a:pPr lvl="1">
              <a:lnSpc>
                <a:spcPct val="80000"/>
              </a:lnSpc>
            </a:pPr>
            <a:r>
              <a:rPr lang="en-US" dirty="0"/>
              <a:t>Yes:    No:    Abstain:</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a:t>Recess until </a:t>
            </a:r>
            <a:r>
              <a:rPr lang="en-US" dirty="0" smtClean="0"/>
              <a:t>10:</a:t>
            </a:r>
            <a:r>
              <a:rPr lang="en-US" dirty="0"/>
              <a:t>3</a:t>
            </a:r>
            <a:r>
              <a:rPr lang="en-US" dirty="0" smtClean="0"/>
              <a:t>0 </a:t>
            </a:r>
            <a:r>
              <a:rPr lang="en-US" dirty="0"/>
              <a:t>tomorrow</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119586</TotalTime>
  <Words>2263</Words>
  <Application>Microsoft Macintosh PowerPoint</Application>
  <PresentationFormat>On-screen Show (4:3)</PresentationFormat>
  <Paragraphs>327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January 2017 802.11ak Agenda</vt:lpstr>
      <vt:lpstr>IEEE 802.11ak/GLK: Enhancements For Transit Links Within Bridged Networks</vt:lpstr>
      <vt:lpstr>Venue</vt:lpstr>
      <vt:lpstr>TGak Timeline</vt:lpstr>
      <vt:lpstr>Sessions</vt:lpstr>
      <vt:lpstr>Monday, 16 January 2017 13:30 – 15:30, Ivy 1&amp;2</vt:lpstr>
      <vt:lpstr>Monday, 16 January 2017 13:30 – 15:30, Ivy 1&amp;2</vt:lpstr>
      <vt:lpstr>Participants, Patents, and Duty to Inform</vt:lpstr>
      <vt:lpstr>Patent Related Links</vt:lpstr>
      <vt:lpstr>Call for Potentially Essential Patents</vt:lpstr>
      <vt:lpstr>Participation in IEEE 802 Meetings</vt:lpstr>
      <vt:lpstr>Other Guidelines for IEEE WG Meetings</vt:lpstr>
      <vt:lpstr>Tuesday, 17 January2016 10:30 – 12:30, Ivy 1&amp;2</vt:lpstr>
      <vt:lpstr>Tuesday, 17 January2016 16:00 – 18:00, Ivy 1&amp;2</vt:lpstr>
      <vt:lpstr>Wednesday, 18 January 2016 16:00 – 18:00, Ivy 1&amp;2</vt:lpstr>
      <vt:lpstr>Thursday, 19 January 2016 08:00 – 10:00, Grand Ballroom II</vt:lpstr>
      <vt:lpstr>Thursday, 19 January 2016 08:00 – 10:00,Grand Ballroom II</vt:lpstr>
      <vt:lpstr>Thursday, 19 January 2016 16:00 – 18:00, Ivy 1&amp;2</vt:lpstr>
      <vt:lpstr>Thursday, 19 January 2016 16:00 – 18:00, Ivy 1&amp;2</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1373</cp:revision>
  <cp:lastPrinted>2016-06-15T02:09:12Z</cp:lastPrinted>
  <dcterms:created xsi:type="dcterms:W3CDTF">2006-12-04T03:46:13Z</dcterms:created>
  <dcterms:modified xsi:type="dcterms:W3CDTF">2017-01-15T23:55:12Z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