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448" r:id="rId2"/>
    <p:sldId id="449" r:id="rId3"/>
    <p:sldId id="602" r:id="rId4"/>
    <p:sldId id="604" r:id="rId5"/>
    <p:sldId id="589" r:id="rId6"/>
    <p:sldId id="590" r:id="rId7"/>
    <p:sldId id="458" r:id="rId8"/>
    <p:sldId id="592" r:id="rId9"/>
    <p:sldId id="591" r:id="rId10"/>
    <p:sldId id="611" r:id="rId11"/>
  </p:sldIdLst>
  <p:sldSz cx="9144000" cy="6858000" type="screen4x3"/>
  <p:notesSz cx="6934200" cy="9280525"/>
  <p:custDataLst>
    <p:tags r:id="rId14"/>
  </p:custDataLst>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8039" autoAdjust="0"/>
  </p:normalViewPr>
  <p:slideViewPr>
    <p:cSldViewPr>
      <p:cViewPr varScale="1">
        <p:scale>
          <a:sx n="77" d="100"/>
          <a:sy n="77" d="100"/>
        </p:scale>
        <p:origin x="-888" y="-8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50" d="100"/>
          <a:sy n="50" d="100"/>
        </p:scale>
        <p:origin x="-2621" y="-624"/>
      </p:cViewPr>
      <p:guideLst>
        <p:guide orient="horz" pos="2160"/>
        <p:guide pos="288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43017" y="175081"/>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a:t>
            </a:r>
            <a:r>
              <a:rPr lang="en-US" dirty="0" smtClean="0"/>
              <a:t>802.11-16/</a:t>
            </a:r>
            <a:r>
              <a:rPr lang="en-US" dirty="0" err="1" smtClean="0"/>
              <a:t>xxxxr0</a:t>
            </a:r>
            <a:endParaRPr lang="en-US" dirty="0"/>
          </a:p>
        </p:txBody>
      </p:sp>
      <p:sp>
        <p:nvSpPr>
          <p:cNvPr id="3076" name="Rectangle 4"/>
          <p:cNvSpPr>
            <a:spLocks noGrp="1" noChangeArrowheads="1"/>
          </p:cNvSpPr>
          <p:nvPr>
            <p:ph type="ftr" sz="quarter" idx="2"/>
          </p:nvPr>
        </p:nvSpPr>
        <p:spPr bwMode="auto">
          <a:xfrm>
            <a:off x="4942893" y="8982075"/>
            <a:ext cx="137537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a:t>/ </a:t>
            </a:r>
            <a:r>
              <a:rPr lang="en-US" dirty="0" err="1" smtClean="0"/>
              <a:t>Huawei</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r>
              <a:rPr lang="en-US" altLang="zh-CN"/>
              <a:t>Page </a:t>
            </a:r>
            <a:fld id="{68DF600E-99F4-4E07-A990-3A8D312B7CAC}" type="slidenum">
              <a:rPr lang="en-US" altLang="zh-CN"/>
              <a:pPr/>
              <a:t>‹#›</a:t>
            </a:fld>
            <a:endParaRPr lang="en-US" altLang="zh-CN"/>
          </a:p>
        </p:txBody>
      </p:sp>
      <p:sp>
        <p:nvSpPr>
          <p:cNvPr id="2663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
        <p:nvSpPr>
          <p:cNvPr id="26631"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itchFamily="18" charset="0"/>
                <a:ea typeface="ＭＳ Ｐゴシック" pitchFamily="34" charset="-128"/>
              </a:defRPr>
            </a:lvl1pPr>
            <a:lvl2pPr marL="742950" indent="-285750" defTabSz="933450" eaLnBrk="0" hangingPunct="0">
              <a:defRPr sz="1200">
                <a:solidFill>
                  <a:schemeClr val="tx1"/>
                </a:solidFill>
                <a:latin typeface="Times New Roman" pitchFamily="18" charset="0"/>
                <a:ea typeface="ＭＳ Ｐゴシック" pitchFamily="34" charset="-128"/>
              </a:defRPr>
            </a:lvl2pPr>
            <a:lvl3pPr marL="1143000" indent="-228600" defTabSz="933450" eaLnBrk="0" hangingPunct="0">
              <a:defRPr sz="1200">
                <a:solidFill>
                  <a:schemeClr val="tx1"/>
                </a:solidFill>
                <a:latin typeface="Times New Roman" pitchFamily="18" charset="0"/>
                <a:ea typeface="ＭＳ Ｐゴシック" pitchFamily="34" charset="-128"/>
              </a:defRPr>
            </a:lvl3pPr>
            <a:lvl4pPr marL="1600200" indent="-228600" defTabSz="933450" eaLnBrk="0" hangingPunct="0">
              <a:defRPr sz="1200">
                <a:solidFill>
                  <a:schemeClr val="tx1"/>
                </a:solidFill>
                <a:latin typeface="Times New Roman" pitchFamily="18" charset="0"/>
                <a:ea typeface="ＭＳ Ｐゴシック" pitchFamily="34" charset="-128"/>
              </a:defRPr>
            </a:lvl4pPr>
            <a:lvl5pPr marL="2057400" indent="-228600" defTabSz="933450" eaLnBrk="0" hangingPunct="0">
              <a:defRPr sz="1200">
                <a:solidFill>
                  <a:schemeClr val="tx1"/>
                </a:solidFill>
                <a:latin typeface="Times New Roman" pitchFamily="18" charset="0"/>
                <a:ea typeface="ＭＳ Ｐゴシック"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663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Tree>
    <p:extLst>
      <p:ext uri="{BB962C8B-B14F-4D97-AF65-F5344CB8AC3E}">
        <p14:creationId xmlns:p14="http://schemas.microsoft.com/office/powerpoint/2010/main" xmlns="" val="19099246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smtClean="0"/>
              <a:t>doc.: IEEE 802.11-16/</a:t>
            </a:r>
            <a:r>
              <a:rPr lang="en-US" dirty="0" err="1" smtClean="0"/>
              <a:t>xxxxr0</a:t>
            </a:r>
            <a:endParaRPr lang="en-US" dirty="0"/>
          </a:p>
        </p:txBody>
      </p:sp>
      <p:sp>
        <p:nvSpPr>
          <p:cNvPr id="2051" name="Rectangle 3"/>
          <p:cNvSpPr>
            <a:spLocks noGrp="1" noChangeArrowheads="1"/>
          </p:cNvSpPr>
          <p:nvPr>
            <p:ph type="dt" idx="1"/>
          </p:nvPr>
        </p:nvSpPr>
        <p:spPr bwMode="auto">
          <a:xfrm>
            <a:off x="654050" y="95706"/>
            <a:ext cx="1041952"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dirty="0" smtClean="0"/>
              <a:t>January 2017</a:t>
            </a:r>
            <a:endParaRPr lang="en-US" dirty="0"/>
          </a:p>
        </p:txBody>
      </p:sp>
      <p:sp>
        <p:nvSpPr>
          <p:cNvPr id="276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2054" name="Rectangle 6"/>
          <p:cNvSpPr>
            <a:spLocks noGrp="1" noChangeArrowheads="1"/>
          </p:cNvSpPr>
          <p:nvPr>
            <p:ph type="ftr" sz="quarter" idx="4"/>
          </p:nvPr>
        </p:nvSpPr>
        <p:spPr bwMode="auto">
          <a:xfrm>
            <a:off x="4907260" y="8985250"/>
            <a:ext cx="133690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a:defRPr/>
            </a:pPr>
            <a:r>
              <a:rPr lang="en-US" altLang="zh-CN" dirty="0" smtClean="0"/>
              <a:t>Jiamin Chen /Huawei</a:t>
            </a:r>
            <a:endParaRPr lang="en-US" altLang="zh-CN"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r>
              <a:rPr lang="en-US" altLang="zh-CN"/>
              <a:t>Page </a:t>
            </a:r>
            <a:fld id="{868DDD5A-3682-499C-BA38-9EBBE651821E}" type="slidenum">
              <a:rPr lang="en-US" altLang="zh-CN"/>
              <a:pPr/>
              <a:t>‹#›</a:t>
            </a:fld>
            <a:endParaRPr lang="en-US" altLang="zh-CN"/>
          </a:p>
        </p:txBody>
      </p:sp>
      <p:sp>
        <p:nvSpPr>
          <p:cNvPr id="27656"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76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
        <p:nvSpPr>
          <p:cNvPr id="276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Tree>
    <p:extLst>
      <p:ext uri="{BB962C8B-B14F-4D97-AF65-F5344CB8AC3E}">
        <p14:creationId xmlns:p14="http://schemas.microsoft.com/office/powerpoint/2010/main" xmlns="" val="27617547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a:xfrm>
            <a:off x="1154113" y="701675"/>
            <a:ext cx="4625975" cy="3468688"/>
          </a:xfrm>
          <a:ln/>
        </p:spPr>
      </p:sp>
      <p:sp>
        <p:nvSpPr>
          <p:cNvPr id="29698"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zh-CN" altLang="zh-CN" dirty="0" smtClean="0"/>
          </a:p>
        </p:txBody>
      </p:sp>
      <p:sp>
        <p:nvSpPr>
          <p:cNvPr id="4" name="Header Placeholder 3"/>
          <p:cNvSpPr>
            <a:spLocks noGrp="1"/>
          </p:cNvSpPr>
          <p:nvPr>
            <p:ph type="hdr" sz="quarter"/>
          </p:nvPr>
        </p:nvSpPr>
        <p:spPr/>
        <p:txBody>
          <a:bodyPr/>
          <a:lstStyle/>
          <a:p>
            <a:pPr>
              <a:defRPr/>
            </a:pPr>
            <a:r>
              <a:rPr lang="en-US"/>
              <a:t>doc.: IEEE 802.11-012/xxxxr0</a:t>
            </a:r>
          </a:p>
        </p:txBody>
      </p:sp>
      <p:sp>
        <p:nvSpPr>
          <p:cNvPr id="5" name="Date Placeholder 4"/>
          <p:cNvSpPr>
            <a:spLocks noGrp="1"/>
          </p:cNvSpPr>
          <p:nvPr>
            <p:ph type="dt" sz="quarter" idx="1"/>
          </p:nvPr>
        </p:nvSpPr>
        <p:spPr>
          <a:xfrm>
            <a:off x="654050" y="95706"/>
            <a:ext cx="359073" cy="215444"/>
          </a:xfrm>
        </p:spPr>
        <p:txBody>
          <a:bodyPr/>
          <a:lstStyle/>
          <a:p>
            <a:pPr>
              <a:defRPr/>
            </a:pPr>
            <a:r>
              <a:rPr lang="en-US" dirty="0" err="1" smtClean="0"/>
              <a:t>xxxx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29702"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45DC9AC9-EAA8-401A-B70A-F187E0BF0C2A}" type="slidenum">
              <a:rPr lang="en-US" altLang="zh-CN"/>
              <a:pPr/>
              <a:t>1</a:t>
            </a:fld>
            <a:endParaRPr lang="en-US" altLang="zh-CN"/>
          </a:p>
        </p:txBody>
      </p:sp>
    </p:spTree>
    <p:extLst>
      <p:ext uri="{BB962C8B-B14F-4D97-AF65-F5344CB8AC3E}">
        <p14:creationId xmlns:p14="http://schemas.microsoft.com/office/powerpoint/2010/main" xmlns="" val="19073706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pPr>
              <a:defRPr/>
            </a:pPr>
            <a:r>
              <a:rPr lang="en-US" smtClean="0"/>
              <a:t>doc.: IEEE 802.11-16/xxxxr0</a:t>
            </a:r>
            <a:endParaRPr lang="en-US" dirty="0"/>
          </a:p>
        </p:txBody>
      </p:sp>
      <p:sp>
        <p:nvSpPr>
          <p:cNvPr id="5" name="日期占位符 4"/>
          <p:cNvSpPr>
            <a:spLocks noGrp="1"/>
          </p:cNvSpPr>
          <p:nvPr>
            <p:ph type="dt" idx="11"/>
          </p:nvPr>
        </p:nvSpPr>
        <p:spPr>
          <a:xfrm>
            <a:off x="654050" y="95706"/>
            <a:ext cx="269304" cy="215444"/>
          </a:xfrm>
        </p:spPr>
        <p:txBody>
          <a:bodyPr/>
          <a:lstStyle/>
          <a:p>
            <a:pPr>
              <a:defRPr/>
            </a:pPr>
            <a:r>
              <a:rPr lang="en-US" dirty="0" smtClean="0"/>
              <a:t>xxx</a:t>
            </a:r>
            <a:endParaRPr lang="en-US" dirty="0"/>
          </a:p>
        </p:txBody>
      </p:sp>
      <p:sp>
        <p:nvSpPr>
          <p:cNvPr id="6" name="页脚占位符 5"/>
          <p:cNvSpPr>
            <a:spLocks noGrp="1"/>
          </p:cNvSpPr>
          <p:nvPr>
            <p:ph type="ftr" sz="quarter" idx="12"/>
          </p:nvPr>
        </p:nvSpPr>
        <p:spPr/>
        <p:txBody>
          <a:bodyPr/>
          <a:lstStyle/>
          <a:p>
            <a:pPr>
              <a:defRPr/>
            </a:pPr>
            <a:r>
              <a:rPr lang="en-US" altLang="zh-CN" smtClean="0"/>
              <a:t>Jiamin Chen /Huawei</a:t>
            </a:r>
            <a:endParaRPr lang="en-US" altLang="zh-CN" dirty="0"/>
          </a:p>
        </p:txBody>
      </p:sp>
      <p:sp>
        <p:nvSpPr>
          <p:cNvPr id="7" name="灯片编号占位符 6"/>
          <p:cNvSpPr>
            <a:spLocks noGrp="1"/>
          </p:cNvSpPr>
          <p:nvPr>
            <p:ph type="sldNum" sz="quarter" idx="13"/>
          </p:nvPr>
        </p:nvSpPr>
        <p:spPr/>
        <p:txBody>
          <a:bodyPr/>
          <a:lstStyle/>
          <a:p>
            <a:r>
              <a:rPr lang="en-US" altLang="zh-CN" smtClean="0"/>
              <a:t>Page </a:t>
            </a:r>
            <a:fld id="{868DDD5A-3682-499C-BA38-9EBBE651821E}" type="slidenum">
              <a:rPr lang="en-US" altLang="zh-CN" smtClean="0"/>
              <a:pPr/>
              <a:t>10</a:t>
            </a:fld>
            <a:endParaRPr lang="en-US" altLang="zh-C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pPr>
              <a:defRPr/>
            </a:pPr>
            <a:r>
              <a:rPr lang="en-US" smtClean="0"/>
              <a:t>doc.: IEEE 802.11-16/xxxxr0</a:t>
            </a:r>
            <a:endParaRPr lang="en-US" dirty="0"/>
          </a:p>
        </p:txBody>
      </p:sp>
      <p:sp>
        <p:nvSpPr>
          <p:cNvPr id="5" name="日期占位符 4"/>
          <p:cNvSpPr>
            <a:spLocks noGrp="1"/>
          </p:cNvSpPr>
          <p:nvPr>
            <p:ph type="dt" idx="11"/>
          </p:nvPr>
        </p:nvSpPr>
        <p:spPr>
          <a:xfrm>
            <a:off x="654050" y="95706"/>
            <a:ext cx="269304" cy="215444"/>
          </a:xfrm>
        </p:spPr>
        <p:txBody>
          <a:bodyPr/>
          <a:lstStyle/>
          <a:p>
            <a:pPr>
              <a:defRPr/>
            </a:pPr>
            <a:r>
              <a:rPr lang="en-US" dirty="0" smtClean="0"/>
              <a:t>xxx</a:t>
            </a:r>
            <a:endParaRPr lang="en-US" dirty="0"/>
          </a:p>
        </p:txBody>
      </p:sp>
      <p:sp>
        <p:nvSpPr>
          <p:cNvPr id="6" name="页脚占位符 5"/>
          <p:cNvSpPr>
            <a:spLocks noGrp="1"/>
          </p:cNvSpPr>
          <p:nvPr>
            <p:ph type="ftr" sz="quarter" idx="12"/>
          </p:nvPr>
        </p:nvSpPr>
        <p:spPr/>
        <p:txBody>
          <a:bodyPr/>
          <a:lstStyle/>
          <a:p>
            <a:pPr>
              <a:defRPr/>
            </a:pPr>
            <a:r>
              <a:rPr lang="en-US" altLang="zh-CN" dirty="0" smtClean="0"/>
              <a:t>Jiamin Chen /Huawei</a:t>
            </a:r>
            <a:endParaRPr lang="en-US" altLang="zh-CN" dirty="0"/>
          </a:p>
        </p:txBody>
      </p:sp>
      <p:sp>
        <p:nvSpPr>
          <p:cNvPr id="7" name="灯片编号占位符 6"/>
          <p:cNvSpPr>
            <a:spLocks noGrp="1"/>
          </p:cNvSpPr>
          <p:nvPr>
            <p:ph type="sldNum" sz="quarter" idx="13"/>
          </p:nvPr>
        </p:nvSpPr>
        <p:spPr/>
        <p:txBody>
          <a:bodyPr/>
          <a:lstStyle/>
          <a:p>
            <a:r>
              <a:rPr lang="en-US" altLang="zh-CN" smtClean="0"/>
              <a:t>Page </a:t>
            </a:r>
            <a:fld id="{868DDD5A-3682-499C-BA38-9EBBE651821E}" type="slidenum">
              <a:rPr lang="en-US" altLang="zh-CN" smtClean="0"/>
              <a:pPr/>
              <a:t>2</a:t>
            </a:fld>
            <a:endParaRPr lang="en-US" altLang="zh-C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3</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4</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dt" sz="quarter" idx="1"/>
          </p:nvPr>
        </p:nvSpPr>
        <p:spPr>
          <a:xfrm>
            <a:off x="654050" y="95706"/>
            <a:ext cx="269304" cy="215444"/>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US" sz="1400" dirty="0" smtClean="0"/>
              <a:t>xxx</a:t>
            </a:r>
            <a:endParaRPr lang="en-GB" sz="1400" dirty="0"/>
          </a:p>
        </p:txBody>
      </p:sp>
      <p:sp>
        <p:nvSpPr>
          <p:cNvPr id="25603" name="Rectangle 2"/>
          <p:cNvSpPr>
            <a:spLocks noGrp="1" noChangeArrowheads="1"/>
          </p:cNvSpPr>
          <p:nvPr>
            <p:ph type="hdr" sz="quarter"/>
          </p:nvPr>
        </p:nvSpPr>
        <p:spPr>
          <a:xfrm>
            <a:off x="4085426" y="96083"/>
            <a:ext cx="2195858" cy="215444"/>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sz="1400" dirty="0"/>
              <a:t>doc.: IEEE </a:t>
            </a:r>
            <a:r>
              <a:rPr lang="en-GB" sz="1400" dirty="0" smtClean="0"/>
              <a:t>802.11-12/</a:t>
            </a:r>
            <a:r>
              <a:rPr lang="en-GB" sz="1400" dirty="0" err="1" smtClean="0"/>
              <a:t>0xxxr0</a:t>
            </a:r>
            <a:endParaRPr lang="en-GB" sz="1400" dirty="0"/>
          </a:p>
        </p:txBody>
      </p:sp>
      <p:sp>
        <p:nvSpPr>
          <p:cNvPr id="25605" name="Rectangle 6"/>
          <p:cNvSpPr>
            <a:spLocks noGrp="1" noChangeArrowheads="1"/>
          </p:cNvSpPr>
          <p:nvPr>
            <p:ph type="ftr" sz="quarter" idx="4"/>
          </p:nvPr>
        </p:nvSpPr>
        <p:spPr>
          <a:xfrm>
            <a:off x="4835252" y="8985317"/>
            <a:ext cx="1336904"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458788">
              <a:defRPr sz="1200">
                <a:solidFill>
                  <a:schemeClr val="tx1"/>
                </a:solidFill>
                <a:latin typeface="Times New Roman" charset="0"/>
                <a:ea typeface="ＭＳ Ｐゴシック" charset="0"/>
              </a:defRPr>
            </a:lvl5pPr>
            <a:lvl6pPr marL="915988"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a:defRPr/>
            </a:pPr>
            <a:r>
              <a:rPr lang="en-US" altLang="zh-CN" dirty="0" smtClean="0"/>
              <a:t>Jiamin Chen /Huawei</a:t>
            </a:r>
            <a:endParaRPr lang="en-US" altLang="zh-CN" dirty="0"/>
          </a:p>
        </p:txBody>
      </p:sp>
      <p:sp>
        <p:nvSpPr>
          <p:cNvPr id="25606" name="Rectangle 7"/>
          <p:cNvSpPr>
            <a:spLocks noGrp="1" noChangeArrowheads="1"/>
          </p:cNvSpPr>
          <p:nvPr>
            <p:ph type="sldNum" sz="quarter" idx="5"/>
          </p:nvPr>
        </p:nvSpPr>
        <p:spPr>
          <a:xfrm>
            <a:off x="3320836" y="898525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a:t>Page </a:t>
            </a:r>
            <a:fld id="{C1F39C57-B009-1842-A6FA-26BC443BF742}" type="slidenum">
              <a:rPr lang="en-GB"/>
              <a:pPr/>
              <a:t>5</a:t>
            </a:fld>
            <a:endParaRPr lang="en-GB"/>
          </a:p>
        </p:txBody>
      </p:sp>
      <p:sp>
        <p:nvSpPr>
          <p:cNvPr id="25607" name="Rectangle 7"/>
          <p:cNvSpPr txBox="1">
            <a:spLocks noGrp="1" noChangeArrowheads="1"/>
          </p:cNvSpPr>
          <p:nvPr/>
        </p:nvSpPr>
        <p:spPr bwMode="auto">
          <a:xfrm>
            <a:off x="3928840" y="8816203"/>
            <a:ext cx="3005360" cy="4643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6654" tIns="48327" rIns="96654" bIns="48327" anchor="b"/>
          <a:lstStyle>
            <a:lvl1pPr defTabSz="966788">
              <a:defRPr sz="1200">
                <a:solidFill>
                  <a:schemeClr val="tx1"/>
                </a:solidFill>
                <a:latin typeface="Times New Roman" charset="0"/>
                <a:ea typeface="ＭＳ Ｐゴシック" charset="0"/>
              </a:defRPr>
            </a:lvl1pPr>
            <a:lvl2pPr marL="742950" indent="-285750" defTabSz="966788">
              <a:defRPr sz="1200">
                <a:solidFill>
                  <a:schemeClr val="tx1"/>
                </a:solidFill>
                <a:latin typeface="Times New Roman" charset="0"/>
                <a:ea typeface="ＭＳ Ｐゴシック" charset="0"/>
              </a:defRPr>
            </a:lvl2pPr>
            <a:lvl3pPr marL="1143000" indent="-228600" defTabSz="966788">
              <a:defRPr sz="1200">
                <a:solidFill>
                  <a:schemeClr val="tx1"/>
                </a:solidFill>
                <a:latin typeface="Times New Roman" charset="0"/>
                <a:ea typeface="ＭＳ Ｐゴシック" charset="0"/>
              </a:defRPr>
            </a:lvl3pPr>
            <a:lvl4pPr marL="1600200" indent="-228600" defTabSz="966788">
              <a:defRPr sz="1200">
                <a:solidFill>
                  <a:schemeClr val="tx1"/>
                </a:solidFill>
                <a:latin typeface="Times New Roman" charset="0"/>
                <a:ea typeface="ＭＳ Ｐゴシック" charset="0"/>
              </a:defRPr>
            </a:lvl4pPr>
            <a:lvl5pPr marL="2057400" indent="-228600" defTabSz="966788">
              <a:defRPr sz="12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F4925547-1B54-F744-AB2E-42C42F886ECC}" type="slidenum">
              <a:rPr lang="en-US" sz="1300"/>
              <a:pPr algn="r"/>
              <a:t>5</a:t>
            </a:fld>
            <a:endParaRPr lang="en-US" sz="1300"/>
          </a:p>
        </p:txBody>
      </p:sp>
      <p:sp>
        <p:nvSpPr>
          <p:cNvPr id="25608" name="Rectangle 2"/>
          <p:cNvSpPr>
            <a:spLocks noGrp="1" noRot="1" noChangeAspect="1" noChangeArrowheads="1" noTextEdit="1"/>
          </p:cNvSpPr>
          <p:nvPr>
            <p:ph type="sldImg"/>
          </p:nvPr>
        </p:nvSpPr>
        <p:spPr>
          <a:xfrm>
            <a:off x="1147763" y="696913"/>
            <a:ext cx="4640262" cy="3479800"/>
          </a:xfrm>
          <a:ln/>
        </p:spPr>
      </p:sp>
      <p:sp>
        <p:nvSpPr>
          <p:cNvPr id="25609" name="Rectangle 3"/>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6654" tIns="48327" rIns="96654" bIns="48327"/>
          <a:lstStyle/>
          <a:p>
            <a:pPr defTabSz="914400"/>
            <a:endParaRPr lang="en-US">
              <a:latin typeface="Times New Roman"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ChangeArrowheads="1"/>
          </p:cNvSpPr>
          <p:nvPr>
            <p:ph type="hdr" sz="quarter"/>
          </p:nvPr>
        </p:nvSpPr>
        <p:spPr>
          <a:xfrm>
            <a:off x="4085426" y="96083"/>
            <a:ext cx="2195858" cy="215444"/>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sz="1400" dirty="0"/>
              <a:t>doc.: IEEE </a:t>
            </a:r>
            <a:r>
              <a:rPr lang="en-GB" sz="1400" dirty="0" smtClean="0"/>
              <a:t>802.11-12/</a:t>
            </a:r>
            <a:r>
              <a:rPr lang="en-GB" sz="1400" dirty="0" err="1" smtClean="0"/>
              <a:t>0xxxr0</a:t>
            </a:r>
            <a:endParaRPr lang="en-GB" sz="1400" dirty="0"/>
          </a:p>
        </p:txBody>
      </p:sp>
      <p:sp>
        <p:nvSpPr>
          <p:cNvPr id="26628" name="Rectangle 3"/>
          <p:cNvSpPr txBox="1">
            <a:spLocks noGrp="1" noChangeArrowheads="1"/>
          </p:cNvSpPr>
          <p:nvPr/>
        </p:nvSpPr>
        <p:spPr bwMode="auto">
          <a:xfrm>
            <a:off x="654536" y="96083"/>
            <a:ext cx="269304"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b">
            <a:spAutoFit/>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defTabSz="933450"/>
            <a:r>
              <a:rPr lang="en-GB" sz="1400" b="1" dirty="0" smtClean="0"/>
              <a:t>xxx</a:t>
            </a:r>
            <a:endParaRPr lang="en-GB" sz="1400" b="1" dirty="0"/>
          </a:p>
        </p:txBody>
      </p:sp>
      <p:sp>
        <p:nvSpPr>
          <p:cNvPr id="26629" name="Rectangle 6"/>
          <p:cNvSpPr>
            <a:spLocks noGrp="1" noChangeArrowheads="1"/>
          </p:cNvSpPr>
          <p:nvPr>
            <p:ph type="ftr" sz="quarter" idx="4"/>
          </p:nvPr>
        </p:nvSpPr>
        <p:spPr>
          <a:xfrm>
            <a:off x="5817697" y="8985317"/>
            <a:ext cx="46358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458788">
              <a:defRPr sz="1200">
                <a:solidFill>
                  <a:schemeClr val="tx1"/>
                </a:solidFill>
                <a:latin typeface="Times New Roman" charset="0"/>
                <a:ea typeface="ＭＳ Ｐゴシック" charset="0"/>
              </a:defRPr>
            </a:lvl5pPr>
            <a:lvl6pPr marL="915988"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lvl="4"/>
            <a:endParaRPr lang="en-GB" dirty="0"/>
          </a:p>
        </p:txBody>
      </p:sp>
      <p:sp>
        <p:nvSpPr>
          <p:cNvPr id="26630" name="Rectangle 7"/>
          <p:cNvSpPr>
            <a:spLocks noGrp="1" noChangeArrowheads="1"/>
          </p:cNvSpPr>
          <p:nvPr>
            <p:ph type="sldNum" sz="quarter" idx="5"/>
          </p:nvPr>
        </p:nvSpPr>
        <p:spPr>
          <a:xfrm>
            <a:off x="3320836" y="898525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a:t>Page </a:t>
            </a:r>
            <a:fld id="{001C9BAB-ABFB-B74E-9262-F5A8C9788914}" type="slidenum">
              <a:rPr lang="en-GB"/>
              <a:pPr/>
              <a:t>6</a:t>
            </a:fld>
            <a:endParaRPr lang="en-GB"/>
          </a:p>
        </p:txBody>
      </p:sp>
      <p:sp>
        <p:nvSpPr>
          <p:cNvPr id="26631" name="Rectangle 2"/>
          <p:cNvSpPr>
            <a:spLocks noGrp="1" noRot="1" noChangeAspect="1" noChangeArrowheads="1" noTextEdit="1"/>
          </p:cNvSpPr>
          <p:nvPr>
            <p:ph type="sldImg"/>
          </p:nvPr>
        </p:nvSpPr>
        <p:spPr>
          <a:xfrm>
            <a:off x="1146175" y="695325"/>
            <a:ext cx="4643438" cy="3481388"/>
          </a:xfrm>
          <a:ln/>
        </p:spPr>
      </p:sp>
      <p:sp>
        <p:nvSpPr>
          <p:cNvPr id="26632" name="Rectangle 3"/>
          <p:cNvSpPr>
            <a:spLocks noGrp="1" noChangeArrowheads="1"/>
          </p:cNvSpPr>
          <p:nvPr>
            <p:ph type="body" idx="1"/>
          </p:nvPr>
        </p:nvSpPr>
        <p:spPr>
          <a:xfrm>
            <a:off x="693420" y="4408843"/>
            <a:ext cx="5547360" cy="417594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pPr>
              <a:defRPr/>
            </a:pPr>
            <a:r>
              <a:rPr lang="en-US" smtClean="0"/>
              <a:t>doc.: IEEE 802.11-16/xxxxr0</a:t>
            </a:r>
            <a:endParaRPr lang="en-US" dirty="0"/>
          </a:p>
        </p:txBody>
      </p:sp>
      <p:sp>
        <p:nvSpPr>
          <p:cNvPr id="5" name="日期占位符 4"/>
          <p:cNvSpPr>
            <a:spLocks noGrp="1"/>
          </p:cNvSpPr>
          <p:nvPr>
            <p:ph type="dt" idx="11"/>
          </p:nvPr>
        </p:nvSpPr>
        <p:spPr>
          <a:xfrm>
            <a:off x="654050" y="95706"/>
            <a:ext cx="269304" cy="215444"/>
          </a:xfrm>
        </p:spPr>
        <p:txBody>
          <a:bodyPr/>
          <a:lstStyle/>
          <a:p>
            <a:pPr>
              <a:defRPr/>
            </a:pPr>
            <a:r>
              <a:rPr lang="en-US" dirty="0" smtClean="0"/>
              <a:t>xxx</a:t>
            </a:r>
            <a:endParaRPr lang="en-US" dirty="0"/>
          </a:p>
        </p:txBody>
      </p:sp>
      <p:sp>
        <p:nvSpPr>
          <p:cNvPr id="6" name="页脚占位符 5"/>
          <p:cNvSpPr>
            <a:spLocks noGrp="1"/>
          </p:cNvSpPr>
          <p:nvPr>
            <p:ph type="ftr" sz="quarter" idx="12"/>
          </p:nvPr>
        </p:nvSpPr>
        <p:spPr/>
        <p:txBody>
          <a:bodyPr/>
          <a:lstStyle/>
          <a:p>
            <a:pPr>
              <a:defRPr/>
            </a:pPr>
            <a:r>
              <a:rPr lang="en-US" altLang="zh-CN" smtClean="0"/>
              <a:t>Jiamin Chen /Huawei</a:t>
            </a:r>
            <a:endParaRPr lang="en-US" altLang="zh-CN" dirty="0"/>
          </a:p>
        </p:txBody>
      </p:sp>
      <p:sp>
        <p:nvSpPr>
          <p:cNvPr id="7" name="灯片编号占位符 6"/>
          <p:cNvSpPr>
            <a:spLocks noGrp="1"/>
          </p:cNvSpPr>
          <p:nvPr>
            <p:ph type="sldNum" sz="quarter" idx="13"/>
          </p:nvPr>
        </p:nvSpPr>
        <p:spPr/>
        <p:txBody>
          <a:bodyPr/>
          <a:lstStyle/>
          <a:p>
            <a:r>
              <a:rPr lang="en-US" altLang="zh-CN" smtClean="0"/>
              <a:t>Page </a:t>
            </a:r>
            <a:fld id="{868DDD5A-3682-499C-BA38-9EBBE651821E}" type="slidenum">
              <a:rPr lang="en-US" altLang="zh-CN" smtClean="0"/>
              <a:pPr/>
              <a:t>7</a:t>
            </a:fld>
            <a:endParaRPr lang="en-US" altLang="zh-CN"/>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8</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9</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January 2017</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200316B2-9C48-417E-82B7-1AE29C3B35FC}"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987151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January 2017</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EB4783C2-F1BF-4332-9B50-A002CFC1FE92}"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4242791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January 2017</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55E4833B-F047-4A78-8E5A-F4F9E4B5B012}"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569340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dirty="0" smtClean="0"/>
              <a:t>January 2017</a:t>
            </a:r>
            <a:endParaRPr lang="en-US" altLang="zh-CN" dirty="0"/>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934A8C01-C2BB-4676-9004-17970ACCC694}"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1592135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January 2017</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5367285A-48D6-424D-83DC-E3A6A596A85B}"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2776741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dirty="0" smtClean="0"/>
              <a:t>January 2017</a:t>
            </a:r>
            <a:endParaRPr lang="en-US" altLang="zh-CN" dirty="0"/>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A3360ABF-F91C-4C7E-90D5-CCF452F2CA01}"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3695473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dirty="0" smtClean="0"/>
              <a:t>January 2017</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8B0F5597-A47C-4D34-9350-611EB446D352}"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1167022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4"/>
          <p:cNvSpPr>
            <a:spLocks noGrp="1" noChangeArrowheads="1"/>
          </p:cNvSpPr>
          <p:nvPr>
            <p:ph type="dt" sz="half" idx="10"/>
          </p:nvPr>
        </p:nvSpPr>
        <p:spPr>
          <a:xfrm>
            <a:off x="696913" y="333375"/>
            <a:ext cx="1340110" cy="276999"/>
          </a:xfrm>
        </p:spPr>
        <p:txBody>
          <a:bodyPr/>
          <a:lstStyle>
            <a:lvl1pPr>
              <a:defRPr smtClean="0"/>
            </a:lvl1pPr>
          </a:lstStyle>
          <a:p>
            <a:pPr>
              <a:defRPr/>
            </a:pPr>
            <a:r>
              <a:rPr lang="en-US" altLang="zh-CN" dirty="0" smtClean="0"/>
              <a:t>January 2017</a:t>
            </a:r>
            <a:endParaRPr lang="en-US" altLang="zh-CN" dirty="0"/>
          </a:p>
        </p:txBody>
      </p:sp>
      <p:sp>
        <p:nvSpPr>
          <p:cNvPr id="9" name="Rectangle 6"/>
          <p:cNvSpPr>
            <a:spLocks noGrp="1" noChangeArrowheads="1"/>
          </p:cNvSpPr>
          <p:nvPr>
            <p:ph type="sldNum" sz="quarter" idx="12"/>
          </p:nvPr>
        </p:nvSpPr>
        <p:spPr/>
        <p:txBody>
          <a:bodyPr/>
          <a:lstStyle>
            <a:lvl1pPr>
              <a:defRPr/>
            </a:lvl1pPr>
          </a:lstStyle>
          <a:p>
            <a:r>
              <a:rPr lang="en-US" altLang="zh-CN"/>
              <a:t>Slide </a:t>
            </a:r>
            <a:fld id="{137EAC34-0A89-4B6A-900D-CD6A6B432A55}" type="slidenum">
              <a:rPr lang="en-US" altLang="zh-CN"/>
              <a:pPr/>
              <a:t>‹#›</a:t>
            </a:fld>
            <a:endParaRPr lang="en-US" altLang="zh-CN"/>
          </a:p>
        </p:txBody>
      </p:sp>
      <p:sp>
        <p:nvSpPr>
          <p:cNvPr id="10" name="Rectangle 5"/>
          <p:cNvSpPr>
            <a:spLocks noGrp="1" noChangeArrowheads="1"/>
          </p:cNvSpPr>
          <p:nvPr>
            <p:ph type="ftr" sz="quarter" idx="1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756625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3375"/>
            <a:ext cx="1340110" cy="276999"/>
          </a:xfrm>
        </p:spPr>
        <p:txBody>
          <a:bodyPr/>
          <a:lstStyle>
            <a:lvl1pPr>
              <a:defRPr smtClean="0"/>
            </a:lvl1pPr>
          </a:lstStyle>
          <a:p>
            <a:pPr>
              <a:defRPr/>
            </a:pPr>
            <a:r>
              <a:rPr lang="en-US" altLang="zh-CN" dirty="0" smtClean="0"/>
              <a:t>January 2017</a:t>
            </a:r>
            <a:endParaRPr lang="en-US" altLang="zh-CN" dirty="0"/>
          </a:p>
        </p:txBody>
      </p:sp>
      <p:sp>
        <p:nvSpPr>
          <p:cNvPr id="5" name="Rectangle 6"/>
          <p:cNvSpPr>
            <a:spLocks noGrp="1" noChangeArrowheads="1"/>
          </p:cNvSpPr>
          <p:nvPr>
            <p:ph type="sldNum" sz="quarter" idx="12"/>
          </p:nvPr>
        </p:nvSpPr>
        <p:spPr/>
        <p:txBody>
          <a:bodyPr/>
          <a:lstStyle>
            <a:lvl1pPr>
              <a:defRPr/>
            </a:lvl1pPr>
          </a:lstStyle>
          <a:p>
            <a:r>
              <a:rPr lang="en-US" altLang="zh-CN"/>
              <a:t>Slide </a:t>
            </a:r>
            <a:fld id="{C141AB8C-4256-4A1E-AA46-F5E1E30E34B0}"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3754217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3375"/>
            <a:ext cx="1340110" cy="276999"/>
          </a:xfrm>
        </p:spPr>
        <p:txBody>
          <a:bodyPr/>
          <a:lstStyle>
            <a:lvl1pPr>
              <a:defRPr smtClean="0"/>
            </a:lvl1pPr>
          </a:lstStyle>
          <a:p>
            <a:pPr>
              <a:defRPr/>
            </a:pPr>
            <a:r>
              <a:rPr lang="en-US" altLang="zh-CN" dirty="0" smtClean="0"/>
              <a:t>January 2017</a:t>
            </a:r>
            <a:endParaRPr lang="en-US" altLang="zh-CN" dirty="0"/>
          </a:p>
        </p:txBody>
      </p:sp>
      <p:sp>
        <p:nvSpPr>
          <p:cNvPr id="4" name="Rectangle 6"/>
          <p:cNvSpPr>
            <a:spLocks noGrp="1" noChangeArrowheads="1"/>
          </p:cNvSpPr>
          <p:nvPr>
            <p:ph type="sldNum" sz="quarter" idx="12"/>
          </p:nvPr>
        </p:nvSpPr>
        <p:spPr/>
        <p:txBody>
          <a:bodyPr/>
          <a:lstStyle>
            <a:lvl1pPr>
              <a:defRPr/>
            </a:lvl1pPr>
          </a:lstStyle>
          <a:p>
            <a:r>
              <a:rPr lang="en-US" altLang="zh-CN"/>
              <a:t>Slide </a:t>
            </a:r>
            <a:fld id="{FCBA75C4-5DAF-4D56-9050-985095B3A87B}" type="slidenum">
              <a:rPr lang="en-US" altLang="zh-CN"/>
              <a:pPr/>
              <a:t>‹#›</a:t>
            </a:fld>
            <a:endParaRPr lang="en-US" altLang="zh-CN"/>
          </a:p>
        </p:txBody>
      </p:sp>
      <p:sp>
        <p:nvSpPr>
          <p:cNvPr id="5"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2849469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92696"/>
            <a:ext cx="3008313" cy="742404"/>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692696"/>
            <a:ext cx="5111750" cy="543346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dirty="0" smtClean="0"/>
              <a:t>January 2017</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4C44CF88-5581-4670-AD88-38D674FFA9DF}"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3625362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a:xfrm>
            <a:off x="696913" y="333375"/>
            <a:ext cx="1340110" cy="276999"/>
          </a:xfrm>
        </p:spPr>
        <p:txBody>
          <a:bodyPr/>
          <a:lstStyle>
            <a:lvl1pPr>
              <a:defRPr smtClean="0"/>
            </a:lvl1pPr>
          </a:lstStyle>
          <a:p>
            <a:pPr>
              <a:defRPr/>
            </a:pPr>
            <a:r>
              <a:rPr lang="en-US" altLang="zh-CN" dirty="0" smtClean="0"/>
              <a:t>January 2017</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08E85C3D-7453-42B2-91D1-069BB7DF0030}"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3702917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zh-CN" dirty="0" smtClean="0"/>
              <a:t>Click to edit Master text styles</a:t>
            </a:r>
          </a:p>
          <a:p>
            <a:pPr lvl="1"/>
            <a:r>
              <a:rPr lang="en-US" altLang="zh-CN" dirty="0" smtClean="0"/>
              <a:t>Second level</a:t>
            </a:r>
          </a:p>
          <a:p>
            <a:pPr lvl="2"/>
            <a:r>
              <a:rPr lang="en-US" altLang="zh-CN" dirty="0" smtClean="0"/>
              <a:t>Third level</a:t>
            </a:r>
          </a:p>
          <a:p>
            <a:pPr lvl="3"/>
            <a:r>
              <a:rPr lang="en-US" altLang="zh-CN" dirty="0" smtClean="0"/>
              <a:t>Fourth level</a:t>
            </a:r>
          </a:p>
          <a:p>
            <a:pPr lvl="4"/>
            <a:r>
              <a:rPr lang="en-US" altLang="zh-CN" dirty="0" smtClean="0"/>
              <a:t>Fifth level</a:t>
            </a:r>
          </a:p>
        </p:txBody>
      </p:sp>
      <p:sp>
        <p:nvSpPr>
          <p:cNvPr id="1028" name="Rectangle 4"/>
          <p:cNvSpPr>
            <a:spLocks noGrp="1" noChangeArrowheads="1"/>
          </p:cNvSpPr>
          <p:nvPr>
            <p:ph type="dt" sz="half" idx="2"/>
          </p:nvPr>
        </p:nvSpPr>
        <p:spPr bwMode="auto">
          <a:xfrm>
            <a:off x="696913" y="333375"/>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smtClean="0">
                <a:latin typeface="Times New Roman" pitchFamily="18" charset="0"/>
                <a:ea typeface="ＭＳ Ｐゴシック" pitchFamily="34" charset="-128"/>
                <a:cs typeface="+mn-cs"/>
              </a:defRPr>
            </a:lvl1pPr>
          </a:lstStyle>
          <a:p>
            <a:pPr>
              <a:defRPr/>
            </a:pPr>
            <a:r>
              <a:rPr lang="en-US" altLang="zh-CN" dirty="0" smtClean="0"/>
              <a:t>January 2016</a:t>
            </a:r>
            <a:endParaRPr lang="en-US" altLang="zh-CN" dirty="0"/>
          </a:p>
        </p:txBody>
      </p:sp>
      <p:sp>
        <p:nvSpPr>
          <p:cNvPr id="1029" name="Rectangle 5"/>
          <p:cNvSpPr>
            <a:spLocks noGrp="1" noChangeArrowheads="1"/>
          </p:cNvSpPr>
          <p:nvPr>
            <p:ph type="ftr" sz="quarter" idx="3"/>
          </p:nvPr>
        </p:nvSpPr>
        <p:spPr bwMode="auto">
          <a:xfrm>
            <a:off x="5572132" y="6477000"/>
            <a:ext cx="2962268"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Jiamin Chen (Huawei)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altLang="zh-CN"/>
              <a:t>Slide </a:t>
            </a:r>
            <a:fld id="{3ACB54E5-DC7F-4A67-8E5F-9D363F7EE765}" type="slidenum">
              <a:rPr lang="en-US" altLang="zh-CN"/>
              <a:pPr/>
              <a:t>‹#›</a:t>
            </a:fld>
            <a:endParaRPr lang="en-US" altLang="zh-CN"/>
          </a:p>
        </p:txBody>
      </p:sp>
      <p:sp>
        <p:nvSpPr>
          <p:cNvPr id="1031" name="Rectangle 7"/>
          <p:cNvSpPr>
            <a:spLocks noChangeArrowheads="1"/>
          </p:cNvSpPr>
          <p:nvPr/>
        </p:nvSpPr>
        <p:spPr bwMode="auto">
          <a:xfrm>
            <a:off x="5047072" y="332601"/>
            <a:ext cx="3398431"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457200" eaLnBrk="0" hangingPunct="0">
              <a:defRPr sz="1200">
                <a:solidFill>
                  <a:schemeClr val="tx1"/>
                </a:solidFill>
                <a:latin typeface="Times New Roman" pitchFamily="18" charset="0"/>
                <a:ea typeface="ＭＳ Ｐゴシック" pitchFamily="34" charset="-128"/>
              </a:defRPr>
            </a:lvl5pPr>
            <a:lvl6pPr marL="9144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1371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18288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22860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lvl="4" algn="r">
              <a:defRPr/>
            </a:pPr>
            <a:r>
              <a:rPr lang="en-US" altLang="zh-CN" sz="1800" b="1" dirty="0" smtClean="0"/>
              <a:t>doc.: IEEE </a:t>
            </a:r>
            <a:r>
              <a:rPr lang="en-US" altLang="zh-CN" sz="1800" b="1" dirty="0" smtClean="0"/>
              <a:t>802.11-16/</a:t>
            </a:r>
            <a:r>
              <a:rPr lang="en-US" altLang="zh-CN" sz="1800" b="1" dirty="0" err="1" smtClean="0"/>
              <a:t>1585r0</a:t>
            </a:r>
            <a:endParaRPr lang="en-US" altLang="zh-CN"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Tree>
  </p:cSld>
  <p:clrMap bg1="lt1" tx1="dk1" bg2="lt2" tx2="dk2" accent1="accent1" accent2="accent2" accent3="accent3" accent4="accent4" accent5="accent5" accent6="accent6" hlink="hlink" folHlink="folHlink"/>
  <p:sldLayoutIdLst>
    <p:sldLayoutId id="2147486737" r:id="rId1"/>
    <p:sldLayoutId id="2147486738" r:id="rId2"/>
    <p:sldLayoutId id="2147486724" r:id="rId3"/>
    <p:sldLayoutId id="2147486739" r:id="rId4"/>
    <p:sldLayoutId id="2147486740" r:id="rId5"/>
    <p:sldLayoutId id="2147486741" r:id="rId6"/>
    <p:sldLayoutId id="2147486742" r:id="rId7"/>
    <p:sldLayoutId id="2147486743" r:id="rId8"/>
    <p:sldLayoutId id="2147486744" r:id="rId9"/>
    <p:sldLayoutId id="2147486745" r:id="rId10"/>
    <p:sldLayoutId id="2147486746" r:id="rId11"/>
    <p:sldLayoutId id="2147486725" r:id="rId12"/>
  </p:sldLayoutIdLst>
  <p:hf hdr="0"/>
  <p:txStyles>
    <p:title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charset="0"/>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Microsoft_Office_Word_97_-_2003___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Date Placeholder 3"/>
          <p:cNvSpPr>
            <a:spLocks noGrp="1"/>
          </p:cNvSpPr>
          <p:nvPr>
            <p:ph type="dt" sz="quarter" idx="10"/>
          </p:nvPr>
        </p:nvSpPr>
        <p:spPr>
          <a:xfrm>
            <a:off x="696913" y="333375"/>
            <a:ext cx="1340110"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January 2017</a:t>
            </a:r>
            <a:endParaRPr lang="en-US" altLang="zh-CN" sz="1800" dirty="0"/>
          </a:p>
        </p:txBody>
      </p:sp>
      <p:sp>
        <p:nvSpPr>
          <p:cNvPr id="28675"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7FFBB0B3-AD33-44BA-8B37-4C7E9D1EE6B5}" type="slidenum">
              <a:rPr lang="en-US" altLang="zh-CN"/>
              <a:pPr/>
              <a:t>1</a:t>
            </a:fld>
            <a:endParaRPr lang="en-US" altLang="zh-CN"/>
          </a:p>
        </p:txBody>
      </p:sp>
      <p:sp>
        <p:nvSpPr>
          <p:cNvPr id="9" name="Rectangle 6"/>
          <p:cNvSpPr txBox="1">
            <a:spLocks noChangeArrowheads="1"/>
          </p:cNvSpPr>
          <p:nvPr/>
        </p:nvSpPr>
        <p:spPr>
          <a:xfrm>
            <a:off x="685800" y="1752600"/>
            <a:ext cx="7772400" cy="381000"/>
          </a:xfrm>
          <a:prstGeom prst="rect">
            <a:avLst/>
          </a:prstGeom>
          <a:noFill/>
        </p:spPr>
        <p:txBody>
          <a:bodyPr/>
          <a:lstStyle/>
          <a:p>
            <a:pPr marL="342900" indent="-342900" algn="ctr" eaLnBrk="0" hangingPunct="0">
              <a:spcBef>
                <a:spcPct val="20000"/>
              </a:spcBef>
              <a:defRPr/>
            </a:pPr>
            <a:r>
              <a:rPr lang="en-US" sz="2000" b="1" kern="0" dirty="0">
                <a:latin typeface="+mn-lt"/>
                <a:ea typeface="+mn-ea"/>
              </a:rPr>
              <a:t>Date:</a:t>
            </a:r>
            <a:r>
              <a:rPr lang="en-US" sz="2000" kern="0" dirty="0">
                <a:latin typeface="+mn-lt"/>
                <a:ea typeface="+mn-ea"/>
              </a:rPr>
              <a:t> </a:t>
            </a:r>
            <a:r>
              <a:rPr lang="en-US" sz="2000" kern="0" dirty="0" smtClean="0">
                <a:latin typeface="+mn-lt"/>
                <a:ea typeface="+mn-ea"/>
              </a:rPr>
              <a:t>2016-12-08</a:t>
            </a:r>
            <a:endParaRPr lang="en-US" sz="2000" kern="0" dirty="0">
              <a:latin typeface="+mn-lt"/>
              <a:ea typeface="+mn-ea"/>
            </a:endParaRPr>
          </a:p>
        </p:txBody>
      </p:sp>
      <p:sp>
        <p:nvSpPr>
          <p:cNvPr id="28678" name="Rectangle 12"/>
          <p:cNvSpPr>
            <a:spLocks noChangeArrowheads="1"/>
          </p:cNvSpPr>
          <p:nvPr/>
        </p:nvSpPr>
        <p:spPr bwMode="auto">
          <a:xfrm>
            <a:off x="533400" y="2133600"/>
            <a:ext cx="14478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zh-CN" sz="2000" b="1" dirty="0" smtClean="0"/>
              <a:t>Author(s):</a:t>
            </a:r>
            <a:endParaRPr lang="en-US" altLang="zh-CN" sz="2000" dirty="0"/>
          </a:p>
        </p:txBody>
      </p:sp>
      <p:sp>
        <p:nvSpPr>
          <p:cNvPr id="28679" name="Rectangle 2"/>
          <p:cNvSpPr txBox="1">
            <a:spLocks noChangeArrowheads="1"/>
          </p:cNvSpPr>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zh-CN" sz="3200" b="1" dirty="0">
                <a:solidFill>
                  <a:schemeClr val="tx2"/>
                </a:solidFill>
              </a:rPr>
              <a:t>IEEE 802.11aj Task Group </a:t>
            </a:r>
            <a:r>
              <a:rPr lang="en-US" altLang="zh-CN" sz="3200" b="1" dirty="0" smtClean="0">
                <a:solidFill>
                  <a:schemeClr val="tx2"/>
                </a:solidFill>
              </a:rPr>
              <a:t>January 2017 </a:t>
            </a:r>
            <a:r>
              <a:rPr lang="en-US" altLang="zh-CN" sz="3200" b="1" dirty="0" smtClean="0">
                <a:solidFill>
                  <a:schemeClr val="tx2"/>
                </a:solidFill>
              </a:rPr>
              <a:t>Agenda</a:t>
            </a:r>
            <a:endParaRPr lang="en-US" altLang="zh-CN" sz="3200" b="1" dirty="0">
              <a:solidFill>
                <a:schemeClr val="tx2"/>
              </a:solidFill>
            </a:endParaRPr>
          </a:p>
        </p:txBody>
      </p:sp>
      <p:graphicFrame>
        <p:nvGraphicFramePr>
          <p:cNvPr id="10" name="Object 11"/>
          <p:cNvGraphicFramePr>
            <a:graphicFrameLocks noChangeAspect="1"/>
          </p:cNvGraphicFramePr>
          <p:nvPr>
            <p:extLst>
              <p:ext uri="{D42A27DB-BD31-4B8C-83A1-F6EECF244321}">
                <p14:modId xmlns:p14="http://schemas.microsoft.com/office/powerpoint/2010/main" xmlns="" val="4050908867"/>
              </p:ext>
            </p:extLst>
          </p:nvPr>
        </p:nvGraphicFramePr>
        <p:xfrm>
          <a:off x="854075" y="3071813"/>
          <a:ext cx="7226300" cy="1450975"/>
        </p:xfrm>
        <a:graphic>
          <a:graphicData uri="http://schemas.openxmlformats.org/presentationml/2006/ole">
            <p:oleObj spid="_x0000_s28767" name="Document" r:id="rId4" imgW="9104835" imgH="1824715" progId="Word.Document.8">
              <p:embed/>
            </p:oleObj>
          </a:graphicData>
        </a:graphic>
      </p:graphicFrame>
      <p:sp>
        <p:nvSpPr>
          <p:cNvPr id="11"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lstStyle/>
          <a:p>
            <a:pPr>
              <a:buNone/>
            </a:pPr>
            <a:endParaRPr lang="en-US" altLang="zh-CN" dirty="0" smtClean="0"/>
          </a:p>
          <a:p>
            <a:pPr>
              <a:buNone/>
            </a:pPr>
            <a:endParaRPr lang="en-US" altLang="zh-CN" dirty="0" smtClean="0"/>
          </a:p>
          <a:p>
            <a:pPr algn="ctr">
              <a:buNone/>
            </a:pPr>
            <a:r>
              <a:rPr lang="en-US" altLang="zh-CN" sz="4400" dirty="0" smtClean="0"/>
              <a:t>Thank you</a:t>
            </a:r>
            <a:r>
              <a:rPr lang="zh-CN" altLang="en-US" sz="4400" dirty="0" smtClean="0"/>
              <a:t>！</a:t>
            </a:r>
            <a:endParaRPr lang="en-US" sz="4400" dirty="0"/>
          </a:p>
        </p:txBody>
      </p:sp>
      <p:sp>
        <p:nvSpPr>
          <p:cNvPr id="4" name="Date Placeholder 3"/>
          <p:cNvSpPr>
            <a:spLocks noGrp="1"/>
          </p:cNvSpPr>
          <p:nvPr>
            <p:ph type="dt" sz="half" idx="10"/>
          </p:nvPr>
        </p:nvSpPr>
        <p:spPr>
          <a:xfrm>
            <a:off x="696913" y="333375"/>
            <a:ext cx="1340110" cy="276999"/>
          </a:xfrm>
        </p:spPr>
        <p:txBody>
          <a:bodyPr/>
          <a:lstStyle/>
          <a:p>
            <a:pPr>
              <a:defRPr/>
            </a:pPr>
            <a:r>
              <a:rPr lang="en-US" altLang="zh-CN" dirty="0" smtClean="0"/>
              <a:t>January 2017</a:t>
            </a:r>
            <a:endParaRPr lang="en-US" altLang="zh-CN" dirty="0"/>
          </a:p>
        </p:txBody>
      </p:sp>
      <p:sp>
        <p:nvSpPr>
          <p:cNvPr id="5" name="Slide Number Placeholder 4"/>
          <p:cNvSpPr>
            <a:spLocks noGrp="1"/>
          </p:cNvSpPr>
          <p:nvPr>
            <p:ph type="sldNum" sz="quarter" idx="12"/>
          </p:nvPr>
        </p:nvSpPr>
        <p:spPr/>
        <p:txBody>
          <a:bodyPr/>
          <a:lstStyle/>
          <a:p>
            <a:r>
              <a:rPr lang="en-US" altLang="zh-CN" smtClean="0"/>
              <a:t>Slide </a:t>
            </a:r>
            <a:fld id="{200316B2-9C48-417E-82B7-1AE29C3B35FC}" type="slidenum">
              <a:rPr lang="en-US" altLang="zh-CN" smtClean="0"/>
              <a:pPr/>
              <a:t>10</a:t>
            </a:fld>
            <a:endParaRPr lang="en-US" altLang="zh-CN"/>
          </a:p>
        </p:txBody>
      </p:sp>
      <p:sp>
        <p:nvSpPr>
          <p:cNvPr id="6" name="Footer Placeholder 5"/>
          <p:cNvSpPr>
            <a:spLocks noGrp="1"/>
          </p:cNvSpPr>
          <p:nvPr>
            <p:ph type="ftr" sz="quarter" idx="3"/>
          </p:nvPr>
        </p:nvSpPr>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19955731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D6BE815-0371-47F0-9123-A193831FD0E8}" type="slidenum">
              <a:rPr lang="en-US" altLang="zh-CN"/>
              <a:pPr/>
              <a:t>2</a:t>
            </a:fld>
            <a:endParaRPr lang="en-US" altLang="zh-CN"/>
          </a:p>
        </p:txBody>
      </p:sp>
      <p:sp>
        <p:nvSpPr>
          <p:cNvPr id="5" name="Rectangle 2"/>
          <p:cNvSpPr txBox="1">
            <a:spLocks noChangeArrowheads="1"/>
          </p:cNvSpPr>
          <p:nvPr/>
        </p:nvSpPr>
        <p:spPr bwMode="auto">
          <a:xfrm>
            <a:off x="685800" y="685800"/>
            <a:ext cx="7772400" cy="1066800"/>
          </a:xfrm>
          <a:prstGeom prst="rect">
            <a:avLst/>
          </a:prstGeom>
          <a:noFill/>
          <a:ln w="9525">
            <a:noFill/>
            <a:miter lim="800000"/>
            <a:headEnd/>
            <a:tailEnd/>
          </a:ln>
        </p:spPr>
        <p:txBody>
          <a:bodyPr lIns="92075" tIns="46038" rIns="92075" bIns="46038" anchor="ctr"/>
          <a:lstStyle/>
          <a:p>
            <a:pPr algn="ctr" eaLnBrk="0" hangingPunct="0">
              <a:defRPr/>
            </a:pPr>
            <a:r>
              <a:rPr lang="en-US" sz="3200" b="1" kern="0" dirty="0" smtClean="0">
                <a:solidFill>
                  <a:schemeClr val="tx2"/>
                </a:solidFill>
                <a:latin typeface="+mj-lt"/>
                <a:ea typeface="+mj-ea"/>
                <a:cs typeface="+mj-cs"/>
              </a:rPr>
              <a:t>Abstract</a:t>
            </a:r>
            <a:endParaRPr lang="en-US" sz="3200" b="1" kern="0" dirty="0">
              <a:solidFill>
                <a:schemeClr val="tx2"/>
              </a:solidFill>
              <a:latin typeface="+mj-lt"/>
              <a:ea typeface="+mj-ea"/>
              <a:cs typeface="+mj-cs"/>
            </a:endParaRPr>
          </a:p>
        </p:txBody>
      </p:sp>
      <p:sp>
        <p:nvSpPr>
          <p:cNvPr id="6" name="Rectangle 3"/>
          <p:cNvSpPr txBox="1">
            <a:spLocks noChangeArrowheads="1"/>
          </p:cNvSpPr>
          <p:nvPr/>
        </p:nvSpPr>
        <p:spPr bwMode="auto">
          <a:xfrm>
            <a:off x="381000" y="2667000"/>
            <a:ext cx="8458200" cy="1676400"/>
          </a:xfrm>
          <a:prstGeom prst="rect">
            <a:avLst/>
          </a:prstGeom>
          <a:noFill/>
          <a:ln w="9525">
            <a:noFill/>
            <a:miter lim="800000"/>
            <a:headEnd/>
            <a:tailEnd/>
          </a:ln>
        </p:spPr>
        <p:txBody>
          <a:bodyPr lIns="92075" tIns="46038" rIns="92075" bIns="46038"/>
          <a:lstStyle/>
          <a:p>
            <a:pPr marL="342900" indent="-342900" eaLnBrk="0" hangingPunct="0">
              <a:spcBef>
                <a:spcPct val="20000"/>
              </a:spcBef>
              <a:buFontTx/>
              <a:buChar char="•"/>
              <a:defRPr/>
            </a:pPr>
            <a:r>
              <a:rPr lang="en-GB" sz="2800" dirty="0">
                <a:latin typeface="Times New Roman" charset="0"/>
              </a:rPr>
              <a:t> Agenda for </a:t>
            </a:r>
            <a:r>
              <a:rPr lang="en-GB" sz="2800" dirty="0" smtClean="0">
                <a:latin typeface="Times New Roman" charset="0"/>
              </a:rPr>
              <a:t>IEEE 802.11aj </a:t>
            </a:r>
            <a:r>
              <a:rPr lang="en-GB" sz="2800" dirty="0">
                <a:latin typeface="Times New Roman" charset="0"/>
              </a:rPr>
              <a:t>meeting for </a:t>
            </a:r>
            <a:r>
              <a:rPr lang="en-GB" sz="2800" dirty="0" smtClean="0">
                <a:latin typeface="Times New Roman" charset="0"/>
              </a:rPr>
              <a:t>January 2017, </a:t>
            </a:r>
            <a:r>
              <a:rPr lang="en-US" altLang="zh-CN" sz="2800" dirty="0" smtClean="0">
                <a:latin typeface="Times New Roman" charset="0"/>
              </a:rPr>
              <a:t>Atlanta</a:t>
            </a:r>
            <a:r>
              <a:rPr lang="en-GB" sz="2800" dirty="0" smtClean="0">
                <a:latin typeface="Times New Roman" charset="0"/>
              </a:rPr>
              <a:t>, </a:t>
            </a:r>
            <a:r>
              <a:rPr lang="en-GB" sz="2800" dirty="0" smtClean="0">
                <a:latin typeface="Times New Roman" charset="0"/>
              </a:rPr>
              <a:t>USA</a:t>
            </a:r>
            <a:endParaRPr lang="en-US" sz="2800" b="1" kern="0" dirty="0">
              <a:latin typeface="+mn-lt"/>
              <a:ea typeface="+mn-ea"/>
            </a:endParaRPr>
          </a:p>
        </p:txBody>
      </p:sp>
      <p:sp>
        <p:nvSpPr>
          <p:cNvPr id="7" name="Footer Placeholder 4"/>
          <p:cNvSpPr>
            <a:spLocks noGrp="1"/>
          </p:cNvSpPr>
          <p:nvPr>
            <p:ph type="ftr" sz="quarter" idx="3"/>
          </p:nvPr>
        </p:nvSpPr>
        <p:spPr>
          <a:xfrm>
            <a:off x="2928926" y="6475413"/>
            <a:ext cx="561499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
        <p:nvSpPr>
          <p:cNvPr id="30725" name="Date Placeholder 3"/>
          <p:cNvSpPr>
            <a:spLocks noGrp="1"/>
          </p:cNvSpPr>
          <p:nvPr>
            <p:ph type="dt" sz="quarter" idx="10"/>
          </p:nvPr>
        </p:nvSpPr>
        <p:spPr>
          <a:xfrm>
            <a:off x="696913" y="333375"/>
            <a:ext cx="1340110"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January 2017</a:t>
            </a:r>
            <a:endParaRPr lang="en-US" altLang="zh-CN" sz="1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en-US" dirty="0" smtClean="0"/>
              <a:t>Participants, Patents, and Duty to Inform</a:t>
            </a:r>
            <a:endParaRPr lang="en-US" altLang="en-US" dirty="0"/>
          </a:p>
        </p:txBody>
      </p:sp>
      <p:sp>
        <p:nvSpPr>
          <p:cNvPr id="39938" name="Content Placeholder 2"/>
          <p:cNvSpPr>
            <a:spLocks noGrp="1"/>
          </p:cNvSpPr>
          <p:nvPr>
            <p:ph sz="half" idx="1"/>
          </p:nvPr>
        </p:nvSpPr>
        <p:spPr>
          <a:xfrm>
            <a:off x="755576" y="1637286"/>
            <a:ext cx="7776864" cy="4672034"/>
          </a:xfrm>
        </p:spPr>
        <p:txBody>
          <a:bodyPr/>
          <a:lstStyle/>
          <a:p>
            <a:pPr marL="230188" indent="-230188">
              <a:lnSpc>
                <a:spcPct val="80000"/>
              </a:lnSpc>
            </a:pPr>
            <a:endParaRPr lang="en-US" altLang="en-US" sz="400" u="sng" dirty="0" smtClean="0">
              <a:solidFill>
                <a:srgbClr val="FF0000"/>
              </a:solidFill>
            </a:endParaRPr>
          </a:p>
          <a:p>
            <a:pPr marL="230188" indent="-230188" algn="just"/>
            <a:r>
              <a:rPr lang="en-US" altLang="en-US" sz="1600" dirty="0" smtClean="0"/>
              <a:t>All participants in this meeting have certain obligations under the IEEE-SA Patent Policy.  Participants: </a:t>
            </a:r>
          </a:p>
          <a:p>
            <a:pPr marL="630238" lvl="1" algn="just"/>
            <a:r>
              <a:rPr lang="en-US" altLang="en-US" sz="1400" dirty="0" smtClean="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087438" lvl="2" indent="-285750" algn="just"/>
            <a:r>
              <a:rPr lang="en-US" altLang="en-US" sz="1400" dirty="0" smtClean="0"/>
              <a:t>“Personal awareness” means that the participant “is personally aware that the holder may have a potential Essential Patent Claim,” even if the participant is not personally aware of the specific patents or</a:t>
            </a:r>
            <a:r>
              <a:rPr lang="en-US" altLang="en-US" sz="1400" dirty="0" smtClean="0">
                <a:solidFill>
                  <a:srgbClr val="FF3300"/>
                </a:solidFill>
              </a:rPr>
              <a:t> </a:t>
            </a:r>
            <a:r>
              <a:rPr lang="en-US" altLang="en-US" sz="1400" dirty="0" smtClean="0"/>
              <a:t>patent claims</a:t>
            </a:r>
          </a:p>
          <a:p>
            <a:pPr marL="630238" lvl="1" algn="just"/>
            <a:r>
              <a:rPr lang="en-US" altLang="en-US" sz="1400" dirty="0" smtClean="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algn="just"/>
            <a:r>
              <a:rPr lang="en-US" altLang="en-US" sz="1400" dirty="0" smtClean="0"/>
              <a:t>The above does not apply if the patent</a:t>
            </a:r>
            <a:r>
              <a:rPr lang="en-US" altLang="en-US" sz="1400" dirty="0" smtClean="0">
                <a:solidFill>
                  <a:srgbClr val="FF3300"/>
                </a:solidFill>
              </a:rPr>
              <a:t> </a:t>
            </a:r>
            <a:r>
              <a:rPr lang="en-US" altLang="en-US" sz="1400" dirty="0" smtClean="0"/>
              <a:t>claim is already the subject of an Accepted Letter of Assurance that applies to the proposed standard(s) under consideration by this group</a:t>
            </a:r>
          </a:p>
          <a:p>
            <a:pPr marL="1087438" lvl="2" indent="-285750" algn="just"/>
            <a:r>
              <a:rPr lang="en-GB" altLang="en-US" sz="1400" dirty="0" smtClean="0"/>
              <a:t>Quoted text excerpted from IEEE-SA Standards Board Bylaws </a:t>
            </a:r>
            <a:r>
              <a:rPr lang="en-GB" altLang="en-US" sz="1400" dirty="0" err="1" smtClean="0"/>
              <a:t>subclause</a:t>
            </a:r>
            <a:r>
              <a:rPr lang="en-GB" altLang="en-US" sz="1400" dirty="0" smtClean="0"/>
              <a:t> 6.2</a:t>
            </a:r>
            <a:endParaRPr lang="en-US" altLang="en-US" sz="1400" dirty="0" smtClean="0"/>
          </a:p>
          <a:p>
            <a:pPr marL="230188" indent="-230188" algn="just"/>
            <a:r>
              <a:rPr lang="en-US" altLang="en-US" sz="1600" dirty="0" smtClean="0"/>
              <a:t>Early identification of holders of potential Essential Patent Claims is strongly encouraged</a:t>
            </a:r>
          </a:p>
          <a:p>
            <a:pPr marL="230188" indent="-230188" algn="just"/>
            <a:r>
              <a:rPr lang="en-US" altLang="en-US" sz="1600" dirty="0" smtClean="0"/>
              <a:t>No duty to perform a patent search</a:t>
            </a:r>
            <a:endParaRPr lang="en-GB" altLang="en-US" sz="1600" dirty="0"/>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3</a:t>
            </a:fld>
            <a:endParaRPr lang="en-US" altLang="zh-CN"/>
          </a:p>
        </p:txBody>
      </p:sp>
      <p:sp>
        <p:nvSpPr>
          <p:cNvPr id="39942" name="Date Placeholder 3"/>
          <p:cNvSpPr>
            <a:spLocks noGrp="1"/>
          </p:cNvSpPr>
          <p:nvPr>
            <p:ph type="dt" sz="quarter" idx="10"/>
          </p:nvPr>
        </p:nvSpPr>
        <p:spPr>
          <a:xfrm>
            <a:off x="696913" y="333375"/>
            <a:ext cx="1340110"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January 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en-US" dirty="0" smtClean="0"/>
              <a:t>Call for potentially essential patents </a:t>
            </a:r>
            <a:endParaRPr lang="en-US" altLang="en-US" dirty="0"/>
          </a:p>
        </p:txBody>
      </p:sp>
      <p:sp>
        <p:nvSpPr>
          <p:cNvPr id="39938" name="Content Placeholder 2"/>
          <p:cNvSpPr>
            <a:spLocks noGrp="1"/>
          </p:cNvSpPr>
          <p:nvPr>
            <p:ph sz="half" idx="1"/>
          </p:nvPr>
        </p:nvSpPr>
        <p:spPr>
          <a:xfrm>
            <a:off x="755576" y="1828800"/>
            <a:ext cx="7776864" cy="4572000"/>
          </a:xfrm>
        </p:spPr>
        <p:txBody>
          <a:bodyPr/>
          <a:lstStyle/>
          <a:p>
            <a:pPr marL="230188" indent="-230188">
              <a:lnSpc>
                <a:spcPct val="80000"/>
              </a:lnSpc>
              <a:buSzPct val="50000"/>
              <a:buFont typeface="Monotype Sorts" charset="2"/>
              <a:buChar char="l"/>
            </a:pPr>
            <a:endParaRPr lang="en-US" altLang="en-US" sz="2000" u="sng" dirty="0" smtClean="0">
              <a:latin typeface="Arial" pitchFamily="34" charset="0"/>
            </a:endParaRPr>
          </a:p>
          <a:p>
            <a:pPr marL="230188" indent="-230188" algn="just">
              <a:spcAft>
                <a:spcPts val="550"/>
              </a:spcAft>
              <a:buSzPct val="50000"/>
              <a:buFont typeface="Monotype Sorts" charset="2"/>
              <a:buChar char="l"/>
            </a:pPr>
            <a:r>
              <a:rPr lang="en-US" altLang="en-US" sz="20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marL="687388" lvl="1" indent="-230188" algn="just">
              <a:spcAft>
                <a:spcPts val="550"/>
              </a:spcAft>
              <a:buSzPct val="50000"/>
              <a:buFont typeface="Times New Roman" pitchFamily="18" charset="0"/>
              <a:buChar char="‒"/>
            </a:pPr>
            <a:r>
              <a:rPr lang="en-US" altLang="en-US" sz="1800" dirty="0" smtClean="0"/>
              <a:t>Either speak up now or</a:t>
            </a:r>
          </a:p>
          <a:p>
            <a:pPr marL="687388" lvl="1" indent="-230188" algn="just">
              <a:spcAft>
                <a:spcPts val="550"/>
              </a:spcAft>
              <a:buSzPct val="50000"/>
              <a:buFont typeface="Times New Roman" pitchFamily="18" charset="0"/>
              <a:buChar char="‒"/>
            </a:pPr>
            <a:r>
              <a:rPr lang="en-US" altLang="en-US" sz="1800" dirty="0" smtClean="0"/>
              <a:t>Provide the chair of this group with the identity of the holder(s) of any and all such claims as soon as possible or</a:t>
            </a:r>
          </a:p>
          <a:p>
            <a:pPr marL="687388" lvl="1" indent="-230188" algn="just">
              <a:spcAft>
                <a:spcPts val="550"/>
              </a:spcAft>
              <a:buSzPct val="50000"/>
              <a:buFont typeface="Times New Roman" pitchFamily="18" charset="0"/>
              <a:buChar char="‒"/>
            </a:pPr>
            <a:r>
              <a:rPr lang="en-US" altLang="en-US" sz="1800" dirty="0" smtClean="0"/>
              <a:t>Cause an LOA to be submitted</a:t>
            </a:r>
            <a:endParaRPr lang="en-US" altLang="en-US" sz="1800" dirty="0"/>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4</a:t>
            </a:fld>
            <a:endParaRPr lang="en-US" altLang="zh-CN"/>
          </a:p>
        </p:txBody>
      </p:sp>
      <p:sp>
        <p:nvSpPr>
          <p:cNvPr id="39942" name="Date Placeholder 3"/>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January 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dt" sz="quarter" idx="10"/>
          </p:nvPr>
        </p:nvSpPr>
        <p:spPr>
          <a:xfrm>
            <a:off x="696913" y="333375"/>
            <a:ext cx="1340110"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US" sz="1800" dirty="0" smtClean="0"/>
              <a:t>January 2017</a:t>
            </a:r>
            <a:endParaRPr lang="en-GB" sz="1800" dirty="0"/>
          </a:p>
        </p:txBody>
      </p:sp>
      <p:sp>
        <p:nvSpPr>
          <p:cNvPr id="16387" name="Footer Placeholder 2"/>
          <p:cNvSpPr>
            <a:spLocks noGrp="1"/>
          </p:cNvSpPr>
          <p:nvPr>
            <p:ph type="ftr" sz="quarter" idx="4294967295"/>
          </p:nvPr>
        </p:nvSpPr>
        <p:spPr>
          <a:xfrm>
            <a:off x="6137275" y="6475413"/>
            <a:ext cx="2406650" cy="184666"/>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pPr>
              <a:defRPr/>
            </a:pPr>
            <a:r>
              <a:rPr lang="en-US" sz="1200" b="0" dirty="0" err="1" smtClean="0"/>
              <a:t>Jiamin</a:t>
            </a:r>
            <a:r>
              <a:rPr lang="en-US" sz="1200" b="0" dirty="0" smtClean="0"/>
              <a:t> Chen (</a:t>
            </a:r>
            <a:r>
              <a:rPr lang="en-US" sz="1200" b="0" dirty="0" err="1" smtClean="0"/>
              <a:t>Huawei</a:t>
            </a:r>
            <a:r>
              <a:rPr lang="en-US" sz="1200" b="0" dirty="0" smtClean="0"/>
              <a:t>)</a:t>
            </a:r>
            <a:endParaRPr lang="en-US" sz="1200" b="0" dirty="0"/>
          </a:p>
        </p:txBody>
      </p:sp>
      <p:sp>
        <p:nvSpPr>
          <p:cNvPr id="16388"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GB" sz="1200" b="0"/>
              <a:t>Slide </a:t>
            </a:r>
            <a:fld id="{7E04B423-A7B1-2E4C-97E7-381809E21CF0}" type="slidenum">
              <a:rPr lang="en-GB" sz="1200" b="0"/>
              <a:pPr/>
              <a:t>5</a:t>
            </a:fld>
            <a:endParaRPr lang="en-GB" sz="1200" b="0"/>
          </a:p>
        </p:txBody>
      </p:sp>
      <p:sp>
        <p:nvSpPr>
          <p:cNvPr id="16389" name="Rectangle 2"/>
          <p:cNvSpPr>
            <a:spLocks noGrp="1" noChangeArrowheads="1"/>
          </p:cNvSpPr>
          <p:nvPr>
            <p:ph type="title" idx="4294967295"/>
          </p:nvPr>
        </p:nvSpPr>
        <p:spPr>
          <a:xfrm>
            <a:off x="395288" y="620713"/>
            <a:ext cx="8458200" cy="431800"/>
          </a:xfrm>
        </p:spPr>
        <p:txBody>
          <a:bodyPr lIns="91440" tIns="45720" rIns="91440" bIns="45720"/>
          <a:lstStyle/>
          <a:p>
            <a:r>
              <a:rPr lang="en-US" sz="2800" u="sng">
                <a:latin typeface="Times New Roman" charset="0"/>
              </a:rPr>
              <a:t>Guidelines for IEEE-SA Meetings</a:t>
            </a:r>
          </a:p>
        </p:txBody>
      </p:sp>
      <p:sp>
        <p:nvSpPr>
          <p:cNvPr id="16390" name="Rectangle 4"/>
          <p:cNvSpPr>
            <a:spLocks noChangeArrowheads="1"/>
          </p:cNvSpPr>
          <p:nvPr/>
        </p:nvSpPr>
        <p:spPr bwMode="auto">
          <a:xfrm>
            <a:off x="611188" y="1052513"/>
            <a:ext cx="8229600" cy="53292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dirty="0">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All IEEE-SA standards meetings shall be conducted in compliance with all applicable laws, including antitrust and competition laws.</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the interpretation, validity, or essentiality of patents/patent claims. </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specific license rates, terms, or conditions.</a:t>
            </a:r>
          </a:p>
          <a:p>
            <a:pPr marL="630238" lvl="1" indent="-285750">
              <a:lnSpc>
                <a:spcPct val="80000"/>
              </a:lnSpc>
              <a:spcBef>
                <a:spcPct val="20000"/>
              </a:spcBef>
              <a:spcAft>
                <a:spcPct val="40000"/>
              </a:spcAft>
              <a:buClr>
                <a:srgbClr val="CC3300"/>
              </a:buClr>
              <a:buSzPct val="50000"/>
              <a:buFont typeface="Monotype Sorts" charset="0"/>
              <a:buChar char="l"/>
            </a:pPr>
            <a:r>
              <a:rPr lang="en-US" sz="1600" dirty="0">
                <a:latin typeface="Arial" charset="0"/>
              </a:rPr>
              <a:t>Relative costs, including licensing costs of essential patent claims, of different technical approaches may be discussed in standards development meetings. </a:t>
            </a:r>
          </a:p>
          <a:p>
            <a:pPr marL="1143000" lvl="2" indent="-228600">
              <a:lnSpc>
                <a:spcPct val="80000"/>
              </a:lnSpc>
              <a:spcBef>
                <a:spcPct val="20000"/>
              </a:spcBef>
              <a:spcAft>
                <a:spcPct val="40000"/>
              </a:spcAft>
              <a:buClr>
                <a:srgbClr val="CC3300"/>
              </a:buClr>
              <a:buSzPct val="50000"/>
              <a:buFont typeface="Monotype Sorts" charset="0"/>
              <a:buChar char="l"/>
            </a:pPr>
            <a:r>
              <a:rPr lang="en-GB" sz="1600" dirty="0">
                <a:latin typeface="Arial" charset="0"/>
              </a:rPr>
              <a:t>Technical considerations remain primary focus</a:t>
            </a:r>
            <a:endParaRPr lang="en-US" sz="1600" dirty="0">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or engage in the fixing of product prices, allocation of customers, or division of sales markets.</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the status or substance of ongoing or threatened litigation.</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be silent if inappropriate topics are discussed… do formally object.</a:t>
            </a:r>
          </a:p>
          <a:p>
            <a:pPr marL="230188" indent="-230188" algn="ctr">
              <a:lnSpc>
                <a:spcPct val="80000"/>
              </a:lnSpc>
              <a:spcBef>
                <a:spcPct val="20000"/>
              </a:spcBef>
              <a:buClr>
                <a:srgbClr val="CC3300"/>
              </a:buClr>
              <a:buSzPct val="50000"/>
              <a:buFont typeface="Monotype Sorts" charset="0"/>
              <a:buNone/>
            </a:pPr>
            <a:r>
              <a:rPr lang="en-US" b="1" dirty="0">
                <a:latin typeface="Arial" charset="0"/>
              </a:rPr>
              <a:t>---------------------------------------------------------------   </a:t>
            </a: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If you have questions, contact the IEEE-SA Standards Board Patent Committee Administrator at patcom@ieee.org or visit http://standards.ieee.org/about/sasb/patcom/index.html </a:t>
            </a:r>
            <a:br>
              <a:rPr lang="en-US" sz="1400" b="1" dirty="0">
                <a:latin typeface="Arial" charset="0"/>
              </a:rPr>
            </a:br>
            <a:endParaRPr lang="en-US" sz="1400" b="1" dirty="0">
              <a:latin typeface="Arial" charset="0"/>
            </a:endParaRP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See </a:t>
            </a:r>
            <a:r>
              <a:rPr lang="en-US" sz="1400" b="1" i="1" dirty="0">
                <a:latin typeface="Arial" charset="0"/>
              </a:rPr>
              <a:t>IEEE-SA Standards Board Operations Manual</a:t>
            </a:r>
            <a:r>
              <a:rPr lang="en-US" sz="1400" b="1" dirty="0">
                <a:latin typeface="Arial" charset="0"/>
              </a:rPr>
              <a:t>, clause 5.3.10 and </a:t>
            </a:r>
            <a:r>
              <a:rPr lang="en-GB" sz="1400" b="1" dirty="0">
                <a:latin typeface="Arial" charset="0"/>
              </a:rPr>
              <a:t>“Promoting Competition and Innovation: What You Need to Know about the IEEE Standards Association's Antitrust and Competition Policy”</a:t>
            </a:r>
            <a:r>
              <a:rPr lang="en-US" sz="1400" b="1" dirty="0">
                <a:latin typeface="Arial" charset="0"/>
              </a:rPr>
              <a:t> for more details.</a:t>
            </a: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This slide set is available </a:t>
            </a:r>
            <a:br>
              <a:rPr lang="en-US" sz="1400" b="1" dirty="0">
                <a:latin typeface="Arial" charset="0"/>
              </a:rPr>
            </a:br>
            <a:r>
              <a:rPr lang="en-US" sz="1400" b="1" dirty="0">
                <a:latin typeface="Arial" charset="0"/>
              </a:rPr>
              <a:t>at https://development.standards.ieee.org/myproject/Public/mytools/mob/slideset.ppt</a:t>
            </a:r>
          </a:p>
        </p:txBody>
      </p:sp>
    </p:spTree>
    <p:extLst>
      <p:ext uri="{BB962C8B-B14F-4D97-AF65-F5344CB8AC3E}">
        <p14:creationId xmlns:p14="http://schemas.microsoft.com/office/powerpoint/2010/main" xmlns="" val="179309730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US" sz="1800" dirty="0" smtClean="0"/>
              <a:t>January 2017</a:t>
            </a:r>
            <a:endParaRPr lang="en-GB" sz="1800" dirty="0"/>
          </a:p>
        </p:txBody>
      </p:sp>
      <p:sp>
        <p:nvSpPr>
          <p:cNvPr id="17411" name="Footer Placeholder 4"/>
          <p:cNvSpPr>
            <a:spLocks noGrp="1"/>
          </p:cNvSpPr>
          <p:nvPr>
            <p:ph type="ftr" sz="quarter" idx="4294967295"/>
          </p:nvPr>
        </p:nvSpPr>
        <p:spPr>
          <a:xfrm>
            <a:off x="6137275" y="6475413"/>
            <a:ext cx="2406650" cy="184666"/>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pPr>
              <a:defRPr/>
            </a:pPr>
            <a:r>
              <a:rPr lang="en-US" sz="1200" b="0" dirty="0" smtClean="0"/>
              <a:t>Jiamin Chen (Huawei)</a:t>
            </a:r>
            <a:endParaRPr lang="en-US" sz="1200" b="0" dirty="0"/>
          </a:p>
        </p:txBody>
      </p:sp>
      <p:sp>
        <p:nvSpPr>
          <p:cNvPr id="17412"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GB" sz="1200" b="0"/>
              <a:t>Slide </a:t>
            </a:r>
            <a:fld id="{15C2185B-84FC-784A-A02A-96EC8D19F0CE}" type="slidenum">
              <a:rPr lang="en-GB" sz="1200" b="0"/>
              <a:pPr/>
              <a:t>6</a:t>
            </a:fld>
            <a:endParaRPr lang="en-GB" sz="1200" b="0"/>
          </a:p>
        </p:txBody>
      </p:sp>
      <p:sp>
        <p:nvSpPr>
          <p:cNvPr id="17413" name="Rectangle 2"/>
          <p:cNvSpPr>
            <a:spLocks noGrp="1" noChangeArrowheads="1"/>
          </p:cNvSpPr>
          <p:nvPr>
            <p:ph type="title"/>
          </p:nvPr>
        </p:nvSpPr>
        <p:spPr>
          <a:xfrm>
            <a:off x="684213" y="549275"/>
            <a:ext cx="7772400" cy="922338"/>
          </a:xfrm>
        </p:spPr>
        <p:txBody>
          <a:bodyPr/>
          <a:lstStyle/>
          <a:p>
            <a:r>
              <a:rPr lang="en-US" sz="2800" u="sng">
                <a:solidFill>
                  <a:schemeClr val="tx1"/>
                </a:solidFill>
                <a:latin typeface="Times New Roman" charset="0"/>
              </a:rPr>
              <a:t>Resources – URLs</a:t>
            </a:r>
          </a:p>
        </p:txBody>
      </p:sp>
      <p:sp>
        <p:nvSpPr>
          <p:cNvPr id="17414" name="Rectangle 3"/>
          <p:cNvSpPr>
            <a:spLocks noGrp="1" noChangeArrowheads="1"/>
          </p:cNvSpPr>
          <p:nvPr>
            <p:ph type="body" idx="1"/>
          </p:nvPr>
        </p:nvSpPr>
        <p:spPr>
          <a:xfrm>
            <a:off x="685800" y="1447800"/>
            <a:ext cx="7772400" cy="3671888"/>
          </a:xfrm>
        </p:spPr>
        <p:txBody>
          <a:bodyPr/>
          <a:lstStyle/>
          <a:p>
            <a:pPr>
              <a:lnSpc>
                <a:spcPct val="90000"/>
              </a:lnSpc>
            </a:pPr>
            <a:r>
              <a:rPr lang="en-US" sz="2800" dirty="0">
                <a:latin typeface="Times New Roman" charset="0"/>
              </a:rPr>
              <a:t>Link to IEEE Disclosure of Affiliation </a:t>
            </a:r>
          </a:p>
          <a:p>
            <a:pPr lvl="1">
              <a:lnSpc>
                <a:spcPct val="90000"/>
              </a:lnSpc>
            </a:pPr>
            <a:r>
              <a:rPr lang="en-US" sz="2400" dirty="0">
                <a:latin typeface="Times New Roman" charset="0"/>
                <a:hlinkClick r:id="rId3"/>
              </a:rPr>
              <a:t>http://standards.ieee.org/faqs/affiliationFAQ.html</a:t>
            </a:r>
            <a:endParaRPr lang="en-US" sz="2400" dirty="0">
              <a:latin typeface="Times New Roman" charset="0"/>
            </a:endParaRPr>
          </a:p>
          <a:p>
            <a:pPr>
              <a:lnSpc>
                <a:spcPct val="90000"/>
              </a:lnSpc>
            </a:pPr>
            <a:r>
              <a:rPr lang="en-US" sz="2800" dirty="0">
                <a:latin typeface="Times New Roman" charset="0"/>
              </a:rPr>
              <a:t>Links to IEEE Antitrust Guidelines</a:t>
            </a:r>
          </a:p>
          <a:p>
            <a:pPr lvl="1">
              <a:lnSpc>
                <a:spcPct val="90000"/>
              </a:lnSpc>
            </a:pPr>
            <a:r>
              <a:rPr lang="en-US" sz="2400" dirty="0">
                <a:latin typeface="Times New Roman" charset="0"/>
                <a:hlinkClick r:id="rId4"/>
              </a:rPr>
              <a:t>http://standards.ieee.org/resources/antitrust-guidelines.pdf</a:t>
            </a:r>
            <a:endParaRPr lang="en-US" sz="2400" dirty="0">
              <a:latin typeface="Times New Roman" charset="0"/>
            </a:endParaRPr>
          </a:p>
          <a:p>
            <a:pPr>
              <a:lnSpc>
                <a:spcPct val="90000"/>
              </a:lnSpc>
            </a:pPr>
            <a:r>
              <a:rPr lang="en-US" sz="2800" dirty="0">
                <a:latin typeface="Times New Roman" charset="0"/>
              </a:rPr>
              <a:t>Link to IEEE Code of Ethics</a:t>
            </a:r>
          </a:p>
          <a:p>
            <a:pPr lvl="1">
              <a:lnSpc>
                <a:spcPct val="90000"/>
              </a:lnSpc>
            </a:pPr>
            <a:r>
              <a:rPr lang="en-US" sz="2400" dirty="0">
                <a:latin typeface="Times New Roman" charset="0"/>
                <a:hlinkClick r:id="rId5"/>
              </a:rPr>
              <a:t>http://www.ieee.org/web/membership/ethics/code_ethics.html</a:t>
            </a:r>
            <a:r>
              <a:rPr lang="en-US" sz="2400" dirty="0">
                <a:latin typeface="Times New Roman" charset="0"/>
              </a:rPr>
              <a:t> </a:t>
            </a:r>
          </a:p>
          <a:p>
            <a:pPr>
              <a:lnSpc>
                <a:spcPct val="90000"/>
              </a:lnSpc>
            </a:pPr>
            <a:r>
              <a:rPr lang="en-US" sz="2800" dirty="0">
                <a:latin typeface="Times New Roman" charset="0"/>
              </a:rPr>
              <a:t>Link to IEEE Patent Policy</a:t>
            </a:r>
          </a:p>
          <a:p>
            <a:pPr lvl="1">
              <a:lnSpc>
                <a:spcPct val="90000"/>
              </a:lnSpc>
            </a:pPr>
            <a:r>
              <a:rPr lang="en-US" sz="2400" dirty="0">
                <a:latin typeface="Times New Roman" charset="0"/>
                <a:hlinkClick r:id="rId6"/>
              </a:rPr>
              <a:t>http://standards.ieee.org/board/pat/pat-slideset.ppt</a:t>
            </a:r>
            <a:endParaRPr lang="en-US" sz="2400" dirty="0">
              <a:latin typeface="Times New Roman" charset="0"/>
            </a:endParaRPr>
          </a:p>
        </p:txBody>
      </p:sp>
    </p:spTree>
    <p:extLst>
      <p:ext uri="{BB962C8B-B14F-4D97-AF65-F5344CB8AC3E}">
        <p14:creationId xmlns:p14="http://schemas.microsoft.com/office/powerpoint/2010/main" xmlns="" val="794984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a:xfrm>
            <a:off x="685800" y="381000"/>
            <a:ext cx="7772400" cy="1066800"/>
          </a:xfrm>
        </p:spPr>
        <p:txBody>
          <a:bodyPr/>
          <a:lstStyle/>
          <a:p>
            <a:r>
              <a:rPr lang="en-US" altLang="zh-CN" dirty="0" smtClean="0"/>
              <a:t>Agenda Items for the Week</a:t>
            </a:r>
          </a:p>
        </p:txBody>
      </p:sp>
      <p:sp>
        <p:nvSpPr>
          <p:cNvPr id="38914" name="Content Placeholder 2"/>
          <p:cNvSpPr>
            <a:spLocks noGrp="1"/>
          </p:cNvSpPr>
          <p:nvPr>
            <p:ph idx="1"/>
          </p:nvPr>
        </p:nvSpPr>
        <p:spPr>
          <a:xfrm>
            <a:off x="533400" y="1828800"/>
            <a:ext cx="8305800" cy="4648200"/>
          </a:xfrm>
        </p:spPr>
        <p:txBody>
          <a:bodyPr/>
          <a:lstStyle/>
          <a:p>
            <a:r>
              <a:rPr lang="en-US" altLang="zh-CN" b="0" dirty="0" smtClean="0">
                <a:latin typeface="+mj-lt"/>
                <a:cs typeface="Arial" panose="020B0604020202020204" pitchFamily="34" charset="0"/>
              </a:rPr>
              <a:t>Set agenda for the week</a:t>
            </a:r>
          </a:p>
          <a:p>
            <a:r>
              <a:rPr lang="en-US" altLang="zh-CN" b="0" dirty="0" smtClean="0">
                <a:latin typeface="+mj-lt"/>
                <a:cs typeface="Arial" panose="020B0604020202020204" pitchFamily="34" charset="0"/>
              </a:rPr>
              <a:t>Review from </a:t>
            </a:r>
            <a:r>
              <a:rPr lang="en-US" altLang="zh-CN" b="0" dirty="0" smtClean="0">
                <a:latin typeface="+mj-lt"/>
                <a:cs typeface="Arial" panose="020B0604020202020204" pitchFamily="34" charset="0"/>
              </a:rPr>
              <a:t>November 2016</a:t>
            </a:r>
            <a:r>
              <a:rPr lang="en-US" altLang="zh-CN" b="0" dirty="0" smtClean="0">
                <a:latin typeface="+mj-lt"/>
                <a:cs typeface="Arial" panose="020B0604020202020204" pitchFamily="34" charset="0"/>
              </a:rPr>
              <a:t> </a:t>
            </a:r>
            <a:r>
              <a:rPr lang="en-US" altLang="zh-CN" b="0" dirty="0" smtClean="0">
                <a:latin typeface="+mj-lt"/>
                <a:cs typeface="Arial" panose="020B0604020202020204" pitchFamily="34" charset="0"/>
              </a:rPr>
              <a:t>meeting</a:t>
            </a:r>
          </a:p>
          <a:p>
            <a:r>
              <a:rPr lang="en-US" altLang="zh-CN" b="0" dirty="0" smtClean="0">
                <a:latin typeface="+mj-lt"/>
                <a:cs typeface="Arial" panose="020B0604020202020204" pitchFamily="34" charset="0"/>
              </a:rPr>
              <a:t>Approve the meeting minutes for </a:t>
            </a:r>
            <a:r>
              <a:rPr lang="en-US" altLang="zh-CN" b="0" dirty="0" smtClean="0">
                <a:latin typeface="+mj-lt"/>
                <a:cs typeface="Arial" panose="020B0604020202020204" pitchFamily="34" charset="0"/>
              </a:rPr>
              <a:t>November 2016 </a:t>
            </a:r>
            <a:r>
              <a:rPr lang="en-US" altLang="zh-CN" b="0" dirty="0" smtClean="0">
                <a:latin typeface="+mj-lt"/>
                <a:cs typeface="Arial" panose="020B0604020202020204" pitchFamily="34" charset="0"/>
              </a:rPr>
              <a:t>meeting</a:t>
            </a:r>
          </a:p>
          <a:p>
            <a:r>
              <a:rPr lang="en-US" altLang="zh-CN" b="0" dirty="0" smtClean="0">
                <a:latin typeface="+mj-lt"/>
                <a:cs typeface="Arial" panose="020B0604020202020204" pitchFamily="34" charset="0"/>
              </a:rPr>
              <a:t>Comment Resolution for </a:t>
            </a:r>
            <a:r>
              <a:rPr lang="en-US" altLang="zh-CN" b="0" dirty="0" smtClean="0">
                <a:latin typeface="+mj-lt"/>
                <a:cs typeface="Arial" panose="020B0604020202020204" pitchFamily="34" charset="0"/>
              </a:rPr>
              <a:t>3</a:t>
            </a:r>
            <a:r>
              <a:rPr lang="en-US" altLang="zh-CN" b="0" baseline="30000" dirty="0" smtClean="0">
                <a:latin typeface="+mj-lt"/>
                <a:cs typeface="Arial" panose="020B0604020202020204" pitchFamily="34" charset="0"/>
              </a:rPr>
              <a:t>rd</a:t>
            </a:r>
            <a:r>
              <a:rPr lang="en-US" altLang="zh-CN" b="0" dirty="0" smtClean="0">
                <a:latin typeface="+mj-lt"/>
                <a:cs typeface="Arial" panose="020B0604020202020204" pitchFamily="34" charset="0"/>
              </a:rPr>
              <a:t> WG </a:t>
            </a:r>
            <a:r>
              <a:rPr lang="en-US" altLang="zh-CN" b="0" dirty="0" smtClean="0">
                <a:latin typeface="+mj-lt"/>
                <a:cs typeface="Arial" panose="020B0604020202020204" pitchFamily="34" charset="0"/>
              </a:rPr>
              <a:t>Recirculation Letter </a:t>
            </a:r>
            <a:r>
              <a:rPr lang="en-US" altLang="zh-CN" b="0" dirty="0" smtClean="0">
                <a:latin typeface="+mj-lt"/>
                <a:cs typeface="Arial" panose="020B0604020202020204" pitchFamily="34" charset="0"/>
              </a:rPr>
              <a:t>Ballot</a:t>
            </a:r>
            <a:endParaRPr lang="en-US" altLang="zh-CN" b="0" dirty="0" smtClean="0">
              <a:latin typeface="+mj-lt"/>
              <a:cs typeface="Arial" panose="020B0604020202020204" pitchFamily="34" charset="0"/>
            </a:endParaRPr>
          </a:p>
          <a:p>
            <a:r>
              <a:rPr lang="en-US" altLang="zh-CN" b="0" dirty="0" smtClean="0">
                <a:latin typeface="+mj-lt"/>
                <a:cs typeface="Arial" panose="020B0604020202020204" pitchFamily="34" charset="0"/>
              </a:rPr>
              <a:t>Discussion on conditional </a:t>
            </a:r>
            <a:r>
              <a:rPr lang="en-US" altLang="zh-CN" b="0" dirty="0" smtClean="0">
                <a:latin typeface="+mj-lt"/>
                <a:cs typeface="Arial" panose="020B0604020202020204" pitchFamily="34" charset="0"/>
              </a:rPr>
              <a:t>Sponsor </a:t>
            </a:r>
            <a:r>
              <a:rPr lang="en-US" altLang="zh-CN" b="0" dirty="0" smtClean="0">
                <a:latin typeface="+mj-lt"/>
                <a:cs typeface="Arial" panose="020B0604020202020204" pitchFamily="34" charset="0"/>
              </a:rPr>
              <a:t>Ballot Initial</a:t>
            </a:r>
            <a:endParaRPr lang="en-US" altLang="zh-CN" b="0" dirty="0" smtClean="0">
              <a:latin typeface="+mj-lt"/>
              <a:cs typeface="Arial" panose="020B0604020202020204" pitchFamily="34" charset="0"/>
            </a:endParaRPr>
          </a:p>
          <a:p>
            <a:r>
              <a:rPr lang="en-US" altLang="zh-CN" b="0" dirty="0" smtClean="0">
                <a:latin typeface="+mj-lt"/>
                <a:cs typeface="Arial" panose="020B0604020202020204" pitchFamily="34" charset="0"/>
              </a:rPr>
              <a:t>Timeline update</a:t>
            </a:r>
            <a:endParaRPr lang="en-US" altLang="zh-CN" b="0" dirty="0" smtClean="0"/>
          </a:p>
          <a:p>
            <a:r>
              <a:rPr lang="en-US" altLang="zh-CN" b="0" dirty="0" smtClean="0"/>
              <a:t>Motion</a:t>
            </a:r>
            <a:endParaRPr lang="en-US" altLang="zh-CN" b="0" dirty="0" smtClean="0">
              <a:latin typeface="+mj-lt"/>
              <a:cs typeface="Arial" panose="020B0604020202020204" pitchFamily="34" charset="0"/>
            </a:endParaRPr>
          </a:p>
          <a:p>
            <a:r>
              <a:rPr lang="en-US" altLang="zh-CN" b="0" dirty="0" smtClean="0">
                <a:latin typeface="+mj-lt"/>
                <a:cs typeface="Arial" panose="020B0604020202020204" pitchFamily="34" charset="0"/>
              </a:rPr>
              <a:t>Planning </a:t>
            </a:r>
            <a:r>
              <a:rPr lang="en-US" altLang="zh-CN" b="0" dirty="0" smtClean="0">
                <a:latin typeface="+mj-lt"/>
                <a:cs typeface="Arial" panose="020B0604020202020204" pitchFamily="34" charset="0"/>
              </a:rPr>
              <a:t>for </a:t>
            </a:r>
            <a:r>
              <a:rPr lang="en-US" altLang="zh-CN" b="0" dirty="0" smtClean="0">
                <a:latin typeface="+mj-lt"/>
                <a:cs typeface="Arial" panose="020B0604020202020204" pitchFamily="34" charset="0"/>
              </a:rPr>
              <a:t>March 2017 </a:t>
            </a:r>
            <a:r>
              <a:rPr lang="en-US" altLang="zh-CN" b="0" dirty="0" smtClean="0">
                <a:latin typeface="+mj-lt"/>
                <a:cs typeface="Arial" panose="020B0604020202020204" pitchFamily="34" charset="0"/>
              </a:rPr>
              <a:t>meeting</a:t>
            </a:r>
          </a:p>
          <a:p>
            <a:r>
              <a:rPr lang="en-US" altLang="zh-CN" b="0" dirty="0" smtClean="0">
                <a:latin typeface="+mj-lt"/>
              </a:rPr>
              <a:t>Conference call </a:t>
            </a:r>
            <a:r>
              <a:rPr lang="en-US" altLang="zh-CN" b="0" dirty="0" smtClean="0">
                <a:latin typeface="+mj-lt"/>
              </a:rPr>
              <a:t>time</a:t>
            </a:r>
            <a:endParaRPr lang="en-US" altLang="zh-CN" sz="2800" b="0" dirty="0" smtClean="0">
              <a:latin typeface="+mj-lt"/>
            </a:endParaRPr>
          </a:p>
          <a:p>
            <a:pPr>
              <a:buFontTx/>
              <a:buNone/>
            </a:pPr>
            <a:endParaRPr lang="en-US" altLang="zh-CN" sz="2800" b="0" dirty="0" smtClean="0">
              <a:latin typeface="+mj-lt"/>
            </a:endParaRPr>
          </a:p>
        </p:txBody>
      </p:sp>
      <p:sp>
        <p:nvSpPr>
          <p:cNvPr id="38915"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8A786E8D-8E81-4AEC-B621-A159F4A00DB2}" type="slidenum">
              <a:rPr lang="en-US" altLang="zh-CN"/>
              <a:pPr/>
              <a:t>7</a:t>
            </a:fld>
            <a:endParaRPr lang="en-US" altLang="zh-CN"/>
          </a:p>
        </p:txBody>
      </p:sp>
      <p:sp>
        <p:nvSpPr>
          <p:cNvPr id="38917" name="Date Placeholder 3"/>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January 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685800" y="685800"/>
            <a:ext cx="7772400" cy="654968"/>
          </a:xfrm>
        </p:spPr>
        <p:txBody>
          <a:bodyPr/>
          <a:lstStyle/>
          <a:p>
            <a:r>
              <a:rPr lang="en-US" altLang="zh-CN" dirty="0" smtClean="0"/>
              <a:t>IEEE 802.11aj Agenda for the Week</a:t>
            </a:r>
          </a:p>
        </p:txBody>
      </p:sp>
      <p:sp>
        <p:nvSpPr>
          <p:cNvPr id="39938" name="Content Placeholder 2"/>
          <p:cNvSpPr>
            <a:spLocks noGrp="1"/>
          </p:cNvSpPr>
          <p:nvPr>
            <p:ph sz="half" idx="1"/>
          </p:nvPr>
        </p:nvSpPr>
        <p:spPr>
          <a:xfrm>
            <a:off x="611560" y="1484784"/>
            <a:ext cx="8280920" cy="4572000"/>
          </a:xfrm>
        </p:spPr>
        <p:txBody>
          <a:bodyPr/>
          <a:lstStyle/>
          <a:p>
            <a:pPr>
              <a:lnSpc>
                <a:spcPct val="90000"/>
              </a:lnSpc>
            </a:pPr>
            <a:r>
              <a:rPr lang="en-US" altLang="zh-CN" sz="2400" dirty="0" smtClean="0"/>
              <a:t>Monday, </a:t>
            </a:r>
            <a:r>
              <a:rPr lang="en-US" altLang="zh-CN" sz="2400" dirty="0" smtClean="0"/>
              <a:t>January 16, 2017 16:00 </a:t>
            </a:r>
            <a:r>
              <a:rPr lang="en-US" altLang="zh-CN" sz="2400" dirty="0" smtClean="0"/>
              <a:t>– </a:t>
            </a:r>
            <a:r>
              <a:rPr lang="en-US" altLang="zh-CN" sz="2400" dirty="0" smtClean="0"/>
              <a:t>18:00</a:t>
            </a:r>
            <a:endParaRPr lang="en-US" altLang="zh-CN" sz="2400" dirty="0" smtClean="0">
              <a:sym typeface="Wingdings" panose="05000000000000000000" pitchFamily="2" charset="2"/>
            </a:endParaRPr>
          </a:p>
          <a:p>
            <a:pPr lvl="1"/>
            <a:r>
              <a:rPr lang="en-US" altLang="zh-CN" sz="2000" dirty="0" smtClean="0"/>
              <a:t>Call for secretary </a:t>
            </a:r>
          </a:p>
          <a:p>
            <a:pPr lvl="1"/>
            <a:r>
              <a:rPr lang="en-US" altLang="zh-CN" sz="2000" dirty="0" smtClean="0"/>
              <a:t>Review IEEE 802 &amp; IEEE 802.11 Policies and Procedures</a:t>
            </a:r>
          </a:p>
          <a:p>
            <a:pPr lvl="1"/>
            <a:r>
              <a:rPr lang="en-US" altLang="zh-CN" sz="2000" dirty="0" smtClean="0"/>
              <a:t>Set agenda for the week</a:t>
            </a:r>
          </a:p>
          <a:p>
            <a:pPr lvl="1"/>
            <a:r>
              <a:rPr lang="en-US" altLang="zh-CN" sz="2000" dirty="0" smtClean="0"/>
              <a:t>Approve the meeting minutes in </a:t>
            </a:r>
            <a:r>
              <a:rPr lang="en-US" altLang="zh-CN" sz="2000" dirty="0" smtClean="0"/>
              <a:t>November 2016 meeting</a:t>
            </a:r>
            <a:endParaRPr lang="en-US" altLang="zh-CN" sz="2000" dirty="0" smtClean="0"/>
          </a:p>
          <a:p>
            <a:pPr lvl="1"/>
            <a:r>
              <a:rPr lang="en-US" altLang="zh-CN" sz="2000" dirty="0" err="1" smtClean="0"/>
              <a:t>TGaj</a:t>
            </a:r>
            <a:r>
              <a:rPr lang="en-US" altLang="zh-CN" sz="2000" dirty="0" smtClean="0"/>
              <a:t> Editor Report for </a:t>
            </a:r>
            <a:r>
              <a:rPr lang="en-US" altLang="zh-CN" sz="2000" dirty="0" err="1" smtClean="0"/>
              <a:t>LB226</a:t>
            </a:r>
            <a:endParaRPr lang="en-US" altLang="zh-CN" sz="2000" dirty="0" smtClean="0"/>
          </a:p>
          <a:p>
            <a:pPr lvl="1"/>
            <a:r>
              <a:rPr lang="en-US" sz="2000" dirty="0" err="1" smtClean="0"/>
              <a:t>TGaj</a:t>
            </a:r>
            <a:r>
              <a:rPr lang="en-US" sz="2000" dirty="0" smtClean="0"/>
              <a:t> comments database for </a:t>
            </a:r>
            <a:r>
              <a:rPr lang="en-US" sz="2000" dirty="0" err="1" smtClean="0"/>
              <a:t>LB226</a:t>
            </a:r>
            <a:endParaRPr lang="en-US" sz="2000" dirty="0" smtClean="0"/>
          </a:p>
          <a:p>
            <a:pPr lvl="1">
              <a:lnSpc>
                <a:spcPct val="90000"/>
              </a:lnSpc>
            </a:pPr>
            <a:r>
              <a:rPr lang="en-US" sz="2000" dirty="0" smtClean="0"/>
              <a:t>Resolution for </a:t>
            </a:r>
            <a:r>
              <a:rPr lang="en-US" sz="2000" dirty="0" smtClean="0"/>
              <a:t>comments received from </a:t>
            </a:r>
            <a:r>
              <a:rPr lang="en-US" sz="2000" dirty="0" err="1" smtClean="0"/>
              <a:t>LB226</a:t>
            </a:r>
            <a:r>
              <a:rPr lang="en-US" sz="2000" dirty="0" smtClean="0"/>
              <a:t> </a:t>
            </a:r>
            <a:endParaRPr lang="en-US" sz="2000" dirty="0" smtClean="0"/>
          </a:p>
          <a:p>
            <a:pPr>
              <a:lnSpc>
                <a:spcPct val="90000"/>
              </a:lnSpc>
            </a:pPr>
            <a:r>
              <a:rPr lang="en-US" altLang="zh-CN" sz="2400" dirty="0" smtClean="0"/>
              <a:t>Tuesday</a:t>
            </a:r>
            <a:r>
              <a:rPr lang="en-US" altLang="zh-CN" sz="2400" dirty="0" smtClean="0"/>
              <a:t>, </a:t>
            </a:r>
            <a:r>
              <a:rPr lang="en-US" altLang="zh-CN" sz="2400" dirty="0" smtClean="0"/>
              <a:t>January 17, 2017 08:00 </a:t>
            </a:r>
            <a:r>
              <a:rPr lang="en-US" altLang="zh-CN" sz="2400" dirty="0" smtClean="0"/>
              <a:t>– </a:t>
            </a:r>
            <a:r>
              <a:rPr lang="en-US" altLang="zh-CN" sz="2400" dirty="0" smtClean="0"/>
              <a:t>10:00</a:t>
            </a:r>
            <a:endParaRPr lang="en-US" altLang="zh-CN" sz="2400" dirty="0" smtClean="0"/>
          </a:p>
          <a:p>
            <a:pPr lvl="1">
              <a:lnSpc>
                <a:spcPct val="90000"/>
              </a:lnSpc>
            </a:pPr>
            <a:r>
              <a:rPr lang="en-US" altLang="zh-CN" sz="2000" dirty="0" smtClean="0"/>
              <a:t>Resolution for comments received from </a:t>
            </a:r>
            <a:r>
              <a:rPr lang="en-US" altLang="zh-CN" sz="2000" dirty="0" err="1" smtClean="0"/>
              <a:t>LB226</a:t>
            </a:r>
            <a:r>
              <a:rPr lang="en-US" altLang="zh-CN" sz="2000" dirty="0" smtClean="0"/>
              <a:t> </a:t>
            </a:r>
          </a:p>
          <a:p>
            <a:pPr>
              <a:lnSpc>
                <a:spcPct val="90000"/>
              </a:lnSpc>
            </a:pPr>
            <a:r>
              <a:rPr lang="en-US" altLang="zh-CN" sz="2400" dirty="0" smtClean="0"/>
              <a:t>Tuesday</a:t>
            </a:r>
            <a:r>
              <a:rPr lang="en-US" altLang="zh-CN" sz="2400" dirty="0" smtClean="0"/>
              <a:t>, </a:t>
            </a:r>
            <a:r>
              <a:rPr lang="en-US" altLang="zh-CN" sz="2400" dirty="0" smtClean="0"/>
              <a:t>January 17, 2017 13:30 </a:t>
            </a:r>
            <a:r>
              <a:rPr lang="en-US" altLang="zh-CN" sz="2400" dirty="0" smtClean="0"/>
              <a:t>– </a:t>
            </a:r>
            <a:r>
              <a:rPr lang="en-US" altLang="zh-CN" sz="2400" dirty="0" smtClean="0"/>
              <a:t>15:30</a:t>
            </a:r>
            <a:endParaRPr lang="en-US" altLang="zh-CN" sz="2400" dirty="0" smtClean="0"/>
          </a:p>
          <a:p>
            <a:pPr lvl="1">
              <a:lnSpc>
                <a:spcPct val="90000"/>
              </a:lnSpc>
            </a:pPr>
            <a:r>
              <a:rPr lang="en-US" altLang="zh-CN" sz="2000" dirty="0" smtClean="0"/>
              <a:t>Resolution for comments received from </a:t>
            </a:r>
            <a:r>
              <a:rPr lang="en-US" altLang="zh-CN" sz="2000" dirty="0" err="1" smtClean="0"/>
              <a:t>LB226</a:t>
            </a:r>
            <a:r>
              <a:rPr lang="en-US" altLang="zh-CN" sz="2000" dirty="0" smtClean="0"/>
              <a:t> </a:t>
            </a:r>
          </a:p>
          <a:p>
            <a:pPr lvl="1">
              <a:lnSpc>
                <a:spcPct val="90000"/>
              </a:lnSpc>
            </a:pPr>
            <a:endParaRPr lang="en-US" sz="2000" dirty="0" smtClean="0">
              <a:solidFill>
                <a:srgbClr val="FF0000"/>
              </a:solidFill>
            </a:endParaRPr>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8</a:t>
            </a:fld>
            <a:endParaRPr lang="en-US" altLang="zh-CN"/>
          </a:p>
        </p:txBody>
      </p:sp>
      <p:sp>
        <p:nvSpPr>
          <p:cNvPr id="39942" name="Date Placeholder 3"/>
          <p:cNvSpPr>
            <a:spLocks noGrp="1"/>
          </p:cNvSpPr>
          <p:nvPr>
            <p:ph type="dt" sz="quarter" idx="10"/>
          </p:nvPr>
        </p:nvSpPr>
        <p:spPr>
          <a:xfrm>
            <a:off x="696913" y="333375"/>
            <a:ext cx="1340110"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January 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zh-CN" dirty="0" smtClean="0"/>
              <a:t>IEEE 802.11aj Agenda for the Week</a:t>
            </a:r>
          </a:p>
        </p:txBody>
      </p:sp>
      <p:sp>
        <p:nvSpPr>
          <p:cNvPr id="39939" name="Content Placeholder 6"/>
          <p:cNvSpPr>
            <a:spLocks noGrp="1"/>
          </p:cNvSpPr>
          <p:nvPr>
            <p:ph sz="half" idx="2"/>
          </p:nvPr>
        </p:nvSpPr>
        <p:spPr>
          <a:xfrm>
            <a:off x="611560" y="1844824"/>
            <a:ext cx="8352928" cy="4536504"/>
          </a:xfrm>
        </p:spPr>
        <p:txBody>
          <a:bodyPr/>
          <a:lstStyle/>
          <a:p>
            <a:pPr>
              <a:lnSpc>
                <a:spcPct val="90000"/>
              </a:lnSpc>
            </a:pPr>
            <a:r>
              <a:rPr lang="en-US" altLang="zh-CN" sz="2400" dirty="0" smtClean="0"/>
              <a:t>Thursday</a:t>
            </a:r>
            <a:r>
              <a:rPr lang="en-US" altLang="zh-CN" sz="2400" dirty="0" smtClean="0"/>
              <a:t>, </a:t>
            </a:r>
            <a:r>
              <a:rPr lang="en-US" altLang="zh-CN" sz="2400" dirty="0" smtClean="0"/>
              <a:t>January 19, </a:t>
            </a:r>
            <a:r>
              <a:rPr lang="en-US" altLang="zh-CN" sz="2400" dirty="0" smtClean="0"/>
              <a:t>2016</a:t>
            </a:r>
            <a:r>
              <a:rPr lang="en-US" altLang="zh-CN" sz="2000" dirty="0" smtClean="0"/>
              <a:t> </a:t>
            </a:r>
            <a:r>
              <a:rPr lang="en-US" altLang="zh-CN" sz="2400" dirty="0" smtClean="0"/>
              <a:t> </a:t>
            </a:r>
            <a:r>
              <a:rPr lang="en-US" altLang="zh-CN" sz="2400" dirty="0" smtClean="0"/>
              <a:t>10:30 </a:t>
            </a:r>
            <a:r>
              <a:rPr lang="en-US" altLang="zh-CN" sz="2400" dirty="0"/>
              <a:t>– </a:t>
            </a:r>
            <a:r>
              <a:rPr lang="en-US" altLang="zh-CN" sz="2400" dirty="0" smtClean="0"/>
              <a:t>12:30</a:t>
            </a:r>
            <a:endParaRPr lang="en-US" altLang="zh-CN" sz="2000" dirty="0"/>
          </a:p>
          <a:p>
            <a:pPr lvl="1">
              <a:lnSpc>
                <a:spcPct val="90000"/>
              </a:lnSpc>
            </a:pPr>
            <a:r>
              <a:rPr lang="en-US" altLang="zh-CN" sz="2000" dirty="0" smtClean="0"/>
              <a:t>Resolution for comments received from </a:t>
            </a:r>
            <a:r>
              <a:rPr lang="en-US" altLang="zh-CN" sz="2000" dirty="0" err="1" smtClean="0"/>
              <a:t>LB226</a:t>
            </a:r>
            <a:r>
              <a:rPr lang="en-US" altLang="zh-CN" sz="2000" dirty="0" smtClean="0"/>
              <a:t> </a:t>
            </a:r>
          </a:p>
          <a:p>
            <a:pPr lvl="1">
              <a:lnSpc>
                <a:spcPct val="90000"/>
              </a:lnSpc>
            </a:pPr>
            <a:r>
              <a:rPr lang="en-US" altLang="zh-CN" sz="2000" dirty="0" smtClean="0">
                <a:cs typeface="Arial" panose="020B0604020202020204" pitchFamily="34" charset="0"/>
              </a:rPr>
              <a:t>Discussion </a:t>
            </a:r>
            <a:r>
              <a:rPr lang="en-US" altLang="zh-CN" sz="2000" dirty="0" smtClean="0">
                <a:cs typeface="Arial" panose="020B0604020202020204" pitchFamily="34" charset="0"/>
              </a:rPr>
              <a:t>on conditional </a:t>
            </a:r>
            <a:r>
              <a:rPr lang="en-US" altLang="zh-CN" sz="2000" dirty="0" smtClean="0">
                <a:cs typeface="Arial" panose="020B0604020202020204" pitchFamily="34" charset="0"/>
              </a:rPr>
              <a:t>Sponsor Ballot Initial</a:t>
            </a:r>
            <a:endParaRPr lang="en-US" altLang="zh-CN" sz="2000" dirty="0" smtClean="0"/>
          </a:p>
          <a:p>
            <a:pPr lvl="1">
              <a:lnSpc>
                <a:spcPct val="90000"/>
              </a:lnSpc>
            </a:pPr>
            <a:r>
              <a:rPr lang="en-US" altLang="zh-CN" sz="2000" dirty="0" smtClean="0">
                <a:cs typeface="Arial" panose="020B0604020202020204" pitchFamily="34" charset="0"/>
              </a:rPr>
              <a:t>Timeline update</a:t>
            </a:r>
          </a:p>
          <a:p>
            <a:pPr lvl="1">
              <a:lnSpc>
                <a:spcPct val="90000"/>
              </a:lnSpc>
            </a:pPr>
            <a:r>
              <a:rPr lang="en-US" altLang="zh-CN" sz="2000" dirty="0" smtClean="0">
                <a:cs typeface="Arial" panose="020B0604020202020204" pitchFamily="34" charset="0"/>
              </a:rPr>
              <a:t>Motion</a:t>
            </a:r>
            <a:endParaRPr lang="en-US" altLang="zh-CN" sz="2000" dirty="0">
              <a:sym typeface="Wingdings" panose="05000000000000000000" pitchFamily="2" charset="2"/>
            </a:endParaRPr>
          </a:p>
          <a:p>
            <a:pPr lvl="1"/>
            <a:r>
              <a:rPr lang="en-US" altLang="zh-CN" sz="2000" dirty="0">
                <a:cs typeface="Arial" panose="020B0604020202020204" pitchFamily="34" charset="0"/>
                <a:sym typeface="Wingdings" panose="05000000000000000000" pitchFamily="2" charset="2"/>
              </a:rPr>
              <a:t>Plan for </a:t>
            </a:r>
            <a:r>
              <a:rPr lang="en-US" altLang="zh-CN" sz="2000" dirty="0" smtClean="0">
                <a:cs typeface="Arial" panose="020B0604020202020204" pitchFamily="34" charset="0"/>
                <a:sym typeface="Wingdings" panose="05000000000000000000" pitchFamily="2" charset="2"/>
              </a:rPr>
              <a:t>March 2017 </a:t>
            </a:r>
            <a:r>
              <a:rPr lang="en-US" altLang="zh-CN" sz="2000" dirty="0" smtClean="0">
                <a:cs typeface="Arial" panose="020B0604020202020204" pitchFamily="34" charset="0"/>
                <a:sym typeface="Wingdings" panose="05000000000000000000" pitchFamily="2" charset="2"/>
              </a:rPr>
              <a:t>meeting</a:t>
            </a:r>
          </a:p>
          <a:p>
            <a:pPr lvl="1"/>
            <a:r>
              <a:rPr lang="en-US" altLang="zh-CN" sz="2000" dirty="0" smtClean="0"/>
              <a:t>Conference call time</a:t>
            </a:r>
            <a:endParaRPr lang="en-US" dirty="0"/>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9</a:t>
            </a:fld>
            <a:endParaRPr lang="en-US" altLang="zh-CN"/>
          </a:p>
        </p:txBody>
      </p:sp>
      <p:sp>
        <p:nvSpPr>
          <p:cNvPr id="39942" name="Date Placeholder 3"/>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January 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97627621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7.0&quot;&gt;&lt;object type=&quot;1&quot; unique_id=&quot;10001&quot;&gt;&lt;object type=&quot;2&quot; unique_id=&quot;13059&quot;&gt;&lt;object type=&quot;3&quot; unique_id=&quot;13060&quot;&gt;&lt;property id=&quot;20148&quot; value=&quot;5&quot;/&gt;&lt;property id=&quot;20300&quot; value=&quot;Slide 1&quot;/&gt;&lt;property id=&quot;20307&quot; value=&quot;448&quot;/&gt;&lt;/object&gt;&lt;object type=&quot;3&quot; unique_id=&quot;13061&quot;&gt;&lt;property id=&quot;20148&quot; value=&quot;5&quot;/&gt;&lt;property id=&quot;20300&quot; value=&quot;Slide 2&quot;/&gt;&lt;property id=&quot;20307&quot; value=&quot;449&quot;/&gt;&lt;/object&gt;&lt;object type=&quot;3&quot; unique_id=&quot;13062&quot;&gt;&lt;property id=&quot;20148&quot; value=&quot;5&quot;/&gt;&lt;property id=&quot;20300&quot; value=&quot;Slide 3&quot;/&gt;&lt;property id=&quot;20307&quot; value=&quot;451&quot;/&gt;&lt;/object&gt;&lt;object type=&quot;3&quot; unique_id=&quot;13063&quot;&gt;&lt;property id=&quot;20148&quot; value=&quot;5&quot;/&gt;&lt;property id=&quot;20300&quot; value=&quot;Slide 4&quot;/&gt;&lt;property id=&quot;20307&quot; value=&quot;452&quot;/&gt;&lt;/object&gt;&lt;object type=&quot;3&quot; unique_id=&quot;13064&quot;&gt;&lt;property id=&quot;20148&quot; value=&quot;5&quot;/&gt;&lt;property id=&quot;20300&quot; value=&quot;Slide 5&quot;/&gt;&lt;property id=&quot;20307&quot; value=&quot;453&quot;/&gt;&lt;/object&gt;&lt;object type=&quot;3&quot; unique_id=&quot;13065&quot;&gt;&lt;property id=&quot;20148&quot; value=&quot;5&quot;/&gt;&lt;property id=&quot;20300&quot; value=&quot;Slide 6&quot;/&gt;&lt;property id=&quot;20307&quot; value=&quot;454&quot;/&gt;&lt;/object&gt;&lt;object type=&quot;3&quot; unique_id=&quot;13066&quot;&gt;&lt;property id=&quot;20148&quot; value=&quot;5&quot;/&gt;&lt;property id=&quot;20300&quot; value=&quot;Slide 7&quot;/&gt;&lt;property id=&quot;20307&quot; value=&quot;455&quot;/&gt;&lt;/object&gt;&lt;object type=&quot;3&quot; unique_id=&quot;13067&quot;&gt;&lt;property id=&quot;20148&quot; value=&quot;5&quot;/&gt;&lt;property id=&quot;20300&quot; value=&quot;Slide 8&quot;/&gt;&lt;property id=&quot;20307&quot; value=&quot;457&quot;/&gt;&lt;/object&gt;&lt;object type=&quot;3&quot; unique_id=&quot;13068&quot;&gt;&lt;property id=&quot;20148&quot; value=&quot;5&quot;/&gt;&lt;property id=&quot;20300&quot; value=&quot;Slide 9&quot;/&gt;&lt;property id=&quot;20307&quot; value=&quot;456&quot;/&gt;&lt;/object&gt;&lt;object type=&quot;3&quot; unique_id=&quot;13069&quot;&gt;&lt;property id=&quot;20148&quot; value=&quot;5&quot;/&gt;&lt;property id=&quot;20300&quot; value=&quot;Slide 10 - &amp;quot;Agenda Items for the Week&amp;quot;&quot;/&gt;&lt;property id=&quot;20307&quot; value=&quot;458&quot;/&gt;&lt;/object&gt;&lt;object type=&quot;3&quot; unique_id=&quot;13070&quot;&gt;&lt;property id=&quot;20148&quot; value=&quot;5&quot;/&gt;&lt;property id=&quot;20300&quot; value=&quot;Slide 11 - &amp;quot;Tentative IEEE 802.11aj Agenda for the Week&amp;quot;&quot;/&gt;&lt;property id=&quot;20307&quot; value=&quot;460&quot;/&gt;&lt;/object&gt;&lt;object type=&quot;3&quot; unique_id=&quot;13071&quot;&gt;&lt;property id=&quot;20148&quot; value=&quot;5&quot;/&gt;&lt;property id=&quot;20300&quot; value=&quot;Slide 12 - &amp;quot;Tentative IEEE 802.11aj Agenda for the Week&amp;quot;&quot;/&gt;&lt;property id=&quot;20307&quot; value=&quot;558&quot;/&gt;&lt;/object&gt;&lt;object type=&quot;3&quot; unique_id=&quot;13072&quot;&gt;&lt;property id=&quot;20148&quot; value=&quot;5&quot;/&gt;&lt;property id=&quot;20300&quot; value=&quot;Slide 13 - &amp;quot;Tentative IEEE 802.11aj Agenda for the Week&amp;quot;&quot;/&gt;&lt;property id=&quot;20307&quot; value=&quot;559&quot;/&gt;&lt;/object&gt;&lt;object type=&quot;3&quot; unique_id=&quot;13073&quot;&gt;&lt;property id=&quot;20148&quot; value=&quot;5&quot;/&gt;&lt;property id=&quot;20300&quot; value=&quot;Slide 14 - &amp;quot;Work Completed (1/4) &amp;quot;&quot;/&gt;&lt;property id=&quot;20307&quot; value=&quot;565&quot;/&gt;&lt;/object&gt;&lt;object type=&quot;3&quot; unique_id=&quot;13074&quot;&gt;&lt;property id=&quot;20148&quot; value=&quot;5&quot;/&gt;&lt;property id=&quot;20300&quot; value=&quot;Slide 15 - &amp;quot;Work Completed (2/4)&amp;quot;&quot;/&gt;&lt;property id=&quot;20307&quot; value=&quot;566&quot;/&gt;&lt;/object&gt;&lt;object type=&quot;3&quot; unique_id=&quot;13075&quot;&gt;&lt;property id=&quot;20148&quot; value=&quot;5&quot;/&gt;&lt;property id=&quot;20300&quot; value=&quot;Slide 16 - &amp;quot;Work Completed (3/4)&amp;quot;&quot;/&gt;&lt;property id=&quot;20307&quot; value=&quot;567&quot;/&gt;&lt;/object&gt;&lt;object type=&quot;3&quot; unique_id=&quot;13076&quot;&gt;&lt;property id=&quot;20148&quot; value=&quot;5&quot;/&gt;&lt;property id=&quot;20300&quot; value=&quot;Slide 17 - &amp;quot;Work Completed (4/4)&amp;quot;&quot;/&gt;&lt;property id=&quot;20307&quot; value=&quot;568&quot;/&gt;&lt;/object&gt;&lt;object type=&quot;3&quot; unique_id=&quot;13077&quot;&gt;&lt;property id=&quot;20148&quot; value=&quot;5&quot;/&gt;&lt;property id=&quot;20300&quot; value=&quot;Slide 18 - &amp;quot;Approve the meeting minutes&amp;quot;&quot;/&gt;&lt;property id=&quot;20307&quot; value=&quot;519&quot;/&gt;&lt;/object&gt;&lt;object type=&quot;3&quot; unique_id=&quot;13078&quot;&gt;&lt;property id=&quot;20148&quot; value=&quot;5&quot;/&gt;&lt;property id=&quot;20300&quot; value=&quot;Slide 19 - &amp;quot;Notes for Tuesday Sept 09, 2014 10:30 – 12:30&amp;quot;&quot;/&gt;&lt;property id=&quot;20307&quot; value=&quot;503&quot;/&gt;&lt;/object&gt;&lt;object type=&quot;3&quot; unique_id=&quot;13079&quot;&gt;&lt;property id=&quot;20148&quot; value=&quot;5&quot;/&gt;&lt;property id=&quot;20300&quot; value=&quot;Slide 20 - &amp;quot;Notes for Tuesday Sept 09, 2014 13:30 – 15:30&amp;quot;&quot;/&gt;&lt;property id=&quot;20307&quot; value=&quot;543&quot;/&gt;&lt;/object&gt;&lt;object type=&quot;3&quot; unique_id=&quot;13080&quot;&gt;&lt;property id=&quot;20148&quot; value=&quot;5&quot;/&gt;&lt;property id=&quot;20300&quot; value=&quot;Slide 21 - &amp;quot;Notes for Tuesday Sept 09, 2014 16:00 – 18:00&amp;quot;&quot;/&gt;&lt;property id=&quot;20307&quot; value=&quot;546&quot;/&gt;&lt;/object&gt;&lt;object type=&quot;3&quot; unique_id=&quot;13081&quot;&gt;&lt;property id=&quot;20148&quot; value=&quot;5&quot;/&gt;&lt;property id=&quot;20300&quot; value=&quot;Slide 22 - &amp;quot;Notes for Wednesday Sept 10, 2014 09:00 – 10:00&amp;quot;&quot;/&gt;&lt;property id=&quot;20307&quot; value=&quot;560&quot;/&gt;&lt;/object&gt;&lt;object type=&quot;3&quot; unique_id=&quot;13082&quot;&gt;&lt;property id=&quot;20148&quot; value=&quot;5&quot;/&gt;&lt;property id=&quot;20300&quot; value=&quot;Slide 23 - &amp;quot;Goals for November 2014 Meeting&amp;quot;&quot;/&gt;&lt;property id=&quot;20307&quot; value=&quot;470&quot;/&gt;&lt;/object&gt;&lt;object type=&quot;3&quot; unique_id=&quot;13083&quot;&gt;&lt;property id=&quot;20148&quot; value=&quot;5&quot;/&gt;&lt;property id=&quot;20300&quot; value=&quot;Slide 24 - &amp;quot;Conference call times&amp;quot;&quot;/&gt;&lt;property id=&quot;20307&quot; value=&quot;475&quot;/&gt;&lt;/object&gt;&lt;/object&gt;&lt;object type=&quot;8&quot; unique_id=&quot;13109&quot;&gt;&lt;/object&gt;&lt;/object&gt;&lt;/database&gt;"/>
  <p:tag name="MMPROD_NEXTUNIQUEID" val="10010"/>
  <p:tag name="SECTOMILLISECCONVERTED" val="1"/>
</p:tagLst>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122229</TotalTime>
  <Words>905</Words>
  <Application>Microsoft Office PowerPoint</Application>
  <PresentationFormat>全屏显示(4:3)</PresentationFormat>
  <Paragraphs>149</Paragraphs>
  <Slides>10</Slides>
  <Notes>10</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10</vt:i4>
      </vt:variant>
    </vt:vector>
  </HeadingPairs>
  <TitlesOfParts>
    <vt:vector size="12" baseType="lpstr">
      <vt:lpstr>802-11-Submission</vt:lpstr>
      <vt:lpstr>Document</vt:lpstr>
      <vt:lpstr>幻灯片 1</vt:lpstr>
      <vt:lpstr>幻灯片 2</vt:lpstr>
      <vt:lpstr>Participants, Patents, and Duty to Inform</vt:lpstr>
      <vt:lpstr>Call for potentially essential patents </vt:lpstr>
      <vt:lpstr>Guidelines for IEEE-SA Meetings</vt:lpstr>
      <vt:lpstr>Resources – URLs</vt:lpstr>
      <vt:lpstr>Agenda Items for the Week</vt:lpstr>
      <vt:lpstr>IEEE 802.11aj Agenda for the Week</vt:lpstr>
      <vt:lpstr>IEEE 802.11aj Agenda for the Week</vt:lpstr>
      <vt:lpstr> </vt:lpstr>
    </vt:vector>
  </TitlesOfParts>
  <Company>Huawei</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Jiamin CHEN</dc:creator>
  <cp:lastModifiedBy>LocalAccount</cp:lastModifiedBy>
  <cp:revision>3674</cp:revision>
  <cp:lastPrinted>1998-02-10T13:28:06Z</cp:lastPrinted>
  <dcterms:created xsi:type="dcterms:W3CDTF">2007-04-17T18:10:23Z</dcterms:created>
  <dcterms:modified xsi:type="dcterms:W3CDTF">2016-12-08T02:48:32Z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1481025696</vt:lpwstr>
  </property>
</Properties>
</file>