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9" r:id="rId2"/>
    <p:sldId id="270" r:id="rId3"/>
    <p:sldId id="360" r:id="rId4"/>
    <p:sldId id="275" r:id="rId5"/>
    <p:sldId id="382" r:id="rId6"/>
    <p:sldId id="460" r:id="rId7"/>
    <p:sldId id="468" r:id="rId8"/>
    <p:sldId id="446" r:id="rId9"/>
    <p:sldId id="465" r:id="rId10"/>
    <p:sldId id="451" r:id="rId11"/>
    <p:sldId id="464" r:id="rId12"/>
    <p:sldId id="466" r:id="rId13"/>
    <p:sldId id="461" r:id="rId14"/>
    <p:sldId id="467" r:id="rId15"/>
    <p:sldId id="459" r:id="rId16"/>
    <p:sldId id="301" r:id="rId17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163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FFFF00"/>
    <a:srgbClr val="66FF99"/>
    <a:srgbClr val="FF9966"/>
    <a:srgbClr val="FF9933"/>
    <a:srgbClr val="66FFFF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2" autoAdjust="0"/>
    <p:restoredTop sz="97869" autoAdjust="0"/>
  </p:normalViewPr>
  <p:slideViewPr>
    <p:cSldViewPr>
      <p:cViewPr>
        <p:scale>
          <a:sx n="80" d="100"/>
          <a:sy n="80" d="100"/>
        </p:scale>
        <p:origin x="-714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2466" y="7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64524" y="175081"/>
            <a:ext cx="21060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802.11-16/1580r0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5081"/>
            <a:ext cx="92006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F771502A-6538-410D-9F92-7BE935D2C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8213"/>
            <a:r>
              <a:rPr lang="en-US" sz="1200" b="0"/>
              <a:t>Submission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8077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802.11-16/1580r0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701675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19163"/>
            <a:r>
              <a:rPr lang="en-US" sz="1200" b="0"/>
              <a:t>Submission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568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802.11-16/1580r0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January 2017</a:t>
            </a:r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(HP Enterprise)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D0B8B295-F92D-467A-B866-1ED57ECAAB6C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61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482353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802.11-16/1580r0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802.11-16/1580r0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802.11-16/1313r4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4" y="96075"/>
            <a:ext cx="1198983" cy="215444"/>
          </a:xfrm>
        </p:spPr>
        <p:txBody>
          <a:bodyPr/>
          <a:lstStyle/>
          <a:p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7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802.11-16/1580r0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802.11-16/1580r0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802.11-16/1580r0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802.11-16/1580r0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9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802.11-16/1580r0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January 2017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(HP Enterprise)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E7628765-BB07-4236-84F8-D507B9C5330C}" type="slidenum">
              <a:rPr lang="en-US" sz="1200" b="0" smtClean="0"/>
              <a:pPr/>
              <a:t>2</a:t>
            </a:fld>
            <a:endParaRPr lang="en-US" sz="1200" b="0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87347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802.11-16/1580r0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236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802.11-16/1580r0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802.11-16/1580r0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7119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802.11-16/1580r0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802.11-16/1580r0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802.11-16/1580r0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802.11-16/1580r0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E5CBE4F-402A-49FC-A06A-9C974296C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54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2E031F0-8644-40AC-ABB2-532CF6186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41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49AE03E-796B-4873-946A-B6AA9F6A9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624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035A483-3080-47E4-BD07-3D33495BC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7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65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FDD5300-2866-4D79-87F5-BB55E78B9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3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338C2F6-F105-433A-AAB6-76B0B679D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4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9B25F80-8C11-467D-8E41-C1B0ECCD1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1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89681A-9631-497E-ACB4-B757B377D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15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979DB56-C54D-4700-A77E-3F886BE74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12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EA2AD29-FE18-41FA-84E3-53BD235C0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47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5375AF5-85D9-46A1-B7D8-F799CB6B2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7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1579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31D45EC1-4C6A-4C4C-A230-3BDF24B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dirty="0"/>
              <a:t>doc.: IEEE </a:t>
            </a:r>
            <a:r>
              <a:rPr lang="en-US" sz="1800" dirty="0" smtClean="0"/>
              <a:t>802.11-16/1580r0</a:t>
            </a:r>
            <a:endParaRPr lang="en-US" sz="1800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1510-02-AANI-reply-to-liaison-from-3gpp-ran2-on-estimated-throughput-11-16-1384.doc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1573-03-AANI-draft-ls-from-802-11-to-3gpp-ran-requesting-status-and-information-on-radio-level-integration.doc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January 2017</a:t>
            </a:r>
            <a:endParaRPr lang="en-US" sz="180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802.11 January 2017 WG Motions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2017-01-19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graphicFrame>
        <p:nvGraphicFramePr>
          <p:cNvPr id="307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2028979"/>
              </p:ext>
            </p:extLst>
          </p:nvPr>
        </p:nvGraphicFramePr>
        <p:xfrm>
          <a:off x="534988" y="2316163"/>
          <a:ext cx="7540625" cy="2505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6" name="Document" r:id="rId4" imgW="8540406" imgH="2836102" progId="Word.Document.8">
                  <p:embed/>
                </p:oleObj>
              </mc:Choice>
              <mc:Fallback>
                <p:oleObj name="Document" r:id="rId4" imgW="8540406" imgH="2836102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988" y="2316163"/>
                        <a:ext cx="7540625" cy="2505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/>
              <a:t>Authors:</a:t>
            </a:r>
            <a:endParaRPr lang="en-US" sz="2000" b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Submit new standards to ISO/IEC JTC1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305800" cy="4495800"/>
          </a:xfrm>
        </p:spPr>
        <p:txBody>
          <a:bodyPr/>
          <a:lstStyle/>
          <a:p>
            <a:r>
              <a:rPr lang="en-AU" dirty="0"/>
              <a:t>Motion </a:t>
            </a:r>
            <a:r>
              <a:rPr lang="en-AU" dirty="0" smtClean="0"/>
              <a:t>: </a:t>
            </a:r>
            <a:r>
              <a:rPr lang="en-AU" sz="2400" b="1" dirty="0" smtClean="0"/>
              <a:t>IEEE </a:t>
            </a:r>
            <a:r>
              <a:rPr lang="en-AU" sz="2400" b="1" dirty="0"/>
              <a:t>802.11 WG approves the submission </a:t>
            </a:r>
            <a:r>
              <a:rPr lang="en-AU" sz="2400" b="1" dirty="0" smtClean="0"/>
              <a:t>of </a:t>
            </a:r>
          </a:p>
          <a:p>
            <a:pPr lvl="2"/>
            <a:r>
              <a:rPr lang="en-AU" sz="2200" b="1" dirty="0" smtClean="0"/>
              <a:t>IEEE </a:t>
            </a:r>
            <a:r>
              <a:rPr lang="en-AU" sz="2200" b="1" dirty="0"/>
              <a:t>802.11-2016, </a:t>
            </a:r>
            <a:endParaRPr lang="en-AU" sz="2200" b="1" dirty="0" smtClean="0"/>
          </a:p>
          <a:p>
            <a:pPr lvl="2"/>
            <a:r>
              <a:rPr lang="en-AU" sz="2200" b="1" dirty="0" smtClean="0"/>
              <a:t>IEEE </a:t>
            </a:r>
            <a:r>
              <a:rPr lang="en-AU" sz="2200" b="1" dirty="0"/>
              <a:t>802.11ai-2016 and </a:t>
            </a:r>
            <a:endParaRPr lang="en-AU" sz="2200" b="1" dirty="0" smtClean="0"/>
          </a:p>
          <a:p>
            <a:pPr lvl="2"/>
            <a:r>
              <a:rPr lang="en-AU" sz="2200" b="1" dirty="0" smtClean="0"/>
              <a:t>IEEE </a:t>
            </a:r>
            <a:r>
              <a:rPr lang="en-AU" sz="2200" b="1" dirty="0"/>
              <a:t>802.11ah-2016 </a:t>
            </a:r>
            <a:r>
              <a:rPr lang="en-AU" sz="2200" b="1" dirty="0" smtClean="0"/>
              <a:t>(upon publication)</a:t>
            </a:r>
          </a:p>
          <a:p>
            <a:pPr marL="457200" lvl="1" indent="0">
              <a:buNone/>
            </a:pPr>
            <a:r>
              <a:rPr lang="en-AU" sz="2400" b="1" dirty="0" smtClean="0"/>
              <a:t>to </a:t>
            </a:r>
            <a:r>
              <a:rPr lang="en-AU" sz="2400" b="1" dirty="0"/>
              <a:t>ISO/IEC JTC1 for ratification as ISO/IEC/IEEE international standards under the PSDO agreement</a:t>
            </a:r>
          </a:p>
          <a:p>
            <a:endParaRPr lang="en-AU" dirty="0" smtClean="0"/>
          </a:p>
          <a:p>
            <a:r>
              <a:rPr lang="en-AU" dirty="0" smtClean="0"/>
              <a:t>Moved</a:t>
            </a:r>
            <a:r>
              <a:rPr lang="en-AU" dirty="0"/>
              <a:t>: Peter Yee</a:t>
            </a:r>
          </a:p>
          <a:p>
            <a:r>
              <a:rPr lang="en-AU" dirty="0"/>
              <a:t>Seconded: </a:t>
            </a:r>
          </a:p>
          <a:p>
            <a:r>
              <a:rPr lang="en-AU" dirty="0"/>
              <a:t>Result:</a:t>
            </a:r>
          </a:p>
          <a:p>
            <a:pPr marL="457200" lvl="1" indent="0">
              <a:buNone/>
            </a:pP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January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429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Liaise P802.11aq to ISO IEC/JTC1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305800" cy="4495800"/>
          </a:xfrm>
        </p:spPr>
        <p:txBody>
          <a:bodyPr/>
          <a:lstStyle/>
          <a:p>
            <a:r>
              <a:rPr lang="en-AU" dirty="0"/>
              <a:t>Motion </a:t>
            </a:r>
          </a:p>
          <a:p>
            <a:r>
              <a:rPr lang="en-GB" dirty="0" smtClean="0"/>
              <a:t>Liaise the </a:t>
            </a:r>
            <a:r>
              <a:rPr lang="en-GB" dirty="0"/>
              <a:t>following </a:t>
            </a:r>
            <a:r>
              <a:rPr lang="en-GB" dirty="0" smtClean="0"/>
              <a:t>draft </a:t>
            </a:r>
            <a:r>
              <a:rPr lang="en-GB" dirty="0"/>
              <a:t>to ISO/IEC JTC1/SC6 under the PSDO </a:t>
            </a:r>
            <a:r>
              <a:rPr lang="en-GB" dirty="0" smtClean="0"/>
              <a:t>agreement</a:t>
            </a:r>
          </a:p>
          <a:p>
            <a:pPr lvl="1"/>
            <a:r>
              <a:rPr lang="en-AU" sz="2400" dirty="0" smtClean="0"/>
              <a:t>P802.11aq D7.0 </a:t>
            </a:r>
          </a:p>
          <a:p>
            <a:endParaRPr lang="en-AU" dirty="0" smtClean="0"/>
          </a:p>
          <a:p>
            <a:r>
              <a:rPr lang="en-AU" dirty="0" smtClean="0"/>
              <a:t>Moved</a:t>
            </a:r>
            <a:r>
              <a:rPr lang="en-AU" dirty="0"/>
              <a:t>: Peter Yee</a:t>
            </a:r>
          </a:p>
          <a:p>
            <a:r>
              <a:rPr lang="en-AU" dirty="0"/>
              <a:t>Seconded:</a:t>
            </a:r>
          </a:p>
          <a:p>
            <a:r>
              <a:rPr lang="en-AU" dirty="0"/>
              <a:t>Result:</a:t>
            </a:r>
          </a:p>
          <a:p>
            <a:pPr marL="457200" lvl="1" indent="0">
              <a:buNone/>
            </a:pP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January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25775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TGaj</a:t>
            </a:r>
            <a:r>
              <a:rPr lang="en-US" dirty="0" smtClean="0"/>
              <a:t> Working Group LB D5.0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305800" cy="4495800"/>
          </a:xfrm>
        </p:spPr>
        <p:txBody>
          <a:bodyPr/>
          <a:lstStyle/>
          <a:p>
            <a:pPr lvl="0"/>
            <a:r>
              <a:rPr lang="en-US" dirty="0" smtClean="0"/>
              <a:t>Having </a:t>
            </a:r>
            <a:r>
              <a:rPr lang="en-US" dirty="0"/>
              <a:t>approved comment resolutions for all of the comments received from </a:t>
            </a:r>
            <a:r>
              <a:rPr lang="en-US" dirty="0" smtClean="0"/>
              <a:t>LB226 </a:t>
            </a:r>
            <a:r>
              <a:rPr lang="en-US" dirty="0"/>
              <a:t>on </a:t>
            </a:r>
            <a:r>
              <a:rPr lang="en-US" dirty="0" err="1" smtClean="0"/>
              <a:t>TGaj</a:t>
            </a:r>
            <a:r>
              <a:rPr lang="en-US" dirty="0" smtClean="0"/>
              <a:t> Draft D4.0 </a:t>
            </a:r>
            <a:r>
              <a:rPr lang="en-US" dirty="0"/>
              <a:t>as contained in document </a:t>
            </a:r>
            <a:r>
              <a:rPr lang="en-US" altLang="en-US" dirty="0" smtClean="0"/>
              <a:t>11-17/0158r1</a:t>
            </a:r>
            <a:r>
              <a:rPr lang="en-US" dirty="0" smtClean="0"/>
              <a:t>,</a:t>
            </a:r>
            <a:endParaRPr lang="en-US" dirty="0"/>
          </a:p>
          <a:p>
            <a:pPr lvl="1"/>
            <a:r>
              <a:rPr lang="en-US" dirty="0"/>
              <a:t>Instruct the editor to prepare Draft </a:t>
            </a:r>
            <a:r>
              <a:rPr lang="en-US" dirty="0" smtClean="0"/>
              <a:t>D5.0 </a:t>
            </a:r>
            <a:r>
              <a:rPr lang="en-US" dirty="0"/>
              <a:t>incorporating these resolutions </a:t>
            </a:r>
            <a:r>
              <a:rPr lang="en-US" dirty="0" smtClean="0"/>
              <a:t>and</a:t>
            </a:r>
            <a:endParaRPr lang="en-US" dirty="0"/>
          </a:p>
          <a:p>
            <a:pPr lvl="1"/>
            <a:r>
              <a:rPr lang="en-US" dirty="0"/>
              <a:t>Approve a 15 day Working Group Recirculation Ballot asking the question “Should </a:t>
            </a:r>
            <a:r>
              <a:rPr lang="en-US" dirty="0" err="1" smtClean="0"/>
              <a:t>TGaj</a:t>
            </a:r>
            <a:r>
              <a:rPr lang="en-US" dirty="0" smtClean="0"/>
              <a:t> Draft_D5.0 </a:t>
            </a:r>
            <a:r>
              <a:rPr lang="en-US" dirty="0"/>
              <a:t>be forwarded to Sponsor Ballot?”</a:t>
            </a:r>
          </a:p>
          <a:p>
            <a:r>
              <a:rPr lang="en-GB" dirty="0" smtClean="0"/>
              <a:t>Moved: </a:t>
            </a:r>
            <a:r>
              <a:rPr lang="en-GB" dirty="0" err="1" smtClean="0"/>
              <a:t>Jiamin</a:t>
            </a:r>
            <a:r>
              <a:rPr lang="en-GB" dirty="0" smtClean="0"/>
              <a:t> Chen on </a:t>
            </a:r>
            <a:r>
              <a:rPr lang="en-GB" dirty="0"/>
              <a:t>behalf of </a:t>
            </a:r>
            <a:r>
              <a:rPr lang="en-US" dirty="0" err="1" smtClean="0"/>
              <a:t>TGaj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Result:</a:t>
            </a:r>
          </a:p>
          <a:p>
            <a:r>
              <a:rPr lang="en-GB" sz="2000" dirty="0" smtClean="0"/>
              <a:t>TG </a:t>
            </a:r>
            <a:r>
              <a:rPr lang="en-GB" sz="2000" dirty="0"/>
              <a:t>vote: </a:t>
            </a:r>
            <a:r>
              <a:rPr lang="en-GB" sz="2000" dirty="0" smtClean="0"/>
              <a:t>Moved: Haiming Wang Seconded: </a:t>
            </a:r>
            <a:r>
              <a:rPr lang="en-GB" sz="2000" dirty="0" err="1" smtClean="0"/>
              <a:t>Dejian</a:t>
            </a:r>
            <a:r>
              <a:rPr lang="en-GB" sz="2000" dirty="0" smtClean="0"/>
              <a:t> Li Result: 5-0-0</a:t>
            </a:r>
            <a:endParaRPr lang="en-US" sz="2000" dirty="0" smtClean="0"/>
          </a:p>
          <a:p>
            <a:pPr marL="457200" lvl="1" indent="0">
              <a:buNone/>
            </a:pP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40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TGax</a:t>
            </a:r>
            <a:r>
              <a:rPr lang="en-US" dirty="0" smtClean="0"/>
              <a:t> ad-hoc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305800" cy="4495800"/>
          </a:xfrm>
        </p:spPr>
        <p:txBody>
          <a:bodyPr/>
          <a:lstStyle/>
          <a:p>
            <a:r>
              <a:rPr lang="en-GB" altLang="en-US" dirty="0"/>
              <a:t>Authorize </a:t>
            </a:r>
            <a:r>
              <a:rPr lang="en-GB" altLang="en-US" dirty="0" err="1"/>
              <a:t>TGax</a:t>
            </a:r>
            <a:r>
              <a:rPr lang="en-GB" altLang="en-US" dirty="0"/>
              <a:t> to hold an ad-hoc meeting on March 8-10  in San Diego, for the purpose of comment resolution.</a:t>
            </a:r>
            <a:endParaRPr lang="en-US" altLang="en-US" dirty="0"/>
          </a:p>
          <a:p>
            <a:pPr marL="0" indent="0">
              <a:buNone/>
            </a:pPr>
            <a:endParaRPr lang="en-US" altLang="en-US" dirty="0"/>
          </a:p>
          <a:p>
            <a:r>
              <a:rPr lang="en-GB" altLang="en-US" dirty="0" smtClean="0"/>
              <a:t>Moved </a:t>
            </a:r>
            <a:r>
              <a:rPr lang="en-GB" altLang="en-US" dirty="0"/>
              <a:t>by </a:t>
            </a:r>
            <a:r>
              <a:rPr lang="en-GB" altLang="en-US" dirty="0" smtClean="0"/>
              <a:t>Osama </a:t>
            </a:r>
            <a:r>
              <a:rPr lang="en-GB" altLang="en-US" dirty="0" err="1" smtClean="0"/>
              <a:t>Aboul-Magd</a:t>
            </a:r>
            <a:r>
              <a:rPr lang="en-GB" altLang="en-US" dirty="0" smtClean="0"/>
              <a:t> on </a:t>
            </a:r>
            <a:r>
              <a:rPr lang="en-GB" altLang="en-US" dirty="0"/>
              <a:t>behalf of </a:t>
            </a:r>
            <a:r>
              <a:rPr lang="en-GB" altLang="en-US" dirty="0" err="1" smtClean="0"/>
              <a:t>TGax</a:t>
            </a:r>
            <a:endParaRPr lang="en-US" altLang="en-US" dirty="0"/>
          </a:p>
          <a:p>
            <a:endParaRPr lang="en-GB" altLang="en-US" dirty="0" smtClean="0"/>
          </a:p>
          <a:p>
            <a:r>
              <a:rPr lang="en-GB" altLang="en-US" dirty="0" smtClean="0"/>
              <a:t>Result</a:t>
            </a:r>
            <a:r>
              <a:rPr lang="en-GB" altLang="en-US" dirty="0"/>
              <a:t>: </a:t>
            </a:r>
          </a:p>
          <a:p>
            <a:r>
              <a:rPr lang="en-GB" altLang="en-US" dirty="0" err="1" smtClean="0"/>
              <a:t>TGax</a:t>
            </a:r>
            <a:r>
              <a:rPr lang="en-GB" altLang="en-US" dirty="0" smtClean="0"/>
              <a:t> result: Moved: Bin Tian,  Seconded: </a:t>
            </a:r>
            <a:r>
              <a:rPr lang="en-GB" altLang="en-US" dirty="0" err="1" smtClean="0"/>
              <a:t>Yasu</a:t>
            </a:r>
            <a:r>
              <a:rPr lang="en-GB" altLang="en-US" dirty="0" smtClean="0"/>
              <a:t> Inoue, Result: </a:t>
            </a:r>
            <a:r>
              <a:rPr lang="en-GB" altLang="en-US" dirty="0" smtClean="0"/>
              <a:t> 55-0-11</a:t>
            </a:r>
            <a:endParaRPr lang="en-GB" alt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January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27175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Revision PAR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305800" cy="4495800"/>
          </a:xfrm>
        </p:spPr>
        <p:txBody>
          <a:bodyPr/>
          <a:lstStyle/>
          <a:p>
            <a:r>
              <a:rPr lang="en-GB" altLang="en-US" dirty="0"/>
              <a:t>Believing that the PAR contained in the document referenced below meets IEEE-SA guidelines,</a:t>
            </a:r>
            <a:endParaRPr lang="en-US" altLang="en-US" dirty="0"/>
          </a:p>
          <a:p>
            <a:r>
              <a:rPr lang="en-GB" altLang="en-US" dirty="0" smtClean="0"/>
              <a:t>Submit the revision PAR </a:t>
            </a:r>
            <a:r>
              <a:rPr lang="en-GB" altLang="en-US" dirty="0"/>
              <a:t>contained in </a:t>
            </a:r>
            <a:r>
              <a:rPr lang="en-GB" altLang="en-US" dirty="0" smtClean="0"/>
              <a:t>11-17/0004r1 </a:t>
            </a:r>
            <a:r>
              <a:rPr lang="en-GB" altLang="en-US" dirty="0"/>
              <a:t>to </a:t>
            </a:r>
            <a:r>
              <a:rPr lang="en-GB" altLang="en-US" dirty="0" smtClean="0"/>
              <a:t>the IEEE </a:t>
            </a:r>
            <a:r>
              <a:rPr lang="en-GB" altLang="en-US" dirty="0"/>
              <a:t>802 EC for approval </a:t>
            </a:r>
            <a:r>
              <a:rPr lang="en-GB" altLang="en-US" dirty="0" smtClean="0"/>
              <a:t>and forwarding to </a:t>
            </a:r>
            <a:r>
              <a:rPr lang="en-GB" altLang="en-US" dirty="0" err="1"/>
              <a:t>NesCom</a:t>
            </a:r>
            <a:r>
              <a:rPr lang="en-GB" altLang="en-US" dirty="0"/>
              <a:t>.</a:t>
            </a:r>
          </a:p>
          <a:p>
            <a:endParaRPr lang="en-GB" altLang="en-US" b="0" dirty="0"/>
          </a:p>
          <a:p>
            <a:r>
              <a:rPr lang="en-GB" altLang="en-US" dirty="0"/>
              <a:t>Moved: </a:t>
            </a:r>
            <a:r>
              <a:rPr lang="en-GB" altLang="en-US" dirty="0" smtClean="0"/>
              <a:t>Dorothy Stanley</a:t>
            </a:r>
            <a:endParaRPr lang="en-GB" altLang="en-US" dirty="0"/>
          </a:p>
          <a:p>
            <a:r>
              <a:rPr lang="en-GB" altLang="en-US" dirty="0"/>
              <a:t>Seconded: </a:t>
            </a:r>
          </a:p>
          <a:p>
            <a:r>
              <a:rPr lang="en-GB" altLang="en-US" dirty="0"/>
              <a:t>Result: 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January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81531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Friday – EC Motions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January 2017</a:t>
            </a:r>
            <a:endParaRPr lang="en-US" sz="180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153400" cy="4572000"/>
          </a:xfrm>
        </p:spPr>
        <p:txBody>
          <a:bodyPr/>
          <a:lstStyle/>
          <a:p>
            <a:r>
              <a:rPr lang="en-US" b="0" dirty="0" smtClean="0"/>
              <a:t>This document is a composite of all 802.11 sub-group motions that are brought to the January 2017 802.11 WG plenary meetings and EC meetings.</a:t>
            </a:r>
          </a:p>
          <a:p>
            <a:r>
              <a:rPr lang="en-US" b="0" dirty="0" smtClean="0"/>
              <a:t>Revisions</a:t>
            </a:r>
          </a:p>
          <a:p>
            <a:pPr lvl="1"/>
            <a:r>
              <a:rPr lang="en-US" b="0" dirty="0" smtClean="0"/>
              <a:t>R0: containing motions for </a:t>
            </a:r>
            <a:r>
              <a:rPr lang="en-US" dirty="0" smtClean="0"/>
              <a:t>Friday</a:t>
            </a:r>
            <a:r>
              <a:rPr lang="en-US" b="0" dirty="0" smtClean="0"/>
              <a:t> WG11 plenary</a:t>
            </a:r>
          </a:p>
          <a:p>
            <a:pPr lvl="1"/>
            <a:r>
              <a:rPr lang="en-US" b="0" dirty="0" smtClean="0"/>
              <a:t>R1: at conclusion of  </a:t>
            </a:r>
            <a:r>
              <a:rPr lang="en-US" dirty="0" smtClean="0"/>
              <a:t>Friday</a:t>
            </a:r>
            <a:r>
              <a:rPr lang="en-US" b="0" dirty="0" smtClean="0"/>
              <a:t> WG11 plenary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b="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Wednesday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5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Friday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54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2017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6014210"/>
              </p:ext>
            </p:extLst>
          </p:nvPr>
        </p:nvGraphicFramePr>
        <p:xfrm>
          <a:off x="152400" y="914400"/>
          <a:ext cx="8839200" cy="4278832"/>
        </p:xfrm>
        <a:graphic>
          <a:graphicData uri="http://schemas.openxmlformats.org/drawingml/2006/table">
            <a:tbl>
              <a:tblPr/>
              <a:tblGrid>
                <a:gridCol w="2057400"/>
                <a:gridCol w="3810000"/>
                <a:gridCol w="1558227"/>
                <a:gridCol w="1413573"/>
              </a:tblGrid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</a:t>
                      </a:r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</a:t>
                      </a:r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13, Mar 6th 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TGaj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Thurs Mar 2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ARC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With 10 day notice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TGak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30, Feb 13, 20, 27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TGaq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Friday Feb 10, 17, 24, Mar 3, 10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2385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 Feb 2, 23, Mar 30</a:t>
                      </a:r>
                      <a:b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</a:br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 Feb 16, Mar 2, 23, Apr 6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 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4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TGay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Feb 15, 22, Mar 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TGaz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Wed Mar 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TGba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Feb 6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  <a:p>
                      <a:pPr algn="l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Feb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Feb 27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LC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TIG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Feb 13, Mar 6, Apr 10, May 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TBA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57674" y="5705311"/>
            <a:ext cx="8651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Move to approve:   Seconded:    Result: 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2823117" y="152400"/>
            <a:ext cx="2250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Teleconferences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18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TGba</a:t>
            </a:r>
            <a:r>
              <a:rPr lang="en-US" dirty="0" smtClean="0"/>
              <a:t> Chair Confirmation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305800" cy="4495800"/>
          </a:xfrm>
        </p:spPr>
        <p:txBody>
          <a:bodyPr/>
          <a:lstStyle/>
          <a:p>
            <a:pPr lvl="0"/>
            <a:r>
              <a:rPr lang="en-US" dirty="0"/>
              <a:t>Move to confirm Minyoung Park as </a:t>
            </a:r>
            <a:r>
              <a:rPr lang="en-US" dirty="0" err="1" smtClean="0"/>
              <a:t>TGba</a:t>
            </a:r>
            <a:r>
              <a:rPr lang="en-US" dirty="0" smtClean="0"/>
              <a:t> </a:t>
            </a:r>
            <a:r>
              <a:rPr lang="en-US" dirty="0"/>
              <a:t>chair.</a:t>
            </a:r>
          </a:p>
          <a:p>
            <a:pPr lvl="0"/>
            <a:endParaRPr lang="en-US" dirty="0"/>
          </a:p>
          <a:p>
            <a:pPr lvl="0"/>
            <a:r>
              <a:rPr lang="en-GB" dirty="0"/>
              <a:t>Moved: </a:t>
            </a:r>
            <a:endParaRPr lang="en-US" dirty="0"/>
          </a:p>
          <a:p>
            <a:pPr lvl="0"/>
            <a:r>
              <a:rPr lang="en-GB" dirty="0" smtClean="0"/>
              <a:t>Seconded</a:t>
            </a:r>
            <a:r>
              <a:rPr lang="en-GB" dirty="0"/>
              <a:t>:</a:t>
            </a:r>
            <a:endParaRPr lang="en-US" dirty="0"/>
          </a:p>
          <a:p>
            <a:pPr lvl="0"/>
            <a:r>
              <a:rPr lang="en-GB" dirty="0"/>
              <a:t>Result: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GB" altLang="en-US" dirty="0" smtClean="0"/>
          </a:p>
          <a:p>
            <a:r>
              <a:rPr lang="en-US" i="1" dirty="0"/>
              <a:t>From </a:t>
            </a:r>
            <a:r>
              <a:rPr lang="en-US" i="1" dirty="0" smtClean="0"/>
              <a:t>11-14-629r16, </a:t>
            </a:r>
            <a:r>
              <a:rPr lang="en-US" i="1" dirty="0"/>
              <a:t>section 4.2: “The TG Chair shall be appointed by the WG Chair and confirmed by a WG majority approval.”</a:t>
            </a:r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January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55490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AANI Vice Chair Confirmation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305800" cy="4495800"/>
          </a:xfrm>
        </p:spPr>
        <p:txBody>
          <a:bodyPr/>
          <a:lstStyle/>
          <a:p>
            <a:pPr lvl="0"/>
            <a:r>
              <a:rPr lang="en-US" dirty="0"/>
              <a:t>Move to confirm </a:t>
            </a:r>
            <a:r>
              <a:rPr lang="en-US" dirty="0" smtClean="0"/>
              <a:t> Roger Marks as AANI Vice-chair</a:t>
            </a:r>
            <a:r>
              <a:rPr lang="en-US" dirty="0"/>
              <a:t>.</a:t>
            </a:r>
          </a:p>
          <a:p>
            <a:pPr lvl="0"/>
            <a:endParaRPr lang="en-US" dirty="0"/>
          </a:p>
          <a:p>
            <a:pPr lvl="0"/>
            <a:r>
              <a:rPr lang="en-GB" dirty="0"/>
              <a:t>Moved: </a:t>
            </a:r>
            <a:r>
              <a:rPr lang="en-GB" dirty="0" smtClean="0"/>
              <a:t>Joseph Levy</a:t>
            </a:r>
            <a:endParaRPr lang="en-US" dirty="0"/>
          </a:p>
          <a:p>
            <a:pPr lvl="0"/>
            <a:r>
              <a:rPr lang="en-GB" dirty="0" smtClean="0"/>
              <a:t>Seconded</a:t>
            </a:r>
            <a:r>
              <a:rPr lang="en-GB" dirty="0"/>
              <a:t>:</a:t>
            </a:r>
            <a:endParaRPr lang="en-US" dirty="0"/>
          </a:p>
          <a:p>
            <a:pPr lvl="0"/>
            <a:r>
              <a:rPr lang="en-GB" dirty="0"/>
              <a:t>Result: </a:t>
            </a:r>
            <a:endParaRPr lang="en-GB" dirty="0" smtClean="0"/>
          </a:p>
          <a:p>
            <a:pPr lvl="0"/>
            <a:endParaRPr lang="en-GB" dirty="0"/>
          </a:p>
          <a:p>
            <a:pPr lvl="0"/>
            <a:r>
              <a:rPr lang="en-GB" dirty="0" smtClean="0"/>
              <a:t>AANI </a:t>
            </a:r>
            <a:r>
              <a:rPr lang="en-GB" dirty="0" smtClean="0"/>
              <a:t>straw poll result</a:t>
            </a:r>
            <a:r>
              <a:rPr lang="en-GB" dirty="0" smtClean="0"/>
              <a:t>: 16-0-0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January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71084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Liaison response to 3GPP RAN2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8305800" cy="45720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AU" sz="2800" b="1" dirty="0">
                <a:ea typeface="+mn-ea"/>
                <a:cs typeface="+mn-cs"/>
              </a:rPr>
              <a:t>The IEEE 802.11 WG approves sending the response in </a:t>
            </a:r>
            <a:r>
              <a:rPr lang="en-AU" sz="2800" b="1" dirty="0" smtClean="0">
                <a:ea typeface="+mn-ea"/>
                <a:cs typeface="+mn-cs"/>
                <a:hlinkClick r:id="rId3"/>
              </a:rPr>
              <a:t>11-16-1510r2</a:t>
            </a:r>
            <a:r>
              <a:rPr lang="en-AU" sz="2800" b="1" dirty="0" smtClean="0">
                <a:ea typeface="+mn-ea"/>
                <a:cs typeface="+mn-cs"/>
              </a:rPr>
              <a:t> </a:t>
            </a:r>
            <a:r>
              <a:rPr lang="en-AU" sz="2800" b="1" dirty="0">
                <a:ea typeface="+mn-ea"/>
                <a:cs typeface="+mn-cs"/>
              </a:rPr>
              <a:t>to 3GPP RAN2 in response to their liaison in 11-16-1384, granting the WG chair editorial license</a:t>
            </a:r>
          </a:p>
          <a:p>
            <a:r>
              <a:rPr lang="en-AU" sz="2800" b="1" dirty="0"/>
              <a:t>Moved</a:t>
            </a:r>
            <a:r>
              <a:rPr lang="en-AU" sz="2800" b="1" dirty="0" smtClean="0"/>
              <a:t>: Joseph Levy</a:t>
            </a:r>
            <a:endParaRPr lang="en-AU" sz="2800" b="1" dirty="0"/>
          </a:p>
          <a:p>
            <a:r>
              <a:rPr lang="en-AU" sz="2800" b="1" dirty="0"/>
              <a:t>Seconded</a:t>
            </a:r>
            <a:r>
              <a:rPr lang="en-AU" sz="2800" b="1" dirty="0" smtClean="0"/>
              <a:t>: </a:t>
            </a:r>
            <a:endParaRPr lang="en-AU" sz="2800" b="1" dirty="0"/>
          </a:p>
          <a:p>
            <a:r>
              <a:rPr lang="en-AU" sz="2800" b="1" dirty="0"/>
              <a:t>Result</a:t>
            </a:r>
            <a:r>
              <a:rPr lang="en-AU" sz="2800" b="1" dirty="0" smtClean="0"/>
              <a:t>:</a:t>
            </a:r>
          </a:p>
          <a:p>
            <a:endParaRPr lang="en-AU" b="1" dirty="0" smtClean="0"/>
          </a:p>
          <a:p>
            <a:r>
              <a:rPr lang="en-AU" b="1" dirty="0" smtClean="0"/>
              <a:t>AANI Straw Poll result: 20-0-2</a:t>
            </a:r>
            <a:endParaRPr lang="en-AU" b="1" dirty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January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9374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Liaison response to 3GPP RAN TSG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8305800" cy="48006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AU" sz="2800" b="1" dirty="0">
                <a:ea typeface="+mn-ea"/>
                <a:cs typeface="+mn-cs"/>
              </a:rPr>
              <a:t>The IEEE 802.11 WG approves sending the response in </a:t>
            </a:r>
            <a:r>
              <a:rPr lang="en-AU" sz="2800" b="1" dirty="0" smtClean="0">
                <a:ea typeface="+mn-ea"/>
                <a:cs typeface="+mn-cs"/>
                <a:hlinkClick r:id="rId3"/>
              </a:rPr>
              <a:t>11-16-1573r3</a:t>
            </a:r>
            <a:r>
              <a:rPr lang="en-AU" sz="2800" b="1" dirty="0" smtClean="0">
                <a:ea typeface="+mn-ea"/>
                <a:cs typeface="+mn-cs"/>
              </a:rPr>
              <a:t> </a:t>
            </a:r>
            <a:r>
              <a:rPr lang="en-AU" sz="2800" b="1" dirty="0">
                <a:ea typeface="+mn-ea"/>
                <a:cs typeface="+mn-cs"/>
              </a:rPr>
              <a:t>to 3GPP </a:t>
            </a:r>
            <a:r>
              <a:rPr lang="en-AU" sz="2800" b="1" dirty="0" smtClean="0">
                <a:ea typeface="+mn-ea"/>
                <a:cs typeface="+mn-cs"/>
              </a:rPr>
              <a:t>RAN TSG </a:t>
            </a:r>
            <a:r>
              <a:rPr lang="en-AU" sz="2800" b="1" dirty="0">
                <a:ea typeface="+mn-ea"/>
                <a:cs typeface="+mn-cs"/>
              </a:rPr>
              <a:t>in </a:t>
            </a:r>
            <a:r>
              <a:rPr lang="en-AU" sz="2800" b="1" dirty="0" smtClean="0">
                <a:ea typeface="+mn-ea"/>
                <a:cs typeface="+mn-cs"/>
              </a:rPr>
              <a:t>response to their actions related to the IEEE 802.11 liaison in 11-16-1101, </a:t>
            </a:r>
            <a:r>
              <a:rPr lang="en-AU" sz="2800" b="1" dirty="0">
                <a:ea typeface="+mn-ea"/>
                <a:cs typeface="+mn-cs"/>
              </a:rPr>
              <a:t>granting the WG chair editorial license</a:t>
            </a:r>
          </a:p>
          <a:p>
            <a:r>
              <a:rPr lang="en-AU" sz="2800" b="1" dirty="0"/>
              <a:t>Moved</a:t>
            </a:r>
            <a:r>
              <a:rPr lang="en-AU" sz="2800" b="1" dirty="0" smtClean="0"/>
              <a:t>: Joseph Levy</a:t>
            </a:r>
            <a:endParaRPr lang="en-AU" sz="2800" b="1" dirty="0"/>
          </a:p>
          <a:p>
            <a:r>
              <a:rPr lang="en-AU" sz="2800" b="1" dirty="0"/>
              <a:t>Seconded</a:t>
            </a:r>
            <a:r>
              <a:rPr lang="en-AU" sz="2800" b="1" dirty="0" smtClean="0"/>
              <a:t>: </a:t>
            </a:r>
            <a:endParaRPr lang="en-AU" sz="2800" b="1" dirty="0"/>
          </a:p>
          <a:p>
            <a:r>
              <a:rPr lang="en-AU" sz="2800" b="1" dirty="0"/>
              <a:t>Result</a:t>
            </a:r>
            <a:r>
              <a:rPr lang="en-AU" sz="2800" b="1" dirty="0" smtClean="0"/>
              <a:t>:</a:t>
            </a:r>
          </a:p>
          <a:p>
            <a:r>
              <a:rPr lang="en-AU" sz="2000" b="1" dirty="0" smtClean="0"/>
              <a:t>AANI </a:t>
            </a:r>
            <a:r>
              <a:rPr lang="en-AU" sz="2000" dirty="0" smtClean="0"/>
              <a:t>Motion Moved:  Paul Nikolich Seconded: Stephen McCann R</a:t>
            </a:r>
            <a:r>
              <a:rPr lang="en-AU" sz="2000" b="1" dirty="0" smtClean="0"/>
              <a:t>esult: 16-0-3 </a:t>
            </a:r>
            <a:endParaRPr lang="en-AU" sz="2000" b="1" dirty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January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55101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110500</TotalTime>
  <Words>1005</Words>
  <Application>Microsoft Office PowerPoint</Application>
  <PresentationFormat>On-screen Show (4:3)</PresentationFormat>
  <Paragraphs>253</Paragraphs>
  <Slides>16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Default Design</vt:lpstr>
      <vt:lpstr>Document</vt:lpstr>
      <vt:lpstr>802.11 January 2017 WG Motions</vt:lpstr>
      <vt:lpstr>Abstract</vt:lpstr>
      <vt:lpstr>Wednesday</vt:lpstr>
      <vt:lpstr>Friday</vt:lpstr>
      <vt:lpstr>PowerPoint Presentation</vt:lpstr>
      <vt:lpstr>TGba Chair Confirmation</vt:lpstr>
      <vt:lpstr>AANI Vice Chair Confirmation</vt:lpstr>
      <vt:lpstr>Liaison response to 3GPP RAN2</vt:lpstr>
      <vt:lpstr>Liaison response to 3GPP RAN TSG</vt:lpstr>
      <vt:lpstr>Submit new standards to ISO/IEC JTC1</vt:lpstr>
      <vt:lpstr>Liaise P802.11aq to ISO IEC/JTC1</vt:lpstr>
      <vt:lpstr>TGaj Working Group LB D5.0</vt:lpstr>
      <vt:lpstr>TGax ad-hoc</vt:lpstr>
      <vt:lpstr>Revision PAR</vt:lpstr>
      <vt:lpstr>Friday – EC Motions</vt:lpstr>
      <vt:lpstr>References</vt:lpstr>
    </vt:vector>
  </TitlesOfParts>
  <Company>HPE-Aruba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Motions</dc:title>
  <dc:creator>dstanley@arubanetworks.com;dorothy.stanley@hpe.com</dc:creator>
  <cp:keywords>November 2016 IEEE 802.11 WG motions</cp:keywords>
  <cp:lastModifiedBy>Dorothy Stanley</cp:lastModifiedBy>
  <cp:revision>2227</cp:revision>
  <cp:lastPrinted>1998-02-10T13:28:06Z</cp:lastPrinted>
  <dcterms:created xsi:type="dcterms:W3CDTF">1998-02-10T13:07:52Z</dcterms:created>
  <dcterms:modified xsi:type="dcterms:W3CDTF">2017-01-20T02:25:25Z</dcterms:modified>
</cp:coreProperties>
</file>