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71" r:id="rId2"/>
    <p:sldId id="272" r:id="rId3"/>
    <p:sldId id="304" r:id="rId4"/>
    <p:sldId id="273" r:id="rId5"/>
    <p:sldId id="274" r:id="rId6"/>
    <p:sldId id="275" r:id="rId7"/>
    <p:sldId id="276" r:id="rId8"/>
    <p:sldId id="358" r:id="rId9"/>
    <p:sldId id="307" r:id="rId10"/>
    <p:sldId id="291" r:id="rId11"/>
    <p:sldId id="327" r:id="rId12"/>
    <p:sldId id="359" r:id="rId13"/>
    <p:sldId id="360" r:id="rId14"/>
    <p:sldId id="278" r:id="rId15"/>
    <p:sldId id="357" r:id="rId16"/>
    <p:sldId id="326" r:id="rId17"/>
    <p:sldId id="325" r:id="rId18"/>
    <p:sldId id="305" r:id="rId19"/>
    <p:sldId id="289" r:id="rId20"/>
    <p:sldId id="297" r:id="rId21"/>
    <p:sldId id="303" r:id="rId22"/>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22" autoAdjust="0"/>
    <p:restoredTop sz="95608" autoAdjust="0"/>
  </p:normalViewPr>
  <p:slideViewPr>
    <p:cSldViewPr>
      <p:cViewPr>
        <p:scale>
          <a:sx n="90" d="100"/>
          <a:sy n="90" d="100"/>
        </p:scale>
        <p:origin x="-80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802.11-16/1579r0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January 2017</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802.11-16/1579r0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January 2017</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802.11-16/1579r0</a:t>
            </a:r>
            <a:endParaRPr lang="en-US"/>
          </a:p>
        </p:txBody>
      </p:sp>
      <p:sp>
        <p:nvSpPr>
          <p:cNvPr id="11267" name="Rectangle 3"/>
          <p:cNvSpPr>
            <a:spLocks noGrp="1" noChangeArrowheads="1"/>
          </p:cNvSpPr>
          <p:nvPr>
            <p:ph type="dt" sz="quarter" idx="1"/>
          </p:nvPr>
        </p:nvSpPr>
        <p:spPr>
          <a:noFill/>
        </p:spPr>
        <p:txBody>
          <a:bodyPr/>
          <a:lstStyle/>
          <a:p>
            <a:r>
              <a:rPr lang="en-US" smtClean="0"/>
              <a:t>January 2017</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802.11-16/1579r0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January 2017</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17</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802.11-16/1579r0</a:t>
            </a:r>
            <a:endParaRPr lang="en-US"/>
          </a:p>
        </p:txBody>
      </p:sp>
      <p:sp>
        <p:nvSpPr>
          <p:cNvPr id="12291" name="Rectangle 3"/>
          <p:cNvSpPr>
            <a:spLocks noGrp="1" noChangeArrowheads="1"/>
          </p:cNvSpPr>
          <p:nvPr>
            <p:ph type="dt" sz="quarter" idx="1"/>
          </p:nvPr>
        </p:nvSpPr>
        <p:spPr>
          <a:noFill/>
        </p:spPr>
        <p:txBody>
          <a:bodyPr/>
          <a:lstStyle/>
          <a:p>
            <a:r>
              <a:rPr lang="en-US" smtClean="0"/>
              <a:t>January 2017</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802.11-16/1579r0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January 2017</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802.11-16/1579r0</a:t>
            </a:r>
            <a:endParaRPr lang="en-US"/>
          </a:p>
        </p:txBody>
      </p:sp>
      <p:sp>
        <p:nvSpPr>
          <p:cNvPr id="5" name="Date Placeholder 4"/>
          <p:cNvSpPr>
            <a:spLocks noGrp="1"/>
          </p:cNvSpPr>
          <p:nvPr>
            <p:ph type="dt" idx="11"/>
          </p:nvPr>
        </p:nvSpPr>
        <p:spPr/>
        <p:txBody>
          <a:bodyPr/>
          <a:lstStyle/>
          <a:p>
            <a:pPr>
              <a:defRPr/>
            </a:pPr>
            <a:r>
              <a:rPr lang="en-US" smtClean="0"/>
              <a:t>January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802.11-16/1579r0</a:t>
            </a:r>
            <a:endParaRPr lang="en-US"/>
          </a:p>
        </p:txBody>
      </p:sp>
      <p:sp>
        <p:nvSpPr>
          <p:cNvPr id="13315" name="Rectangle 3"/>
          <p:cNvSpPr>
            <a:spLocks noGrp="1" noChangeArrowheads="1"/>
          </p:cNvSpPr>
          <p:nvPr>
            <p:ph type="dt" sz="quarter" idx="1"/>
          </p:nvPr>
        </p:nvSpPr>
        <p:spPr>
          <a:noFill/>
        </p:spPr>
        <p:txBody>
          <a:bodyPr/>
          <a:lstStyle/>
          <a:p>
            <a:r>
              <a:rPr lang="en-US" smtClean="0"/>
              <a:t>January 2017</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xfrm>
            <a:off x="4249030" y="96239"/>
            <a:ext cx="1963678" cy="215444"/>
          </a:xfrm>
          <a:ln/>
        </p:spPr>
        <p:txBody>
          <a:bodyPr/>
          <a:lstStyle/>
          <a:p>
            <a:r>
              <a:rPr lang="en-US" smtClean="0"/>
              <a:t>doc.: ec-16-0149-00-00EC</a:t>
            </a:r>
            <a:endParaRPr lang="en-US"/>
          </a:p>
        </p:txBody>
      </p:sp>
      <p:sp>
        <p:nvSpPr>
          <p:cNvPr id="5" name="Rectangle 3"/>
          <p:cNvSpPr>
            <a:spLocks noGrp="1" noChangeArrowheads="1"/>
          </p:cNvSpPr>
          <p:nvPr>
            <p:ph type="dt"/>
          </p:nvPr>
        </p:nvSpPr>
        <p:spPr>
          <a:xfrm>
            <a:off x="646863" y="96239"/>
            <a:ext cx="1198983" cy="215444"/>
          </a:xfrm>
          <a:ln/>
        </p:spPr>
        <p:txBody>
          <a:bodyPr/>
          <a:lstStyle/>
          <a:p>
            <a:r>
              <a:rPr lang="en-US" smtClean="0"/>
              <a:t>November 2016</a:t>
            </a:r>
            <a:endParaRPr lang="en-US"/>
          </a:p>
        </p:txBody>
      </p:sp>
      <p:sp>
        <p:nvSpPr>
          <p:cNvPr id="6" name="Rectangle 6"/>
          <p:cNvSpPr>
            <a:spLocks noGrp="1" noChangeArrowheads="1"/>
          </p:cNvSpPr>
          <p:nvPr>
            <p:ph type="ftr"/>
          </p:nvPr>
        </p:nvSpPr>
        <p:spPr>
          <a:xfrm>
            <a:off x="4627338" y="9000621"/>
            <a:ext cx="1944763" cy="184666"/>
          </a:xfrm>
          <a:ln/>
        </p:spPr>
        <p:txBody>
          <a:bodyPr/>
          <a:lstStyle/>
          <a:p>
            <a:r>
              <a:rPr lang="en-US" smtClean="0"/>
              <a:t>Dorothy Stanley, HP Enterprise</a:t>
            </a:r>
            <a:endParaRPr lang="en-US"/>
          </a:p>
        </p:txBody>
      </p:sp>
      <p:sp>
        <p:nvSpPr>
          <p:cNvPr id="7" name="Rectangle 7"/>
          <p:cNvSpPr>
            <a:spLocks noGrp="1" noChangeArrowheads="1"/>
          </p:cNvSpPr>
          <p:nvPr>
            <p:ph type="sldNum"/>
          </p:nvPr>
        </p:nvSpPr>
        <p:spPr>
          <a:xfrm>
            <a:off x="3279163" y="9000621"/>
            <a:ext cx="415177" cy="184666"/>
          </a:xfrm>
          <a:ln/>
        </p:spPr>
        <p:txBody>
          <a:bodyPr/>
          <a:lstStyle/>
          <a:p>
            <a:r>
              <a:rPr lang="en-US"/>
              <a:t>Page </a:t>
            </a:r>
            <a:fld id="{07B9ED38-6DD0-4691-9FC3-0BE6EBBA3E57}" type="slidenum">
              <a:rPr lang="en-US"/>
              <a:pPr/>
              <a:t>8</a:t>
            </a:fld>
            <a:endParaRPr lang="en-US"/>
          </a:p>
        </p:txBody>
      </p:sp>
      <p:sp>
        <p:nvSpPr>
          <p:cNvPr id="19457" name="Rectangle 1"/>
          <p:cNvSpPr txBox="1">
            <a:spLocks noGrp="1" noRot="1" noChangeAspect="1" noChangeArrowheads="1"/>
          </p:cNvSpPr>
          <p:nvPr>
            <p:ph type="sldImg"/>
          </p:nvPr>
        </p:nvSpPr>
        <p:spPr bwMode="auto">
          <a:xfrm>
            <a:off x="1114425" y="703263"/>
            <a:ext cx="4629150" cy="3473450"/>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13772" y="4416029"/>
            <a:ext cx="5030456" cy="4277680"/>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9</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9</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2017</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January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January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January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January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January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January 2017</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802.11-16/1579r0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tandards.ieee.org/about/sasb/0316sasbmin.pdf" TargetMode="External"/><Relationship Id="rId3" Type="http://schemas.openxmlformats.org/officeDocument/2006/relationships/notesSlide" Target="../notesSlides/notesSlide12.xml"/><Relationship Id="rId7" Type="http://schemas.openxmlformats.org/officeDocument/2006/relationships/hyperlink" Target="http://standards.ieee.org/about/sasb/0616sasbmin.pdf"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hyperlink" Target="http://standards.ieee.org/about/sasb/0916sasbmin.pdf" TargetMode="External"/><Relationship Id="rId5" Type="http://schemas.openxmlformats.org/officeDocument/2006/relationships/hyperlink" Target="http://standards.ieee.org/about/sasb/1216sasbmin.pdf" TargetMode="External"/><Relationship Id="rId10" Type="http://schemas.openxmlformats.org/officeDocument/2006/relationships/image" Target="../media/image2.wmf"/><Relationship Id="rId4" Type="http://schemas.openxmlformats.org/officeDocument/2006/relationships/hyperlink" Target="http://standards.ieee.org/develop/policies/policy_rev.pdf" TargetMode="External"/><Relationship Id="rId9"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mentor.ieee.org/802.11/dcn/14/11-14-0629-16-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s://mentor.ieee.org/802-ec/dcn/16/ec-16-0201-00-00EC-ieee-802-lmsc-chairs-guidelines.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11" Type="http://schemas.openxmlformats.org/officeDocument/2006/relationships/hyperlink" Target="http://www.ieee802.org/devdocs.shtml" TargetMode="External"/><Relationship Id="rId5" Type="http://schemas.openxmlformats.org/officeDocument/2006/relationships/hyperlink" Target="http://www.ieee802.org/PNP/approved/IEEE_802_WG_PandP_v19.pdf" TargetMode="External"/><Relationship Id="rId10" Type="http://schemas.openxmlformats.org/officeDocument/2006/relationships/hyperlink" Target="http://www.ieee802.org/11/Rules/rules.shtml" TargetMode="External"/><Relationship Id="rId4" Type="http://schemas.openxmlformats.org/officeDocument/2006/relationships/hyperlink" Target="http://www.ieee802.org/PNP/approved/IEEE_802_OM_v18.pdf" TargetMode="External"/><Relationship Id="rId9" Type="http://schemas.openxmlformats.org/officeDocument/2006/relationships/hyperlink" Target="https://mentor.ieee.org/802-ec/dcn/16/ec-16-0180-01-00EC-ieee-802-participation-slide.ppt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ec/dcn/16/ec-16-0150-01-00EC-2016-nov-proposed-addition-to-chair-s-guidelines-re-action-item-4-01-mar16-document-posting.ppt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s://mentor.ieee.org/802-ec/dcn/16/ec-16-0180-00-00EC-ieee-802-participation-slide.pptx" TargetMode="External"/><Relationship Id="rId4" Type="http://schemas.openxmlformats.org/officeDocument/2006/relationships/hyperlink" Target="https://mentor.ieee.org/802-ec/dcn/16/ec-16-0149-00-00EC-2016-nov-proposed-addition-to-chair-s-guidelines-re-participation.ppt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4/11-14-0629-16-0000-802-11-operations-manual.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ieee802.org/11/email/stds-802-11/msg02253.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January 2017</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January 2017</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2017-01-15</a:t>
            </a:r>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1409304665"/>
              </p:ext>
            </p:extLst>
          </p:nvPr>
        </p:nvGraphicFramePr>
        <p:xfrm>
          <a:off x="606425" y="2297113"/>
          <a:ext cx="7804150" cy="2614612"/>
        </p:xfrm>
        <a:graphic>
          <a:graphicData uri="http://schemas.openxmlformats.org/presentationml/2006/ole">
            <mc:AlternateContent xmlns:mc="http://schemas.openxmlformats.org/markup-compatibility/2006">
              <mc:Choice xmlns:v="urn:schemas-microsoft-com:vml" Requires="v">
                <p:oleObj spid="_x0000_s1292"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6425" y="2297113"/>
                        <a:ext cx="7804150" cy="2614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January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January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Rule documents updates 2016</a:t>
            </a:r>
            <a:endParaRPr lang="en-US" dirty="0"/>
          </a:p>
        </p:txBody>
      </p:sp>
      <p:sp>
        <p:nvSpPr>
          <p:cNvPr id="3" name="Content Placeholder 2"/>
          <p:cNvSpPr>
            <a:spLocks noGrp="1"/>
          </p:cNvSpPr>
          <p:nvPr>
            <p:ph idx="1"/>
          </p:nvPr>
        </p:nvSpPr>
        <p:spPr>
          <a:xfrm>
            <a:off x="685800" y="1600200"/>
            <a:ext cx="7772400" cy="4800600"/>
          </a:xfrm>
        </p:spPr>
        <p:txBody>
          <a:bodyPr/>
          <a:lstStyle/>
          <a:p>
            <a:r>
              <a:rPr lang="en-US" dirty="0" smtClean="0"/>
              <a:t>The changes are listed here: </a:t>
            </a:r>
            <a:r>
              <a:rPr lang="en-US" sz="2000" u="sng" dirty="0" smtClean="0">
                <a:hlinkClick r:id="rId4"/>
              </a:rPr>
              <a:t>http</a:t>
            </a:r>
            <a:r>
              <a:rPr lang="en-US" sz="2000" u="sng" dirty="0">
                <a:hlinkClick r:id="rId4"/>
              </a:rPr>
              <a:t>://standards.ieee.org/develop/policies/policy_rev.pdf</a:t>
            </a:r>
            <a:endParaRPr lang="en-US" sz="2000" dirty="0"/>
          </a:p>
          <a:p>
            <a:r>
              <a:rPr lang="en-US" dirty="0" smtClean="0"/>
              <a:t> The Standards Board minutes are here:</a:t>
            </a:r>
          </a:p>
          <a:p>
            <a:pPr lvl="1"/>
            <a:r>
              <a:rPr lang="en-US" dirty="0">
                <a:hlinkClick r:id="rId5"/>
              </a:rPr>
              <a:t>http://</a:t>
            </a:r>
            <a:r>
              <a:rPr lang="en-US" dirty="0" smtClean="0">
                <a:hlinkClick r:id="rId5"/>
              </a:rPr>
              <a:t>standards.ieee.org/about/sasb/1216sasbmin.pdf</a:t>
            </a:r>
            <a:r>
              <a:rPr lang="en-US" dirty="0" smtClean="0"/>
              <a:t> </a:t>
            </a:r>
          </a:p>
          <a:p>
            <a:pPr lvl="1"/>
            <a:r>
              <a:rPr lang="en-US" dirty="0">
                <a:hlinkClick r:id="rId6"/>
              </a:rPr>
              <a:t>http://</a:t>
            </a:r>
            <a:r>
              <a:rPr lang="en-US" dirty="0" smtClean="0">
                <a:hlinkClick r:id="rId6"/>
              </a:rPr>
              <a:t>standards.ieee.org/about/sasb/0916sasbmin.pdf</a:t>
            </a:r>
            <a:r>
              <a:rPr lang="en-US" dirty="0" smtClean="0"/>
              <a:t> </a:t>
            </a:r>
          </a:p>
          <a:p>
            <a:pPr lvl="1"/>
            <a:r>
              <a:rPr lang="en-US" dirty="0">
                <a:hlinkClick r:id="rId7"/>
              </a:rPr>
              <a:t>http://</a:t>
            </a:r>
            <a:r>
              <a:rPr lang="en-US" dirty="0" smtClean="0">
                <a:hlinkClick r:id="rId7"/>
              </a:rPr>
              <a:t>standards.ieee.org/about/sasb/0616sasbmin.pdf</a:t>
            </a:r>
            <a:r>
              <a:rPr lang="en-US" dirty="0" smtClean="0"/>
              <a:t> </a:t>
            </a:r>
          </a:p>
          <a:p>
            <a:pPr lvl="1"/>
            <a:r>
              <a:rPr lang="en-US" dirty="0">
                <a:hlinkClick r:id="rId8"/>
              </a:rPr>
              <a:t>http://</a:t>
            </a:r>
            <a:r>
              <a:rPr lang="en-US" dirty="0" smtClean="0">
                <a:hlinkClick r:id="rId8"/>
              </a:rPr>
              <a:t>standards.ieee.org/about/sasb/0316sasbmin.pdf</a:t>
            </a:r>
            <a:r>
              <a:rPr lang="en-US" dirty="0" smtClean="0"/>
              <a:t> </a:t>
            </a:r>
          </a:p>
          <a:p>
            <a:pPr lvl="1"/>
            <a:endParaRPr lang="en-US" dirty="0" smtClean="0"/>
          </a:p>
          <a:p>
            <a:pPr>
              <a:buNone/>
            </a:pPr>
            <a:r>
              <a:rPr lang="en-US" dirty="0" smtClean="0"/>
              <a:t/>
            </a:r>
            <a:br>
              <a:rPr lang="en-US" dirty="0" smtClean="0"/>
            </a:br>
            <a:endParaRPr lang="en-US" dirty="0" smtClean="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January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551091255"/>
              </p:ext>
            </p:extLst>
          </p:nvPr>
        </p:nvGraphicFramePr>
        <p:xfrm>
          <a:off x="7467600" y="1676400"/>
          <a:ext cx="914400" cy="771525"/>
        </p:xfrm>
        <a:graphic>
          <a:graphicData uri="http://schemas.openxmlformats.org/presentationml/2006/ole">
            <mc:AlternateContent xmlns:mc="http://schemas.openxmlformats.org/markup-compatibility/2006">
              <mc:Choice xmlns:v="urn:schemas-microsoft-com:vml" Requires="v">
                <p:oleObj spid="_x0000_s2057" name="Packager Shell Object" showAsIcon="1" r:id="rId9" imgW="914400" imgH="771480" progId="Package">
                  <p:embed/>
                </p:oleObj>
              </mc:Choice>
              <mc:Fallback>
                <p:oleObj name="Packager Shell Object" showAsIcon="1" r:id="rId9" imgW="914400" imgH="771480" progId="Package">
                  <p:embed/>
                  <p:pic>
                    <p:nvPicPr>
                      <p:cNvPr id="0" name=""/>
                      <p:cNvPicPr/>
                      <p:nvPr/>
                    </p:nvPicPr>
                    <p:blipFill>
                      <a:blip r:embed="rId10"/>
                      <a:stretch>
                        <a:fillRect/>
                      </a:stretch>
                    </p:blipFill>
                    <p:spPr>
                      <a:xfrm>
                        <a:off x="7467600" y="1676400"/>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35378501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Rule documents updates 2016</a:t>
            </a:r>
            <a:endParaRPr lang="en-US" dirty="0"/>
          </a:p>
        </p:txBody>
      </p:sp>
      <p:sp>
        <p:nvSpPr>
          <p:cNvPr id="3" name="Content Placeholder 2"/>
          <p:cNvSpPr>
            <a:spLocks noGrp="1"/>
          </p:cNvSpPr>
          <p:nvPr>
            <p:ph idx="1"/>
          </p:nvPr>
        </p:nvSpPr>
        <p:spPr>
          <a:xfrm>
            <a:off x="685800" y="1524000"/>
            <a:ext cx="7772400" cy="4800600"/>
          </a:xfrm>
        </p:spPr>
        <p:txBody>
          <a:bodyPr/>
          <a:lstStyle/>
          <a:p>
            <a:r>
              <a:rPr lang="en-US" dirty="0" smtClean="0"/>
              <a:t>Change “A”: Bylaws and Operations Manual</a:t>
            </a:r>
          </a:p>
          <a:p>
            <a:pPr lvl="1"/>
            <a:r>
              <a:rPr lang="en-US" dirty="0" smtClean="0"/>
              <a:t>Definition of “participant” and related alignment of terms</a:t>
            </a:r>
          </a:p>
          <a:p>
            <a:r>
              <a:rPr lang="en-US" dirty="0" smtClean="0"/>
              <a:t>Changes “B” and “C”: Operations Manual</a:t>
            </a:r>
          </a:p>
          <a:p>
            <a:pPr lvl="1"/>
            <a:r>
              <a:rPr lang="en-US" dirty="0" smtClean="0"/>
              <a:t>Project Authorization: PAR submission/approval within 6 months of  PAR Study Group formation; allow a single 6 month extension</a:t>
            </a:r>
          </a:p>
          <a:p>
            <a:r>
              <a:rPr lang="en-US" dirty="0" smtClean="0"/>
              <a:t>Change “D”:  Operations Manual</a:t>
            </a:r>
          </a:p>
          <a:p>
            <a:pPr lvl="1"/>
            <a:r>
              <a:rPr lang="en-US" dirty="0" smtClean="0"/>
              <a:t>Updates to requirements on financial transactions and auditing</a:t>
            </a:r>
          </a:p>
          <a:p>
            <a:r>
              <a:rPr lang="en-US" dirty="0" smtClean="0"/>
              <a:t>Change “E”: Operations Manual</a:t>
            </a:r>
          </a:p>
          <a:p>
            <a:pPr lvl="1"/>
            <a:r>
              <a:rPr lang="en-US" dirty="0" smtClean="0"/>
              <a:t>Requirements related to distribution of drafts to participants, for adoption, coordination</a:t>
            </a:r>
          </a:p>
          <a:p>
            <a:r>
              <a:rPr lang="en-US" dirty="0" smtClean="0"/>
              <a:t>Change “F”: Operations Manual</a:t>
            </a:r>
          </a:p>
          <a:p>
            <a:pPr lvl="1"/>
            <a:r>
              <a:rPr lang="en-US" dirty="0" smtClean="0"/>
              <a:t>Removed requirement for Coordination with SCC14 (Standards Coordinating Committee on Quantities, Units, Letter Symbols)</a:t>
            </a:r>
          </a:p>
          <a:p>
            <a:pPr lvl="1"/>
            <a:endParaRPr lang="en-US" dirty="0" smtClean="0"/>
          </a:p>
          <a:p>
            <a:pPr>
              <a:buNone/>
            </a:pPr>
            <a:r>
              <a:rPr lang="en-US" dirty="0" smtClean="0"/>
              <a:t/>
            </a:r>
            <a:br>
              <a:rPr lang="en-US" dirty="0" smtClean="0"/>
            </a:br>
            <a:endParaRPr lang="en-US" dirty="0" smtClean="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January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1030027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January 2017</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382000" cy="5181600"/>
          </a:xfrm>
          <a:noFill/>
        </p:spPr>
        <p:txBody>
          <a:bodyPr/>
          <a:lstStyle/>
          <a:p>
            <a:r>
              <a:rPr lang="en-US" sz="2000" dirty="0"/>
              <a:t>IEEE 802 Policies &amp; Procedures </a:t>
            </a:r>
            <a:r>
              <a:rPr lang="en-US" sz="2000" dirty="0" smtClean="0"/>
              <a:t>(Approved June 2014)</a:t>
            </a:r>
            <a:endParaRPr lang="en-US" sz="2000" dirty="0"/>
          </a:p>
          <a:p>
            <a:pPr lvl="1"/>
            <a:r>
              <a:rPr lang="en-US" sz="1600" dirty="0" smtClean="0">
                <a:hlinkClick r:id="rId3"/>
              </a:rPr>
              <a:t>http</a:t>
            </a:r>
            <a:r>
              <a:rPr lang="en-US" sz="1600" dirty="0">
                <a:hlinkClick r:id="rId3"/>
              </a:rPr>
              <a:t>://standards.ieee.org/board/aud/LMSC.pdf</a:t>
            </a:r>
            <a:endParaRPr lang="en-US" sz="1600" dirty="0"/>
          </a:p>
          <a:p>
            <a:r>
              <a:rPr lang="en-US" sz="2000" dirty="0"/>
              <a:t>IEEE 802 Operations Manual </a:t>
            </a:r>
            <a:r>
              <a:rPr lang="en-US" sz="2000" dirty="0" smtClean="0"/>
              <a:t>(29 Jul 2016)</a:t>
            </a:r>
            <a:endParaRPr lang="en-US" sz="2000" dirty="0"/>
          </a:p>
          <a:p>
            <a:pPr lvl="1">
              <a:lnSpc>
                <a:spcPct val="80000"/>
              </a:lnSpc>
              <a:defRPr/>
            </a:pPr>
            <a:r>
              <a:rPr lang="en-US" altLang="en-US" sz="1600" dirty="0">
                <a:hlinkClick r:id="rId4"/>
              </a:rPr>
              <a:t>http://</a:t>
            </a:r>
            <a:r>
              <a:rPr lang="en-US" altLang="en-US" sz="1600" dirty="0" smtClean="0">
                <a:hlinkClick r:id="rId4"/>
              </a:rPr>
              <a:t>www.ieee802.org/PNP/approved/IEEE_802_OM_v19.pdf </a:t>
            </a:r>
            <a:endParaRPr lang="en-US" altLang="en-US" sz="1600" dirty="0" smtClean="0"/>
          </a:p>
          <a:p>
            <a:pPr>
              <a:lnSpc>
                <a:spcPct val="80000"/>
              </a:lnSpc>
              <a:defRPr/>
            </a:pPr>
            <a:r>
              <a:rPr lang="en-US" sz="2000" dirty="0" smtClean="0"/>
              <a:t>IEEE 802 Working Group Policies &amp;Procedures (29 Jul 2016)</a:t>
            </a:r>
            <a:r>
              <a:rPr lang="en-US" altLang="en-US" sz="2000" dirty="0" smtClean="0"/>
              <a:t> </a:t>
            </a:r>
          </a:p>
          <a:p>
            <a:pPr lvl="1"/>
            <a:r>
              <a:rPr lang="en-US" altLang="en-US" sz="1600" dirty="0">
                <a:hlinkClick r:id="rId5"/>
              </a:rPr>
              <a:t>http://</a:t>
            </a:r>
            <a:r>
              <a:rPr lang="en-US" altLang="en-US" sz="1600" dirty="0" smtClean="0">
                <a:hlinkClick r:id="rId5"/>
              </a:rPr>
              <a:t>www.ieee802.org/PNP/approved/IEEE_802_WG_PandP_v19.pdf</a:t>
            </a:r>
            <a:r>
              <a:rPr lang="en-US" altLang="en-US" sz="1600" dirty="0" smtClean="0"/>
              <a:t> </a:t>
            </a:r>
          </a:p>
          <a:p>
            <a:r>
              <a:rPr lang="en-US" sz="2000" dirty="0" smtClean="0"/>
              <a:t>IEEE </a:t>
            </a:r>
            <a:r>
              <a:rPr lang="en-US" sz="2000" dirty="0"/>
              <a:t>802 LMSC Chair's Guidelines </a:t>
            </a:r>
            <a:r>
              <a:rPr lang="en-US" sz="2000" dirty="0" smtClean="0"/>
              <a:t>(11 Nov 2016)</a:t>
            </a:r>
            <a:endParaRPr lang="en-US" sz="2000" dirty="0">
              <a:hlinkClick r:id="rId6"/>
            </a:endParaRPr>
          </a:p>
          <a:p>
            <a:pPr lvl="1"/>
            <a:r>
              <a:rPr lang="en-US" sz="1600" dirty="0">
                <a:hlinkClick r:id="rId7"/>
              </a:rPr>
              <a:t>https://</a:t>
            </a:r>
            <a:r>
              <a:rPr lang="en-US" sz="1600" dirty="0" smtClean="0">
                <a:hlinkClick r:id="rId7"/>
              </a:rPr>
              <a:t>mentor.ieee.org/802-ec/dcn/16/ec-16-0201-00-00EC-ieee-802-lmsc-chairs-guidelines.pdf</a:t>
            </a:r>
            <a:r>
              <a:rPr lang="en-US" sz="1600" dirty="0" smtClean="0"/>
              <a:t> </a:t>
            </a:r>
          </a:p>
          <a:p>
            <a:r>
              <a:rPr lang="en-US" sz="2000" dirty="0" smtClean="0"/>
              <a:t>IEEE 802.11 WG OM: (29 Jul 2016)</a:t>
            </a:r>
          </a:p>
          <a:p>
            <a:pPr lvl="1"/>
            <a:r>
              <a:rPr lang="en-US" altLang="en-US" sz="1600" dirty="0">
                <a:hlinkClick r:id="rId8"/>
              </a:rPr>
              <a:t>https://</a:t>
            </a:r>
            <a:r>
              <a:rPr lang="en-US" altLang="en-US" sz="1600" dirty="0" smtClean="0">
                <a:hlinkClick r:id="rId8"/>
              </a:rPr>
              <a:t>mentor.ieee.org/802.11/dcn/14/11-14-0629-16-0000-802-11-operations-manual.docx</a:t>
            </a:r>
            <a:r>
              <a:rPr lang="en-US" altLang="en-US" sz="1600" dirty="0" smtClean="0"/>
              <a:t> </a:t>
            </a:r>
          </a:p>
          <a:p>
            <a:r>
              <a:rPr lang="en-US" sz="2000" dirty="0" smtClean="0"/>
              <a:t>NEW: Participation in IEEE 802 Meetings</a:t>
            </a:r>
          </a:p>
          <a:p>
            <a:pPr lvl="1"/>
            <a:r>
              <a:rPr lang="en-US" sz="1600" u="sng" dirty="0" smtClean="0">
                <a:hlinkClick r:id="rId9"/>
              </a:rPr>
              <a:t>https://mentor.ieee.org/802-ec/dcn/16/ec-16-0180-01-00EC-ieee-802-participation-slide.pptx</a:t>
            </a:r>
            <a:r>
              <a:rPr lang="en-US" sz="1600" dirty="0" smtClean="0"/>
              <a:t>  </a:t>
            </a:r>
          </a:p>
          <a:p>
            <a:r>
              <a:rPr lang="en-US" sz="1600" dirty="0" smtClean="0"/>
              <a:t>Policies </a:t>
            </a:r>
            <a:r>
              <a:rPr lang="en-US" sz="1600" dirty="0"/>
              <a:t>and Procedures </a:t>
            </a:r>
            <a:r>
              <a:rPr lang="en-US" sz="1600" dirty="0" smtClean="0"/>
              <a:t>hierarchy: </a:t>
            </a:r>
            <a:r>
              <a:rPr lang="en-US" sz="1600" dirty="0" smtClean="0">
                <a:hlinkClick r:id="rId10"/>
              </a:rPr>
              <a:t>http</a:t>
            </a:r>
            <a:r>
              <a:rPr lang="en-US" sz="1600" dirty="0">
                <a:hlinkClick r:id="rId10"/>
              </a:rPr>
              <a:t>://www.ieee802.org/11/Rules/rules.shtml</a:t>
            </a:r>
            <a:endParaRPr lang="en-US" sz="1600" dirty="0"/>
          </a:p>
          <a:p>
            <a:pPr marL="342900" lvl="1" indent="-342900">
              <a:buFontTx/>
              <a:buChar char="•"/>
            </a:pPr>
            <a:r>
              <a:rPr lang="en-US" altLang="en-US" sz="1600" b="1" dirty="0"/>
              <a:t>IEEE 802 Procedural document website: </a:t>
            </a:r>
            <a:r>
              <a:rPr lang="en-US" altLang="en-US" sz="1600" dirty="0">
                <a:hlinkClick r:id="rId11"/>
              </a:rPr>
              <a:t>http://www.ieee802.org/devdocs.shtml</a:t>
            </a:r>
            <a:r>
              <a:rPr lang="en-US" altLang="en-US" sz="16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November 2016 802 Rules Meeting </a:t>
            </a:r>
            <a:endParaRPr lang="en-US" dirty="0"/>
          </a:p>
        </p:txBody>
      </p:sp>
      <p:sp>
        <p:nvSpPr>
          <p:cNvPr id="3" name="Content Placeholder 2"/>
          <p:cNvSpPr>
            <a:spLocks noGrp="1"/>
          </p:cNvSpPr>
          <p:nvPr>
            <p:ph idx="1"/>
          </p:nvPr>
        </p:nvSpPr>
        <p:spPr>
          <a:xfrm>
            <a:off x="609600" y="1600200"/>
            <a:ext cx="8382000" cy="4648200"/>
          </a:xfrm>
        </p:spPr>
        <p:txBody>
          <a:bodyPr/>
          <a:lstStyle/>
          <a:p>
            <a:r>
              <a:rPr lang="en-US" dirty="0" smtClean="0"/>
              <a:t>No changes to LMSC P&amp;P, OM, WG P&amp;P</a:t>
            </a:r>
          </a:p>
          <a:p>
            <a:r>
              <a:rPr lang="en-US" dirty="0" smtClean="0"/>
              <a:t>Proposed changes to Chair’s guidelines</a:t>
            </a:r>
          </a:p>
          <a:p>
            <a:pPr lvl="1"/>
            <a:r>
              <a:rPr lang="en-US" dirty="0" smtClean="0"/>
              <a:t>Add </a:t>
            </a:r>
            <a:r>
              <a:rPr lang="en-US" dirty="0"/>
              <a:t>n</a:t>
            </a:r>
            <a:r>
              <a:rPr lang="en-US" dirty="0" smtClean="0"/>
              <a:t>ew text re: posting of EC documents, see </a:t>
            </a:r>
            <a:r>
              <a:rPr lang="en-US" dirty="0" smtClean="0">
                <a:hlinkClick r:id="rId3"/>
              </a:rPr>
              <a:t>https://mentor.ieee.org/802-ec/dcn/16/ec-16-0150-01-00EC-2016-nov-proposed-addition-to-chair-s-guidelines-re-action-item-4-01-mar16-document-posting.pptx</a:t>
            </a:r>
            <a:r>
              <a:rPr lang="en-US" dirty="0" smtClean="0"/>
              <a:t> </a:t>
            </a:r>
          </a:p>
          <a:p>
            <a:pPr lvl="1"/>
            <a:r>
              <a:rPr lang="en-US" dirty="0" smtClean="0"/>
              <a:t>Add new recommendation re: participation as an individual, see </a:t>
            </a:r>
            <a:r>
              <a:rPr lang="en-US" dirty="0">
                <a:hlinkClick r:id="rId4"/>
              </a:rPr>
              <a:t>https://</a:t>
            </a:r>
            <a:r>
              <a:rPr lang="en-US" dirty="0" smtClean="0">
                <a:hlinkClick r:id="rId4"/>
              </a:rPr>
              <a:t>mentor.ieee.org/802-ec/dcn/16/ec-16-0149-00-00EC-2016-nov-proposed-addition-to-chair-s-guidelines-re-participation.pptx</a:t>
            </a:r>
            <a:r>
              <a:rPr lang="en-US" dirty="0" smtClean="0"/>
              <a:t> </a:t>
            </a:r>
            <a:r>
              <a:rPr lang="en-US" dirty="0"/>
              <a:t>and </a:t>
            </a:r>
            <a:r>
              <a:rPr lang="en-US" dirty="0">
                <a:hlinkClick r:id="rId5"/>
              </a:rPr>
              <a:t>https://</a:t>
            </a:r>
            <a:r>
              <a:rPr lang="en-US" dirty="0" smtClean="0">
                <a:hlinkClick r:id="rId5"/>
              </a:rPr>
              <a:t>mentor.ieee.org/802-ec/dcn/16/ec-16-0180-00-00EC-ieee-802-participation-slide.pptx</a:t>
            </a:r>
            <a:r>
              <a:rPr lang="en-US" dirty="0" smtClean="0"/>
              <a:t> </a:t>
            </a:r>
          </a:p>
          <a:p>
            <a:pPr lvl="1"/>
            <a:r>
              <a:rPr lang="en-US" dirty="0" smtClean="0"/>
              <a:t>Delete list item (1) in 2.2 re: IEEE staff member registration</a:t>
            </a:r>
          </a:p>
          <a:p>
            <a:pPr lvl="1"/>
            <a:r>
              <a:rPr lang="en-US" dirty="0" smtClean="0"/>
              <a:t>Delete list item (4) in 2.2 re: member of press fees</a:t>
            </a:r>
          </a:p>
          <a:p>
            <a:pPr lvl="1"/>
            <a:endParaRPr lang="en-US" dirty="0"/>
          </a:p>
        </p:txBody>
      </p:sp>
      <p:sp>
        <p:nvSpPr>
          <p:cNvPr id="4" name="Date Placeholder 3"/>
          <p:cNvSpPr>
            <a:spLocks noGrp="1"/>
          </p:cNvSpPr>
          <p:nvPr>
            <p:ph type="dt" sz="half" idx="10"/>
          </p:nvPr>
        </p:nvSpPr>
        <p:spPr/>
        <p:txBody>
          <a:bodyPr/>
          <a:lstStyle/>
          <a:p>
            <a:pPr>
              <a:defRPr/>
            </a:pPr>
            <a:r>
              <a:rPr lang="en-US" smtClean="0"/>
              <a:t>January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Tree>
    <p:extLst>
      <p:ext uri="{BB962C8B-B14F-4D97-AF65-F5344CB8AC3E}">
        <p14:creationId xmlns:p14="http://schemas.microsoft.com/office/powerpoint/2010/main" val="23032809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11-14-0629-16</a:t>
            </a:r>
            <a:r>
              <a:rPr lang="en-US" dirty="0" smtClean="0"/>
              <a:t> contains </a:t>
            </a:r>
            <a:r>
              <a:rPr lang="en-US" dirty="0"/>
              <a:t>the current IEEE </a:t>
            </a:r>
            <a:r>
              <a:rPr lang="en-US" dirty="0" smtClean="0"/>
              <a:t>802.11 </a:t>
            </a:r>
            <a:r>
              <a:rPr lang="en-US" dirty="0"/>
              <a:t>Operations Manual (approved </a:t>
            </a:r>
            <a:r>
              <a:rPr lang="en-US" dirty="0" smtClean="0"/>
              <a:t>July 2016). Changes include:</a:t>
            </a:r>
            <a:endParaRPr lang="en-US" dirty="0"/>
          </a:p>
          <a:p>
            <a:pPr lvl="1"/>
            <a:r>
              <a:rPr lang="en-US" dirty="0" smtClean="0"/>
              <a:t>Changes to calculation of returned ballots and losing voting rights; ballot return is across all </a:t>
            </a:r>
            <a:r>
              <a:rPr lang="en-US" dirty="0" err="1" smtClean="0"/>
              <a:t>LBs.</a:t>
            </a:r>
            <a:endParaRPr lang="en-US" dirty="0" smtClean="0"/>
          </a:p>
          <a:p>
            <a:pPr lvl="1"/>
            <a:r>
              <a:rPr lang="en-US" dirty="0" smtClean="0"/>
              <a:t>This change is being implemented</a:t>
            </a:r>
            <a:r>
              <a:rPr lang="en-US" dirty="0"/>
              <a:t>, see </a:t>
            </a:r>
            <a:r>
              <a:rPr lang="en-US" dirty="0">
                <a:hlinkClick r:id="rId4"/>
              </a:rPr>
              <a:t>http://</a:t>
            </a:r>
            <a:r>
              <a:rPr lang="en-US" dirty="0" smtClean="0">
                <a:hlinkClick r:id="rId4"/>
              </a:rPr>
              <a:t>www.ieee802.org/11/email/stds-802-11/msg02253.html</a:t>
            </a:r>
            <a:r>
              <a:rPr lang="en-US" dirty="0" smtClean="0"/>
              <a:t> </a:t>
            </a:r>
          </a:p>
          <a:p>
            <a:r>
              <a:rPr lang="en-US" dirty="0" smtClean="0"/>
              <a:t>Additional changes to be considered in March 2017 plenary</a:t>
            </a:r>
          </a:p>
          <a:p>
            <a:pPr lvl="1"/>
            <a:r>
              <a:rPr lang="en-US" dirty="0" smtClean="0"/>
              <a:t>Correction to figure re: attendance loss</a:t>
            </a:r>
          </a:p>
          <a:p>
            <a:pPr lvl="1"/>
            <a:r>
              <a:rPr lang="en-US" dirty="0" smtClean="0"/>
              <a:t>Removal of reference to Regulatory SC</a:t>
            </a:r>
            <a:endParaRPr lang="en-US" dirty="0"/>
          </a:p>
        </p:txBody>
      </p:sp>
      <p:sp>
        <p:nvSpPr>
          <p:cNvPr id="4" name="Date Placeholder 3"/>
          <p:cNvSpPr>
            <a:spLocks noGrp="1"/>
          </p:cNvSpPr>
          <p:nvPr>
            <p:ph type="dt" sz="half" idx="10"/>
          </p:nvPr>
        </p:nvSpPr>
        <p:spPr/>
        <p:txBody>
          <a:bodyPr/>
          <a:lstStyle/>
          <a:p>
            <a:pPr>
              <a:defRPr/>
            </a:pPr>
            <a:r>
              <a:rPr lang="en-US" smtClean="0"/>
              <a:t>January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January 2017</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r>
              <a:rPr lang="en-GB" altLang="en-US" u="sng" dirty="0" smtClean="0"/>
              <a:t>Note: </a:t>
            </a:r>
            <a:r>
              <a:rPr lang="en-GB" altLang="en-US" u="sng" dirty="0" err="1" smtClean="0"/>
              <a:t>TGba</a:t>
            </a:r>
            <a:r>
              <a:rPr lang="en-GB" altLang="en-US" u="sng" dirty="0" smtClean="0"/>
              <a:t> reflector added.</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January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January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January 2017</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Patent Slides </a:t>
            </a:r>
          </a:p>
          <a:p>
            <a:pPr lvl="1">
              <a:buFontTx/>
              <a:buNone/>
            </a:pPr>
            <a:r>
              <a:rPr lang="en-US" dirty="0" smtClean="0"/>
              <a:t>	Policies and Procedures and Operations Manual for IEEE-SA, IEEE 802, and IEEE 802.11</a:t>
            </a:r>
          </a:p>
          <a:p>
            <a:pPr lvl="1">
              <a:buFontTx/>
              <a:buNone/>
            </a:pPr>
            <a:r>
              <a:rPr lang="en-US" dirty="0"/>
              <a:t>	</a:t>
            </a:r>
            <a:r>
              <a:rPr lang="en-US" dirty="0" smtClean="0"/>
              <a:t>Reminder on Posting Documents</a:t>
            </a:r>
          </a:p>
          <a:p>
            <a:pPr lvl="1">
              <a:buFontTx/>
              <a:buNone/>
            </a:pPr>
            <a:r>
              <a:rPr lang="en-US" dirty="0" smtClean="0"/>
              <a:t>	Joining the 802.11 email reflectors </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January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January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January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January 2017</a:t>
            </a:r>
            <a:endParaRPr lang="en-US"/>
          </a:p>
        </p:txBody>
      </p:sp>
      <p:sp>
        <p:nvSpPr>
          <p:cNvPr id="4099" name="Footer Placeholder 2"/>
          <p:cNvSpPr>
            <a:spLocks noGrp="1"/>
          </p:cNvSpPr>
          <p:nvPr>
            <p:ph type="ftr" sz="quarter" idx="11"/>
          </p:nvPr>
        </p:nvSpPr>
        <p:spPr>
          <a:noFill/>
        </p:spPr>
        <p:txBody>
          <a:bodyPr/>
          <a:lstStyle/>
          <a:p>
            <a:r>
              <a:rPr lang="en-US" smtClean="0"/>
              <a:t>D. Stanley, HP Enterprise</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January 2017</a:t>
            </a:r>
            <a:endParaRPr lang="en-US"/>
          </a:p>
        </p:txBody>
      </p:sp>
      <p:sp>
        <p:nvSpPr>
          <p:cNvPr id="5123" name="Footer Placeholder 2"/>
          <p:cNvSpPr>
            <a:spLocks noGrp="1"/>
          </p:cNvSpPr>
          <p:nvPr>
            <p:ph type="ftr" sz="quarter" idx="11"/>
          </p:nvPr>
        </p:nvSpPr>
        <p:spPr>
          <a:noFill/>
        </p:spPr>
        <p:txBody>
          <a:bodyPr/>
          <a:lstStyle/>
          <a:p>
            <a:r>
              <a:rPr lang="en-US" smtClean="0"/>
              <a:t>D. Stanley, HP Enterprise</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January 2017</a:t>
            </a:r>
            <a:endParaRPr lang="en-US"/>
          </a:p>
        </p:txBody>
      </p:sp>
      <p:sp>
        <p:nvSpPr>
          <p:cNvPr id="6147" name="Footer Placeholder 2"/>
          <p:cNvSpPr>
            <a:spLocks noGrp="1"/>
          </p:cNvSpPr>
          <p:nvPr>
            <p:ph type="ftr" sz="quarter" idx="11"/>
          </p:nvPr>
        </p:nvSpPr>
        <p:spPr>
          <a:noFill/>
        </p:spPr>
        <p:txBody>
          <a:bodyPr/>
          <a:lstStyle/>
          <a:p>
            <a:r>
              <a:rPr lang="en-US" smtClean="0"/>
              <a:t>D. Stanley, HP Enterprise</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January 2017</a:t>
            </a:r>
            <a:endParaRPr lang="en-US"/>
          </a:p>
        </p:txBody>
      </p:sp>
      <p:sp>
        <p:nvSpPr>
          <p:cNvPr id="7171" name="Footer Placeholder 2"/>
          <p:cNvSpPr>
            <a:spLocks noGrp="1"/>
          </p:cNvSpPr>
          <p:nvPr>
            <p:ph type="ftr" sz="quarter" idx="11"/>
          </p:nvPr>
        </p:nvSpPr>
        <p:spPr>
          <a:noFill/>
        </p:spPr>
        <p:txBody>
          <a:bodyPr/>
          <a:lstStyle/>
          <a:p>
            <a:r>
              <a:rPr lang="en-US" smtClean="0"/>
              <a:t>D. Stanley, HP Enterprise</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714348" y="357166"/>
            <a:ext cx="2374889" cy="273050"/>
          </a:xfrm>
          <a:prstGeom prst="rect">
            <a:avLst/>
          </a:prstGeom>
        </p:spPr>
        <p:txBody>
          <a:bodyPr/>
          <a:lstStyle/>
          <a:p>
            <a:r>
              <a:rPr lang="en-US" smtClean="0"/>
              <a:t>November 2016</a:t>
            </a:r>
            <a:endParaRPr lang="en-GB"/>
          </a:p>
        </p:txBody>
      </p:sp>
      <p:sp>
        <p:nvSpPr>
          <p:cNvPr id="5" name="Footer Placeholder 4"/>
          <p:cNvSpPr>
            <a:spLocks noGrp="1"/>
          </p:cNvSpPr>
          <p:nvPr>
            <p:ph type="ftr" idx="4294967295"/>
          </p:nvPr>
        </p:nvSpPr>
        <p:spPr>
          <a:xfrm>
            <a:off x="6143636" y="6475413"/>
            <a:ext cx="2398702" cy="180975"/>
          </a:xfrm>
          <a:prstGeom prst="rect">
            <a:avLst/>
          </a:prstGeom>
        </p:spPr>
        <p:txBody>
          <a:bodyPr/>
          <a:lstStyle/>
          <a:p>
            <a:r>
              <a:rPr lang="en-GB" smtClean="0"/>
              <a:t>IEEE 802 Executive Committee</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8</a:t>
            </a:fld>
            <a:endParaRPr lang="en-GB"/>
          </a:p>
        </p:txBody>
      </p:sp>
      <p:sp>
        <p:nvSpPr>
          <p:cNvPr id="10241" name="Rectangle 1"/>
          <p:cNvSpPr>
            <a:spLocks noGrp="1" noChangeArrowheads="1"/>
          </p:cNvSpPr>
          <p:nvPr>
            <p:ph type="title"/>
          </p:nvPr>
        </p:nvSpPr>
        <p:spPr>
          <a:xfrm>
            <a:off x="685800" y="609600"/>
            <a:ext cx="7772400" cy="1160462"/>
          </a:xfrm>
          <a:ln/>
        </p:spPr>
        <p:txBody>
          <a:bodyPr lIns="90000" tIns="46800" rIns="90000" bIns="46800"/>
          <a:lstStyle/>
          <a:p>
            <a:r>
              <a:rPr lang="en-US" dirty="0" smtClean="0"/>
              <a:t>Participation in IEEE 802 Meetings</a:t>
            </a:r>
            <a:endParaRPr lang="en-US" dirty="0"/>
          </a:p>
        </p:txBody>
      </p:sp>
      <p:sp>
        <p:nvSpPr>
          <p:cNvPr id="10242" name="Rectangle 2"/>
          <p:cNvSpPr>
            <a:spLocks noGrp="1" noChangeArrowheads="1"/>
          </p:cNvSpPr>
          <p:nvPr>
            <p:ph type="body" idx="1"/>
          </p:nvPr>
        </p:nvSpPr>
        <p:spPr>
          <a:xfrm>
            <a:off x="685800" y="1676400"/>
            <a:ext cx="7848600" cy="4495800"/>
          </a:xfrm>
          <a:ln/>
        </p:spPr>
        <p:txBody>
          <a:bodyPr/>
          <a:lstStyle/>
          <a:p>
            <a:pPr marL="0" indent="0">
              <a:buNone/>
            </a:pPr>
            <a:r>
              <a:rPr lang="en-US" sz="1600" dirty="0"/>
              <a:t>All participation in IEEE 802 Working Group meetings is on an individual basis</a:t>
            </a:r>
          </a:p>
          <a:p>
            <a:pPr marL="0" indent="0">
              <a:buNone/>
            </a:pPr>
            <a:r>
              <a:rPr lang="en-GB" sz="1400" i="1" dirty="0"/>
              <a:t>•     </a:t>
            </a:r>
            <a:r>
              <a:rPr lang="en-GB" sz="1400" i="1" dirty="0" smtClean="0"/>
              <a:t>Participants </a:t>
            </a:r>
            <a:r>
              <a:rPr lang="en-GB" sz="1400" i="1" dirty="0"/>
              <a:t>in the IEEE standards development individual process shall act based on their qualifications and experience</a:t>
            </a:r>
            <a:r>
              <a:rPr lang="en-GB" sz="1400" i="1" dirty="0" smtClean="0"/>
              <a:t>. (</a:t>
            </a:r>
            <a:r>
              <a:rPr lang="en-GB" sz="1400" i="1" dirty="0" smtClean="0">
                <a:hlinkClick r:id="rId3"/>
              </a:rPr>
              <a:t>https</a:t>
            </a:r>
            <a:r>
              <a:rPr lang="en-GB" sz="1400" i="1" dirty="0">
                <a:hlinkClick r:id="rId3"/>
              </a:rPr>
              <a:t>://</a:t>
            </a:r>
            <a:r>
              <a:rPr lang="en-GB" sz="1400" i="1" dirty="0" smtClean="0">
                <a:hlinkClick r:id="rId3"/>
              </a:rPr>
              <a:t>standards.ieee.org/develop/policies/bylaws/sb_bylaws.pdf</a:t>
            </a:r>
            <a:r>
              <a:rPr lang="en-GB" sz="1400" i="1" dirty="0" smtClean="0"/>
              <a:t>  section </a:t>
            </a:r>
            <a:r>
              <a:rPr lang="en-GB" sz="1400" i="1" dirty="0"/>
              <a:t>5.2.1)</a:t>
            </a:r>
            <a:endParaRPr lang="en-US" sz="1400" dirty="0"/>
          </a:p>
          <a:p>
            <a:pPr marL="0" indent="0">
              <a:buNone/>
            </a:pPr>
            <a:r>
              <a:rPr lang="en-US" sz="1400" dirty="0" smtClean="0"/>
              <a:t>•</a:t>
            </a:r>
            <a:r>
              <a:rPr lang="en-US" sz="1400" dirty="0"/>
              <a:t>    </a:t>
            </a:r>
            <a:r>
              <a:rPr lang="en-US" sz="1400" i="1" dirty="0" smtClean="0"/>
              <a:t>IEEE 802 </a:t>
            </a:r>
            <a:r>
              <a:rPr lang="en-GB" sz="1400" i="1" dirty="0" smtClean="0"/>
              <a:t>Working </a:t>
            </a:r>
            <a:r>
              <a:rPr lang="en-GB" sz="1400" i="1" dirty="0"/>
              <a:t>Group membership is by </a:t>
            </a:r>
            <a:r>
              <a:rPr lang="en-GB" sz="1400" i="1" dirty="0" smtClean="0"/>
              <a:t>individual; </a:t>
            </a:r>
            <a:r>
              <a:rPr lang="en-GB" sz="1400" i="1" dirty="0"/>
              <a:t>“Working Group members shall participate in the consensus process in a manner consistent with their professional expert opinion as individuals, and not as organizational representatives”. </a:t>
            </a:r>
            <a:r>
              <a:rPr lang="en-GB" sz="1400" i="1" dirty="0" smtClean="0"/>
              <a:t>(</a:t>
            </a:r>
            <a:r>
              <a:rPr lang="en-GB" sz="1400" i="1" u="sng" dirty="0" smtClean="0">
                <a:hlinkClick r:id="rId4"/>
              </a:rPr>
              <a:t>http</a:t>
            </a:r>
            <a:r>
              <a:rPr lang="en-GB" sz="1400" i="1" u="sng" dirty="0">
                <a:hlinkClick r:id="rId4"/>
              </a:rPr>
              <a:t>://</a:t>
            </a:r>
            <a:r>
              <a:rPr lang="en-GB" sz="1400" i="1" u="sng" dirty="0" smtClean="0">
                <a:hlinkClick r:id="rId4"/>
              </a:rPr>
              <a:t>ieee802.org/PNP/approved/IEEE_802_WG_PandP_v19.pdf</a:t>
            </a:r>
            <a:r>
              <a:rPr lang="en-GB" sz="1400" i="1" dirty="0" smtClean="0"/>
              <a:t> section 4.2.1)</a:t>
            </a:r>
            <a:endParaRPr lang="en-US" sz="1400" dirty="0"/>
          </a:p>
          <a:p>
            <a:pPr>
              <a:buFont typeface="Arial" panose="020B0604020202020204" pitchFamily="34" charset="0"/>
              <a:buChar char="•"/>
            </a:pPr>
            <a:r>
              <a:rPr lang="en-US" sz="1400" dirty="0" smtClean="0"/>
              <a:t>You </a:t>
            </a:r>
            <a:r>
              <a:rPr lang="en-US" sz="1400" dirty="0"/>
              <a:t>have an obligation to act and vote as an individual and not under the direction of any other individual or group. Your obligation to act and vote as an individual applies in all cases, </a:t>
            </a:r>
            <a:r>
              <a:rPr lang="en-US" sz="1400" dirty="0" smtClean="0"/>
              <a:t>regardless </a:t>
            </a:r>
            <a:r>
              <a:rPr lang="en-US" sz="1400" dirty="0"/>
              <a:t>of any external commitments, agreements, contracts, or orders</a:t>
            </a:r>
            <a:r>
              <a:rPr lang="en-US" sz="1400" dirty="0" smtClean="0"/>
              <a:t>. </a:t>
            </a:r>
          </a:p>
          <a:p>
            <a:pPr>
              <a:buFont typeface="Arial" panose="020B0604020202020204" pitchFamily="34" charset="0"/>
              <a:buChar char="•"/>
            </a:pPr>
            <a:r>
              <a:rPr lang="en-US" sz="1400" dirty="0" smtClean="0"/>
              <a:t>You </a:t>
            </a:r>
            <a:r>
              <a:rPr lang="en-US" sz="1400" dirty="0"/>
              <a:t>shall not direct the actions or votes of any other member of an IEEE 802 Working Group or retaliate against any other member for their actions or votes within IEEE 802 Working Group meetings</a:t>
            </a:r>
            <a:r>
              <a:rPr lang="en-US" sz="1400" dirty="0" smtClean="0"/>
              <a:t>, see </a:t>
            </a:r>
            <a:r>
              <a:rPr lang="en-US" sz="1400" u="sng" dirty="0">
                <a:hlinkClick r:id="rId5"/>
              </a:rPr>
              <a:t>https://standards.ieee.org/develop/policies/bylaws/sb_bylaws.pdf </a:t>
            </a:r>
            <a:r>
              <a:rPr lang="en-US" sz="1400" dirty="0" smtClean="0"/>
              <a:t> section 5.2.1.3 and </a:t>
            </a:r>
            <a:r>
              <a:rPr lang="en-GB" sz="1400" u="sng" dirty="0" smtClean="0">
                <a:hlinkClick r:id="rId4"/>
              </a:rPr>
              <a:t>http</a:t>
            </a:r>
            <a:r>
              <a:rPr lang="en-GB" sz="1400" u="sng" dirty="0">
                <a:hlinkClick r:id="rId4"/>
              </a:rPr>
              <a:t>://ieee802.org/PNP/approved/IEEE_802_WG_PandP_v19.pdf</a:t>
            </a:r>
            <a:r>
              <a:rPr lang="en-GB" sz="1400" dirty="0"/>
              <a:t>  section </a:t>
            </a:r>
            <a:r>
              <a:rPr lang="en-GB" sz="1400" dirty="0" smtClean="0"/>
              <a:t>3.4.1, list item x</a:t>
            </a:r>
            <a:endParaRPr lang="en-US" sz="1400" dirty="0"/>
          </a:p>
          <a:p>
            <a:pPr marL="0" indent="0">
              <a:buNone/>
            </a:pPr>
            <a:r>
              <a:rPr lang="en-US" sz="1600" dirty="0" smtClean="0"/>
              <a:t>By </a:t>
            </a:r>
            <a:r>
              <a:rPr lang="en-US" sz="1600" dirty="0"/>
              <a:t>participating in IEEE 802 meetings, you accept these requirements. </a:t>
            </a:r>
            <a:r>
              <a:rPr lang="en-US" sz="1600" dirty="0" smtClean="0"/>
              <a:t> If </a:t>
            </a:r>
            <a:r>
              <a:rPr lang="en-US" sz="1600" dirty="0"/>
              <a:t>you do not agree to these policies then you shall not participate.</a:t>
            </a:r>
          </a:p>
          <a:p>
            <a:endParaRPr lang="en-US" dirty="0"/>
          </a:p>
        </p:txBody>
      </p:sp>
    </p:spTree>
    <p:extLst>
      <p:ext uri="{BB962C8B-B14F-4D97-AF65-F5344CB8AC3E}">
        <p14:creationId xmlns:p14="http://schemas.microsoft.com/office/powerpoint/2010/main" val="175721106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3600" b="1" dirty="0" smtClean="0">
                <a:solidFill>
                  <a:srgbClr val="000000"/>
                </a:solidFill>
                <a:latin typeface="+mj-lt"/>
                <a:cs typeface="DejaVu Sans" pitchFamily="34" charset="0"/>
              </a:rPr>
              <a:t>802 Ground </a:t>
            </a:r>
            <a:r>
              <a:rPr lang="en-US" sz="3600" b="1" dirty="0">
                <a:solidFill>
                  <a:srgbClr val="000000"/>
                </a:solidFill>
                <a:latin typeface="+mj-lt"/>
                <a:cs typeface="DejaVu Sans" pitchFamily="34" charset="0"/>
              </a:rPr>
              <a:t>rules</a:t>
            </a:r>
            <a:endParaRPr lang="en-US" sz="1050" b="1" dirty="0">
              <a:solidFill>
                <a:srgbClr val="000000"/>
              </a:solidFill>
              <a:latin typeface="+mj-lt"/>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latin typeface="+mj-lt"/>
                <a:cs typeface="DejaVu Sans" pitchFamily="34" charset="0"/>
              </a:rPr>
              <a:t>Respect … give it, get it</a:t>
            </a:r>
          </a:p>
          <a:p>
            <a:pPr indent="-457200">
              <a:buSzPct val="100000"/>
              <a:buFont typeface="Arial" panose="020B0604020202020204" pitchFamily="34" charset="0"/>
              <a:buChar char="•"/>
            </a:pPr>
            <a:r>
              <a:rPr lang="en-US" sz="2400" b="1" dirty="0">
                <a:latin typeface="+mj-lt"/>
                <a:cs typeface="DejaVu Sans" pitchFamily="34" charset="0"/>
              </a:rPr>
              <a:t>NO product pitches</a:t>
            </a:r>
          </a:p>
          <a:p>
            <a:pPr indent="-457200">
              <a:buSzPct val="100000"/>
              <a:buFont typeface="Arial" panose="020B0604020202020204" pitchFamily="34" charset="0"/>
              <a:buChar char="•"/>
            </a:pPr>
            <a:r>
              <a:rPr lang="en-US" sz="2400" b="1" dirty="0">
                <a:latin typeface="+mj-lt"/>
                <a:cs typeface="DejaVu Sans" pitchFamily="34" charset="0"/>
              </a:rPr>
              <a:t>NO corporate pitches</a:t>
            </a:r>
          </a:p>
          <a:p>
            <a:pPr indent="-457200">
              <a:buSzPct val="100000"/>
              <a:buFont typeface="Arial" panose="020B0604020202020204" pitchFamily="34" charset="0"/>
              <a:buChar char="•"/>
            </a:pPr>
            <a:r>
              <a:rPr lang="en-US" sz="2400" b="1" dirty="0">
                <a:latin typeface="+mj-lt"/>
                <a:cs typeface="DejaVu Sans" pitchFamily="34" charset="0"/>
              </a:rPr>
              <a:t>NO prices</a:t>
            </a:r>
          </a:p>
          <a:p>
            <a:pPr indent="-457200">
              <a:buSzPct val="100000"/>
              <a:buFont typeface="Arial" panose="020B0604020202020204" pitchFamily="34" charset="0"/>
              <a:buChar char="•"/>
            </a:pPr>
            <a:r>
              <a:rPr lang="en-US" sz="2400" b="1" dirty="0">
                <a:latin typeface="+mj-lt"/>
                <a:cs typeface="DejaVu Sans" pitchFamily="34" charset="0"/>
              </a:rPr>
              <a:t>NO restrictive notices – </a:t>
            </a:r>
            <a:endParaRPr lang="en-US" sz="2400" b="1" dirty="0" smtClean="0">
              <a:latin typeface="+mj-lt"/>
              <a:cs typeface="DejaVu Sans" pitchFamily="34" charset="0"/>
            </a:endParaRPr>
          </a:p>
          <a:p>
            <a:pPr indent="-457200">
              <a:buSzPct val="100000"/>
              <a:buFont typeface="Arial" panose="020B0604020202020204" pitchFamily="34" charset="0"/>
              <a:buChar char="•"/>
            </a:pPr>
            <a:r>
              <a:rPr lang="en-US" sz="2400" b="1" dirty="0" smtClean="0">
                <a:solidFill>
                  <a:srgbClr val="000000"/>
                </a:solidFill>
                <a:latin typeface="+mj-lt"/>
                <a:cs typeface="DejaVu Sans" pitchFamily="34" charset="0"/>
              </a:rPr>
              <a:t>Presentations </a:t>
            </a:r>
            <a:r>
              <a:rPr lang="en-US" sz="2400" b="1" dirty="0">
                <a:solidFill>
                  <a:srgbClr val="000000"/>
                </a:solidFill>
                <a:latin typeface="+mj-lt"/>
                <a:cs typeface="DejaVu Sans" pitchFamily="34" charset="0"/>
              </a:rPr>
              <a:t>must be openly available</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January 2017</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42222</TotalTime>
  <Words>1722</Words>
  <Application>Microsoft Office PowerPoint</Application>
  <PresentationFormat>On-screen Show (4:3)</PresentationFormat>
  <Paragraphs>314</Paragraphs>
  <Slides>21</Slides>
  <Notes>21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24" baseType="lpstr">
      <vt:lpstr>802-11-Submission</vt:lpstr>
      <vt:lpstr>Document</vt:lpstr>
      <vt:lpstr>Packager Shell Object</vt:lpstr>
      <vt:lpstr>2nd  Vice Chair Report January 2017</vt:lpstr>
      <vt:lpstr>Abstract</vt:lpstr>
      <vt:lpstr>Monday–  802.11 Opening Plenary</vt:lpstr>
      <vt:lpstr>Participants, Patents, and Duty to Inform</vt:lpstr>
      <vt:lpstr>Patent Related Links</vt:lpstr>
      <vt:lpstr>Call for Potentially Essential Patents</vt:lpstr>
      <vt:lpstr>Other Guidelines for IEEE WG Meetings</vt:lpstr>
      <vt:lpstr>Participation in IEEE 802 Meetings</vt:lpstr>
      <vt:lpstr>PowerPoint Presentation</vt:lpstr>
      <vt:lpstr>IEEE-SA policy documents</vt:lpstr>
      <vt:lpstr>Current IEEE-SA Rule documents</vt:lpstr>
      <vt:lpstr>IEEE-SA Rule documents updates 2016</vt:lpstr>
      <vt:lpstr>IEEE-SA Rule documents updates 2016</vt:lpstr>
      <vt:lpstr>Current IEEE 802, 802.11 rules documents </vt:lpstr>
      <vt:lpstr>November 2016 802 Rules Meeting </vt:lpstr>
      <vt:lpstr>IEEE 802.11 OM Status and changes</vt:lpstr>
      <vt:lpstr>Email Reflectors</vt:lpstr>
      <vt:lpstr>IEEE 802-ALL EMAIL List Server</vt:lpstr>
      <vt:lpstr>Reminder for Posting Documents</vt:lpstr>
      <vt:lpstr>Wednesday –  802.11 Mid-Week Plenary</vt:lpstr>
      <vt:lpstr>Friday –  802.11 Closing Plenary</vt:lpstr>
    </vt:vector>
  </TitlesOfParts>
  <Company>Aruba Networks, an HP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dstanley@arubanetworks.com;dorothy.stanley@hpe.com</dc:creator>
  <cp:keywords>January 2017</cp:keywords>
  <dc:description>Dorothy Stanley (Hewlett Packard Enterprise))</dc:description>
  <cp:lastModifiedBy>Dorothy Stanley</cp:lastModifiedBy>
  <cp:revision>288</cp:revision>
  <cp:lastPrinted>2014-04-08T14:44:21Z</cp:lastPrinted>
  <dcterms:created xsi:type="dcterms:W3CDTF">2012-03-12T21:29:33Z</dcterms:created>
  <dcterms:modified xsi:type="dcterms:W3CDTF">2017-01-15T23:52:16Z</dcterms:modified>
</cp:coreProperties>
</file>