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73" d="100"/>
          <a:sy n="73" d="100"/>
        </p:scale>
        <p:origin x="66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943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Dec.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Jonathan Segev,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Naveen Kakani, et. al Qualcomm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Naveen Kakani, et. al Qualcomm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08" y="662856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Frame Exchange Authentication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2016-11-08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1403350" y="2995613"/>
          <a:ext cx="6653213" cy="25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5" imgW="9145270" imgH="3528204" progId="Word.Document.8">
                  <p:embed/>
                </p:oleObj>
              </mc:Choice>
              <mc:Fallback>
                <p:oleObj name="Document" r:id="rId5" imgW="9145270" imgH="35282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995613"/>
                        <a:ext cx="6653213" cy="257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Authenticating ACK frame </a:t>
            </a:r>
            <a:r>
              <a:rPr lang="en-US" dirty="0"/>
              <a:t>behavior as proposed in previous slide i.e., </a:t>
            </a:r>
            <a:r>
              <a:rPr lang="en-US" dirty="0" smtClean="0"/>
              <a:t>include Authentication code in ACK frame based on the content on the previously successfully received FTM frame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4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380" y="597500"/>
            <a:ext cx="5347820" cy="64062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Error Scenario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1523156" cy="2659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346944" y="900915"/>
            <a:ext cx="4311327" cy="5528142"/>
            <a:chOff x="-284418" y="65573"/>
            <a:chExt cx="3557588" cy="691430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82345" y="65573"/>
              <a:ext cx="15898" cy="6792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706432" y="65573"/>
              <a:ext cx="772" cy="67013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75200" y="17034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29152" y="6606893"/>
              <a:ext cx="1504950" cy="346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Requesting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284418" y="6633421"/>
              <a:ext cx="1504950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Responding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82345" y="758516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082420" y="101322"/>
              <a:ext cx="1000125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Request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15782" y="662492"/>
              <a:ext cx="438150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91872" y="1070459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82420" y="954581"/>
              <a:ext cx="1200150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468057" y="156736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308640" y="1573704"/>
              <a:ext cx="438150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82345" y="2378657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113378" y="2252457"/>
              <a:ext cx="1200150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499015" y="286524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903385" y="3148578"/>
              <a:ext cx="1834005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 (FTM Response)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82345" y="3673926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60952" y="3547724"/>
              <a:ext cx="1552576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499015" y="4160512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88175" y="4132736"/>
              <a:ext cx="2481954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Response/FTM Frame_1)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508648" y="4751487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08589" y="4625286"/>
              <a:ext cx="1431242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458201" y="5205884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57382" y="5141213"/>
              <a:ext cx="1731766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_2)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503444" y="5853956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03385" y="5727755"/>
              <a:ext cx="1431242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452997" y="630835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2813" y="6268278"/>
              <a:ext cx="1731766" cy="346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_3)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96433" y="2322671"/>
              <a:ext cx="343587" cy="577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97598" y="2695772"/>
              <a:ext cx="343587" cy="577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ight Brace 35"/>
            <p:cNvSpPr/>
            <p:nvPr/>
          </p:nvSpPr>
          <p:spPr>
            <a:xfrm>
              <a:off x="2705660" y="2491444"/>
              <a:ext cx="414337" cy="66411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2909533" y="662492"/>
              <a:ext cx="363637" cy="1934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898751" y="1136110"/>
            <a:ext cx="519568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Loss of frame </a:t>
            </a:r>
            <a:r>
              <a:rPr lang="en-US" sz="1600" dirty="0" smtClean="0">
                <a:solidFill>
                  <a:schemeClr val="tx1"/>
                </a:solidFill>
              </a:rPr>
              <a:t>can </a:t>
            </a:r>
            <a:r>
              <a:rPr lang="en-US" sz="1600" dirty="0">
                <a:solidFill>
                  <a:schemeClr val="tx1"/>
                </a:solidFill>
              </a:rPr>
              <a:t>be: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FTM Frame which would </a:t>
            </a:r>
            <a:r>
              <a:rPr lang="en-US" sz="1600" dirty="0" smtClean="0">
                <a:solidFill>
                  <a:schemeClr val="tx1"/>
                </a:solidFill>
              </a:rPr>
              <a:t>mean: missing FTM frame at Requesting STA and a </a:t>
            </a:r>
            <a:r>
              <a:rPr lang="en-US" sz="1600" dirty="0">
                <a:solidFill>
                  <a:schemeClr val="tx1"/>
                </a:solidFill>
              </a:rPr>
              <a:t>missing ACK frame at Responding STA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ACK frame which would </a:t>
            </a:r>
            <a:r>
              <a:rPr lang="en-US" sz="1600" dirty="0" smtClean="0">
                <a:solidFill>
                  <a:schemeClr val="tx1"/>
                </a:solidFill>
              </a:rPr>
              <a:t>mean: missing </a:t>
            </a:r>
            <a:r>
              <a:rPr lang="en-US" sz="1600" dirty="0">
                <a:solidFill>
                  <a:schemeClr val="tx1"/>
                </a:solidFill>
              </a:rPr>
              <a:t>ACK frame at Responding STA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Loss is detected in all cases by Responding </a:t>
            </a:r>
            <a:r>
              <a:rPr lang="en-US" sz="1600" dirty="0" smtClean="0">
                <a:solidFill>
                  <a:schemeClr val="tx1"/>
                </a:solidFill>
              </a:rPr>
              <a:t>STA</a:t>
            </a:r>
          </a:p>
          <a:p>
            <a:pPr marL="285750" indent="-285750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The responding STA today transmits the next FTM frame with the same values in </a:t>
            </a:r>
            <a:r>
              <a:rPr lang="en-US" sz="1600" dirty="0" err="1" smtClean="0">
                <a:solidFill>
                  <a:schemeClr val="tx1"/>
                </a:solidFill>
              </a:rPr>
              <a:t>ToA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ToD</a:t>
            </a:r>
            <a:r>
              <a:rPr lang="en-US" sz="1600" dirty="0" smtClean="0">
                <a:solidFill>
                  <a:schemeClr val="tx1"/>
                </a:solidFill>
              </a:rPr>
              <a:t>, Dialog Token field (as the last FTM frame)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On the same lines, the responding STA ignores the measurement on the first successful exchange after loss of frame and the measurement continues from there on.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 the Figure, Responding STA will not make measurements on FTM Frame_2, and it will make measurements on the second successfully transmitted frame after the lost frame (in the adjacent Figure it would be FTM Frame_3)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292954" y="3238674"/>
            <a:ext cx="688690" cy="954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6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 smtClean="0"/>
              <a:t>Support for error scenarios behavior as proposed in previous slide i.e., take measurements on the second successfully transmitted FTM frame after the frame (or sequence of frames in error)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0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Encoding of Authentication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11216"/>
          </a:xfrm>
        </p:spPr>
        <p:txBody>
          <a:bodyPr/>
          <a:lstStyle/>
          <a:p>
            <a:r>
              <a:rPr lang="en-US" dirty="0" smtClean="0"/>
              <a:t>FTM Request/Response: Separate IE to signal </a:t>
            </a:r>
            <a:r>
              <a:rPr lang="en-US" dirty="0" err="1" smtClean="0"/>
              <a:t>Diffie</a:t>
            </a:r>
            <a:r>
              <a:rPr lang="en-US" dirty="0" smtClean="0"/>
              <a:t> Hellman Parameters and security setup for the FTM Session</a:t>
            </a:r>
          </a:p>
          <a:p>
            <a:endParaRPr lang="en-US" dirty="0" smtClean="0"/>
          </a:p>
          <a:p>
            <a:r>
              <a:rPr lang="en-US" dirty="0" smtClean="0"/>
              <a:t>FTM Frame Authentication: Possible options</a:t>
            </a:r>
          </a:p>
          <a:p>
            <a:pPr lvl="1"/>
            <a:r>
              <a:rPr lang="en-US" dirty="0" smtClean="0"/>
              <a:t>Encrypt 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ToD</a:t>
            </a:r>
            <a:r>
              <a:rPr lang="en-US" dirty="0" smtClean="0"/>
              <a:t> fields with Shared-secret: The difference in the RTT estimates from one measurement to the other will help the requesting STA determine that the Responding STA is the wrong STA</a:t>
            </a:r>
          </a:p>
          <a:p>
            <a:pPr lvl="1"/>
            <a:r>
              <a:rPr lang="en-US" dirty="0" smtClean="0"/>
              <a:t>Carry the Authentication code in FTM frame: New field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ACK Frame Authentication:</a:t>
            </a:r>
          </a:p>
          <a:p>
            <a:pPr lvl="1"/>
            <a:r>
              <a:rPr lang="en-US" dirty="0" smtClean="0"/>
              <a:t>Carry the Authentication code in RA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8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43" y="734485"/>
            <a:ext cx="7364780" cy="597617"/>
          </a:xfrm>
        </p:spPr>
        <p:txBody>
          <a:bodyPr/>
          <a:lstStyle/>
          <a:p>
            <a:r>
              <a:rPr lang="en-US" dirty="0" smtClean="0"/>
              <a:t>Authenticating the Responder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-252536" y="1556792"/>
            <a:ext cx="9396536" cy="4411712"/>
            <a:chOff x="8912517" y="82898"/>
            <a:chExt cx="3518520" cy="70078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679280" y="82898"/>
              <a:ext cx="15898" cy="6792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903367" y="82898"/>
              <a:ext cx="772" cy="67013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9672135" y="18767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0926087" y="6624219"/>
              <a:ext cx="1504950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Requesting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12517" y="6650745"/>
              <a:ext cx="1504950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Responding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9679280" y="77584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0279355" y="118646"/>
              <a:ext cx="1218870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Request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509145" y="527492"/>
              <a:ext cx="790983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9688807" y="1087784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278767" y="895992"/>
              <a:ext cx="1200150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9664992" y="158469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505574" y="1500063"/>
              <a:ext cx="798124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9679280" y="2395982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854317" y="2122620"/>
              <a:ext cx="1565787" cy="733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Frame_1: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Encrypt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ToA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ToD</a:t>
              </a:r>
              <a:r>
                <a:rPr lang="en-US" sz="1200" dirty="0" smtClean="0">
                  <a:solidFill>
                    <a:schemeClr val="tx1"/>
                  </a:solidFill>
                </a:rPr>
                <a:t> fields or use content from 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9695950" y="288256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100320" y="3165904"/>
              <a:ext cx="1834005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 (FTM Response)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9679280" y="369125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0036134" y="3653370"/>
              <a:ext cx="1552576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9695950" y="4177837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854317" y="4182856"/>
              <a:ext cx="1731766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Frame_1)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9705583" y="4768812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0286223" y="4536612"/>
              <a:ext cx="1431242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9655136" y="5223209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9854317" y="5158538"/>
              <a:ext cx="1731766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_2)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9700379" y="587128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0131975" y="5622104"/>
              <a:ext cx="1431242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9649932" y="632567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9819748" y="6285603"/>
              <a:ext cx="1731766" cy="44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_3)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Left Brace 33"/>
            <p:cNvSpPr/>
            <p:nvPr/>
          </p:nvSpPr>
          <p:spPr>
            <a:xfrm>
              <a:off x="9283331" y="129251"/>
              <a:ext cx="346274" cy="191264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 bwMode="auto">
          <a:xfrm>
            <a:off x="219161" y="972372"/>
            <a:ext cx="1484401" cy="80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600" kern="0" dirty="0" smtClean="0"/>
              <a:t>Set up Security Key</a:t>
            </a:r>
          </a:p>
          <a:p>
            <a:r>
              <a:rPr lang="en-US" sz="1600" kern="0" dirty="0" smtClean="0"/>
              <a:t>This Exchange is not Authenticated</a:t>
            </a:r>
            <a:endParaRPr lang="en-US" sz="1600" kern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3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lang="en-US" dirty="0" smtClean="0"/>
              <a:t>Authenticating During FTM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1"/>
            <a:ext cx="8895084" cy="52786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 in the middle attack: Potentially man in the middle can respond to FTM Request and hence the STA is communicating with the wrong end device</a:t>
            </a:r>
          </a:p>
          <a:p>
            <a:r>
              <a:rPr lang="en-US" dirty="0" smtClean="0"/>
              <a:t>Solution: Applicable to both Associated and Un-associated STAs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If the STA was associated earlier with the AP, derive an PMK key from the earlier association and use it </a:t>
            </a:r>
            <a:r>
              <a:rPr lang="en-US" dirty="0" smtClean="0"/>
              <a:t>to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dirty="0" smtClean="0"/>
              <a:t>Authenticate </a:t>
            </a:r>
            <a:r>
              <a:rPr lang="en-US" dirty="0"/>
              <a:t>the </a:t>
            </a:r>
            <a:r>
              <a:rPr lang="en-US" dirty="0" smtClean="0"/>
              <a:t>Responder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dirty="0" smtClean="0"/>
              <a:t>Encrypt </a:t>
            </a:r>
            <a:r>
              <a:rPr lang="en-US" dirty="0"/>
              <a:t>the public key (DH Public Key) with preconfigured key (i.e. PMK) and sent out over-the-air while receiver decrypts to get the actual public key for deriving the shared secret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Out of band key established: If both Responder and Requester have established a key out-of-band, the key is used to authenticate the Responder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Third party public key verification technique: the given public key is sent out in clear and peer can validate via third party</a:t>
            </a:r>
          </a:p>
          <a:p>
            <a:pPr marL="914400" lvl="2" indent="0">
              <a:buNone/>
            </a:pPr>
            <a:r>
              <a:rPr lang="en-US" dirty="0"/>
              <a:t>Authenticating Responder STA:</a:t>
            </a:r>
          </a:p>
          <a:p>
            <a:pPr lvl="2">
              <a:buFontTx/>
              <a:buChar char="-"/>
            </a:pPr>
            <a:r>
              <a:rPr lang="en-US" dirty="0"/>
              <a:t>FTM Response includes an Authentication Code based on the PMK Key / Key established out-of-band and the Content of FTM Request frame (Ex: CRC …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3">
              <a:buFontTx/>
              <a:buChar char="-"/>
            </a:pPr>
            <a:r>
              <a:rPr lang="en-US" dirty="0"/>
              <a:t>Requesting STA will match the Authenticating Code to determine the validity of the Responder STA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Add a 11az SFD requirement to support Security in FTM protocol to support both Associated and Un-Associated STAs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48464" cy="4539208"/>
          </a:xfrm>
        </p:spPr>
        <p:txBody>
          <a:bodyPr/>
          <a:lstStyle/>
          <a:p>
            <a:r>
              <a:rPr lang="en-US" dirty="0" smtClean="0"/>
              <a:t>The need for security in FTM </a:t>
            </a:r>
            <a:r>
              <a:rPr lang="en-US" dirty="0" smtClean="0"/>
              <a:t>protocol:</a:t>
            </a:r>
          </a:p>
          <a:p>
            <a:pPr>
              <a:buFontTx/>
              <a:buChar char="-"/>
            </a:pPr>
            <a:r>
              <a:rPr lang="en-US" dirty="0" smtClean="0"/>
              <a:t>Prior </a:t>
            </a:r>
            <a:r>
              <a:rPr lang="en-US" dirty="0" smtClean="0"/>
              <a:t>contributions </a:t>
            </a:r>
            <a:r>
              <a:rPr lang="en-US" dirty="0" smtClean="0"/>
              <a:t>to 11az </a:t>
            </a:r>
            <a:r>
              <a:rPr lang="en-US" dirty="0" smtClean="0"/>
              <a:t>emphasized the need </a:t>
            </a:r>
            <a:r>
              <a:rPr lang="en-US" dirty="0" smtClean="0"/>
              <a:t>for Security for FTM frame exchange</a:t>
            </a:r>
          </a:p>
          <a:p>
            <a:pPr>
              <a:buFontTx/>
              <a:buChar char="-"/>
            </a:pPr>
            <a:r>
              <a:rPr lang="en-US" dirty="0" smtClean="0"/>
              <a:t>Proposals addressed the solution for the case when the devices are Associated</a:t>
            </a:r>
            <a:endParaRPr lang="en-US" dirty="0" smtClean="0"/>
          </a:p>
          <a:p>
            <a:pPr lvl="2"/>
            <a:r>
              <a:rPr lang="en-US" sz="2000" dirty="0"/>
              <a:t>11-16-1256r1 Functional requirement for secure </a:t>
            </a:r>
            <a:r>
              <a:rPr lang="en-US" sz="2000" dirty="0" smtClean="0"/>
              <a:t>ranging</a:t>
            </a:r>
            <a:r>
              <a:rPr lang="en-US" sz="2000" dirty="0" smtClean="0"/>
              <a:t>	</a:t>
            </a:r>
            <a:endParaRPr lang="en-US" sz="2000" dirty="0" smtClean="0"/>
          </a:p>
          <a:p>
            <a:pPr lvl="2"/>
            <a:r>
              <a:rPr lang="en-US" sz="2000" dirty="0" smtClean="0"/>
              <a:t>11-16-1020r0 Security Enhancement to FTM</a:t>
            </a:r>
            <a:endParaRPr lang="en-US" sz="2000" dirty="0" smtClean="0"/>
          </a:p>
          <a:p>
            <a:endParaRPr lang="en-US" sz="1800" i="1" dirty="0" smtClean="0"/>
          </a:p>
          <a:p>
            <a:r>
              <a:rPr lang="en-US" sz="1800" i="1" dirty="0" smtClean="0"/>
              <a:t>Discussion focused on</a:t>
            </a:r>
            <a:r>
              <a:rPr lang="en-US" sz="1800" i="1" dirty="0"/>
              <a:t> </a:t>
            </a:r>
            <a:r>
              <a:rPr lang="en-US" sz="1800" i="1" dirty="0" smtClean="0"/>
              <a:t>the n</a:t>
            </a:r>
            <a:r>
              <a:rPr lang="en-US" sz="1800" i="1" dirty="0" smtClean="0"/>
              <a:t>eed </a:t>
            </a:r>
            <a:r>
              <a:rPr lang="en-US" sz="1800" i="1" dirty="0" smtClean="0"/>
              <a:t>for a common solution for both Associated and un-associated case</a:t>
            </a:r>
          </a:p>
          <a:p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03870"/>
              </p:ext>
            </p:extLst>
          </p:nvPr>
        </p:nvGraphicFramePr>
        <p:xfrm>
          <a:off x="685800" y="3717766"/>
          <a:ext cx="7770812" cy="365760"/>
        </p:xfrm>
        <a:graphic>
          <a:graphicData uri="http://schemas.openxmlformats.org/drawingml/2006/table">
            <a:tbl>
              <a:tblPr/>
              <a:tblGrid>
                <a:gridCol w="3885406"/>
                <a:gridCol w="3885406"/>
              </a:tblGrid>
              <a:tr h="35930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3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36" y="334083"/>
            <a:ext cx="8638728" cy="1066800"/>
          </a:xfrm>
        </p:spPr>
        <p:txBody>
          <a:bodyPr/>
          <a:lstStyle/>
          <a:p>
            <a:r>
              <a:rPr lang="en-US" dirty="0" smtClean="0"/>
              <a:t>Need for both FTM Frame, ACK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173" y="1484551"/>
            <a:ext cx="4070537" cy="4114800"/>
          </a:xfrm>
        </p:spPr>
        <p:txBody>
          <a:bodyPr/>
          <a:lstStyle/>
          <a:p>
            <a:r>
              <a:rPr lang="en-US" sz="1400" dirty="0"/>
              <a:t>It is possible that the Responder STA can be impersonated in the example here: </a:t>
            </a:r>
          </a:p>
          <a:p>
            <a:r>
              <a:rPr lang="en-US" sz="1400" dirty="0"/>
              <a:t>Responding STA: User with Mobile Device</a:t>
            </a:r>
          </a:p>
          <a:p>
            <a:r>
              <a:rPr lang="en-US" sz="1400" dirty="0"/>
              <a:t>Car: Requesting STA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Car is computing the Range with the User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Once the FTM Request and Response sequence is done, a snooping device can send the FTM Frame 1 and the Car after receiving measurements from FTM Frame 2 can assume the user is near by and can accidentally open the car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Solution: Authenticate the FTM Frame as well</a:t>
            </a:r>
          </a:p>
          <a:p>
            <a:pPr>
              <a:buFontTx/>
              <a:buChar char="-"/>
            </a:pPr>
            <a:r>
              <a:rPr lang="en-US" sz="1400" b="1" dirty="0"/>
              <a:t>There will be signaling in FTM Request Frame to allow </a:t>
            </a:r>
            <a:r>
              <a:rPr lang="en-US" sz="1400" b="1" dirty="0" smtClean="0"/>
              <a:t>for: Authenticate </a:t>
            </a:r>
            <a:r>
              <a:rPr lang="en-US" sz="1400" b="1" dirty="0"/>
              <a:t>Responder, Requester, or both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49591" y="1193478"/>
            <a:ext cx="25353" cy="5373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96460" y="1193478"/>
            <a:ext cx="1231" cy="5301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38197" y="1276361"/>
            <a:ext cx="3569654" cy="361673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08520" y="1219365"/>
            <a:ext cx="1499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User With Mobile Device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7399" y="1544917"/>
            <a:ext cx="141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49591" y="1741637"/>
            <a:ext cx="3546869" cy="28632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06563" y="1221758"/>
            <a:ext cx="159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FTM Request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8717" y="1665677"/>
            <a:ext cx="698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64785" y="1988403"/>
            <a:ext cx="3546869" cy="28632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06563" y="1896736"/>
            <a:ext cx="1913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FTM Response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26806" y="2381488"/>
            <a:ext cx="3569654" cy="361673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7328" y="2386500"/>
            <a:ext cx="698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49591" y="3023266"/>
            <a:ext cx="3546869" cy="28632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55933" y="2923433"/>
            <a:ext cx="1913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FTM Frame_1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876176" y="3408184"/>
            <a:ext cx="3569654" cy="361673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1046" y="3632319"/>
            <a:ext cx="292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  (Authenticated)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49591" y="4047901"/>
            <a:ext cx="3546869" cy="28632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59367" y="3940560"/>
            <a:ext cx="2475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FTM Frame_2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76176" y="4432820"/>
            <a:ext cx="3569654" cy="361673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8889" y="4410847"/>
            <a:ext cx="3958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 (</a:t>
            </a:r>
            <a:r>
              <a:rPr lang="en-US" sz="1200" dirty="0" err="1" smtClean="0">
                <a:solidFill>
                  <a:schemeClr val="tx1"/>
                </a:solidFill>
              </a:rPr>
              <a:t>Autheticated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91538" y="4900316"/>
            <a:ext cx="3546869" cy="28632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9345" y="4800484"/>
            <a:ext cx="2282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FTM Frame_3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811088" y="5259771"/>
            <a:ext cx="3569654" cy="361673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28732" y="5208613"/>
            <a:ext cx="2761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 (Authenticated)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883239" y="5772435"/>
            <a:ext cx="3546869" cy="28632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21046" y="5672603"/>
            <a:ext cx="2282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FTM Frame_4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802789" y="6131890"/>
            <a:ext cx="3569654" cy="361673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73603" y="6100189"/>
            <a:ext cx="2761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 (Authenticated)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98372" y="6086722"/>
            <a:ext cx="141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Requesting STA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67240" y="6020091"/>
            <a:ext cx="141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Responding STA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6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authenticating FTM Responder</a:t>
            </a:r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3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07" y="679998"/>
            <a:ext cx="5943227" cy="38077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 of the Solution 1/2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25480" y="752929"/>
            <a:ext cx="3518520" cy="5943078"/>
            <a:chOff x="8912517" y="82898"/>
            <a:chExt cx="3518520" cy="68889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9679280" y="82898"/>
              <a:ext cx="15898" cy="6792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903367" y="82898"/>
              <a:ext cx="772" cy="67013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9672135" y="18767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926087" y="6624218"/>
              <a:ext cx="150495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Requesting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12517" y="6650745"/>
              <a:ext cx="150495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Responding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9679280" y="77584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279355" y="118647"/>
              <a:ext cx="121887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Request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512716" y="679817"/>
              <a:ext cx="790983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9688807" y="1087784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279355" y="971906"/>
              <a:ext cx="120015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9664992" y="158469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0505575" y="1591029"/>
              <a:ext cx="798124" cy="32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9679280" y="2395982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854317" y="2122621"/>
              <a:ext cx="2576720" cy="749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Frame_1: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Encrypt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ToA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ToD</a:t>
              </a:r>
              <a:r>
                <a:rPr lang="en-US" sz="1200" dirty="0" smtClean="0">
                  <a:solidFill>
                    <a:schemeClr val="tx1"/>
                  </a:solidFill>
                </a:rPr>
                <a:t> fields or use content from 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9695950" y="288256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100320" y="3165903"/>
              <a:ext cx="1834005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 (FTM Response)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9679280" y="369125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9957887" y="3565050"/>
              <a:ext cx="155257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9695950" y="4177837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854317" y="4182856"/>
              <a:ext cx="173176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Frame_1)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9705583" y="4768812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0105524" y="4642611"/>
              <a:ext cx="1431242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9655136" y="5223209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9854317" y="5158538"/>
              <a:ext cx="173176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_2)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700379" y="587128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0100320" y="5745080"/>
              <a:ext cx="1431242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9649932" y="632567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819748" y="6285603"/>
              <a:ext cx="173176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_3)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>
              <a:off x="9283331" y="129251"/>
              <a:ext cx="346274" cy="191264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 bwMode="auto">
          <a:xfrm>
            <a:off x="3985008" y="998870"/>
            <a:ext cx="2210783" cy="80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600" kern="0" smtClean="0">
                <a:solidFill>
                  <a:schemeClr val="tx1"/>
                </a:solidFill>
              </a:rPr>
              <a:t>Set up Security Key</a:t>
            </a:r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2885" y="1807930"/>
            <a:ext cx="6145027" cy="36256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Setup Security Key: </a:t>
            </a:r>
            <a:r>
              <a:rPr lang="en-US" sz="2000" dirty="0" err="1" smtClean="0">
                <a:solidFill>
                  <a:schemeClr val="tx1"/>
                </a:solidFill>
              </a:rPr>
              <a:t>Diffie</a:t>
            </a:r>
            <a:r>
              <a:rPr lang="en-US" sz="2000" dirty="0" smtClean="0">
                <a:solidFill>
                  <a:schemeClr val="tx1"/>
                </a:solidFill>
              </a:rPr>
              <a:t> Hellman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FTM Request frame: </a:t>
            </a:r>
            <a:r>
              <a:rPr lang="en-US" sz="2000" dirty="0" err="1" smtClean="0">
                <a:solidFill>
                  <a:schemeClr val="tx1"/>
                </a:solidFill>
              </a:rPr>
              <a:t>Diffie</a:t>
            </a:r>
            <a:r>
              <a:rPr lang="en-US" sz="2000" dirty="0" smtClean="0">
                <a:solidFill>
                  <a:schemeClr val="tx1"/>
                </a:solidFill>
              </a:rPr>
              <a:t> Hellman Group (prime numbers), and also the Public Key from Requesting STA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FTM Response frame: Includes the Public Key from Responding STA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Both Requesting and Responding STA generate shared-secret Key from the Shared Public key from the Peer and the </a:t>
            </a:r>
            <a:r>
              <a:rPr lang="en-US" sz="2000" dirty="0" err="1" smtClean="0">
                <a:solidFill>
                  <a:schemeClr val="tx1"/>
                </a:solidFill>
              </a:rPr>
              <a:t>Diffie</a:t>
            </a:r>
            <a:r>
              <a:rPr lang="en-US" sz="2000" dirty="0" smtClean="0">
                <a:solidFill>
                  <a:schemeClr val="tx1"/>
                </a:solidFill>
              </a:rPr>
              <a:t> Hellman Group</a:t>
            </a:r>
          </a:p>
          <a:p>
            <a:pPr marL="285750" indent="-285750">
              <a:buFontTx/>
              <a:buChar char="-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7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07" y="679998"/>
            <a:ext cx="5936082" cy="38077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 of the Solution 2/2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25480" y="752929"/>
            <a:ext cx="3518520" cy="5943078"/>
            <a:chOff x="8912517" y="82898"/>
            <a:chExt cx="3518520" cy="68889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9679280" y="82898"/>
              <a:ext cx="15898" cy="6792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903367" y="82898"/>
              <a:ext cx="772" cy="67013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9672135" y="18767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926087" y="6624218"/>
              <a:ext cx="150495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Requesting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12517" y="6650745"/>
              <a:ext cx="150495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Responding 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9679280" y="77584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279355" y="118647"/>
              <a:ext cx="121887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Request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512716" y="679817"/>
              <a:ext cx="790983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9688807" y="1087784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279355" y="971906"/>
              <a:ext cx="1200150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9664992" y="1584693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0505575" y="1591029"/>
              <a:ext cx="798124" cy="32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9679280" y="2395982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854317" y="2122621"/>
              <a:ext cx="2576720" cy="749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Frame_1: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Encrypt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ToA</a:t>
              </a:r>
              <a:r>
                <a:rPr lang="en-US" sz="1200" dirty="0" smtClean="0">
                  <a:solidFill>
                    <a:schemeClr val="tx1"/>
                  </a:solidFill>
                </a:rPr>
                <a:t>/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ToD</a:t>
              </a:r>
              <a:r>
                <a:rPr lang="en-US" sz="1200" dirty="0" smtClean="0">
                  <a:solidFill>
                    <a:schemeClr val="tx1"/>
                  </a:solidFill>
                </a:rPr>
                <a:t> fields or use content from FTM Response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9695950" y="288256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100320" y="3165903"/>
              <a:ext cx="1834005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 (FTM Response)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9679280" y="369125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9957887" y="3565050"/>
              <a:ext cx="155257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9695950" y="4177837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854317" y="4182856"/>
              <a:ext cx="173176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Frame_1)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9705583" y="4768812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0105524" y="4642611"/>
              <a:ext cx="1431242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9655136" y="5223209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9854317" y="5158538"/>
              <a:ext cx="173176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_2)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700379" y="5871281"/>
              <a:ext cx="2224087" cy="36195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0100320" y="5745080"/>
              <a:ext cx="1431242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FTM Frame_4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9649932" y="6325678"/>
              <a:ext cx="2238375" cy="45720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819748" y="6285603"/>
              <a:ext cx="1731766" cy="32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ACK (FTM Frame _3)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>
              <a:off x="9283331" y="129251"/>
              <a:ext cx="346274" cy="191264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 bwMode="auto">
          <a:xfrm>
            <a:off x="4765385" y="1349656"/>
            <a:ext cx="1430406" cy="45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600" kern="0" dirty="0" smtClean="0">
                <a:solidFill>
                  <a:schemeClr val="tx1"/>
                </a:solidFill>
              </a:rPr>
              <a:t>Set up Security Key</a:t>
            </a:r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3750" y="1173689"/>
            <a:ext cx="6158674" cy="530172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Using the Shared-secret key:</a:t>
            </a:r>
          </a:p>
          <a:p>
            <a:pPr marL="171450" indent="-1714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Authenticating FTM Frame: </a:t>
            </a:r>
          </a:p>
          <a:p>
            <a:pPr marL="628650" lvl="1" indent="-1714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Encrypt </a:t>
            </a:r>
            <a:r>
              <a:rPr lang="en-US" sz="2000" dirty="0" err="1" smtClean="0">
                <a:solidFill>
                  <a:schemeClr val="tx1"/>
                </a:solidFill>
              </a:rPr>
              <a:t>ToA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ToD</a:t>
            </a:r>
            <a:r>
              <a:rPr lang="en-US" sz="2000" dirty="0" smtClean="0">
                <a:solidFill>
                  <a:schemeClr val="tx1"/>
                </a:solidFill>
              </a:rPr>
              <a:t> fields with shared key (or) Generate an Authentication code based on the content of the last successfully frame transmitted by Responding STA (Content + Key = Authentication code)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Authenticating ACK Frame: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The Shared-secret key is used to generate the Authentication code to be included in the ACK frame and verified at the Responding STA</a:t>
            </a:r>
            <a:endParaRPr lang="en-US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ACK </a:t>
            </a:r>
            <a:r>
              <a:rPr lang="en-US" sz="2000" dirty="0">
                <a:solidFill>
                  <a:schemeClr val="tx1"/>
                </a:solidFill>
              </a:rPr>
              <a:t>frame carries Authentication Information based on the content of the </a:t>
            </a:r>
            <a:r>
              <a:rPr lang="en-US" sz="2000" dirty="0" smtClean="0">
                <a:solidFill>
                  <a:schemeClr val="tx1"/>
                </a:solidFill>
              </a:rPr>
              <a:t>previous FTM </a:t>
            </a:r>
            <a:r>
              <a:rPr lang="en-US" sz="2000" dirty="0">
                <a:solidFill>
                  <a:schemeClr val="tx1"/>
                </a:solidFill>
              </a:rPr>
              <a:t>frame </a:t>
            </a:r>
            <a:r>
              <a:rPr lang="en-US" sz="2000" dirty="0" smtClean="0">
                <a:solidFill>
                  <a:schemeClr val="tx1"/>
                </a:solidFill>
              </a:rPr>
              <a:t>received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+ Security Key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6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77" y="581213"/>
            <a:ext cx="6418450" cy="395894"/>
          </a:xfrm>
        </p:spPr>
        <p:txBody>
          <a:bodyPr/>
          <a:lstStyle/>
          <a:p>
            <a:r>
              <a:rPr lang="en-US" dirty="0" smtClean="0"/>
              <a:t>Protocol Usage for FTM Burst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" y="973224"/>
            <a:ext cx="6567314" cy="5428947"/>
          </a:xfrm>
        </p:spPr>
        <p:txBody>
          <a:bodyPr/>
          <a:lstStyle/>
          <a:p>
            <a:pPr marL="285750">
              <a:buFontTx/>
              <a:buChar char="-"/>
            </a:pPr>
            <a:r>
              <a:rPr lang="en-US" sz="1800" dirty="0" smtClean="0"/>
              <a:t>Requesting STA sends </a:t>
            </a:r>
            <a:r>
              <a:rPr lang="en-US" sz="1800" dirty="0"/>
              <a:t>Trigger frame to initiate FTM </a:t>
            </a:r>
            <a:r>
              <a:rPr lang="en-US" sz="1800" dirty="0" smtClean="0"/>
              <a:t>Burst</a:t>
            </a:r>
          </a:p>
          <a:p>
            <a:pPr marL="685800" lvl="1">
              <a:buFontTx/>
              <a:buChar char="-"/>
            </a:pPr>
            <a:r>
              <a:rPr lang="en-US" sz="1600" dirty="0" smtClean="0"/>
              <a:t>ACK to the FTM Trigger frame from FTM Initiator is not Authenticated</a:t>
            </a:r>
            <a:endParaRPr lang="en-US" sz="1600" dirty="0"/>
          </a:p>
          <a:p>
            <a:pPr marL="285750">
              <a:buFontTx/>
              <a:buChar char="-"/>
            </a:pPr>
            <a:r>
              <a:rPr lang="en-US" sz="1800" dirty="0" smtClean="0"/>
              <a:t>After </a:t>
            </a:r>
            <a:r>
              <a:rPr lang="en-US" sz="1800" dirty="0"/>
              <a:t>the Trigger frame, Responding STA transmits FTM frame which is Acknowledged by Requesting STA</a:t>
            </a:r>
          </a:p>
          <a:p>
            <a:pPr marL="285750">
              <a:buFontTx/>
              <a:buChar char="-"/>
            </a:pPr>
            <a:r>
              <a:rPr lang="en-US" sz="1800" dirty="0"/>
              <a:t>The Authenticity </a:t>
            </a:r>
            <a:r>
              <a:rPr lang="en-US" sz="1800" dirty="0" smtClean="0"/>
              <a:t>of FTM frame when not encrypting </a:t>
            </a:r>
            <a:r>
              <a:rPr lang="en-US" sz="1800" dirty="0" err="1" smtClean="0"/>
              <a:t>ToA</a:t>
            </a:r>
            <a:r>
              <a:rPr lang="en-US" sz="1800" dirty="0" smtClean="0"/>
              <a:t> and </a:t>
            </a:r>
            <a:r>
              <a:rPr lang="en-US" sz="1800" dirty="0" err="1" smtClean="0"/>
              <a:t>ToD</a:t>
            </a:r>
            <a:r>
              <a:rPr lang="en-US" sz="1800" dirty="0" smtClean="0"/>
              <a:t> fields: </a:t>
            </a:r>
          </a:p>
          <a:p>
            <a:pPr marL="685800" lvl="1">
              <a:buFontTx/>
              <a:buChar char="-"/>
            </a:pPr>
            <a:r>
              <a:rPr lang="en-US" sz="1600" dirty="0" smtClean="0"/>
              <a:t>Authentication code is generated based on last successfully transmitted frame from by the Responding STA to Initiator STA.</a:t>
            </a:r>
          </a:p>
          <a:p>
            <a:pPr marL="1028700" lvl="2">
              <a:buFontTx/>
              <a:buChar char="-"/>
            </a:pPr>
            <a:r>
              <a:rPr lang="en-US" sz="1600" dirty="0" smtClean="0"/>
              <a:t>FTM Frame_1: Content of FTM Response Frame + Key</a:t>
            </a:r>
          </a:p>
          <a:p>
            <a:pPr marL="1028700" lvl="2">
              <a:buFontTx/>
              <a:buChar char="-"/>
            </a:pPr>
            <a:r>
              <a:rPr lang="en-US" sz="1600" dirty="0" smtClean="0"/>
              <a:t>FTM Frame_2: Content of FTM Frame_1 + Key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hen encrypting </a:t>
            </a:r>
            <a:r>
              <a:rPr lang="en-US" sz="1800" dirty="0" err="1" smtClean="0"/>
              <a:t>ToA</a:t>
            </a:r>
            <a:r>
              <a:rPr lang="en-US" sz="1800" dirty="0" smtClean="0"/>
              <a:t> and </a:t>
            </a:r>
            <a:r>
              <a:rPr lang="en-US" sz="1800" dirty="0" err="1" smtClean="0"/>
              <a:t>ToD</a:t>
            </a:r>
            <a:r>
              <a:rPr lang="en-US" sz="1800" dirty="0" smtClean="0"/>
              <a:t> fields:</a:t>
            </a:r>
          </a:p>
          <a:p>
            <a:pPr lvl="1"/>
            <a:r>
              <a:rPr lang="en-US" sz="1600" dirty="0" smtClean="0"/>
              <a:t>the first FTM frame (measurement frame) does not carry any valid </a:t>
            </a:r>
            <a:r>
              <a:rPr lang="en-US" sz="1600" dirty="0" err="1" smtClean="0"/>
              <a:t>ToA</a:t>
            </a:r>
            <a:r>
              <a:rPr lang="en-US" sz="1600" dirty="0" smtClean="0"/>
              <a:t>, </a:t>
            </a:r>
            <a:r>
              <a:rPr lang="en-US" sz="1600" dirty="0" err="1" smtClean="0"/>
              <a:t>ToD</a:t>
            </a:r>
            <a:r>
              <a:rPr lang="en-US" sz="1600" dirty="0" smtClean="0"/>
              <a:t> values, so</a:t>
            </a:r>
          </a:p>
          <a:p>
            <a:pPr lvl="2"/>
            <a:r>
              <a:rPr lang="en-US" sz="1600" dirty="0" smtClean="0"/>
              <a:t>First FTM frame is not Authenticated</a:t>
            </a:r>
          </a:p>
          <a:p>
            <a:pPr lvl="2"/>
            <a:r>
              <a:rPr lang="en-US" sz="1600" dirty="0" smtClean="0"/>
              <a:t>the measurements made during the transmission of the frame are sent in the following FTM frame which is authenticated</a:t>
            </a:r>
          </a:p>
          <a:p>
            <a:pPr lvl="1"/>
            <a:r>
              <a:rPr lang="en-US" sz="1600" dirty="0" smtClean="0"/>
              <a:t>The initiator determines that the Responder is authentic if the </a:t>
            </a:r>
            <a:r>
              <a:rPr lang="en-US" sz="1600" dirty="0" err="1" smtClean="0"/>
              <a:t>ToA</a:t>
            </a:r>
            <a:r>
              <a:rPr lang="en-US" sz="1600" dirty="0" smtClean="0"/>
              <a:t>, </a:t>
            </a:r>
            <a:r>
              <a:rPr lang="en-US" sz="1600" dirty="0" err="1" smtClean="0"/>
              <a:t>ToD</a:t>
            </a:r>
            <a:r>
              <a:rPr lang="en-US" sz="1600" dirty="0" smtClean="0"/>
              <a:t> values yield a RTT value with in certain boundaries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5868144" y="695444"/>
            <a:ext cx="3518520" cy="5801693"/>
            <a:chOff x="8912517" y="40757"/>
            <a:chExt cx="3518520" cy="688698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9679280" y="82898"/>
              <a:ext cx="15898" cy="6792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8912517" y="40757"/>
              <a:ext cx="3518520" cy="6886987"/>
              <a:chOff x="8912517" y="40757"/>
              <a:chExt cx="3518520" cy="6886987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1903367" y="82898"/>
                <a:ext cx="772" cy="670138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9649932" y="187673"/>
                <a:ext cx="2260579" cy="190648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10"/>
              <p:cNvSpPr txBox="1"/>
              <p:nvPr/>
            </p:nvSpPr>
            <p:spPr>
              <a:xfrm>
                <a:off x="10926087" y="6624218"/>
                <a:ext cx="15049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/>
                  <a:t>Requesting STA</a:t>
                </a:r>
                <a:endParaRPr lang="en-US" sz="1200" dirty="0"/>
              </a:p>
            </p:txBody>
          </p:sp>
          <p:sp>
            <p:nvSpPr>
              <p:cNvPr id="12" name="TextBox 111"/>
              <p:cNvSpPr txBox="1"/>
              <p:nvPr/>
            </p:nvSpPr>
            <p:spPr>
              <a:xfrm>
                <a:off x="8912517" y="6650745"/>
                <a:ext cx="15049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/>
                  <a:t>Responding STA</a:t>
                </a:r>
                <a:endParaRPr lang="en-US" sz="1200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9645943" y="510709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13"/>
              <p:cNvSpPr txBox="1"/>
              <p:nvPr/>
            </p:nvSpPr>
            <p:spPr>
              <a:xfrm>
                <a:off x="10279355" y="40757"/>
                <a:ext cx="1306728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Request</a:t>
                </a:r>
                <a:endParaRPr lang="en-US" sz="1200" dirty="0"/>
              </a:p>
            </p:txBody>
          </p:sp>
          <p:sp>
            <p:nvSpPr>
              <p:cNvPr id="15" name="TextBox 114"/>
              <p:cNvSpPr txBox="1"/>
              <p:nvPr/>
            </p:nvSpPr>
            <p:spPr>
              <a:xfrm>
                <a:off x="10479379" y="414685"/>
                <a:ext cx="692025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</a:t>
                </a:r>
                <a:endParaRPr lang="en-US" sz="1200" dirty="0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9687840" y="849937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16"/>
              <p:cNvSpPr txBox="1"/>
              <p:nvPr/>
            </p:nvSpPr>
            <p:spPr>
              <a:xfrm>
                <a:off x="10278388" y="734059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Response</a:t>
                </a:r>
                <a:endParaRPr lang="en-US" sz="120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9705583" y="1363426"/>
                <a:ext cx="2180148" cy="105715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18"/>
              <p:cNvSpPr txBox="1"/>
              <p:nvPr/>
            </p:nvSpPr>
            <p:spPr>
              <a:xfrm>
                <a:off x="10472237" y="1118651"/>
                <a:ext cx="627159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</a:t>
                </a:r>
                <a:endParaRPr lang="en-US" sz="1200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9679280" y="2395982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120"/>
              <p:cNvSpPr txBox="1"/>
              <p:nvPr/>
            </p:nvSpPr>
            <p:spPr>
              <a:xfrm>
                <a:off x="10310313" y="2269781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Frame_1</a:t>
                </a:r>
                <a:endParaRPr lang="en-US" sz="1200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>
                <a:off x="9695950" y="2882568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122"/>
              <p:cNvSpPr txBox="1"/>
              <p:nvPr/>
            </p:nvSpPr>
            <p:spPr>
              <a:xfrm>
                <a:off x="10100320" y="3165903"/>
                <a:ext cx="2007189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 (FTM Trigger frame)</a:t>
                </a:r>
                <a:endParaRPr lang="en-US" sz="1200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679280" y="3691251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124"/>
              <p:cNvSpPr txBox="1"/>
              <p:nvPr/>
            </p:nvSpPr>
            <p:spPr>
              <a:xfrm>
                <a:off x="9957887" y="3565050"/>
                <a:ext cx="15525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Frame_2</a:t>
                </a:r>
                <a:endParaRPr lang="en-US" sz="12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9695950" y="4177837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126"/>
              <p:cNvSpPr txBox="1"/>
              <p:nvPr/>
            </p:nvSpPr>
            <p:spPr>
              <a:xfrm>
                <a:off x="9854317" y="4182855"/>
                <a:ext cx="1731766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(FTM Frame_1)</a:t>
                </a:r>
                <a:endParaRPr lang="en-US" sz="1200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>
                <a:off x="9705583" y="4768812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128"/>
              <p:cNvSpPr txBox="1"/>
              <p:nvPr/>
            </p:nvSpPr>
            <p:spPr>
              <a:xfrm>
                <a:off x="10105524" y="4642611"/>
                <a:ext cx="14312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Frame_3</a:t>
                </a:r>
                <a:endParaRPr lang="en-US" sz="1200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9655136" y="5223209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30"/>
              <p:cNvSpPr txBox="1"/>
              <p:nvPr/>
            </p:nvSpPr>
            <p:spPr>
              <a:xfrm>
                <a:off x="9854317" y="5158538"/>
                <a:ext cx="17317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(FTM Frame _2)</a:t>
                </a:r>
                <a:endParaRPr lang="en-US" sz="1200" dirty="0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9700379" y="5871281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132"/>
              <p:cNvSpPr txBox="1"/>
              <p:nvPr/>
            </p:nvSpPr>
            <p:spPr>
              <a:xfrm>
                <a:off x="10100320" y="5745080"/>
                <a:ext cx="14312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Frame_4</a:t>
                </a:r>
                <a:endParaRPr lang="en-US" sz="12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H="1">
                <a:off x="9649932" y="6325678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134"/>
              <p:cNvSpPr txBox="1"/>
              <p:nvPr/>
            </p:nvSpPr>
            <p:spPr>
              <a:xfrm>
                <a:off x="9819748" y="6285603"/>
                <a:ext cx="17317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(FTM Frame _3)</a:t>
                </a:r>
                <a:endParaRPr lang="en-US" sz="1200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>
                <a:off x="9667912" y="1687826"/>
                <a:ext cx="2180148" cy="105715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137"/>
              <p:cNvSpPr txBox="1"/>
              <p:nvPr/>
            </p:nvSpPr>
            <p:spPr>
              <a:xfrm>
                <a:off x="10250406" y="1469821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Trigger</a:t>
                </a:r>
                <a:endParaRPr lang="en-US" sz="1200" dirty="0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9697056" y="1932022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139"/>
              <p:cNvSpPr txBox="1"/>
              <p:nvPr/>
            </p:nvSpPr>
            <p:spPr>
              <a:xfrm>
                <a:off x="10287604" y="1816144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</a:t>
                </a:r>
                <a:endParaRPr lang="en-US" sz="1200" dirty="0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5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Authenticating FTM frame:</a:t>
            </a:r>
          </a:p>
          <a:p>
            <a:pPr lvl="1"/>
            <a:r>
              <a:rPr lang="en-US" dirty="0" smtClean="0"/>
              <a:t>Encrypting </a:t>
            </a:r>
            <a:r>
              <a:rPr lang="en-US" dirty="0" err="1" smtClean="0"/>
              <a:t>ToA</a:t>
            </a:r>
            <a:r>
              <a:rPr lang="en-US" dirty="0" smtClean="0"/>
              <a:t> and </a:t>
            </a:r>
            <a:r>
              <a:rPr lang="en-US" dirty="0" err="1" smtClean="0"/>
              <a:t>ToD</a:t>
            </a:r>
            <a:r>
              <a:rPr lang="en-US" dirty="0" smtClean="0"/>
              <a:t> Fields</a:t>
            </a:r>
          </a:p>
          <a:p>
            <a:pPr lvl="1"/>
            <a:r>
              <a:rPr lang="en-US" dirty="0" smtClean="0"/>
              <a:t>Adding an Authentication code as shown in earlier slide</a:t>
            </a:r>
          </a:p>
          <a:p>
            <a:pPr lvl="1"/>
            <a:r>
              <a:rPr lang="en-US" dirty="0" smtClean="0"/>
              <a:t>No 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7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77" y="581213"/>
            <a:ext cx="6418450" cy="395894"/>
          </a:xfrm>
        </p:spPr>
        <p:txBody>
          <a:bodyPr/>
          <a:lstStyle/>
          <a:p>
            <a:r>
              <a:rPr lang="en-US" dirty="0" smtClean="0"/>
              <a:t>Protocol Usage for FTM Burst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75" y="973224"/>
            <a:ext cx="5940450" cy="5428947"/>
          </a:xfrm>
        </p:spPr>
        <p:txBody>
          <a:bodyPr/>
          <a:lstStyle/>
          <a:p>
            <a:pPr marL="285750">
              <a:buFontTx/>
              <a:buChar char="-"/>
            </a:pPr>
            <a:r>
              <a:rPr lang="en-US" sz="1800" dirty="0" smtClean="0"/>
              <a:t>The Authenticity of ACK frame</a:t>
            </a:r>
          </a:p>
          <a:p>
            <a:pPr marL="685800" lvl="1">
              <a:buFontTx/>
              <a:buChar char="-"/>
            </a:pPr>
            <a:r>
              <a:rPr lang="en-US" sz="1800" dirty="0" smtClean="0"/>
              <a:t>ACK to First FTM frame after Trigger frame is </a:t>
            </a:r>
            <a:r>
              <a:rPr lang="en-US" sz="1800" dirty="0"/>
              <a:t>computed based on the content of the FTM Trigger </a:t>
            </a:r>
            <a:r>
              <a:rPr lang="en-US" sz="1800" dirty="0" smtClean="0"/>
              <a:t>frame + Key</a:t>
            </a:r>
          </a:p>
          <a:p>
            <a:pPr marL="685800" lvl="1">
              <a:buFontTx/>
              <a:buChar char="-"/>
            </a:pPr>
            <a:r>
              <a:rPr lang="en-US" sz="1800" dirty="0" smtClean="0"/>
              <a:t>ACK to subsequent FTM frames, use the content of the previous FTM frames i.e., ACK to FTM </a:t>
            </a:r>
            <a:r>
              <a:rPr lang="en-US" sz="1800" dirty="0" err="1" smtClean="0"/>
              <a:t>Frame_n</a:t>
            </a:r>
            <a:r>
              <a:rPr lang="en-US" sz="1800" dirty="0" smtClean="0"/>
              <a:t> use the content of FTM Frame_n-1 + Key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5625480" y="685800"/>
            <a:ext cx="3518520" cy="5801693"/>
            <a:chOff x="8912517" y="40757"/>
            <a:chExt cx="3518520" cy="688698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9679280" y="82898"/>
              <a:ext cx="15898" cy="6792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8912517" y="40757"/>
              <a:ext cx="3518520" cy="6886987"/>
              <a:chOff x="8912517" y="40757"/>
              <a:chExt cx="3518520" cy="6886987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1903367" y="82898"/>
                <a:ext cx="772" cy="670138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9649932" y="187673"/>
                <a:ext cx="2260579" cy="190648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10"/>
              <p:cNvSpPr txBox="1"/>
              <p:nvPr/>
            </p:nvSpPr>
            <p:spPr>
              <a:xfrm>
                <a:off x="10926087" y="6624218"/>
                <a:ext cx="15049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/>
                  <a:t>Requesting STA</a:t>
                </a:r>
                <a:endParaRPr lang="en-US" sz="1200" dirty="0"/>
              </a:p>
            </p:txBody>
          </p:sp>
          <p:sp>
            <p:nvSpPr>
              <p:cNvPr id="12" name="TextBox 111"/>
              <p:cNvSpPr txBox="1"/>
              <p:nvPr/>
            </p:nvSpPr>
            <p:spPr>
              <a:xfrm>
                <a:off x="8912517" y="6650745"/>
                <a:ext cx="15049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/>
                  <a:t>Responding STA</a:t>
                </a:r>
                <a:endParaRPr lang="en-US" sz="1200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9645943" y="510709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13"/>
              <p:cNvSpPr txBox="1"/>
              <p:nvPr/>
            </p:nvSpPr>
            <p:spPr>
              <a:xfrm>
                <a:off x="10279355" y="40757"/>
                <a:ext cx="1306728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Request</a:t>
                </a:r>
                <a:endParaRPr lang="en-US" sz="1200" dirty="0"/>
              </a:p>
            </p:txBody>
          </p:sp>
          <p:sp>
            <p:nvSpPr>
              <p:cNvPr id="15" name="TextBox 114"/>
              <p:cNvSpPr txBox="1"/>
              <p:nvPr/>
            </p:nvSpPr>
            <p:spPr>
              <a:xfrm>
                <a:off x="10479379" y="414685"/>
                <a:ext cx="692025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</a:t>
                </a:r>
                <a:endParaRPr lang="en-US" sz="1200" dirty="0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9687840" y="849937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16"/>
              <p:cNvSpPr txBox="1"/>
              <p:nvPr/>
            </p:nvSpPr>
            <p:spPr>
              <a:xfrm>
                <a:off x="10278388" y="734059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Response</a:t>
                </a:r>
                <a:endParaRPr lang="en-US" sz="120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9705583" y="1363426"/>
                <a:ext cx="2180148" cy="105715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18"/>
              <p:cNvSpPr txBox="1"/>
              <p:nvPr/>
            </p:nvSpPr>
            <p:spPr>
              <a:xfrm>
                <a:off x="10472237" y="1118651"/>
                <a:ext cx="627159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</a:t>
                </a:r>
                <a:endParaRPr lang="en-US" sz="1200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9679280" y="2395982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120"/>
              <p:cNvSpPr txBox="1"/>
              <p:nvPr/>
            </p:nvSpPr>
            <p:spPr>
              <a:xfrm>
                <a:off x="10310313" y="2269781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Frame_1</a:t>
                </a:r>
                <a:endParaRPr lang="en-US" sz="1200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>
                <a:off x="9695950" y="2882568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122"/>
              <p:cNvSpPr txBox="1"/>
              <p:nvPr/>
            </p:nvSpPr>
            <p:spPr>
              <a:xfrm>
                <a:off x="10100320" y="3165903"/>
                <a:ext cx="2007189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 (FTM Trigger frame)</a:t>
                </a:r>
                <a:endParaRPr lang="en-US" sz="1200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679280" y="3691251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124"/>
              <p:cNvSpPr txBox="1"/>
              <p:nvPr/>
            </p:nvSpPr>
            <p:spPr>
              <a:xfrm>
                <a:off x="9957887" y="3565050"/>
                <a:ext cx="15525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Frame_2</a:t>
                </a:r>
                <a:endParaRPr lang="en-US" sz="12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9695950" y="4177837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126"/>
              <p:cNvSpPr txBox="1"/>
              <p:nvPr/>
            </p:nvSpPr>
            <p:spPr>
              <a:xfrm>
                <a:off x="9854317" y="4182855"/>
                <a:ext cx="1731766" cy="3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(FTM Frame_1)</a:t>
                </a:r>
                <a:endParaRPr lang="en-US" sz="1200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>
                <a:off x="9705583" y="4768812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128"/>
              <p:cNvSpPr txBox="1"/>
              <p:nvPr/>
            </p:nvSpPr>
            <p:spPr>
              <a:xfrm>
                <a:off x="10105524" y="4642611"/>
                <a:ext cx="14312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Frame_3</a:t>
                </a:r>
                <a:endParaRPr lang="en-US" sz="1200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9655136" y="5223209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30"/>
              <p:cNvSpPr txBox="1"/>
              <p:nvPr/>
            </p:nvSpPr>
            <p:spPr>
              <a:xfrm>
                <a:off x="9854317" y="5158538"/>
                <a:ext cx="17317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(FTM Frame _2)</a:t>
                </a:r>
                <a:endParaRPr lang="en-US" sz="1200" dirty="0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9700379" y="5871281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132"/>
              <p:cNvSpPr txBox="1"/>
              <p:nvPr/>
            </p:nvSpPr>
            <p:spPr>
              <a:xfrm>
                <a:off x="10100320" y="5745080"/>
                <a:ext cx="14312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Frame_4</a:t>
                </a:r>
                <a:endParaRPr lang="en-US" sz="12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H="1">
                <a:off x="9649932" y="6325678"/>
                <a:ext cx="2238375" cy="45720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134"/>
              <p:cNvSpPr txBox="1"/>
              <p:nvPr/>
            </p:nvSpPr>
            <p:spPr>
              <a:xfrm>
                <a:off x="9819748" y="6285603"/>
                <a:ext cx="17317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 (FTM Frame _3)</a:t>
                </a:r>
                <a:endParaRPr lang="en-US" sz="1200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>
                <a:off x="9667912" y="1687826"/>
                <a:ext cx="2180148" cy="105715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137"/>
              <p:cNvSpPr txBox="1"/>
              <p:nvPr/>
            </p:nvSpPr>
            <p:spPr>
              <a:xfrm>
                <a:off x="10250406" y="1469821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FTM Trigger</a:t>
                </a:r>
                <a:endParaRPr lang="en-US" sz="1200" dirty="0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9697056" y="1932022"/>
                <a:ext cx="2224087" cy="361950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139"/>
              <p:cNvSpPr txBox="1"/>
              <p:nvPr/>
            </p:nvSpPr>
            <p:spPr>
              <a:xfrm>
                <a:off x="10287604" y="1816144"/>
                <a:ext cx="1200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ACK</a:t>
                </a:r>
                <a:endParaRPr lang="en-US" sz="1200" dirty="0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Naveen Kakani, et. al Qualcomm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4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41354</TotalTime>
  <Words>1673</Words>
  <Application>Microsoft Office PowerPoint</Application>
  <PresentationFormat>On-screen Show (4:3)</PresentationFormat>
  <Paragraphs>268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Intel Clear</vt:lpstr>
      <vt:lpstr>Times New Roman</vt:lpstr>
      <vt:lpstr>Wingdings</vt:lpstr>
      <vt:lpstr>Office Theme</vt:lpstr>
      <vt:lpstr>Document</vt:lpstr>
      <vt:lpstr>FTM Frame Exchange Authentication</vt:lpstr>
      <vt:lpstr>Background</vt:lpstr>
      <vt:lpstr>Need for both FTM Frame, ACK Authentication</vt:lpstr>
      <vt:lpstr>Straw Poll</vt:lpstr>
      <vt:lpstr>Outline of the Solution 1/2</vt:lpstr>
      <vt:lpstr>Outline of the Solution 2/2</vt:lpstr>
      <vt:lpstr>Protocol Usage for FTM Burst 1/2</vt:lpstr>
      <vt:lpstr>Straw Poll</vt:lpstr>
      <vt:lpstr>Protocol Usage for FTM Burst 2/2</vt:lpstr>
      <vt:lpstr>Straw Poll</vt:lpstr>
      <vt:lpstr>Error Scenario</vt:lpstr>
      <vt:lpstr>Straw Poll</vt:lpstr>
      <vt:lpstr>Encoding of Authentication Content</vt:lpstr>
      <vt:lpstr>Authenticating the Responder</vt:lpstr>
      <vt:lpstr>Authenticating During FTM Setup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Naveen Kakani</cp:lastModifiedBy>
  <cp:revision>399</cp:revision>
  <cp:lastPrinted>1601-01-01T00:00:00Z</cp:lastPrinted>
  <dcterms:created xsi:type="dcterms:W3CDTF">2015-08-09T12:22:17Z</dcterms:created>
  <dcterms:modified xsi:type="dcterms:W3CDTF">2016-11-08T15:44:02Z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2016-09-15 13:25:24Z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