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63" r:id="rId3"/>
    <p:sldId id="375" r:id="rId4"/>
    <p:sldId id="364" r:id="rId5"/>
    <p:sldId id="365" r:id="rId6"/>
    <p:sldId id="356" r:id="rId7"/>
    <p:sldId id="366" r:id="rId8"/>
    <p:sldId id="376" r:id="rId9"/>
    <p:sldId id="367" r:id="rId10"/>
    <p:sldId id="370" r:id="rId11"/>
    <p:sldId id="371" r:id="rId12"/>
    <p:sldId id="372" r:id="rId13"/>
    <p:sldId id="379" r:id="rId14"/>
    <p:sldId id="368" r:id="rId15"/>
    <p:sldId id="358" r:id="rId16"/>
    <p:sldId id="369" r:id="rId17"/>
    <p:sldId id="359" r:id="rId18"/>
    <p:sldId id="355" r:id="rId19"/>
    <p:sldId id="381" r:id="rId20"/>
    <p:sldId id="380" r:id="rId21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0634" autoAdjust="0"/>
    <p:restoredTop sz="95652" autoAdjust="0"/>
  </p:normalViewPr>
  <p:slideViewPr>
    <p:cSldViewPr>
      <p:cViewPr varScale="1">
        <p:scale>
          <a:sx n="91" d="100"/>
          <a:sy n="91" d="100"/>
        </p:scale>
        <p:origin x="186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6768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7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3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1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98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0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53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12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8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695" y="6475413"/>
            <a:ext cx="2339230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4758" y="6475413"/>
            <a:ext cx="23391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11-16-1494-03-00az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 2016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dirty="0"/>
              <a:t>Yuval Amizur, et al, Intel Corporation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An unified 802.11az Protocol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2016-11-08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59413"/>
              </p:ext>
            </p:extLst>
          </p:nvPr>
        </p:nvGraphicFramePr>
        <p:xfrm>
          <a:off x="538163" y="2752725"/>
          <a:ext cx="7631112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9" name="Document" r:id="rId4" imgW="9104721" imgH="4131589" progId="Word.Document.8">
                  <p:embed/>
                </p:oleObj>
              </mc:Choice>
              <mc:Fallback>
                <p:oleObj name="Document" r:id="rId4" imgW="9104721" imgH="413158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631112" cy="346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191955" y="332601"/>
            <a:ext cx="9169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Nov 2016</a:t>
            </a:r>
            <a:endParaRPr lang="en-CA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err="1" smtClean="0"/>
              <a:t>REVmc</a:t>
            </a:r>
            <a:r>
              <a:rPr lang="en-US" dirty="0" smtClean="0"/>
              <a:t> D8.0 FTM Parameters Element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27942"/>
              </p:ext>
            </p:extLst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4695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323869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i="1" dirty="0" err="1" smtClean="0"/>
              <a:t>VHTz</a:t>
            </a:r>
            <a:r>
              <a:rPr lang="en-US" dirty="0" smtClean="0"/>
              <a:t> Parameters Element (TBD)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41914"/>
              </p:ext>
            </p:extLst>
          </p:nvPr>
        </p:nvGraphicFramePr>
        <p:xfrm>
          <a:off x="971600" y="3573015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936104"/>
                <a:gridCol w="1008112"/>
                <a:gridCol w="818010"/>
                <a:gridCol w="1047860"/>
                <a:gridCol w="862944"/>
                <a:gridCol w="2095721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(0)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defoned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827584" y="3395877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61021"/>
              </p:ext>
            </p:extLst>
          </p:nvPr>
        </p:nvGraphicFramePr>
        <p:xfrm>
          <a:off x="971600" y="3645023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936104"/>
                <a:gridCol w="1008112"/>
                <a:gridCol w="818010"/>
                <a:gridCol w="4006525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7148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50032"/>
            <a:ext cx="7772400" cy="1066800"/>
          </a:xfrm>
        </p:spPr>
        <p:txBody>
          <a:bodyPr/>
          <a:lstStyle/>
          <a:p>
            <a:r>
              <a:rPr lang="en-US" i="1" dirty="0" err="1" smtClean="0"/>
              <a:t>HEWz</a:t>
            </a:r>
            <a:r>
              <a:rPr lang="en-US" dirty="0" smtClean="0"/>
              <a:t> FTM Parameters Element (TBD)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(clone details from a .11ax Negotiation Protocol that the group agrees 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 bwMode="auto">
          <a:xfrm>
            <a:off x="827584" y="3395877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11139"/>
              </p:ext>
            </p:extLst>
          </p:nvPr>
        </p:nvGraphicFramePr>
        <p:xfrm>
          <a:off x="971600" y="3645023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1080120"/>
                <a:gridCol w="864096"/>
                <a:gridCol w="4824535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3937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</a:t>
            </a:r>
            <a:r>
              <a:rPr lang="en-US" dirty="0" err="1" smtClean="0"/>
              <a:t>REVmc</a:t>
            </a:r>
            <a:r>
              <a:rPr lang="en-US" dirty="0" smtClean="0"/>
              <a:t> D8.0)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6416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(the inclusion of FTM Parameters element is mandatory in this frame)</a:t>
            </a:r>
          </a:p>
          <a:p>
            <a:pPr lvl="2"/>
            <a:r>
              <a:rPr lang="en-US" sz="1600" b="1" i="1" dirty="0" err="1" smtClean="0"/>
              <a:t>VHTz</a:t>
            </a:r>
            <a:r>
              <a:rPr lang="en-US" sz="1600" dirty="0" smtClean="0"/>
              <a:t> Parameters element -- </a:t>
            </a:r>
            <a:r>
              <a:rPr lang="en-US" sz="1600" i="1" dirty="0" smtClean="0"/>
              <a:t>.11az will define the contents of  </a:t>
            </a:r>
            <a:r>
              <a:rPr lang="en-US" sz="1600" b="1" i="1" dirty="0" err="1" smtClean="0"/>
              <a:t>VHTz</a:t>
            </a:r>
            <a:r>
              <a:rPr lang="en-US" sz="1600" i="1" dirty="0" smtClean="0"/>
              <a:t> Parameters element</a:t>
            </a:r>
          </a:p>
          <a:p>
            <a:pPr lvl="2"/>
            <a:r>
              <a:rPr lang="en-US" sz="1600" b="1" i="1" dirty="0" err="1" smtClean="0"/>
              <a:t>HEWz</a:t>
            </a:r>
            <a:r>
              <a:rPr lang="en-US" sz="1600" dirty="0" smtClean="0"/>
              <a:t> Parameters element -- </a:t>
            </a:r>
            <a:r>
              <a:rPr lang="en-US" sz="1600" i="1" dirty="0" smtClean="0"/>
              <a:t>.11az defines the contents of  </a:t>
            </a:r>
            <a:r>
              <a:rPr lang="en-US" sz="1600" b="1" i="1" dirty="0" err="1" smtClean="0"/>
              <a:t>HEWz</a:t>
            </a:r>
            <a:r>
              <a:rPr lang="en-US" sz="1600" i="1" dirty="0" smtClean="0"/>
              <a:t> Parameters element</a:t>
            </a:r>
          </a:p>
          <a:p>
            <a:pPr lvl="2"/>
            <a:r>
              <a:rPr lang="en-US" sz="1600" dirty="0" smtClean="0"/>
              <a:t>Etc.</a:t>
            </a:r>
          </a:p>
          <a:p>
            <a:r>
              <a:rPr lang="en-US" sz="2000" dirty="0" smtClean="0"/>
              <a:t>The Trigger + Preference field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pPr lvl="1"/>
            <a:r>
              <a:rPr lang="en-US" sz="1800" dirty="0" smtClean="0"/>
              <a:t>Preference set to 0 (indicates no preference) or a value indicating the preferred Ranging Protocol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</a:t>
            </a:r>
            <a:r>
              <a:rPr lang="en-US" sz="2000" i="1" dirty="0" err="1" smtClean="0"/>
              <a:t>VHTz</a:t>
            </a:r>
            <a:r>
              <a:rPr lang="en-US" sz="2000" i="1" dirty="0" smtClean="0"/>
              <a:t> or </a:t>
            </a:r>
            <a:r>
              <a:rPr lang="en-US" sz="2000" i="1" dirty="0" err="1" smtClean="0"/>
              <a:t>HEWz</a:t>
            </a:r>
            <a:r>
              <a:rPr lang="en-US" sz="2000" dirty="0" smtClean="0"/>
              <a:t> Parameters element</a:t>
            </a:r>
          </a:p>
          <a:p>
            <a:pPr lvl="1"/>
            <a:r>
              <a:rPr lang="en-US" sz="1800" dirty="0" smtClean="0"/>
              <a:t>Optionality of FTM Parameters element is new in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728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[,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b="1" dirty="0"/>
              <a:t>]</a:t>
            </a:r>
            <a:r>
              <a:rPr lang="en-US" sz="1400" b="1" dirty="0" smtClean="0"/>
              <a:t>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 and [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]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{</a:t>
            </a:r>
            <a:r>
              <a:rPr lang="en-US" sz="1400" b="1" i="1" dirty="0" smtClean="0"/>
              <a:t>FTM,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} Parameters to execute the Ranging protocol chosen by the responder</a:t>
            </a:r>
          </a:p>
          <a:p>
            <a:pPr lvl="2"/>
            <a:r>
              <a:rPr lang="en-US" sz="1200" b="1" dirty="0" smtClean="0"/>
              <a:t>This behavior is different from the legacy FTM behavior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1828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Once the negotiation is complete, the subset Rn is partitioned into </a:t>
            </a:r>
          </a:p>
          <a:p>
            <a:pPr lvl="1"/>
            <a:r>
              <a:rPr lang="en-US" dirty="0" smtClean="0"/>
              <a:t>A Rr which contains the set of peers with which the negotiation was successful – both the ends agreed on a set of parameters to use </a:t>
            </a:r>
            <a:r>
              <a:rPr lang="en-US" dirty="0" err="1" smtClean="0"/>
              <a:t>fot</a:t>
            </a:r>
            <a:r>
              <a:rPr lang="en-US" dirty="0" smtClean="0"/>
              <a:t> ranging</a:t>
            </a:r>
          </a:p>
          <a:p>
            <a:pPr lvl="1"/>
            <a:r>
              <a:rPr lang="en-US" dirty="0" smtClean="0"/>
              <a:t>Rn – Rr which contains the set of peers with which the negotiation failed</a:t>
            </a:r>
          </a:p>
          <a:p>
            <a:r>
              <a:rPr lang="en-US" dirty="0" smtClean="0"/>
              <a:t>the range measurement protocol is executed with one of more members of the subset Rr using the parameters negotiation in the initial FTM request/initial FTM exchange</a:t>
            </a:r>
          </a:p>
          <a:p>
            <a:pPr lvl="1"/>
            <a:r>
              <a:rPr lang="en-US" dirty="0" smtClean="0"/>
              <a:t>Details in a separate submission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1665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70" y="1890073"/>
            <a:ext cx="3592650" cy="36991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17564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87925"/>
          </a:xfrm>
        </p:spPr>
        <p:txBody>
          <a:bodyPr/>
          <a:lstStyle/>
          <a:p>
            <a:r>
              <a:rPr lang="en-US" sz="2800" dirty="0" smtClean="0"/>
              <a:t>Move to approve </a:t>
            </a:r>
          </a:p>
          <a:p>
            <a:pPr lvl="1"/>
            <a:r>
              <a:rPr lang="en-US" sz="2400" dirty="0" smtClean="0"/>
              <a:t>the proposed 802.11az protocol (as exemplified in slide-17) and </a:t>
            </a:r>
          </a:p>
          <a:p>
            <a:pPr lvl="1"/>
            <a:r>
              <a:rPr lang="en-US" sz="2400" dirty="0" smtClean="0"/>
              <a:t>develop corresponding FRD/SFD text for future discussion and approval</a:t>
            </a:r>
          </a:p>
          <a:p>
            <a:r>
              <a:rPr lang="en-US" sz="2400" dirty="0" smtClean="0"/>
              <a:t>Moved: Ganesh Venkatesan</a:t>
            </a:r>
          </a:p>
          <a:p>
            <a:r>
              <a:rPr lang="en-US" dirty="0" smtClean="0"/>
              <a:t>Seconded: Manish Kumar</a:t>
            </a:r>
            <a:endParaRPr lang="en-US" sz="2400" dirty="0"/>
          </a:p>
          <a:p>
            <a:r>
              <a:rPr lang="en-US" sz="2800" dirty="0" smtClean="0"/>
              <a:t>Yes: 8</a:t>
            </a:r>
          </a:p>
          <a:p>
            <a:r>
              <a:rPr lang="en-US" sz="2800" dirty="0" smtClean="0"/>
              <a:t>No: 4</a:t>
            </a:r>
          </a:p>
          <a:p>
            <a:r>
              <a:rPr lang="en-US" sz="2800" dirty="0" smtClean="0"/>
              <a:t>Abstain: 8</a:t>
            </a:r>
          </a:p>
          <a:p>
            <a:r>
              <a:rPr lang="en-US" sz="2800" dirty="0" smtClean="0"/>
              <a:t>Motion fails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5898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intent of the failed motion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752600"/>
            <a:ext cx="4032448" cy="4343400"/>
          </a:xfrm>
        </p:spPr>
        <p:txBody>
          <a:bodyPr/>
          <a:lstStyle/>
          <a:p>
            <a:r>
              <a:rPr lang="en-US" sz="2000" dirty="0" smtClean="0"/>
              <a:t>Agree on a .11az protocol that involves discovery, negotiation and range measurement</a:t>
            </a:r>
          </a:p>
          <a:p>
            <a:r>
              <a:rPr lang="en-US" sz="2000" dirty="0" smtClean="0"/>
              <a:t>Allow for optimizations to skip or add new steps, as needed</a:t>
            </a:r>
          </a:p>
          <a:p>
            <a:r>
              <a:rPr lang="en-US" sz="2000" dirty="0" smtClean="0"/>
              <a:t>Extend </a:t>
            </a:r>
            <a:r>
              <a:rPr lang="en-US" sz="2000" dirty="0" err="1" smtClean="0"/>
              <a:t>REVmc</a:t>
            </a:r>
            <a:r>
              <a:rPr lang="en-US" sz="2000" dirty="0" smtClean="0"/>
              <a:t> D8.0 </a:t>
            </a:r>
            <a:r>
              <a:rPr lang="en-US" sz="2000" dirty="0" err="1" smtClean="0"/>
              <a:t>iFTMR</a:t>
            </a:r>
            <a:r>
              <a:rPr lang="en-US" sz="2000" dirty="0" smtClean="0"/>
              <a:t>/</a:t>
            </a:r>
            <a:r>
              <a:rPr lang="en-US" sz="2000" dirty="0" err="1" smtClean="0"/>
              <a:t>iFTM</a:t>
            </a:r>
            <a:r>
              <a:rPr lang="en-US" sz="2000" dirty="0" smtClean="0"/>
              <a:t> to define the negotiation step</a:t>
            </a:r>
          </a:p>
          <a:p>
            <a:pPr lvl="1"/>
            <a:r>
              <a:rPr lang="en-US" sz="1600" dirty="0" smtClean="0"/>
              <a:t>How to extend is open for discussion</a:t>
            </a:r>
          </a:p>
          <a:p>
            <a:r>
              <a:rPr lang="en-US" sz="2000" dirty="0" smtClean="0"/>
              <a:t>Develop SFD content. review/improve and approve for inclusion in the SFD document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52600"/>
            <a:ext cx="4381564" cy="45114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26955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a mechanism that allows for a STA to 	</a:t>
            </a:r>
          </a:p>
          <a:p>
            <a:pPr lvl="1"/>
            <a:r>
              <a:rPr lang="en-US" dirty="0" smtClean="0"/>
              <a:t>Scan the environment to assess the ranging capabilities of responders within range,</a:t>
            </a:r>
          </a:p>
          <a:p>
            <a:pPr lvl="1"/>
            <a:r>
              <a:rPr lang="en-US" dirty="0" smtClean="0"/>
              <a:t>Select a protocol that best fits the capabilities of the responders within range and the requirements of the application(s) executing in the STA,</a:t>
            </a:r>
          </a:p>
          <a:p>
            <a:pPr lvl="1"/>
            <a:r>
              <a:rPr lang="en-US" dirty="0" smtClean="0"/>
              <a:t>Select a subset of the responders within range and negotiate parameters to use for ranging with each of the responders, and</a:t>
            </a:r>
          </a:p>
          <a:p>
            <a:pPr lvl="1"/>
            <a:r>
              <a:rPr lang="en-US" dirty="0" smtClean="0"/>
              <a:t>Perform corresponding ranging protocol with each of the responders in the selected subset in order to triangulate the STA’s position.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611216"/>
          </a:xfrm>
        </p:spPr>
        <p:txBody>
          <a:bodyPr/>
          <a:lstStyle/>
          <a:p>
            <a:pPr lvl="0"/>
            <a:r>
              <a:rPr lang="en-US" sz="2000" dirty="0" smtClean="0"/>
              <a:t>Move to approve inclusion of the following in the 802.11ax Spec Framework Document (SFD); and instruct the SFD Editor to incorporate it in the next version of the 802.11az SFD and grant the SFD editor editorial license:</a:t>
            </a:r>
          </a:p>
          <a:p>
            <a:pPr lvl="1"/>
            <a:r>
              <a:rPr lang="en-US" sz="1800" dirty="0"/>
              <a:t>The .11az protocol shall define the following phases</a:t>
            </a:r>
          </a:p>
          <a:p>
            <a:pPr lvl="2"/>
            <a:r>
              <a:rPr lang="en-US" sz="2000" dirty="0"/>
              <a:t>a capability discovery, </a:t>
            </a:r>
          </a:p>
          <a:p>
            <a:pPr lvl="2"/>
            <a:r>
              <a:rPr lang="en-US" sz="2000" dirty="0"/>
              <a:t>a Time of Flight (</a:t>
            </a:r>
            <a:r>
              <a:rPr lang="en-US" sz="2000" dirty="0" err="1"/>
              <a:t>ToF</a:t>
            </a:r>
            <a:r>
              <a:rPr lang="en-US" sz="2000" dirty="0"/>
              <a:t>) measurement parameter negotiation and </a:t>
            </a:r>
          </a:p>
          <a:p>
            <a:pPr lvl="2"/>
            <a:r>
              <a:rPr lang="en-US" sz="2000" dirty="0"/>
              <a:t>a set of </a:t>
            </a:r>
            <a:r>
              <a:rPr lang="en-US" sz="2000" dirty="0" err="1"/>
              <a:t>ToF</a:t>
            </a:r>
            <a:r>
              <a:rPr lang="en-US" sz="2000" dirty="0"/>
              <a:t> measurement exchanges</a:t>
            </a:r>
          </a:p>
          <a:p>
            <a:pPr marL="400050" lvl="1" indent="0">
              <a:buNone/>
            </a:pPr>
            <a:r>
              <a:rPr lang="en-US" sz="1800" dirty="0"/>
              <a:t>Note: Other protocol phases may be defined as needed and is &lt;TBD&gt; based on more discussion(s)</a:t>
            </a:r>
          </a:p>
          <a:p>
            <a:pPr lvl="1"/>
            <a:r>
              <a:rPr lang="en-US" sz="1800" dirty="0"/>
              <a:t> The .11az protocol shall extend the </a:t>
            </a:r>
            <a:r>
              <a:rPr lang="en-US" sz="1800" dirty="0" err="1"/>
              <a:t>REVmc</a:t>
            </a:r>
            <a:r>
              <a:rPr lang="en-US" sz="1800" dirty="0"/>
              <a:t> </a:t>
            </a:r>
            <a:r>
              <a:rPr lang="en-US" sz="1800" dirty="0" err="1"/>
              <a:t>iFTMR</a:t>
            </a:r>
            <a:r>
              <a:rPr lang="en-US" sz="1800" dirty="0"/>
              <a:t>/</a:t>
            </a:r>
            <a:r>
              <a:rPr lang="en-US" sz="1800" dirty="0" err="1"/>
              <a:t>iFTM</a:t>
            </a:r>
            <a:r>
              <a:rPr lang="en-US" sz="1800" dirty="0"/>
              <a:t> for .11az </a:t>
            </a:r>
            <a:r>
              <a:rPr lang="en-US" sz="1800" dirty="0" err="1"/>
              <a:t>ToF</a:t>
            </a:r>
            <a:r>
              <a:rPr lang="en-US" sz="1800" dirty="0"/>
              <a:t> measurement parameter negotiation </a:t>
            </a:r>
          </a:p>
          <a:p>
            <a:r>
              <a:rPr lang="en-US" sz="2200" dirty="0" smtClean="0"/>
              <a:t>Moved:  Ganesh Venkatesan Seconded: Santosh Pandey</a:t>
            </a:r>
          </a:p>
          <a:p>
            <a:r>
              <a:rPr lang="en-US" sz="2200" dirty="0" smtClean="0"/>
              <a:t>Yes: 9 No: 0 Abstain: 8</a:t>
            </a:r>
          </a:p>
          <a:p>
            <a:r>
              <a:rPr lang="en-US" sz="2200" dirty="0" smtClean="0"/>
              <a:t>Result: Motion Passes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13457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52600"/>
            <a:ext cx="7990656" cy="4343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FTM Initiator – the device can play the role of an initiator for all supported ranging protocols</a:t>
            </a:r>
            <a:r>
              <a:rPr lang="en-US" sz="2000" dirty="0"/>
              <a:t> – indicated by setting </a:t>
            </a:r>
            <a:r>
              <a:rPr lang="en-US" sz="2000" dirty="0" smtClean="0"/>
              <a:t>bit-71 </a:t>
            </a:r>
            <a:r>
              <a:rPr lang="en-US" sz="2000" dirty="0"/>
              <a:t>of the Extended Capabilities element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Ranging Protocols – </a:t>
            </a:r>
            <a:r>
              <a:rPr lang="en-US" sz="2400" dirty="0" smtClean="0"/>
              <a:t>Time of Flight (</a:t>
            </a:r>
            <a:r>
              <a:rPr lang="en-US" sz="2400" dirty="0" err="1" smtClean="0"/>
              <a:t>ToF</a:t>
            </a:r>
            <a:r>
              <a:rPr lang="en-US" sz="24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err="1" smtClean="0"/>
              <a:t>REVmc</a:t>
            </a:r>
            <a:r>
              <a:rPr lang="en-US" sz="2000" dirty="0" smtClean="0"/>
              <a:t> D8.0 Fine Timing Measurement </a:t>
            </a:r>
            <a:r>
              <a:rPr lang="en-US" sz="2000" dirty="0" err="1" smtClean="0"/>
              <a:t>Prototocol</a:t>
            </a:r>
            <a:r>
              <a:rPr lang="en-US" sz="2000" dirty="0" smtClean="0"/>
              <a:t> (</a:t>
            </a:r>
            <a:r>
              <a:rPr lang="en-US" sz="2000" b="1" dirty="0" smtClean="0"/>
              <a:t>FTM</a:t>
            </a:r>
            <a:r>
              <a:rPr lang="en-US" sz="20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VHT </a:t>
            </a:r>
            <a:r>
              <a:rPr lang="en-US" sz="2000" dirty="0"/>
              <a:t>NDP Sounding-based .11az protocol (</a:t>
            </a:r>
            <a:r>
              <a:rPr lang="en-US" sz="2000" b="1" dirty="0" err="1"/>
              <a:t>VHTz</a:t>
            </a:r>
            <a:r>
              <a:rPr lang="en-US" sz="20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HEW NDP Sounding-based .11az protocol (</a:t>
            </a:r>
            <a:r>
              <a:rPr lang="en-US" sz="2000" b="1" dirty="0" err="1"/>
              <a:t>HEWz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7114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Ranging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000" dirty="0" smtClean="0"/>
              <a:t>Passive Scanning</a:t>
            </a:r>
          </a:p>
          <a:p>
            <a:pPr lvl="1"/>
            <a:r>
              <a:rPr lang="en-US" sz="1800" dirty="0" smtClean="0"/>
              <a:t>Listen to beacons from responders within range and discover ranging capabilities from the Extended Capabilities element</a:t>
            </a:r>
          </a:p>
          <a:p>
            <a:r>
              <a:rPr lang="en-US" sz="2000" dirty="0" smtClean="0"/>
              <a:t>Active Scanning</a:t>
            </a:r>
          </a:p>
          <a:p>
            <a:pPr lvl="1"/>
            <a:r>
              <a:rPr lang="en-US" sz="1800" dirty="0" smtClean="0"/>
              <a:t>Send a wildcard addressed Probe Request and discover ranging capabilities from the Extended Capabilities element in the received Probe Responses</a:t>
            </a:r>
          </a:p>
          <a:p>
            <a:r>
              <a:rPr lang="en-US" sz="2000" dirty="0" smtClean="0"/>
              <a:t>Others</a:t>
            </a:r>
            <a:endParaRPr lang="en-US" sz="2000" dirty="0"/>
          </a:p>
          <a:p>
            <a:pPr lvl="1"/>
            <a:r>
              <a:rPr lang="en-US" sz="1800" dirty="0" smtClean="0"/>
              <a:t>Via Neighbor Reports</a:t>
            </a:r>
          </a:p>
          <a:p>
            <a:pPr lvl="1"/>
            <a:r>
              <a:rPr lang="en-US" sz="1800" dirty="0" smtClean="0"/>
              <a:t>Out-of-band techniques</a:t>
            </a:r>
            <a:endParaRPr lang="en-US" sz="1800" dirty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2290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911610"/>
              </p:ext>
            </p:extLst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606175"/>
            <a:ext cx="8091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 the FTM Responder and FTM Initiator bits to indicator corresponding capability for any (FTM, </a:t>
            </a:r>
            <a:r>
              <a:rPr lang="en-US" sz="2000" dirty="0" err="1" smtClean="0"/>
              <a:t>VHTz</a:t>
            </a:r>
            <a:r>
              <a:rPr lang="en-US" sz="2000" dirty="0" smtClean="0"/>
              <a:t>, </a:t>
            </a:r>
            <a:r>
              <a:rPr lang="en-US" sz="2000" dirty="0" err="1" smtClean="0"/>
              <a:t>HEWz</a:t>
            </a:r>
            <a:r>
              <a:rPr lang="en-US" sz="20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Add a new bit to the Extended Capabilities element to indicate .11az capability (</a:t>
            </a:r>
            <a:r>
              <a:rPr lang="en-US" sz="2000" b="1" i="1" dirty="0" smtClean="0"/>
              <a:t>.11az Capability</a:t>
            </a:r>
            <a:r>
              <a:rPr lang="en-US" sz="20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.11az Capability = 1 &amp;&amp; FTM Responder == 1</a:t>
            </a:r>
            <a:r>
              <a:rPr lang="en-US" sz="2000" dirty="0" smtClean="0">
                <a:sym typeface="Wingdings" panose="05000000000000000000" pitchFamily="2" charset="2"/>
              </a:rPr>
              <a:t> .11az Responder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.11az Capability = 1 &amp;&amp; FTM Initiator == 1 .11az Initiator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Need more discussion on the possibility of adding more bits to the Extended Capabilities element and if that would render the protocol more optimal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4121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07504" y="3752817"/>
            <a:ext cx="4237484" cy="1692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7504" y="2420888"/>
            <a:ext cx="4237484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Discovering Ranging Capabilities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27984" y="1538783"/>
            <a:ext cx="43204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Discovery: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Listen to Beacons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Send wildcard addresses Probe Request and listen to corresponding Probe Responses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Send unicast Probe Requests and listen to corresponding Probe Responses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Others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The STAs need to know the ranging capabilities of the 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The APs need not explicitly determine the STAs Measurement phase protocol capabilities but learns of it implicitly when the STA sends an initial FTM Request to the AP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158785"/>
            <a:ext cx="3999000" cy="3422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3586" y="2858452"/>
            <a:ext cx="792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PASSIVE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419872" y="4179143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681329" y="4165858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 rot="16200000">
            <a:off x="15559" y="4550859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4681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r>
              <a:rPr lang="en-US" sz="1800" b="1" dirty="0" smtClean="0"/>
              <a:t>and optionally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err="1" smtClean="0"/>
              <a:t>VHTz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responder, </a:t>
            </a:r>
            <a:r>
              <a:rPr lang="en-US" sz="1800" b="1" dirty="0" smtClean="0"/>
              <a:t>and optionally</a:t>
            </a:r>
          </a:p>
          <a:p>
            <a:pPr lvl="1"/>
            <a:r>
              <a:rPr lang="en-US" sz="1800" dirty="0"/>
              <a:t>A </a:t>
            </a:r>
            <a:r>
              <a:rPr lang="en-US" sz="1800" b="1" i="1" dirty="0" err="1" smtClean="0"/>
              <a:t>HEWz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2651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initiator indicates one of the following:</a:t>
            </a:r>
          </a:p>
          <a:p>
            <a:pPr lvl="1"/>
            <a:r>
              <a:rPr lang="en-US" dirty="0" smtClean="0"/>
              <a:t>No preference for the ranging protocol (the responder selects one based on its current operating conditions)</a:t>
            </a:r>
          </a:p>
          <a:p>
            <a:pPr lvl="1"/>
            <a:r>
              <a:rPr lang="en-US" b="0" dirty="0" smtClean="0"/>
              <a:t>A preferred ranging protocol (the responder may </a:t>
            </a:r>
            <a:r>
              <a:rPr lang="en-US" dirty="0" smtClean="0"/>
              <a:t>select a different ranging protocol </a:t>
            </a:r>
            <a:r>
              <a:rPr lang="en-US" b="0" dirty="0" smtClean="0"/>
              <a:t>if it has no resources to support the preferred one)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responder </a:t>
            </a:r>
            <a:endParaRPr lang="en-US" b="0" dirty="0" smtClean="0"/>
          </a:p>
          <a:p>
            <a:pPr lvl="1"/>
            <a:r>
              <a:rPr lang="en-US" dirty="0"/>
              <a:t>C</a:t>
            </a:r>
            <a:r>
              <a:rPr lang="en-US" b="0" dirty="0" smtClean="0"/>
              <a:t>hooses </a:t>
            </a:r>
            <a:r>
              <a:rPr lang="en-US" b="0" dirty="0"/>
              <a:t>one of the ranging protocols and responds with the corresponding {</a:t>
            </a:r>
            <a:r>
              <a:rPr lang="en-US" i="1" dirty="0"/>
              <a:t>FTM, </a:t>
            </a:r>
            <a:r>
              <a:rPr lang="en-US" i="1" dirty="0" err="1"/>
              <a:t>VHTz</a:t>
            </a:r>
            <a:r>
              <a:rPr lang="en-US" i="1" dirty="0"/>
              <a:t>, </a:t>
            </a:r>
            <a:r>
              <a:rPr lang="en-US" i="1" dirty="0" err="1"/>
              <a:t>HEWz</a:t>
            </a:r>
            <a:r>
              <a:rPr lang="en-US" b="0" dirty="0"/>
              <a:t>} </a:t>
            </a:r>
            <a:r>
              <a:rPr lang="en-US" b="0" dirty="0" smtClean="0"/>
              <a:t>parameters </a:t>
            </a:r>
            <a:r>
              <a:rPr lang="en-US" b="0" dirty="0"/>
              <a:t>element in the initial FTM (in response to the initial FTM request</a:t>
            </a:r>
            <a:r>
              <a:rPr lang="en-US" b="0" dirty="0" smtClean="0"/>
              <a:t>), or</a:t>
            </a:r>
          </a:p>
          <a:p>
            <a:pPr lvl="1"/>
            <a:r>
              <a:rPr lang="en-US" b="0" dirty="0" smtClean="0"/>
              <a:t>Rejects the initial FTM request and optionally includes {</a:t>
            </a:r>
            <a:r>
              <a:rPr lang="en-US" b="0" i="1" dirty="0" smtClean="0"/>
              <a:t>FTM. </a:t>
            </a:r>
            <a:r>
              <a:rPr lang="en-US" b="0" i="1" dirty="0" err="1" smtClean="0"/>
              <a:t>VHTz</a:t>
            </a:r>
            <a:r>
              <a:rPr lang="en-US" b="0" i="1" dirty="0" smtClean="0"/>
              <a:t> and/or </a:t>
            </a:r>
            <a:r>
              <a:rPr lang="en-US" b="0" i="1" dirty="0" err="1" smtClean="0"/>
              <a:t>HEWz</a:t>
            </a:r>
            <a:r>
              <a:rPr lang="en-US" b="0" dirty="0" smtClean="0"/>
              <a:t>} parameters element indicating the parameter set that it can potentially support, if requested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877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97633"/>
              </p:ext>
            </p:extLst>
          </p:nvPr>
        </p:nvGraphicFramePr>
        <p:xfrm>
          <a:off x="35496" y="1988840"/>
          <a:ext cx="8928992" cy="1315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152128"/>
                <a:gridCol w="1296144"/>
                <a:gridCol w="1296144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Trigger+ Preference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VHTz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Parameters 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HEW Parameters 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94918"/>
              </p:ext>
            </p:extLst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0410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139140</TotalTime>
  <Words>1820</Words>
  <Application>Microsoft Office PowerPoint</Application>
  <PresentationFormat>On-screen Show (4:3)</PresentationFormat>
  <Paragraphs>366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Wingdings</vt:lpstr>
      <vt:lpstr>ACcord-Submission</vt:lpstr>
      <vt:lpstr>Document</vt:lpstr>
      <vt:lpstr>An unified 802.11az Protocol</vt:lpstr>
      <vt:lpstr>Motivation</vt:lpstr>
      <vt:lpstr>Terminology</vt:lpstr>
      <vt:lpstr>Determining Ranging Capabilities</vt:lpstr>
      <vt:lpstr>Extended Capabilities Element</vt:lpstr>
      <vt:lpstr>Discovering Ranging Capabilities</vt:lpstr>
      <vt:lpstr>Negotiation</vt:lpstr>
      <vt:lpstr>Negotiation (cont’d)</vt:lpstr>
      <vt:lpstr>Initial FTM Request/Initial FTM Exchange</vt:lpstr>
      <vt:lpstr>REVmc D8.0 FTM Parameters Element</vt:lpstr>
      <vt:lpstr>VHTz Parameters Element (TBD)</vt:lpstr>
      <vt:lpstr>HEWz FTM Parameters Element (TBD)  (clone details from a .11ax Negotiation Protocol that the group agrees on)</vt:lpstr>
      <vt:lpstr>Status and Value fields (from REVmc D8.0)</vt:lpstr>
      <vt:lpstr>.11az Negotiation</vt:lpstr>
      <vt:lpstr>.11az Negotiation</vt:lpstr>
      <vt:lpstr>Ranging</vt:lpstr>
      <vt:lpstr>How does all this work? -- an example</vt:lpstr>
      <vt:lpstr>Motion</vt:lpstr>
      <vt:lpstr>The intent of the failed motion …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Venkatesan, Ganesh</cp:lastModifiedBy>
  <cp:revision>613</cp:revision>
  <cp:lastPrinted>1998-02-10T13:28:06Z</cp:lastPrinted>
  <dcterms:created xsi:type="dcterms:W3CDTF">2009-11-13T19:11:16Z</dcterms:created>
  <dcterms:modified xsi:type="dcterms:W3CDTF">2017-01-19T22:32:59Z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2017-01-19 22:32:58Z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