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9" r:id="rId2"/>
    <p:sldId id="363" r:id="rId3"/>
    <p:sldId id="375" r:id="rId4"/>
    <p:sldId id="364" r:id="rId5"/>
    <p:sldId id="365" r:id="rId6"/>
    <p:sldId id="356" r:id="rId7"/>
    <p:sldId id="366" r:id="rId8"/>
    <p:sldId id="376" r:id="rId9"/>
    <p:sldId id="367" r:id="rId10"/>
    <p:sldId id="370" r:id="rId11"/>
    <p:sldId id="371" r:id="rId12"/>
    <p:sldId id="372" r:id="rId13"/>
    <p:sldId id="379" r:id="rId14"/>
    <p:sldId id="368" r:id="rId15"/>
    <p:sldId id="358" r:id="rId16"/>
    <p:sldId id="369" r:id="rId17"/>
    <p:sldId id="359" r:id="rId18"/>
    <p:sldId id="355" r:id="rId19"/>
    <p:sldId id="381" r:id="rId20"/>
    <p:sldId id="380" r:id="rId21"/>
  </p:sldIdLst>
  <p:sldSz cx="9144000" cy="6858000" type="screen4x3"/>
  <p:notesSz cx="6934200" cy="92805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 Stephens 6" initials="aps" lastIdx="6" clrIdx="0">
    <p:extLst/>
  </p:cmAuthor>
  <p:cmAuthor id="2" name="jsegev" initials="j" lastIdx="3" clrIdx="1"/>
  <p:cmAuthor id="3" name="Aldana, Carlos H" initials="ACH" lastIdx="4" clrIdx="2">
    <p:extLst>
      <p:ext uri="{19B8F6BF-5375-455C-9EA6-DF929625EA0E}">
        <p15:presenceInfo xmlns:p15="http://schemas.microsoft.com/office/powerpoint/2012/main" userId="S-1-5-21-725345543-602162358-527237240-330900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0606" autoAdjust="0"/>
    <p:restoredTop sz="95652" autoAdjust="0"/>
  </p:normalViewPr>
  <p:slideViewPr>
    <p:cSldViewPr>
      <p:cViewPr varScale="1">
        <p:scale>
          <a:sx n="87" d="100"/>
          <a:sy n="87" d="100"/>
        </p:scale>
        <p:origin x="148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3010" y="67"/>
      </p:cViewPr>
      <p:guideLst>
        <p:guide orient="horz" pos="2923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03800" y="8982075"/>
            <a:ext cx="13144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05325" y="8985250"/>
            <a:ext cx="177641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667688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970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5382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9135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0980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800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05532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8125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9886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>
            <a:off x="6510484" y="6428194"/>
            <a:ext cx="25238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 smtClean="0"/>
              <a:t>Yuval Amizur, 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Yuval Amizur, et al,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6AE19327-4C68-46D6-BDB6-D6C46F595B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1206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Yuval Amizur, et al,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98770FBA-13FD-45A2-B02A-86C02E5AF2C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916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1594516-5E1A-4508-A168-C8B6B68557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>
            <a:off x="6228184" y="6428194"/>
            <a:ext cx="25238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 smtClean="0"/>
              <a:t>Yuval Amizur, 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7748039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04695" y="6475413"/>
            <a:ext cx="2339230" cy="369332"/>
          </a:xfr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GB" dirty="0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04758" y="6475413"/>
            <a:ext cx="233916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Yuval Amizur, et al,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117D05D-D0C9-4B34-B1ED-C9E95193EB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884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04758" y="6475413"/>
            <a:ext cx="233916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Yuval Amizur, et al, Intel Corporation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D9E2F85-1C86-4BD5-B173-39EEDF247E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070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Yuval Amizur, et al,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122555B-E558-466E-8574-043BF9D9A5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45546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Yuval Amizur, et al, Intel Corporation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35C880F8-9C7D-4760-B738-53F7D56774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205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Yuval Amizur, et al,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AC5C183-5979-48EE-9F16-AA28435B14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436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Yuval Amizur, et al,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6356C7F-401A-452F-A03B-44C52A153C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612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04758" y="6475413"/>
            <a:ext cx="233916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Yuval Amizur, et al,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004048" y="271681"/>
            <a:ext cx="352839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4763" lvl="4" algn="r"/>
            <a:r>
              <a:rPr lang="en-US" sz="1800" b="1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Doc.:</a:t>
            </a:r>
            <a:r>
              <a:rPr lang="en-US" sz="1800" b="1" i="0" kern="1200" baseline="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IEEE </a:t>
            </a:r>
            <a:r>
              <a:rPr lang="en-US" sz="1800" b="1" i="0" kern="1200" baseline="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802.</a:t>
            </a:r>
            <a:r>
              <a:rPr lang="en-US" sz="1800" b="1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11-16-1494-01-00az</a:t>
            </a:r>
            <a:endParaRPr lang="en-US" sz="2000" b="1" dirty="0" smtClean="0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395536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dirty="0" smtClean="0"/>
              <a:t>Submission</a:t>
            </a:r>
            <a:endParaRPr lang="en-GB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395536" y="260648"/>
            <a:ext cx="1152128" cy="276999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 2016</a:t>
            </a:r>
            <a:endParaRPr lang="en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204758" y="6475413"/>
            <a:ext cx="2339167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dirty="0"/>
              <a:t>Yuval Amizur, et al, Intel Corporation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GB" dirty="0" smtClean="0"/>
              <a:t>An unified 802.11az Protocol</a:t>
            </a:r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2016-11-08</a:t>
            </a:r>
          </a:p>
        </p:txBody>
      </p:sp>
      <p:graphicFrame>
        <p:nvGraphicFramePr>
          <p:cNvPr id="307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6359413"/>
              </p:ext>
            </p:extLst>
          </p:nvPr>
        </p:nvGraphicFramePr>
        <p:xfrm>
          <a:off x="538163" y="2752725"/>
          <a:ext cx="7631112" cy="346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9" name="Document" r:id="rId4" imgW="9104721" imgH="4131589" progId="Word.Document.8">
                  <p:embed/>
                </p:oleObj>
              </mc:Choice>
              <mc:Fallback>
                <p:oleObj name="Document" r:id="rId4" imgW="9104721" imgH="413158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2752725"/>
                        <a:ext cx="7631112" cy="346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191955" y="332601"/>
            <a:ext cx="91691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 smtClean="0"/>
              <a:t>Nov 2016</a:t>
            </a:r>
            <a:endParaRPr lang="en-CA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827584" y="3933056"/>
            <a:ext cx="8064896" cy="23762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85800"/>
            <a:ext cx="7772400" cy="1066800"/>
          </a:xfrm>
        </p:spPr>
        <p:txBody>
          <a:bodyPr/>
          <a:lstStyle/>
          <a:p>
            <a:r>
              <a:rPr lang="en-US" dirty="0" err="1" smtClean="0"/>
              <a:t>REVmc</a:t>
            </a:r>
            <a:r>
              <a:rPr lang="en-US" dirty="0" smtClean="0"/>
              <a:t> D8.0 FTM Parameters Element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9027942"/>
              </p:ext>
            </p:extLst>
          </p:nvPr>
        </p:nvGraphicFramePr>
        <p:xfrm>
          <a:off x="971600" y="4149080"/>
          <a:ext cx="7704855" cy="2021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09499"/>
                <a:gridCol w="1050741"/>
                <a:gridCol w="720080"/>
                <a:gridCol w="818010"/>
                <a:gridCol w="1047860"/>
                <a:gridCol w="862944"/>
                <a:gridCol w="1109499"/>
                <a:gridCol w="986222"/>
              </a:tblGrid>
              <a:tr h="1390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Status Indication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(0)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Number of Bursts Exponent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Burst Duration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Min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Delta FTM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Partial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TSF Timer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Partial TSF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Timer No Preference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ASAP Capable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ASAP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FTMs per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Burst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00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Format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and Bandwidth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Burst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Period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288094" y="26064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Nov 2016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246953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827584" y="3323869"/>
            <a:ext cx="8064896" cy="291344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85800"/>
            <a:ext cx="7772400" cy="1066800"/>
          </a:xfrm>
        </p:spPr>
        <p:txBody>
          <a:bodyPr/>
          <a:lstStyle/>
          <a:p>
            <a:r>
              <a:rPr lang="en-US" i="1" dirty="0" err="1" smtClean="0"/>
              <a:t>VHTz</a:t>
            </a:r>
            <a:r>
              <a:rPr lang="en-US" dirty="0" smtClean="0"/>
              <a:t> Parameters Element (TBD)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141914"/>
              </p:ext>
            </p:extLst>
          </p:nvPr>
        </p:nvGraphicFramePr>
        <p:xfrm>
          <a:off x="971600" y="3573015"/>
          <a:ext cx="7704855" cy="234301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6104"/>
                <a:gridCol w="936104"/>
                <a:gridCol w="1008112"/>
                <a:gridCol w="818010"/>
                <a:gridCol w="1047860"/>
                <a:gridCol w="862944"/>
                <a:gridCol w="2095721"/>
              </a:tblGrid>
              <a:tr h="815525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Status Indication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To be defined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(0)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To be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</a:rPr>
                        <a:t>defoned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87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2518">
                <a:tc>
                  <a:txBody>
                    <a:bodyPr/>
                    <a:lstStyle/>
                    <a:p>
                      <a:pPr algn="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be defined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 (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01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To be defined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87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" name="Rectangle 16"/>
          <p:cNvSpPr/>
          <p:nvPr/>
        </p:nvSpPr>
        <p:spPr bwMode="auto">
          <a:xfrm>
            <a:off x="827584" y="3395877"/>
            <a:ext cx="8064896" cy="291344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361021"/>
              </p:ext>
            </p:extLst>
          </p:nvPr>
        </p:nvGraphicFramePr>
        <p:xfrm>
          <a:off x="971600" y="3645023"/>
          <a:ext cx="7704855" cy="234301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6104"/>
                <a:gridCol w="936104"/>
                <a:gridCol w="1008112"/>
                <a:gridCol w="818010"/>
                <a:gridCol w="4006525"/>
              </a:tblGrid>
              <a:tr h="815525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Status Indication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To be defined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87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2518">
                <a:tc>
                  <a:txBody>
                    <a:bodyPr/>
                    <a:lstStyle/>
                    <a:p>
                      <a:pPr algn="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be defined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87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288094" y="26064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Nov 2016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371485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850032"/>
            <a:ext cx="7772400" cy="1066800"/>
          </a:xfrm>
        </p:spPr>
        <p:txBody>
          <a:bodyPr/>
          <a:lstStyle/>
          <a:p>
            <a:r>
              <a:rPr lang="en-US" i="1" dirty="0" err="1" smtClean="0"/>
              <a:t>HEWz</a:t>
            </a:r>
            <a:r>
              <a:rPr lang="en-US" dirty="0" smtClean="0"/>
              <a:t> FTM Parameters Element (TBD)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(clone details from a .11ax Negotiation Protocol that the group agrees on)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sp>
        <p:nvSpPr>
          <p:cNvPr id="11" name="Rectangle 10"/>
          <p:cNvSpPr/>
          <p:nvPr/>
        </p:nvSpPr>
        <p:spPr bwMode="auto">
          <a:xfrm>
            <a:off x="827584" y="3395877"/>
            <a:ext cx="8064896" cy="291344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911139"/>
              </p:ext>
            </p:extLst>
          </p:nvPr>
        </p:nvGraphicFramePr>
        <p:xfrm>
          <a:off x="971600" y="3645023"/>
          <a:ext cx="7704855" cy="234301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6104"/>
                <a:gridCol w="1080120"/>
                <a:gridCol w="864096"/>
                <a:gridCol w="4824535"/>
              </a:tblGrid>
              <a:tr h="815525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Status Indication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To be defined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2487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2518">
                <a:tc>
                  <a:txBody>
                    <a:bodyPr/>
                    <a:lstStyle/>
                    <a:p>
                      <a:pPr algn="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 be defined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87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88094" y="26064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Nov 2016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339370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and Value fields</a:t>
            </a:r>
            <a:br>
              <a:rPr lang="en-US" dirty="0" smtClean="0"/>
            </a:br>
            <a:r>
              <a:rPr lang="en-US" dirty="0" smtClean="0"/>
              <a:t>(from </a:t>
            </a:r>
            <a:r>
              <a:rPr lang="en-US" dirty="0" err="1" smtClean="0"/>
              <a:t>REVmc</a:t>
            </a:r>
            <a:r>
              <a:rPr lang="en-US" dirty="0" smtClean="0"/>
              <a:t> D8.0)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Status: 2 bits</a:t>
            </a:r>
          </a:p>
          <a:p>
            <a:pPr lvl="1"/>
            <a:r>
              <a:rPr lang="en-US" dirty="0" smtClean="0"/>
              <a:t>0: Reserved</a:t>
            </a:r>
          </a:p>
          <a:p>
            <a:pPr lvl="1"/>
            <a:r>
              <a:rPr lang="en-US" dirty="0" smtClean="0"/>
              <a:t>1: Successful</a:t>
            </a:r>
          </a:p>
          <a:p>
            <a:pPr lvl="1"/>
            <a:r>
              <a:rPr lang="en-US" dirty="0" smtClean="0"/>
              <a:t>2:  Incapable forever</a:t>
            </a:r>
          </a:p>
          <a:p>
            <a:pPr lvl="1"/>
            <a:r>
              <a:rPr lang="en-US" dirty="0" smtClean="0"/>
              <a:t>3: Incapable for the duration in Value field</a:t>
            </a:r>
          </a:p>
          <a:p>
            <a:r>
              <a:rPr lang="en-US" dirty="0" smtClean="0"/>
              <a:t>Value: 6 bits</a:t>
            </a:r>
          </a:p>
          <a:p>
            <a:pPr lvl="1"/>
            <a:r>
              <a:rPr lang="en-US" dirty="0" smtClean="0"/>
              <a:t>Valid only when the Status field is set to 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88094" y="26064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Nov 2016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64169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.11az Negotiation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258816"/>
          </a:xfrm>
        </p:spPr>
        <p:txBody>
          <a:bodyPr/>
          <a:lstStyle/>
          <a:p>
            <a:r>
              <a:rPr lang="en-US" sz="2000" dirty="0"/>
              <a:t>I</a:t>
            </a:r>
            <a:r>
              <a:rPr lang="en-US" sz="2000" dirty="0" smtClean="0"/>
              <a:t>nitial FTM Request (the inclusion of FTM Parameters element is mandatory in this frame)</a:t>
            </a:r>
          </a:p>
          <a:p>
            <a:pPr lvl="2"/>
            <a:r>
              <a:rPr lang="en-US" sz="1600" b="1" i="1" dirty="0" err="1" smtClean="0"/>
              <a:t>VHTz</a:t>
            </a:r>
            <a:r>
              <a:rPr lang="en-US" sz="1600" dirty="0" smtClean="0"/>
              <a:t> Parameters element -- </a:t>
            </a:r>
            <a:r>
              <a:rPr lang="en-US" sz="1600" i="1" dirty="0" smtClean="0"/>
              <a:t>.11az will define the contents of  </a:t>
            </a:r>
            <a:r>
              <a:rPr lang="en-US" sz="1600" b="1" i="1" dirty="0" err="1" smtClean="0"/>
              <a:t>VHTz</a:t>
            </a:r>
            <a:r>
              <a:rPr lang="en-US" sz="1600" i="1" dirty="0" smtClean="0"/>
              <a:t> Parameters element</a:t>
            </a:r>
          </a:p>
          <a:p>
            <a:pPr lvl="2"/>
            <a:r>
              <a:rPr lang="en-US" sz="1600" b="1" i="1" dirty="0" err="1" smtClean="0"/>
              <a:t>HEWz</a:t>
            </a:r>
            <a:r>
              <a:rPr lang="en-US" sz="1600" dirty="0" smtClean="0"/>
              <a:t> Parameters element -- </a:t>
            </a:r>
            <a:r>
              <a:rPr lang="en-US" sz="1600" i="1" dirty="0" smtClean="0"/>
              <a:t>.11az defines the contents of  </a:t>
            </a:r>
            <a:r>
              <a:rPr lang="en-US" sz="1600" b="1" i="1" dirty="0" err="1" smtClean="0"/>
              <a:t>HEWz</a:t>
            </a:r>
            <a:r>
              <a:rPr lang="en-US" sz="1600" i="1" dirty="0" smtClean="0"/>
              <a:t> Parameters element</a:t>
            </a:r>
          </a:p>
          <a:p>
            <a:pPr lvl="2"/>
            <a:r>
              <a:rPr lang="en-US" sz="1600" dirty="0" smtClean="0"/>
              <a:t>Etc.</a:t>
            </a:r>
          </a:p>
          <a:p>
            <a:r>
              <a:rPr lang="en-US" sz="2000" dirty="0" smtClean="0"/>
              <a:t>The Trigger + Preference field</a:t>
            </a:r>
          </a:p>
          <a:p>
            <a:pPr lvl="1"/>
            <a:r>
              <a:rPr lang="en-US" sz="1800" dirty="0" smtClean="0"/>
              <a:t>Trigger set to 1</a:t>
            </a:r>
          </a:p>
          <a:p>
            <a:pPr lvl="1"/>
            <a:r>
              <a:rPr lang="en-US" sz="1800" dirty="0" smtClean="0"/>
              <a:t>Preference set to 0 (indicates no preference) or a value indicating the preferred Ranging Protocol</a:t>
            </a:r>
          </a:p>
          <a:p>
            <a:r>
              <a:rPr lang="en-US" sz="2000" dirty="0" smtClean="0"/>
              <a:t>Initial FTM frame includes one of </a:t>
            </a:r>
            <a:r>
              <a:rPr lang="en-US" sz="2000" i="1" dirty="0" smtClean="0"/>
              <a:t>FTM, </a:t>
            </a:r>
            <a:r>
              <a:rPr lang="en-US" sz="2000" i="1" dirty="0" err="1" smtClean="0"/>
              <a:t>VHTz</a:t>
            </a:r>
            <a:r>
              <a:rPr lang="en-US" sz="2000" i="1" dirty="0" smtClean="0"/>
              <a:t> or </a:t>
            </a:r>
            <a:r>
              <a:rPr lang="en-US" sz="2000" i="1" dirty="0" err="1" smtClean="0"/>
              <a:t>HEWz</a:t>
            </a:r>
            <a:r>
              <a:rPr lang="en-US" sz="2000" dirty="0" smtClean="0"/>
              <a:t> Parameters element</a:t>
            </a:r>
          </a:p>
          <a:p>
            <a:pPr lvl="1"/>
            <a:r>
              <a:rPr lang="en-US" sz="1800" dirty="0" smtClean="0"/>
              <a:t>Optionality of FTM Parameters element is new in .11az</a:t>
            </a:r>
          </a:p>
          <a:p>
            <a:r>
              <a:rPr lang="en-US" sz="2000" dirty="0" smtClean="0"/>
              <a:t>Use this exchange to pick a protocol to be used for Ranging </a:t>
            </a:r>
          </a:p>
          <a:p>
            <a:pPr lvl="1"/>
            <a:r>
              <a:rPr lang="en-US" sz="1800" dirty="0" smtClean="0"/>
              <a:t>In a different submission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88094" y="26064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Nov 2016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27287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.11az Negotiation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1606723"/>
            <a:ext cx="3886200" cy="4918621"/>
          </a:xfrm>
        </p:spPr>
        <p:txBody>
          <a:bodyPr/>
          <a:lstStyle/>
          <a:p>
            <a:r>
              <a:rPr lang="en-US" sz="1800" dirty="0" smtClean="0"/>
              <a:t>Performed with one of more members of the subset Rn</a:t>
            </a:r>
          </a:p>
          <a:p>
            <a:r>
              <a:rPr lang="en-US" sz="1800" dirty="0" smtClean="0"/>
              <a:t>Initial FTM Request contains: </a:t>
            </a:r>
          </a:p>
          <a:p>
            <a:pPr lvl="1"/>
            <a:r>
              <a:rPr lang="en-US" sz="1400" b="1" dirty="0" err="1" smtClean="0"/>
              <a:t>Trigger+Preference</a:t>
            </a:r>
            <a:r>
              <a:rPr lang="en-US" sz="1400" dirty="0" smtClean="0"/>
              <a:t> field describing the preferred ranging protocol</a:t>
            </a:r>
          </a:p>
          <a:p>
            <a:pPr lvl="1"/>
            <a:r>
              <a:rPr lang="en-US" sz="1400" b="1" dirty="0" smtClean="0"/>
              <a:t>FTM [,</a:t>
            </a:r>
            <a:r>
              <a:rPr lang="en-US" sz="1400" b="1" i="1" dirty="0" smtClean="0"/>
              <a:t> </a:t>
            </a:r>
            <a:r>
              <a:rPr lang="en-US" sz="1400" b="1" i="1" dirty="0" err="1" smtClean="0"/>
              <a:t>VHTz</a:t>
            </a:r>
            <a:r>
              <a:rPr lang="en-US" sz="1400" b="1" i="1" dirty="0" smtClean="0"/>
              <a:t>, </a:t>
            </a:r>
            <a:r>
              <a:rPr lang="en-US" sz="1400" b="1" i="1" dirty="0" err="1" smtClean="0"/>
              <a:t>HEWz</a:t>
            </a:r>
            <a:r>
              <a:rPr lang="en-US" sz="1400" b="1" dirty="0"/>
              <a:t>]</a:t>
            </a:r>
            <a:r>
              <a:rPr lang="en-US" sz="1400" b="1" dirty="0" smtClean="0"/>
              <a:t> Parameters element </a:t>
            </a:r>
            <a:r>
              <a:rPr lang="en-US" sz="1400" dirty="0" smtClean="0"/>
              <a:t>contain proposed parameters to execute </a:t>
            </a:r>
            <a:r>
              <a:rPr lang="en-US" sz="1400" b="1" i="1" dirty="0" smtClean="0"/>
              <a:t>FTM</a:t>
            </a:r>
            <a:r>
              <a:rPr lang="en-US" sz="1400" dirty="0" smtClean="0"/>
              <a:t> and [</a:t>
            </a:r>
            <a:r>
              <a:rPr lang="en-US" sz="1400" b="1" i="1" dirty="0" err="1" smtClean="0"/>
              <a:t>VHTz</a:t>
            </a:r>
            <a:r>
              <a:rPr lang="en-US" sz="1400" b="1" i="1" dirty="0" smtClean="0"/>
              <a:t>, </a:t>
            </a:r>
            <a:r>
              <a:rPr lang="en-US" sz="1400" b="1" i="1" dirty="0" err="1" smtClean="0"/>
              <a:t>HEWz</a:t>
            </a:r>
            <a:r>
              <a:rPr lang="en-US" sz="1400" dirty="0" smtClean="0"/>
              <a:t>] Ranging protocols</a:t>
            </a:r>
          </a:p>
          <a:p>
            <a:r>
              <a:rPr lang="en-US" sz="1800" dirty="0" smtClean="0"/>
              <a:t>Initial FTM frame contains</a:t>
            </a:r>
          </a:p>
          <a:p>
            <a:pPr lvl="1"/>
            <a:r>
              <a:rPr lang="en-US" sz="1400" dirty="0" smtClean="0"/>
              <a:t>Responder’s LCI, location civic and/or Neighbor List</a:t>
            </a:r>
          </a:p>
          <a:p>
            <a:pPr lvl="1"/>
            <a:r>
              <a:rPr lang="en-US" sz="1400" dirty="0" smtClean="0"/>
              <a:t>A Neighbor List from the Responder’s perspective</a:t>
            </a:r>
          </a:p>
          <a:p>
            <a:pPr lvl="1"/>
            <a:r>
              <a:rPr lang="en-US" sz="1400" dirty="0" smtClean="0"/>
              <a:t>{</a:t>
            </a:r>
            <a:r>
              <a:rPr lang="en-US" sz="1400" b="1" i="1" dirty="0" smtClean="0"/>
              <a:t>FTM, </a:t>
            </a:r>
            <a:r>
              <a:rPr lang="en-US" sz="1400" b="1" i="1" dirty="0" err="1" smtClean="0"/>
              <a:t>VHTz</a:t>
            </a:r>
            <a:r>
              <a:rPr lang="en-US" sz="1400" b="1" i="1" dirty="0" smtClean="0"/>
              <a:t>, </a:t>
            </a:r>
            <a:r>
              <a:rPr lang="en-US" sz="1400" b="1" i="1" dirty="0" err="1" smtClean="0"/>
              <a:t>HEWz</a:t>
            </a:r>
            <a:r>
              <a:rPr lang="en-US" sz="1400" dirty="0" smtClean="0"/>
              <a:t>} Parameters to execute the Ranging protocol chosen by the responder</a:t>
            </a:r>
          </a:p>
          <a:p>
            <a:pPr lvl="2"/>
            <a:r>
              <a:rPr lang="en-US" sz="1200" b="1" dirty="0" smtClean="0"/>
              <a:t>This behavior is different from the legacy FTM behavior</a:t>
            </a:r>
          </a:p>
          <a:p>
            <a:pPr marL="457200" lvl="1" indent="0">
              <a:buNone/>
            </a:pPr>
            <a:endParaRPr lang="en-US" sz="105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3921600" cy="342253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88094" y="26064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Nov 2016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182873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Once the negotiation is complete, the subset Rn is partitioned into </a:t>
            </a:r>
          </a:p>
          <a:p>
            <a:pPr lvl="1"/>
            <a:r>
              <a:rPr lang="en-US" dirty="0" smtClean="0"/>
              <a:t>A Rr which contains the set of peers with which the negotiation was successful – both the ends agreed on a set of parameters to use </a:t>
            </a:r>
            <a:r>
              <a:rPr lang="en-US" dirty="0" err="1" smtClean="0"/>
              <a:t>fot</a:t>
            </a:r>
            <a:r>
              <a:rPr lang="en-US" dirty="0" smtClean="0"/>
              <a:t> ranging</a:t>
            </a:r>
          </a:p>
          <a:p>
            <a:pPr lvl="1"/>
            <a:r>
              <a:rPr lang="en-US" dirty="0" smtClean="0"/>
              <a:t>Rn – Rr which contains the set of peers with which the negotiation failed</a:t>
            </a:r>
          </a:p>
          <a:p>
            <a:r>
              <a:rPr lang="en-US" dirty="0" smtClean="0"/>
              <a:t>the range measurement protocol is executed with one of more members of the subset Rr using the parameters negotiation in the initial FTM request/initial FTM exchange</a:t>
            </a:r>
          </a:p>
          <a:p>
            <a:pPr lvl="1"/>
            <a:r>
              <a:rPr lang="en-US" dirty="0" smtClean="0"/>
              <a:t>Details in a separate submission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88094" y="26064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Nov 2016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416654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85800"/>
            <a:ext cx="7772400" cy="1066800"/>
          </a:xfrm>
        </p:spPr>
        <p:txBody>
          <a:bodyPr/>
          <a:lstStyle/>
          <a:p>
            <a:r>
              <a:rPr lang="en-US" dirty="0" smtClean="0"/>
              <a:t>How does all this work? --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9952" y="1712295"/>
            <a:ext cx="4828999" cy="4539208"/>
          </a:xfrm>
        </p:spPr>
        <p:txBody>
          <a:bodyPr/>
          <a:lstStyle/>
          <a:p>
            <a:r>
              <a:rPr lang="en-US" sz="1800" dirty="0" smtClean="0"/>
              <a:t>STA discovers ranging capability of the environment (R)</a:t>
            </a:r>
          </a:p>
          <a:p>
            <a:pPr lvl="1"/>
            <a:r>
              <a:rPr lang="en-US" sz="1600" dirty="0" smtClean="0"/>
              <a:t>STA listens to Beacons from a set of Responders</a:t>
            </a:r>
          </a:p>
          <a:p>
            <a:pPr lvl="1"/>
            <a:r>
              <a:rPr lang="en-US" sz="1600" dirty="0" smtClean="0"/>
              <a:t>STA selects a subset (Rn) based on the ranging capabilities supported by each of the Responders</a:t>
            </a:r>
          </a:p>
          <a:p>
            <a:r>
              <a:rPr lang="en-US" sz="1800" dirty="0" smtClean="0"/>
              <a:t>STA initiates Negotiation with one or more members of the set Rn</a:t>
            </a:r>
            <a:endParaRPr lang="en-US" sz="1400" baseline="-25000" dirty="0" smtClean="0"/>
          </a:p>
          <a:p>
            <a:pPr lvl="1"/>
            <a:r>
              <a:rPr lang="en-US" sz="1400" dirty="0" smtClean="0"/>
              <a:t>Negotiation successfully completes with Rr (a subset of Rn)</a:t>
            </a:r>
          </a:p>
          <a:p>
            <a:r>
              <a:rPr lang="en-US" sz="1800" dirty="0" smtClean="0"/>
              <a:t>STA executes the negotiated Ranging protocol with one or more members of Rr.</a:t>
            </a:r>
          </a:p>
          <a:p>
            <a:r>
              <a:rPr lang="en-US" sz="1800" dirty="0" smtClean="0"/>
              <a:t>Rr </a:t>
            </a:r>
            <a:r>
              <a:rPr lang="en-US" sz="1800" b="0" dirty="0" smtClean="0"/>
              <a:t>⊆ </a:t>
            </a:r>
            <a:r>
              <a:rPr lang="en-US" sz="1800" dirty="0" smtClean="0"/>
              <a:t>Rn </a:t>
            </a:r>
            <a:r>
              <a:rPr lang="en-US" sz="1800" b="0" dirty="0" smtClean="0"/>
              <a:t>⊆ </a:t>
            </a:r>
            <a:r>
              <a:rPr lang="en-US" sz="1800" dirty="0" smtClean="0"/>
              <a:t>R</a:t>
            </a:r>
            <a:endParaRPr lang="en-US" sz="1800" baseline="-25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270" y="1818065"/>
            <a:ext cx="3592650" cy="369916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88094" y="26064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Nov 2016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175648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2400" cy="1066800"/>
          </a:xfrm>
        </p:spPr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87487"/>
            <a:ext cx="7772400" cy="4787925"/>
          </a:xfrm>
        </p:spPr>
        <p:txBody>
          <a:bodyPr/>
          <a:lstStyle/>
          <a:p>
            <a:r>
              <a:rPr lang="en-US" sz="2800" dirty="0" smtClean="0"/>
              <a:t>Move to approve </a:t>
            </a:r>
          </a:p>
          <a:p>
            <a:pPr lvl="1"/>
            <a:r>
              <a:rPr lang="en-US" sz="2400" dirty="0" smtClean="0"/>
              <a:t>the proposed 802.11az protocol (as exemplified in slide-17) and </a:t>
            </a:r>
          </a:p>
          <a:p>
            <a:pPr lvl="1"/>
            <a:r>
              <a:rPr lang="en-US" sz="2400" dirty="0" smtClean="0"/>
              <a:t>develop corresponding FRD/SFD text for future discussion and approval</a:t>
            </a:r>
          </a:p>
          <a:p>
            <a:r>
              <a:rPr lang="en-US" sz="2400" dirty="0" smtClean="0"/>
              <a:t>Moved: Ganesh Venkatesan</a:t>
            </a:r>
          </a:p>
          <a:p>
            <a:r>
              <a:rPr lang="en-US" dirty="0" smtClean="0"/>
              <a:t>Seconded: Manish Kumar</a:t>
            </a:r>
            <a:endParaRPr lang="en-US" sz="2400" dirty="0"/>
          </a:p>
          <a:p>
            <a:r>
              <a:rPr lang="en-US" sz="2800" dirty="0" smtClean="0"/>
              <a:t>Yes: 8</a:t>
            </a:r>
          </a:p>
          <a:p>
            <a:r>
              <a:rPr lang="en-US" sz="2800" dirty="0" smtClean="0"/>
              <a:t>No: 4</a:t>
            </a:r>
          </a:p>
          <a:p>
            <a:r>
              <a:rPr lang="en-US" sz="2800" dirty="0" smtClean="0"/>
              <a:t>Abstain: 8</a:t>
            </a:r>
          </a:p>
          <a:p>
            <a:r>
              <a:rPr lang="en-US" sz="2800" dirty="0" smtClean="0"/>
              <a:t>Motion fails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989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intent of the failed motion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6016" y="1752600"/>
            <a:ext cx="4032448" cy="4343400"/>
          </a:xfrm>
        </p:spPr>
        <p:txBody>
          <a:bodyPr/>
          <a:lstStyle/>
          <a:p>
            <a:r>
              <a:rPr lang="en-US" sz="2000" dirty="0" smtClean="0"/>
              <a:t>Agree on a .11az protocol that involves discovery, negotiation and range measurement</a:t>
            </a:r>
          </a:p>
          <a:p>
            <a:r>
              <a:rPr lang="en-US" sz="2000" dirty="0" smtClean="0"/>
              <a:t>Allow for optimizations to skip or add new steps, as needed</a:t>
            </a:r>
          </a:p>
          <a:p>
            <a:r>
              <a:rPr lang="en-US" sz="2000" dirty="0" smtClean="0"/>
              <a:t>Extend </a:t>
            </a:r>
            <a:r>
              <a:rPr lang="en-US" sz="2000" dirty="0" err="1" smtClean="0"/>
              <a:t>REVmc</a:t>
            </a:r>
            <a:r>
              <a:rPr lang="en-US" sz="2000" dirty="0" smtClean="0"/>
              <a:t> D8.0 </a:t>
            </a:r>
            <a:r>
              <a:rPr lang="en-US" sz="2000" dirty="0" err="1" smtClean="0"/>
              <a:t>iFTMR</a:t>
            </a:r>
            <a:r>
              <a:rPr lang="en-US" sz="2000" dirty="0" smtClean="0"/>
              <a:t>/</a:t>
            </a:r>
            <a:r>
              <a:rPr lang="en-US" sz="2000" dirty="0" err="1" smtClean="0"/>
              <a:t>iFTM</a:t>
            </a:r>
            <a:r>
              <a:rPr lang="en-US" sz="2000" dirty="0" smtClean="0"/>
              <a:t> to define the negotiation step</a:t>
            </a:r>
          </a:p>
          <a:p>
            <a:pPr lvl="1"/>
            <a:r>
              <a:rPr lang="en-US" sz="1600" dirty="0" smtClean="0"/>
              <a:t>How to extend is open for discussion</a:t>
            </a:r>
          </a:p>
          <a:p>
            <a:r>
              <a:rPr lang="en-US" sz="2000" dirty="0" smtClean="0"/>
              <a:t>Develop SFD content. review/improve and approve for inclusion in the SFD document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752600"/>
            <a:ext cx="4381564" cy="451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558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Propose a mechanism that allows for a STA to 	</a:t>
            </a:r>
          </a:p>
          <a:p>
            <a:pPr lvl="1"/>
            <a:r>
              <a:rPr lang="en-US" dirty="0" smtClean="0"/>
              <a:t>Scan the environment to assess the ranging capabilities of responders within range,</a:t>
            </a:r>
          </a:p>
          <a:p>
            <a:pPr lvl="1"/>
            <a:r>
              <a:rPr lang="en-US" dirty="0" smtClean="0"/>
              <a:t>Select a protocol that best fits the capabilities of the responders within range and the requirements of the application(s) executing in the STA,</a:t>
            </a:r>
          </a:p>
          <a:p>
            <a:pPr lvl="1"/>
            <a:r>
              <a:rPr lang="en-US" dirty="0" smtClean="0"/>
              <a:t>Select a subset of the responders within range and negotiate parameters to use for ranging with each of the responders, and</a:t>
            </a:r>
          </a:p>
          <a:p>
            <a:pPr lvl="1"/>
            <a:r>
              <a:rPr lang="en-US" dirty="0" smtClean="0"/>
              <a:t>Perform corresponding ranging protocol with each of the responders in the selected subset in order to triangulate the STA’s position.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288094" y="26064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Nov 2016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237894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611216"/>
          </a:xfrm>
        </p:spPr>
        <p:txBody>
          <a:bodyPr/>
          <a:lstStyle/>
          <a:p>
            <a:pPr lvl="0"/>
            <a:r>
              <a:rPr lang="en-US" sz="2000" dirty="0" smtClean="0"/>
              <a:t>Move to approve inclusion of the following in the 802.11ax Spec Framework Document (SFD); and instruct the SFD Editor to incorporate it in the next version of the 802.11az SFD:</a:t>
            </a:r>
          </a:p>
          <a:p>
            <a:pPr lvl="1"/>
            <a:r>
              <a:rPr lang="en-US" sz="1800" dirty="0"/>
              <a:t>The .11az protocol shall define the following phases</a:t>
            </a:r>
          </a:p>
          <a:p>
            <a:pPr lvl="2"/>
            <a:r>
              <a:rPr lang="en-US" sz="2000" dirty="0"/>
              <a:t>a capability discovery, </a:t>
            </a:r>
          </a:p>
          <a:p>
            <a:pPr lvl="2"/>
            <a:r>
              <a:rPr lang="en-US" sz="2000" dirty="0"/>
              <a:t>a Time of Flight (</a:t>
            </a:r>
            <a:r>
              <a:rPr lang="en-US" sz="2000" dirty="0" err="1"/>
              <a:t>ToF</a:t>
            </a:r>
            <a:r>
              <a:rPr lang="en-US" sz="2000" dirty="0"/>
              <a:t>) measurement parameter negotiation and </a:t>
            </a:r>
          </a:p>
          <a:p>
            <a:pPr lvl="2"/>
            <a:r>
              <a:rPr lang="en-US" sz="2000" dirty="0"/>
              <a:t>a set of </a:t>
            </a:r>
            <a:r>
              <a:rPr lang="en-US" sz="2000" dirty="0" err="1"/>
              <a:t>ToF</a:t>
            </a:r>
            <a:r>
              <a:rPr lang="en-US" sz="2000" dirty="0"/>
              <a:t> measurement exchanges</a:t>
            </a:r>
          </a:p>
          <a:p>
            <a:pPr marL="400050" lvl="1" indent="0">
              <a:buNone/>
            </a:pPr>
            <a:r>
              <a:rPr lang="en-US" sz="1800" dirty="0"/>
              <a:t>Note: Other protocol phases may be defined as needed and is &lt;TBD&gt; based on more discussion(s)</a:t>
            </a:r>
          </a:p>
          <a:p>
            <a:pPr lvl="1"/>
            <a:r>
              <a:rPr lang="en-US" sz="1800" dirty="0"/>
              <a:t> The .11az protocol shall extend the </a:t>
            </a:r>
            <a:r>
              <a:rPr lang="en-US" sz="1800" dirty="0" err="1"/>
              <a:t>REVmc</a:t>
            </a:r>
            <a:r>
              <a:rPr lang="en-US" sz="1800" dirty="0"/>
              <a:t> </a:t>
            </a:r>
            <a:r>
              <a:rPr lang="en-US" sz="1800" dirty="0" err="1"/>
              <a:t>iFTMR</a:t>
            </a:r>
            <a:r>
              <a:rPr lang="en-US" sz="1800" dirty="0"/>
              <a:t>/</a:t>
            </a:r>
            <a:r>
              <a:rPr lang="en-US" sz="1800" dirty="0" err="1"/>
              <a:t>iFTM</a:t>
            </a:r>
            <a:r>
              <a:rPr lang="en-US" sz="1800" dirty="0"/>
              <a:t> for .11az </a:t>
            </a:r>
            <a:r>
              <a:rPr lang="en-US" sz="1800" dirty="0" err="1"/>
              <a:t>ToF</a:t>
            </a:r>
            <a:r>
              <a:rPr lang="en-US" sz="1800" dirty="0"/>
              <a:t> measurement parameter negotiation </a:t>
            </a:r>
          </a:p>
          <a:p>
            <a:r>
              <a:rPr lang="en-US" sz="2200" dirty="0" smtClean="0"/>
              <a:t>Moved: Seconded:</a:t>
            </a:r>
          </a:p>
          <a:p>
            <a:r>
              <a:rPr lang="en-US" sz="2200" dirty="0" smtClean="0"/>
              <a:t>Yes: No: Abstain:</a:t>
            </a:r>
          </a:p>
          <a:p>
            <a:r>
              <a:rPr lang="en-US" sz="2200" dirty="0" smtClean="0"/>
              <a:t>Result: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573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52600"/>
            <a:ext cx="7990656" cy="4343400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 smtClean="0"/>
              <a:t>Capabilities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FTM Responder – the device can play the role of a responder for all supported ranging protocols – indicated by setting bit-70 of the Extended Capabilities element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FTM Initiator – the device can play the role of an initiator for all supported ranging protocols</a:t>
            </a:r>
            <a:r>
              <a:rPr lang="en-US" sz="2000" dirty="0"/>
              <a:t> – indicated by setting </a:t>
            </a:r>
            <a:r>
              <a:rPr lang="en-US" sz="2000" dirty="0" smtClean="0"/>
              <a:t>bit-71 </a:t>
            </a:r>
            <a:r>
              <a:rPr lang="en-US" sz="2000" dirty="0"/>
              <a:t>of the Extended Capabilities element</a:t>
            </a: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 smtClean="0"/>
              <a:t>Ranging Protocols – </a:t>
            </a:r>
            <a:r>
              <a:rPr lang="en-US" sz="2400" dirty="0" smtClean="0"/>
              <a:t>Time of Flight (</a:t>
            </a:r>
            <a:r>
              <a:rPr lang="en-US" sz="2400" dirty="0" err="1" smtClean="0"/>
              <a:t>ToF</a:t>
            </a:r>
            <a:r>
              <a:rPr lang="en-US" sz="2400" dirty="0" smtClean="0"/>
              <a:t>) measurement; may be extended for others (needs more discussion)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err="1" smtClean="0"/>
              <a:t>REVmc</a:t>
            </a:r>
            <a:r>
              <a:rPr lang="en-US" sz="2000" dirty="0" smtClean="0"/>
              <a:t> D8.0 Fine Timing Measurement </a:t>
            </a:r>
            <a:r>
              <a:rPr lang="en-US" sz="2000" dirty="0" err="1" smtClean="0"/>
              <a:t>Prototocol</a:t>
            </a:r>
            <a:r>
              <a:rPr lang="en-US" sz="2000" dirty="0" smtClean="0"/>
              <a:t> (</a:t>
            </a:r>
            <a:r>
              <a:rPr lang="en-US" sz="2000" b="1" dirty="0" smtClean="0"/>
              <a:t>FTM</a:t>
            </a:r>
            <a:r>
              <a:rPr lang="en-US" sz="2000" dirty="0" smtClean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VHT </a:t>
            </a:r>
            <a:r>
              <a:rPr lang="en-US" sz="2000" dirty="0"/>
              <a:t>NDP Sounding-based .11az protocol (</a:t>
            </a:r>
            <a:r>
              <a:rPr lang="en-US" sz="2000" b="1" dirty="0" err="1"/>
              <a:t>VHTz</a:t>
            </a:r>
            <a:r>
              <a:rPr lang="en-US" sz="2000" dirty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HEW NDP Sounding-based .11az protocol (</a:t>
            </a:r>
            <a:r>
              <a:rPr lang="en-US" sz="2000" b="1" dirty="0" err="1"/>
              <a:t>HEWz</a:t>
            </a:r>
            <a:r>
              <a:rPr lang="en-US" sz="2000" dirty="0"/>
              <a:t>)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88094" y="26064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Nov 2016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271142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Determining Ranging Capabilities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sz="2000" dirty="0" smtClean="0"/>
              <a:t>Passive Scanning</a:t>
            </a:r>
          </a:p>
          <a:p>
            <a:pPr lvl="1"/>
            <a:r>
              <a:rPr lang="en-US" sz="1800" dirty="0" smtClean="0"/>
              <a:t>Listen to beacons from responders within range and discover ranging capabilities from the Extended Capabilities element</a:t>
            </a:r>
          </a:p>
          <a:p>
            <a:r>
              <a:rPr lang="en-US" sz="2000" dirty="0" smtClean="0"/>
              <a:t>Active Scanning</a:t>
            </a:r>
          </a:p>
          <a:p>
            <a:pPr lvl="1"/>
            <a:r>
              <a:rPr lang="en-US" sz="1800" dirty="0" smtClean="0"/>
              <a:t>Send a wildcard addressed Probe Request and discover ranging capabilities from the Extended Capabilities element in the received Probe Responses</a:t>
            </a:r>
          </a:p>
          <a:p>
            <a:r>
              <a:rPr lang="en-US" sz="2000" dirty="0" smtClean="0"/>
              <a:t>Others</a:t>
            </a:r>
            <a:endParaRPr lang="en-US" sz="2000" dirty="0"/>
          </a:p>
          <a:p>
            <a:pPr lvl="1"/>
            <a:r>
              <a:rPr lang="en-US" sz="1800" dirty="0" smtClean="0"/>
              <a:t>Via Neighbor Reports</a:t>
            </a:r>
          </a:p>
          <a:p>
            <a:pPr lvl="1"/>
            <a:r>
              <a:rPr lang="en-US" sz="1800" dirty="0" smtClean="0"/>
              <a:t>Out-of-band techniques</a:t>
            </a:r>
            <a:endParaRPr lang="en-US" sz="1800" dirty="0"/>
          </a:p>
          <a:p>
            <a:pPr lvl="1"/>
            <a:endParaRPr lang="en-US" sz="18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88094" y="26064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Nov 2016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422901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Extended Capabilities Element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1911610"/>
              </p:ext>
            </p:extLst>
          </p:nvPr>
        </p:nvGraphicFramePr>
        <p:xfrm>
          <a:off x="685800" y="1844824"/>
          <a:ext cx="777242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</a:tblGrid>
              <a:tr h="370840"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69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71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72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73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74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75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76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77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78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79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80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81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82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83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84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827584" y="2780928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FTM Responder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619672" y="3007985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FTM Initiator</a:t>
            </a:r>
            <a:endParaRPr lang="en-US" b="1" dirty="0"/>
          </a:p>
        </p:txBody>
      </p:sp>
      <p:cxnSp>
        <p:nvCxnSpPr>
          <p:cNvPr id="10" name="Straight Arrow Connector 9"/>
          <p:cNvCxnSpPr>
            <a:endCxn id="7" idx="0"/>
          </p:cNvCxnSpPr>
          <p:nvPr/>
        </p:nvCxnSpPr>
        <p:spPr bwMode="auto">
          <a:xfrm flipH="1">
            <a:off x="1475656" y="2420888"/>
            <a:ext cx="936104" cy="3600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Arrow Connector 11"/>
          <p:cNvCxnSpPr>
            <a:endCxn id="8" idx="0"/>
          </p:cNvCxnSpPr>
          <p:nvPr/>
        </p:nvCxnSpPr>
        <p:spPr bwMode="auto">
          <a:xfrm flipH="1">
            <a:off x="2267744" y="2420888"/>
            <a:ext cx="504056" cy="5870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656704" y="3606175"/>
            <a:ext cx="80917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Use the FTM Responder and FTM Initiator bits to indicator corresponding capability for any (FTM, </a:t>
            </a:r>
            <a:r>
              <a:rPr lang="en-US" sz="2000" dirty="0" err="1" smtClean="0"/>
              <a:t>VHTz</a:t>
            </a:r>
            <a:r>
              <a:rPr lang="en-US" sz="2000" dirty="0" smtClean="0"/>
              <a:t>, </a:t>
            </a:r>
            <a:r>
              <a:rPr lang="en-US" sz="2000" dirty="0" err="1" smtClean="0"/>
              <a:t>HEWz</a:t>
            </a:r>
            <a:r>
              <a:rPr lang="en-US" sz="2000" dirty="0" smtClean="0"/>
              <a:t>, etc.) Ranging protocol.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Add a new bit to the Extended Capabilities element to indicate .11az capability (</a:t>
            </a:r>
            <a:r>
              <a:rPr lang="en-US" sz="2000" b="1" i="1" dirty="0" smtClean="0"/>
              <a:t>.11az Capability</a:t>
            </a:r>
            <a:r>
              <a:rPr lang="en-US" sz="2000" dirty="0" smtClean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.11az Capability = 1 &amp;&amp; FTM Responder == 1</a:t>
            </a:r>
            <a:r>
              <a:rPr lang="en-US" sz="2000" dirty="0" smtClean="0">
                <a:sym typeface="Wingdings" panose="05000000000000000000" pitchFamily="2" charset="2"/>
              </a:rPr>
              <a:t> .11az Responder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ym typeface="Wingdings" panose="05000000000000000000" pitchFamily="2" charset="2"/>
              </a:rPr>
              <a:t>.11az Capability = 1 &amp;&amp; FTM Initiator == 1 .11az Initiator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6"/>
                </a:solidFill>
                <a:sym typeface="Wingdings" panose="05000000000000000000" pitchFamily="2" charset="2"/>
              </a:rPr>
              <a:t>Need more discussion on the possibility of adding more bits to the Extended Capabilities element and if that would render the protocol more optimal</a:t>
            </a:r>
            <a:endParaRPr lang="en-US" sz="2000" dirty="0">
              <a:solidFill>
                <a:schemeClr val="accent6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8094" y="26064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Nov 2016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341218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 bwMode="auto">
          <a:xfrm>
            <a:off x="107504" y="3752817"/>
            <a:ext cx="4237484" cy="16924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107504" y="2420888"/>
            <a:ext cx="4237484" cy="11521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85800"/>
            <a:ext cx="7772400" cy="1066800"/>
          </a:xfrm>
        </p:spPr>
        <p:txBody>
          <a:bodyPr/>
          <a:lstStyle/>
          <a:p>
            <a:r>
              <a:rPr lang="en-US" dirty="0" smtClean="0"/>
              <a:t>Discovering Ranging Capabilities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4427984" y="1538783"/>
            <a:ext cx="432048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 smtClean="0"/>
              <a:t>Discovery: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800" dirty="0" smtClean="0"/>
              <a:t>Listen to Beacons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800" dirty="0" smtClean="0"/>
              <a:t>Send wildcard addresses Probe Request and listen to corresponding Probe Responses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800" dirty="0" smtClean="0"/>
              <a:t>Send unicast Probe Requests and listen to corresponding Probe Responses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800" dirty="0" smtClean="0"/>
              <a:t>Others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 smtClean="0"/>
              <a:t>The STAs need to know the ranging capabilities of the APs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 smtClean="0"/>
              <a:t>The APs need not explicitly determine the STAs Measurement phase protocol capabilities but learns of it implicitly when the STA sends an initial FTM Request to the AP</a:t>
            </a:r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2158785"/>
            <a:ext cx="3999000" cy="342253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 rot="16200000">
            <a:off x="-3586" y="2858452"/>
            <a:ext cx="7925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PASSIVE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3419872" y="4179143"/>
            <a:ext cx="28803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3681329" y="4165858"/>
            <a:ext cx="28803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 rot="16200000">
            <a:off x="15559" y="4550859"/>
            <a:ext cx="7489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ACTIVE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88094" y="26064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Nov 2016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246813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4008"/>
            <a:ext cx="7772400" cy="1066800"/>
          </a:xfrm>
        </p:spPr>
        <p:txBody>
          <a:bodyPr/>
          <a:lstStyle/>
          <a:p>
            <a:r>
              <a:rPr lang="en-US" dirty="0" smtClean="0"/>
              <a:t>Negotiation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539208"/>
          </a:xfrm>
        </p:spPr>
        <p:txBody>
          <a:bodyPr/>
          <a:lstStyle/>
          <a:p>
            <a:r>
              <a:rPr lang="en-US" sz="2000" b="0" dirty="0" smtClean="0"/>
              <a:t>From among the discovered Responders, the STA selects a subset (Rn) for negotiation</a:t>
            </a:r>
          </a:p>
          <a:p>
            <a:r>
              <a:rPr lang="en-US" sz="2000" b="0" dirty="0" smtClean="0"/>
              <a:t>To each of the member of Rn, the STA sends an initial FTM request (</a:t>
            </a:r>
            <a:r>
              <a:rPr lang="en-US" sz="2000" b="0" dirty="0" err="1" smtClean="0"/>
              <a:t>iFTMR</a:t>
            </a:r>
            <a:r>
              <a:rPr lang="en-US" sz="2000" b="0" dirty="0" smtClean="0"/>
              <a:t>) which includes:</a:t>
            </a:r>
          </a:p>
          <a:p>
            <a:pPr lvl="1"/>
            <a:r>
              <a:rPr lang="en-US" sz="1800" dirty="0" smtClean="0"/>
              <a:t>A FTM Parameters element as described in </a:t>
            </a:r>
            <a:r>
              <a:rPr lang="en-US" sz="1800" dirty="0" err="1" smtClean="0"/>
              <a:t>REVmc</a:t>
            </a:r>
            <a:r>
              <a:rPr lang="en-US" sz="1800" dirty="0" smtClean="0"/>
              <a:t> D8.0 which is a set of parameters that the STA proposes to use if it executes the </a:t>
            </a:r>
            <a:r>
              <a:rPr lang="en-US" sz="1800" b="1" i="1" dirty="0" smtClean="0"/>
              <a:t>FTM ranging </a:t>
            </a:r>
            <a:r>
              <a:rPr lang="en-US" sz="1800" dirty="0" smtClean="0"/>
              <a:t>protocol with the corresponding responder, </a:t>
            </a:r>
            <a:r>
              <a:rPr lang="en-US" sz="1800" b="1" dirty="0" smtClean="0"/>
              <a:t>and optionally</a:t>
            </a:r>
          </a:p>
          <a:p>
            <a:pPr lvl="1"/>
            <a:r>
              <a:rPr lang="en-US" sz="1800" dirty="0" smtClean="0"/>
              <a:t>A </a:t>
            </a:r>
            <a:r>
              <a:rPr lang="en-US" sz="1800" b="1" i="1" dirty="0" err="1" smtClean="0"/>
              <a:t>VHTz</a:t>
            </a:r>
            <a:r>
              <a:rPr lang="en-US" sz="1800" dirty="0" smtClean="0"/>
              <a:t> Parameters </a:t>
            </a:r>
            <a:r>
              <a:rPr lang="en-US" sz="1800" dirty="0"/>
              <a:t>element which is a set of parameters that the STA proposes to use if it executes the </a:t>
            </a:r>
            <a:r>
              <a:rPr lang="en-US" sz="1800" b="1" i="1" dirty="0" err="1" smtClean="0"/>
              <a:t>VHTz</a:t>
            </a:r>
            <a:r>
              <a:rPr lang="en-US" sz="1800" b="1" i="1" dirty="0" smtClean="0"/>
              <a:t> ranging </a:t>
            </a:r>
            <a:r>
              <a:rPr lang="en-US" sz="1800" dirty="0" smtClean="0"/>
              <a:t>protocol </a:t>
            </a:r>
            <a:r>
              <a:rPr lang="en-US" sz="1800" dirty="0"/>
              <a:t>with the corresponding </a:t>
            </a:r>
            <a:r>
              <a:rPr lang="en-US" sz="1800" dirty="0" smtClean="0"/>
              <a:t>responder, </a:t>
            </a:r>
            <a:r>
              <a:rPr lang="en-US" sz="1800" b="1" dirty="0" smtClean="0"/>
              <a:t>and optionally</a:t>
            </a:r>
          </a:p>
          <a:p>
            <a:pPr lvl="1"/>
            <a:r>
              <a:rPr lang="en-US" sz="1800" dirty="0"/>
              <a:t>A </a:t>
            </a:r>
            <a:r>
              <a:rPr lang="en-US" sz="1800" b="1" i="1" dirty="0" err="1" smtClean="0"/>
              <a:t>HEWz</a:t>
            </a:r>
            <a:r>
              <a:rPr lang="en-US" sz="1800" dirty="0" smtClean="0"/>
              <a:t> Parameters </a:t>
            </a:r>
            <a:r>
              <a:rPr lang="en-US" sz="1800" dirty="0"/>
              <a:t>element which is a set of parameters that the STA proposes to use if it executes the </a:t>
            </a:r>
            <a:r>
              <a:rPr lang="en-US" sz="1800" b="1" i="1" dirty="0" err="1" smtClean="0"/>
              <a:t>HEWz</a:t>
            </a:r>
            <a:r>
              <a:rPr lang="en-US" sz="1800" b="1" i="1" dirty="0" smtClean="0"/>
              <a:t> ranging </a:t>
            </a:r>
            <a:r>
              <a:rPr lang="en-US" sz="1800" dirty="0" smtClean="0"/>
              <a:t>protocol </a:t>
            </a:r>
            <a:r>
              <a:rPr lang="en-US" sz="1800" dirty="0"/>
              <a:t>with the corresponding </a:t>
            </a:r>
            <a:r>
              <a:rPr lang="en-US" sz="1800" dirty="0" smtClean="0"/>
              <a:t>responder.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88094" y="26064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Nov 2016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326516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Negotiation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The initiator indicates one of the following:</a:t>
            </a:r>
          </a:p>
          <a:p>
            <a:pPr lvl="1"/>
            <a:r>
              <a:rPr lang="en-US" dirty="0" smtClean="0"/>
              <a:t>No preference for the ranging protocol (the responder selects one based on its current operating conditions)</a:t>
            </a:r>
          </a:p>
          <a:p>
            <a:pPr lvl="1"/>
            <a:r>
              <a:rPr lang="en-US" b="0" dirty="0" smtClean="0"/>
              <a:t>A preferred ranging protocol (the responder may </a:t>
            </a:r>
            <a:r>
              <a:rPr lang="en-US" dirty="0" smtClean="0"/>
              <a:t>select a different ranging protocol </a:t>
            </a:r>
            <a:r>
              <a:rPr lang="en-US" b="0" dirty="0" smtClean="0"/>
              <a:t>if it has no resources to support the preferred one)</a:t>
            </a:r>
          </a:p>
          <a:p>
            <a:r>
              <a:rPr lang="en-US" b="0" dirty="0" smtClean="0"/>
              <a:t>The </a:t>
            </a:r>
            <a:r>
              <a:rPr lang="en-US" b="0" dirty="0"/>
              <a:t>responder </a:t>
            </a:r>
            <a:endParaRPr lang="en-US" b="0" dirty="0" smtClean="0"/>
          </a:p>
          <a:p>
            <a:pPr lvl="1"/>
            <a:r>
              <a:rPr lang="en-US" dirty="0"/>
              <a:t>C</a:t>
            </a:r>
            <a:r>
              <a:rPr lang="en-US" b="0" dirty="0" smtClean="0"/>
              <a:t>hooses </a:t>
            </a:r>
            <a:r>
              <a:rPr lang="en-US" b="0" dirty="0"/>
              <a:t>one of the ranging protocols and responds with the corresponding {</a:t>
            </a:r>
            <a:r>
              <a:rPr lang="en-US" i="1" dirty="0"/>
              <a:t>FTM, </a:t>
            </a:r>
            <a:r>
              <a:rPr lang="en-US" i="1" dirty="0" err="1"/>
              <a:t>VHTz</a:t>
            </a:r>
            <a:r>
              <a:rPr lang="en-US" i="1" dirty="0"/>
              <a:t>, </a:t>
            </a:r>
            <a:r>
              <a:rPr lang="en-US" i="1" dirty="0" err="1"/>
              <a:t>HEWz</a:t>
            </a:r>
            <a:r>
              <a:rPr lang="en-US" b="0" dirty="0"/>
              <a:t>} </a:t>
            </a:r>
            <a:r>
              <a:rPr lang="en-US" b="0" dirty="0" smtClean="0"/>
              <a:t>parameters </a:t>
            </a:r>
            <a:r>
              <a:rPr lang="en-US" b="0" dirty="0"/>
              <a:t>element in the initial FTM (in response to the initial FTM request</a:t>
            </a:r>
            <a:r>
              <a:rPr lang="en-US" b="0" dirty="0" smtClean="0"/>
              <a:t>), or</a:t>
            </a:r>
          </a:p>
          <a:p>
            <a:pPr lvl="1"/>
            <a:r>
              <a:rPr lang="en-US" b="0" dirty="0" smtClean="0"/>
              <a:t>Rejects the initial FTM request and optionally includes {</a:t>
            </a:r>
            <a:r>
              <a:rPr lang="en-US" b="0" i="1" dirty="0" smtClean="0"/>
              <a:t>FTM. </a:t>
            </a:r>
            <a:r>
              <a:rPr lang="en-US" b="0" i="1" dirty="0" err="1" smtClean="0"/>
              <a:t>VHTz</a:t>
            </a:r>
            <a:r>
              <a:rPr lang="en-US" b="0" i="1" dirty="0" smtClean="0"/>
              <a:t> and/or </a:t>
            </a:r>
            <a:r>
              <a:rPr lang="en-US" b="0" i="1" dirty="0" err="1" smtClean="0"/>
              <a:t>HEWz</a:t>
            </a:r>
            <a:r>
              <a:rPr lang="en-US" b="0" dirty="0" smtClean="0"/>
              <a:t>} parameters element indicating the parameter set that it can potentially support, if requested</a:t>
            </a:r>
            <a:endParaRPr lang="en-US" b="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88094" y="26064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Nov 2016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38772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827584" y="3933056"/>
            <a:ext cx="8064896" cy="23762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FTM Request/Initial FTM Exchange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797633"/>
              </p:ext>
            </p:extLst>
          </p:nvPr>
        </p:nvGraphicFramePr>
        <p:xfrm>
          <a:off x="35496" y="1988840"/>
          <a:ext cx="8928992" cy="13157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76064"/>
                <a:gridCol w="864096"/>
                <a:gridCol w="763098"/>
                <a:gridCol w="965094"/>
                <a:gridCol w="1152128"/>
                <a:gridCol w="1296144"/>
                <a:gridCol w="1296144"/>
                <a:gridCol w="1008112"/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Category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Public Action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Trigger+ Preference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LCI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Measurement Request</a:t>
                      </a:r>
                    </a:p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(optional)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Location Civic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Measurement Request</a:t>
                      </a:r>
                    </a:p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(optional)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Fine Timing Measurement Parameters</a:t>
                      </a:r>
                    </a:p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(Mandatory)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</a:rPr>
                        <a:t>VHTz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 Parameters (optional)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HEW Parameters (optional)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Octets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variable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variable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&lt;</a:t>
                      </a:r>
                      <a:r>
                        <a:rPr lang="en-US" sz="1400" b="1" dirty="0" err="1" smtClean="0"/>
                        <a:t>tbd</a:t>
                      </a:r>
                      <a:r>
                        <a:rPr lang="en-US" sz="1400" b="1" dirty="0" smtClean="0"/>
                        <a:t>&gt;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&lt;</a:t>
                      </a:r>
                      <a:r>
                        <a:rPr lang="en-US" sz="1400" b="1" dirty="0" err="1" smtClean="0"/>
                        <a:t>tbd</a:t>
                      </a:r>
                      <a:r>
                        <a:rPr lang="en-US" sz="1400" b="1" dirty="0" smtClean="0"/>
                        <a:t>&gt;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294918"/>
              </p:ext>
            </p:extLst>
          </p:nvPr>
        </p:nvGraphicFramePr>
        <p:xfrm>
          <a:off x="971600" y="4149080"/>
          <a:ext cx="7704855" cy="2021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09499"/>
                <a:gridCol w="1050741"/>
                <a:gridCol w="720080"/>
                <a:gridCol w="818010"/>
                <a:gridCol w="1047860"/>
                <a:gridCol w="862944"/>
                <a:gridCol w="1109499"/>
                <a:gridCol w="986222"/>
              </a:tblGrid>
              <a:tr h="1390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Status Indication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Number of Bursts Exponent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Burst Duration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Min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Delta FTM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Partial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TSF Timer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Partial TSF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Timer No Preference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ASAP Capable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ASAP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FTMs per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Burst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Format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and Bandwidth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Burst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Period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 bwMode="auto">
          <a:xfrm>
            <a:off x="5940152" y="2924944"/>
            <a:ext cx="720080" cy="1008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tangle 10"/>
          <p:cNvSpPr/>
          <p:nvPr/>
        </p:nvSpPr>
        <p:spPr>
          <a:xfrm>
            <a:off x="288094" y="26064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Nov 2016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404104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128836</TotalTime>
  <Words>1807</Words>
  <Application>Microsoft Office PowerPoint</Application>
  <PresentationFormat>On-screen Show (4:3)</PresentationFormat>
  <Paragraphs>363</Paragraphs>
  <Slides>20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Times New Roman</vt:lpstr>
      <vt:lpstr>Wingdings</vt:lpstr>
      <vt:lpstr>ACcord-Submission</vt:lpstr>
      <vt:lpstr>Document</vt:lpstr>
      <vt:lpstr>An unified 802.11az Protocol</vt:lpstr>
      <vt:lpstr>Motivation</vt:lpstr>
      <vt:lpstr>Terminology</vt:lpstr>
      <vt:lpstr>Determining Ranging Capabilities</vt:lpstr>
      <vt:lpstr>Extended Capabilities Element</vt:lpstr>
      <vt:lpstr>Discovering Ranging Capabilities</vt:lpstr>
      <vt:lpstr>Negotiation</vt:lpstr>
      <vt:lpstr>Negotiation (cont’d)</vt:lpstr>
      <vt:lpstr>Initial FTM Request/Initial FTM Exchange</vt:lpstr>
      <vt:lpstr>REVmc D8.0 FTM Parameters Element</vt:lpstr>
      <vt:lpstr>VHTz Parameters Element (TBD)</vt:lpstr>
      <vt:lpstr>HEWz FTM Parameters Element (TBD)  (clone details from a .11ax Negotiation Protocol that the group agrees on)</vt:lpstr>
      <vt:lpstr>Status and Value fields (from REVmc D8.0)</vt:lpstr>
      <vt:lpstr>.11az Negotiation</vt:lpstr>
      <vt:lpstr>.11az Negotiation</vt:lpstr>
      <vt:lpstr>Ranging</vt:lpstr>
      <vt:lpstr>How does all this work? -- an example</vt:lpstr>
      <vt:lpstr>Motion</vt:lpstr>
      <vt:lpstr>The intent of the failed motion …</vt:lpstr>
      <vt:lpstr>Motion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FTM timing accuracy</dc:title>
  <dc:subject>FTM timing accuracy</dc:subject>
  <dc:creator>Jonathan Segev</dc:creator>
  <cp:keywords>CTPClassification=CTP_PUBLIC:VisualMarkings=</cp:keywords>
  <cp:lastModifiedBy>Venkatesan, Ganesh</cp:lastModifiedBy>
  <cp:revision>603</cp:revision>
  <cp:lastPrinted>1998-02-10T13:28:06Z</cp:lastPrinted>
  <dcterms:created xsi:type="dcterms:W3CDTF">2009-11-13T19:11:16Z</dcterms:created>
  <dcterms:modified xsi:type="dcterms:W3CDTF">2016-11-09T19:14:38Z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0b7e9515-6d8a-4695-953d-65cf463980f9</vt:lpwstr>
  </property>
  <property fmtid="{D5CDD505-2E9C-101B-9397-08002B2CF9AE}" pid="4" name="CTP_TimeStamp">
    <vt:lpwstr>2016-11-09 19:14:38Z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</Properties>
</file>