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1"/>
  </p:sldMasterIdLst>
  <p:notesMasterIdLst>
    <p:notesMasterId r:id="rId29"/>
  </p:notesMasterIdLst>
  <p:handoutMasterIdLst>
    <p:handoutMasterId r:id="rId30"/>
  </p:handoutMasterIdLst>
  <p:sldIdLst>
    <p:sldId id="256" r:id="rId2"/>
    <p:sldId id="284" r:id="rId3"/>
    <p:sldId id="315" r:id="rId4"/>
    <p:sldId id="292" r:id="rId5"/>
    <p:sldId id="291" r:id="rId6"/>
    <p:sldId id="297" r:id="rId7"/>
    <p:sldId id="298" r:id="rId8"/>
    <p:sldId id="299" r:id="rId9"/>
    <p:sldId id="313" r:id="rId10"/>
    <p:sldId id="300" r:id="rId11"/>
    <p:sldId id="317" r:id="rId12"/>
    <p:sldId id="314" r:id="rId13"/>
    <p:sldId id="301" r:id="rId14"/>
    <p:sldId id="302" r:id="rId15"/>
    <p:sldId id="303" r:id="rId16"/>
    <p:sldId id="316" r:id="rId17"/>
    <p:sldId id="304" r:id="rId18"/>
    <p:sldId id="305" r:id="rId19"/>
    <p:sldId id="306" r:id="rId20"/>
    <p:sldId id="307" r:id="rId21"/>
    <p:sldId id="320" r:id="rId22"/>
    <p:sldId id="296" r:id="rId23"/>
    <p:sldId id="310" r:id="rId24"/>
    <p:sldId id="311" r:id="rId25"/>
    <p:sldId id="312" r:id="rId26"/>
    <p:sldId id="294" r:id="rId27"/>
    <p:sldId id="318" r:id="rId28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FF"/>
    <a:srgbClr val="A3ED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60" autoAdjust="0"/>
    <p:restoredTop sz="94682" autoAdjust="0"/>
  </p:normalViewPr>
  <p:slideViewPr>
    <p:cSldViewPr>
      <p:cViewPr varScale="1">
        <p:scale>
          <a:sx n="64" d="100"/>
          <a:sy n="64" d="100"/>
        </p:scale>
        <p:origin x="660" y="3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7" d="100"/>
          <a:sy n="97" d="100"/>
        </p:scale>
        <p:origin x="3516" y="10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11/7/2016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46496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46496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46496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46496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46496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46496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46496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46496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46496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4649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46496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4649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4649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4649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46496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46496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46496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46496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4649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Mathieu </a:t>
            </a:r>
            <a:r>
              <a:rPr lang="en-GB" dirty="0" err="1"/>
              <a:t>Cunche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November 2016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Mathieu </a:t>
            </a:r>
            <a:r>
              <a:rPr lang="en-GB" dirty="0" err="1"/>
              <a:t>Cunche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2016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Mathieu </a:t>
            </a:r>
            <a:r>
              <a:rPr lang="en-GB" dirty="0" err="1"/>
              <a:t>Cunche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2016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Mathieu </a:t>
            </a:r>
            <a:r>
              <a:rPr lang="en-GB" dirty="0" err="1"/>
              <a:t>Cunche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2016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Mathieu </a:t>
            </a:r>
            <a:r>
              <a:rPr lang="en-GB" dirty="0" err="1"/>
              <a:t>Cunche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2016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Mathieu </a:t>
            </a:r>
            <a:r>
              <a:rPr lang="en-GB" dirty="0" err="1"/>
              <a:t>Cunche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Mathieu </a:t>
            </a:r>
            <a:r>
              <a:rPr lang="en-GB" dirty="0" err="1"/>
              <a:t>Cunche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Mathieu </a:t>
            </a:r>
            <a:r>
              <a:rPr lang="en-GB" dirty="0" err="1"/>
              <a:t>Cunche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November 2016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Mathieu </a:t>
            </a:r>
            <a:r>
              <a:rPr lang="en-GB" dirty="0" err="1"/>
              <a:t>Cunche</a:t>
            </a:r>
            <a:r>
              <a:rPr lang="en-GB" dirty="0"/>
              <a:t>, University of Lyon / </a:t>
            </a:r>
            <a:r>
              <a:rPr lang="en-GB" dirty="0" err="1"/>
              <a:t>Inria</a:t>
            </a:r>
            <a:r>
              <a:rPr lang="en-GB" dirty="0"/>
              <a:t>, et al.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4114800" y="333375"/>
            <a:ext cx="4386290" cy="29684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11-16-1492-00-0wng</a:t>
            </a:r>
            <a:r>
              <a:rPr lang="en-CA" sz="2400" b="1" i="0" kern="1200" dirty="0"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  <a:cs typeface="+mn-cs"/>
              </a:rPr>
              <a:t>g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November 2016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4294967295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Mathieu </a:t>
            </a:r>
            <a:r>
              <a:rPr lang="en-GB" dirty="0" err="1"/>
              <a:t>Cunche</a:t>
            </a:r>
            <a:r>
              <a:rPr lang="en-GB" dirty="0"/>
              <a:t>, University of Lyon / </a:t>
            </a:r>
            <a:r>
              <a:rPr lang="en-GB" dirty="0" err="1"/>
              <a:t>Inria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474662" y="838200"/>
            <a:ext cx="8194676" cy="1435100"/>
          </a:xfrm>
          <a:ln/>
        </p:spPr>
        <p:txBody>
          <a:bodyPr/>
          <a:lstStyle/>
          <a:p>
            <a:pPr>
              <a:lnSpc>
                <a:spcPct val="100000"/>
              </a:lnSpc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</a:tabLst>
            </a:pPr>
            <a:r>
              <a:rPr lang="fr-FR" sz="2800" dirty="0" err="1">
                <a:latin typeface="Times New Roman" pitchFamily="16" charset="0"/>
                <a:ea typeface="MS Gothic" charset="-128"/>
              </a:rPr>
              <a:t>Privacy</a:t>
            </a:r>
            <a:r>
              <a:rPr lang="fr-FR" sz="2800" dirty="0">
                <a:latin typeface="Times New Roman" pitchFamily="16" charset="0"/>
                <a:ea typeface="MS Gothic" charset="-128"/>
              </a:rPr>
              <a:t> Issues in 802.11 Networks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27062" y="229235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2016-11-08</a:t>
            </a: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474662" y="270827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3656578"/>
              </p:ext>
            </p:extLst>
          </p:nvPr>
        </p:nvGraphicFramePr>
        <p:xfrm>
          <a:off x="437791" y="3352800"/>
          <a:ext cx="8229600" cy="1985836"/>
        </p:xfrm>
        <a:graphic>
          <a:graphicData uri="http://schemas.openxmlformats.org/drawingml/2006/table">
            <a:tbl>
              <a:tblPr>
                <a:tableStyleId>{ED083AE6-46FA-4A59-8FB0-9F97EB10719F}</a:tableStyleId>
              </a:tblPr>
              <a:tblGrid>
                <a:gridCol w="13910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265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1668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6659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52838">
                <a:tc>
                  <a:txBody>
                    <a:bodyPr/>
                    <a:lstStyle/>
                    <a:p>
                      <a:r>
                        <a:rPr lang="fr-FR" b="1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b="1" dirty="0"/>
                        <a:t>Affiliations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b="1" dirty="0" err="1"/>
                        <a:t>Address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b="1" dirty="0"/>
                        <a:t>Phone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b="1" dirty="0"/>
                        <a:t>email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5006">
                <a:tc>
                  <a:txBody>
                    <a:bodyPr/>
                    <a:lstStyle/>
                    <a:p>
                      <a:r>
                        <a:rPr lang="fr-FR" sz="1200" dirty="0"/>
                        <a:t>Mathieu</a:t>
                      </a:r>
                      <a:r>
                        <a:rPr lang="fr-FR" sz="1200" baseline="0" dirty="0"/>
                        <a:t> </a:t>
                      </a:r>
                      <a:r>
                        <a:rPr lang="fr-FR" sz="1200" baseline="0" dirty="0" err="1"/>
                        <a:t>Cunche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200" dirty="0"/>
                        <a:t>Univ. Lyon, INSA Lyon, Inria, CITI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/>
                        <a:t>mathieu.cunche@insa-lyon.fr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2838">
                <a:tc>
                  <a:txBody>
                    <a:bodyPr/>
                    <a:lstStyle/>
                    <a:p>
                      <a:r>
                        <a:rPr lang="fr-FR" sz="1200" dirty="0"/>
                        <a:t>Juan Carlos </a:t>
                      </a:r>
                      <a:r>
                        <a:rPr lang="fr-FR" sz="1200" dirty="0" err="1"/>
                        <a:t>Zuniga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/>
                        <a:t>SIGFOX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/>
                        <a:t>j.c.zuniga@ieee.org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2838">
                <a:tc>
                  <a:txBody>
                    <a:bodyPr/>
                    <a:lstStyle/>
                    <a:p>
                      <a:r>
                        <a:rPr lang="fr-FR" sz="1200" dirty="0" err="1"/>
                        <a:t>Mathy</a:t>
                      </a:r>
                      <a:r>
                        <a:rPr lang="fr-FR" sz="1200" dirty="0"/>
                        <a:t> </a:t>
                      </a:r>
                      <a:r>
                        <a:rPr lang="fr-FR" sz="1200" dirty="0" err="1"/>
                        <a:t>Vanhoef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/>
                        <a:t>KU Leuven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/>
                        <a:t>mathy.vanhoef@cs.kuleuven.be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283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/>
                        <a:t>Célestin Matte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/>
                        <a:t>Univ. Lyon, INSA Lyon, Inria, CITI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/>
                        <a:t>celestin.matte@insa-lyon.fr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00000"/>
              </a:lnSpc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</a:pPr>
            <a:r>
              <a:rPr lang="fr-FR" dirty="0">
                <a:latin typeface="Times New Roman" pitchFamily="16" charset="0"/>
                <a:ea typeface="MS Gothic" charset="-128"/>
              </a:rPr>
              <a:t>Information </a:t>
            </a:r>
            <a:r>
              <a:rPr lang="fr-FR" dirty="0" err="1">
                <a:latin typeface="Times New Roman" pitchFamily="16" charset="0"/>
                <a:ea typeface="MS Gothic" charset="-128"/>
              </a:rPr>
              <a:t>Elements</a:t>
            </a:r>
            <a:r>
              <a:rPr lang="fr-FR" dirty="0">
                <a:latin typeface="Times New Roman" pitchFamily="16" charset="0"/>
                <a:ea typeface="MS Gothic" charset="-128"/>
              </a:rPr>
              <a:t> (</a:t>
            </a:r>
            <a:r>
              <a:rPr lang="fr-FR" dirty="0" err="1">
                <a:latin typeface="Times New Roman" pitchFamily="16" charset="0"/>
                <a:ea typeface="MS Gothic" charset="-128"/>
              </a:rPr>
              <a:t>IEs</a:t>
            </a:r>
            <a:r>
              <a:rPr lang="fr-FR" dirty="0">
                <a:latin typeface="Times New Roman" pitchFamily="16" charset="0"/>
                <a:ea typeface="MS Gothic" charset="-128"/>
              </a:rPr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8077200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Information Elements (Tags or Tagged parameters)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Embedded in 802.11 frames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Not mandatory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Used to advertise support of functionalities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Ex: Supported Rates, High Throughput capabilities …</a:t>
            </a:r>
            <a:endParaRPr lang="en-US" sz="24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Study of IE in the wild [5]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Analysis of IE found in 3 datasets (160 000+ devices)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IE based fingerprinting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Large number of IE embedded in frames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IEs with multiple parameters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IEs provide enough entropy to uniquely identify a device within a large group</a:t>
            </a:r>
            <a:endParaRPr lang="en-US" sz="2400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GB" dirty="0"/>
              <a:t>Mathieu </a:t>
            </a:r>
            <a:r>
              <a:rPr lang="en-GB" dirty="0" err="1"/>
              <a:t>Cunche</a:t>
            </a:r>
            <a:r>
              <a:rPr lang="en-GB" dirty="0"/>
              <a:t>, University of Lyon / </a:t>
            </a:r>
            <a:r>
              <a:rPr lang="en-GB" dirty="0" err="1"/>
              <a:t>Inria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2016</a:t>
            </a:r>
            <a:endParaRPr lang="en-GB" dirty="0"/>
          </a:p>
        </p:txBody>
      </p:sp>
      <p:sp>
        <p:nvSpPr>
          <p:cNvPr id="7" name="Rectangle 6"/>
          <p:cNvSpPr/>
          <p:nvPr/>
        </p:nvSpPr>
        <p:spPr>
          <a:xfrm>
            <a:off x="3979530" y="3198168"/>
            <a:ext cx="118494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/>
              <a:t>160 000</a:t>
            </a:r>
          </a:p>
        </p:txBody>
      </p:sp>
    </p:spTree>
    <p:extLst>
      <p:ext uri="{BB962C8B-B14F-4D97-AF65-F5344CB8AC3E}">
        <p14:creationId xmlns:p14="http://schemas.microsoft.com/office/powerpoint/2010/main" val="18435590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00000"/>
              </a:lnSpc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</a:pPr>
            <a:r>
              <a:rPr lang="fr-FR" dirty="0">
                <a:latin typeface="Times New Roman" pitchFamily="16" charset="0"/>
                <a:ea typeface="MS Gothic" charset="-128"/>
              </a:rPr>
              <a:t>Information </a:t>
            </a:r>
            <a:r>
              <a:rPr lang="fr-FR" dirty="0" err="1">
                <a:latin typeface="Times New Roman" pitchFamily="16" charset="0"/>
                <a:ea typeface="MS Gothic" charset="-128"/>
              </a:rPr>
              <a:t>Elements</a:t>
            </a:r>
            <a:r>
              <a:rPr lang="fr-FR" dirty="0">
                <a:latin typeface="Times New Roman" pitchFamily="16" charset="0"/>
                <a:ea typeface="MS Gothic" charset="-128"/>
              </a:rPr>
              <a:t> (</a:t>
            </a:r>
            <a:r>
              <a:rPr lang="fr-FR" dirty="0" err="1">
                <a:latin typeface="Times New Roman" pitchFamily="16" charset="0"/>
                <a:ea typeface="MS Gothic" charset="-128"/>
              </a:rPr>
              <a:t>IEs</a:t>
            </a:r>
            <a:r>
              <a:rPr lang="fr-FR" dirty="0">
                <a:latin typeface="Times New Roman" pitchFamily="16" charset="0"/>
                <a:ea typeface="MS Gothic" charset="-128"/>
              </a:rPr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8077200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200" dirty="0"/>
              <a:t>HT Capabilities information element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GB" dirty="0"/>
              <a:t>Mathieu </a:t>
            </a:r>
            <a:r>
              <a:rPr lang="en-GB" dirty="0" err="1"/>
              <a:t>Cunche</a:t>
            </a:r>
            <a:r>
              <a:rPr lang="en-GB" dirty="0"/>
              <a:t>, University of Lyon / </a:t>
            </a:r>
            <a:r>
              <a:rPr lang="en-GB" dirty="0" err="1"/>
              <a:t>Inria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2016</a:t>
            </a:r>
            <a:endParaRPr lang="en-GB" dirty="0"/>
          </a:p>
        </p:txBody>
      </p:sp>
      <p:sp>
        <p:nvSpPr>
          <p:cNvPr id="7" name="Rectangle 6"/>
          <p:cNvSpPr/>
          <p:nvPr/>
        </p:nvSpPr>
        <p:spPr>
          <a:xfrm>
            <a:off x="3979530" y="3198168"/>
            <a:ext cx="118494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/>
              <a:t>160 000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2514600"/>
            <a:ext cx="7010400" cy="3734864"/>
          </a:xfrm>
          <a:prstGeom prst="rect">
            <a:avLst/>
          </a:prstGeom>
          <a:ln>
            <a:solidFill>
              <a:schemeClr val="bg2"/>
            </a:solidFill>
          </a:ln>
        </p:spPr>
      </p:pic>
    </p:spTree>
    <p:extLst>
      <p:ext uri="{BB962C8B-B14F-4D97-AF65-F5344CB8AC3E}">
        <p14:creationId xmlns:p14="http://schemas.microsoft.com/office/powerpoint/2010/main" val="6390717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00000"/>
              </a:lnSpc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</a:pPr>
            <a:r>
              <a:rPr lang="fr-FR" dirty="0">
                <a:latin typeface="Times New Roman" pitchFamily="16" charset="0"/>
                <a:ea typeface="MS Gothic" charset="-128"/>
              </a:rPr>
              <a:t>Information </a:t>
            </a:r>
            <a:r>
              <a:rPr lang="fr-FR" dirty="0" err="1">
                <a:latin typeface="Times New Roman" pitchFamily="16" charset="0"/>
                <a:ea typeface="MS Gothic" charset="-128"/>
              </a:rPr>
              <a:t>Elements</a:t>
            </a:r>
            <a:r>
              <a:rPr lang="fr-FR" dirty="0">
                <a:latin typeface="Times New Roman" pitchFamily="16" charset="0"/>
                <a:ea typeface="MS Gothic" charset="-128"/>
              </a:rPr>
              <a:t> (</a:t>
            </a:r>
            <a:r>
              <a:rPr lang="fr-FR" dirty="0" err="1">
                <a:latin typeface="Times New Roman" pitchFamily="16" charset="0"/>
                <a:ea typeface="MS Gothic" charset="-128"/>
              </a:rPr>
              <a:t>IEs</a:t>
            </a:r>
            <a:r>
              <a:rPr lang="fr-FR" dirty="0">
                <a:latin typeface="Times New Roman" pitchFamily="16" charset="0"/>
                <a:ea typeface="MS Gothic" charset="-128"/>
              </a:rPr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8077200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Identifying information provided by IE in considered datasets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GB" dirty="0"/>
              <a:t>Mathieu </a:t>
            </a:r>
            <a:r>
              <a:rPr lang="en-GB" dirty="0" err="1"/>
              <a:t>Cunche</a:t>
            </a:r>
            <a:r>
              <a:rPr lang="en-GB" dirty="0"/>
              <a:t>, University of Lyon / </a:t>
            </a:r>
            <a:r>
              <a:rPr lang="en-GB" dirty="0" err="1"/>
              <a:t>Inria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2016</a:t>
            </a:r>
            <a:endParaRPr lang="en-GB" dirty="0"/>
          </a:p>
        </p:txBody>
      </p:sp>
      <p:sp>
        <p:nvSpPr>
          <p:cNvPr id="7" name="Rectangle 6"/>
          <p:cNvSpPr/>
          <p:nvPr/>
        </p:nvSpPr>
        <p:spPr>
          <a:xfrm>
            <a:off x="3979530" y="3198168"/>
            <a:ext cx="118494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/>
              <a:t>160 000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7400" y="2667000"/>
            <a:ext cx="5486400" cy="3505701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auto">
          <a:xfrm>
            <a:off x="1960578" y="3124200"/>
            <a:ext cx="5638800" cy="304800"/>
          </a:xfrm>
          <a:prstGeom prst="rect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fr-FR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601216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00000"/>
              </a:lnSpc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</a:pPr>
            <a:r>
              <a:rPr lang="fr-FR" dirty="0">
                <a:latin typeface="Times New Roman" pitchFamily="16" charset="0"/>
                <a:ea typeface="MS Gothic" charset="-128"/>
              </a:rPr>
              <a:t>Information </a:t>
            </a:r>
            <a:r>
              <a:rPr lang="fr-FR" dirty="0" err="1">
                <a:latin typeface="Times New Roman" pitchFamily="16" charset="0"/>
                <a:ea typeface="MS Gothic" charset="-128"/>
              </a:rPr>
              <a:t>Elements</a:t>
            </a:r>
            <a:r>
              <a:rPr lang="fr-FR" dirty="0">
                <a:latin typeface="Times New Roman" pitchFamily="16" charset="0"/>
                <a:ea typeface="MS Gothic" charset="-128"/>
              </a:rPr>
              <a:t> : WPS UUID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8077200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800" dirty="0"/>
              <a:t>WPS Information Element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WPS (Wi-Fi Protected Setup) protocol simplifies device pairing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WPS compatible devices can include a WPS IE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WPS IE includes a UUID field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/>
              <a:t>Tracking threat of WPS UUID [5]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UUID is by definition a unique identifier: can be used for tracking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UUID is computed by hashing the MAC address [6]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Can be reversed back to the real MAC address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Brute-force attack led to successful reversing in 92% of cases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GB" dirty="0"/>
              <a:t>Mathieu </a:t>
            </a:r>
            <a:r>
              <a:rPr lang="en-GB" dirty="0" err="1"/>
              <a:t>Cunche</a:t>
            </a:r>
            <a:r>
              <a:rPr lang="en-GB" dirty="0"/>
              <a:t>, University of Lyon / </a:t>
            </a:r>
            <a:r>
              <a:rPr lang="en-GB" dirty="0" err="1"/>
              <a:t>Inria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941191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00000"/>
              </a:lnSpc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</a:pPr>
            <a:r>
              <a:rPr lang="fr-FR" dirty="0" err="1">
                <a:latin typeface="Times New Roman" pitchFamily="16" charset="0"/>
                <a:ea typeface="MS Gothic" charset="-128"/>
              </a:rPr>
              <a:t>Predictable</a:t>
            </a:r>
            <a:r>
              <a:rPr lang="fr-FR" dirty="0">
                <a:latin typeface="Times New Roman" pitchFamily="16" charset="0"/>
                <a:ea typeface="MS Gothic" charset="-128"/>
              </a:rPr>
              <a:t> </a:t>
            </a:r>
            <a:r>
              <a:rPr lang="fr-FR" dirty="0" err="1">
                <a:latin typeface="Times New Roman" pitchFamily="16" charset="0"/>
                <a:ea typeface="MS Gothic" charset="-128"/>
              </a:rPr>
              <a:t>fields</a:t>
            </a:r>
            <a:endParaRPr lang="fr-FR" dirty="0">
              <a:latin typeface="Times New Roman" pitchFamily="16" charset="0"/>
              <a:ea typeface="MS Gothic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77200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Predictable field : non constant field whose value can be predicted from the previous frames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Example : sequence number field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/>
              <a:t>Frame counter included in 802.11 header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/>
              <a:t>Predictable : simple increment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/>
              <a:t>Sequence number field in </a:t>
            </a:r>
            <a:r>
              <a:rPr lang="en-US" sz="2800" dirty="0" err="1"/>
              <a:t>iOS</a:t>
            </a:r>
            <a:r>
              <a:rPr lang="en-US" sz="2800" dirty="0"/>
              <a:t> random MAC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Counter not reset upon MAC address change [1]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Can be used to defeat MAC randomization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GB" dirty="0"/>
              <a:t>Mathieu </a:t>
            </a:r>
            <a:r>
              <a:rPr lang="en-GB" dirty="0" err="1"/>
              <a:t>Cunche</a:t>
            </a:r>
            <a:r>
              <a:rPr lang="en-GB" dirty="0"/>
              <a:t>, University of Lyon / </a:t>
            </a:r>
            <a:r>
              <a:rPr lang="en-GB" dirty="0" err="1"/>
              <a:t>Inria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2016</a:t>
            </a:r>
            <a:endParaRPr lang="en-GB" dirty="0"/>
          </a:p>
        </p:txBody>
      </p:sp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4648200"/>
            <a:ext cx="6477000" cy="1557246"/>
          </a:xfrm>
          <a:prstGeom prst="rect">
            <a:avLst/>
          </a:prstGeom>
          <a:noFill/>
          <a:ln w="9525" cap="flat">
            <a:solidFill>
              <a:srgbClr val="3465A4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9" name="Rectangle 8"/>
          <p:cNvSpPr/>
          <p:nvPr/>
        </p:nvSpPr>
        <p:spPr>
          <a:xfrm>
            <a:off x="990600" y="6200001"/>
            <a:ext cx="605803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i="1" kern="0" dirty="0">
                <a:solidFill>
                  <a:schemeClr val="tx1"/>
                </a:solidFill>
              </a:rPr>
              <a:t> Source: J. </a:t>
            </a:r>
            <a:r>
              <a:rPr lang="en-US" sz="1200" i="1" kern="0" dirty="0" err="1">
                <a:solidFill>
                  <a:schemeClr val="tx1"/>
                </a:solidFill>
              </a:rPr>
              <a:t>Freudiger</a:t>
            </a:r>
            <a:r>
              <a:rPr lang="en-US" sz="1200" i="1" kern="0" dirty="0">
                <a:solidFill>
                  <a:schemeClr val="tx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5602619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00000"/>
              </a:lnSpc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</a:pPr>
            <a:r>
              <a:rPr lang="fr-FR" dirty="0" err="1">
                <a:latin typeface="Times New Roman" pitchFamily="16" charset="0"/>
                <a:ea typeface="MS Gothic" charset="-128"/>
              </a:rPr>
              <a:t>Predictable</a:t>
            </a:r>
            <a:r>
              <a:rPr lang="fr-FR" dirty="0">
                <a:latin typeface="Times New Roman" pitchFamily="16" charset="0"/>
                <a:ea typeface="MS Gothic" charset="-128"/>
              </a:rPr>
              <a:t> </a:t>
            </a:r>
            <a:r>
              <a:rPr lang="fr-FR" dirty="0" err="1">
                <a:latin typeface="Times New Roman" pitchFamily="16" charset="0"/>
                <a:ea typeface="MS Gothic" charset="-128"/>
              </a:rPr>
              <a:t>fields</a:t>
            </a:r>
            <a:r>
              <a:rPr lang="fr-FR" dirty="0">
                <a:latin typeface="Times New Roman" pitchFamily="16" charset="0"/>
                <a:ea typeface="MS Gothic" charset="-128"/>
              </a:rPr>
              <a:t>: </a:t>
            </a:r>
            <a:r>
              <a:rPr lang="fr-FR" dirty="0" err="1">
                <a:latin typeface="Times New Roman" pitchFamily="16" charset="0"/>
                <a:ea typeface="MS Gothic" charset="-128"/>
              </a:rPr>
              <a:t>scrambler</a:t>
            </a:r>
            <a:r>
              <a:rPr lang="fr-FR" dirty="0">
                <a:latin typeface="Times New Roman" pitchFamily="16" charset="0"/>
                <a:ea typeface="MS Gothic" charset="-128"/>
              </a:rPr>
              <a:t> </a:t>
            </a:r>
            <a:r>
              <a:rPr lang="fr-FR" dirty="0" err="1">
                <a:latin typeface="Times New Roman" pitchFamily="16" charset="0"/>
                <a:ea typeface="MS Gothic" charset="-128"/>
              </a:rPr>
              <a:t>seed</a:t>
            </a:r>
            <a:endParaRPr lang="fr-FR" dirty="0">
              <a:latin typeface="Times New Roman" pitchFamily="16" charset="0"/>
              <a:ea typeface="MS Gothic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8077200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802.11 PHY Scrambler seed [7]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Embedded in OFDM frames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Seed used to initialize PRNG generating the scrambling sequence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800" dirty="0"/>
          </a:p>
          <a:p>
            <a:pPr>
              <a:buFont typeface="Arial" panose="020B0604020202020204" pitchFamily="34" charset="0"/>
              <a:buChar char="•"/>
            </a:pPr>
            <a:endParaRPr lang="en-US" sz="2800" dirty="0"/>
          </a:p>
          <a:p>
            <a:pPr>
              <a:buFont typeface="Arial" panose="020B0604020202020204" pitchFamily="34" charset="0"/>
              <a:buChar char="•"/>
            </a:pPr>
            <a:endParaRPr lang="en-US" sz="2800" dirty="0"/>
          </a:p>
          <a:p>
            <a:pPr>
              <a:buFont typeface="Arial" panose="020B0604020202020204" pitchFamily="34" charset="0"/>
              <a:buChar char="•"/>
            </a:pPr>
            <a:endParaRPr lang="en-US" sz="28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No specification on how to generate the seed sequence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“the initial state of the scrambler shall be set to a pseudorandom nonzero state” (18.3.5.5)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GB" dirty="0"/>
              <a:t>Mathieu </a:t>
            </a:r>
            <a:r>
              <a:rPr lang="en-GB" dirty="0" err="1"/>
              <a:t>Cunche</a:t>
            </a:r>
            <a:r>
              <a:rPr lang="en-GB" dirty="0"/>
              <a:t>, University of Lyon / </a:t>
            </a:r>
            <a:r>
              <a:rPr lang="en-GB" dirty="0" err="1"/>
              <a:t>Inria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2016</a:t>
            </a:r>
            <a:endParaRPr lang="en-GB" dirty="0"/>
          </a:p>
        </p:txBody>
      </p:sp>
      <p:pic>
        <p:nvPicPr>
          <p:cNvPr id="8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2952750"/>
            <a:ext cx="6840538" cy="1644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9777259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00000"/>
              </a:lnSpc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</a:pPr>
            <a:r>
              <a:rPr lang="fr-FR" dirty="0" err="1">
                <a:latin typeface="Times New Roman" pitchFamily="16" charset="0"/>
                <a:ea typeface="MS Gothic" charset="-128"/>
              </a:rPr>
              <a:t>Predictable</a:t>
            </a:r>
            <a:r>
              <a:rPr lang="fr-FR" dirty="0">
                <a:latin typeface="Times New Roman" pitchFamily="16" charset="0"/>
                <a:ea typeface="MS Gothic" charset="-128"/>
              </a:rPr>
              <a:t> </a:t>
            </a:r>
            <a:r>
              <a:rPr lang="fr-FR" dirty="0" err="1">
                <a:latin typeface="Times New Roman" pitchFamily="16" charset="0"/>
                <a:ea typeface="MS Gothic" charset="-128"/>
              </a:rPr>
              <a:t>fields</a:t>
            </a:r>
            <a:r>
              <a:rPr lang="fr-FR" dirty="0">
                <a:latin typeface="Times New Roman" pitchFamily="16" charset="0"/>
                <a:ea typeface="MS Gothic" charset="-128"/>
              </a:rPr>
              <a:t>: </a:t>
            </a:r>
            <a:r>
              <a:rPr lang="fr-FR" dirty="0" err="1">
                <a:latin typeface="Times New Roman" pitchFamily="16" charset="0"/>
                <a:ea typeface="MS Gothic" charset="-128"/>
              </a:rPr>
              <a:t>scrambler</a:t>
            </a:r>
            <a:r>
              <a:rPr lang="fr-FR" dirty="0">
                <a:latin typeface="Times New Roman" pitchFamily="16" charset="0"/>
                <a:ea typeface="MS Gothic" charset="-128"/>
              </a:rPr>
              <a:t> </a:t>
            </a:r>
            <a:r>
              <a:rPr lang="fr-FR" dirty="0" err="1">
                <a:latin typeface="Times New Roman" pitchFamily="16" charset="0"/>
                <a:ea typeface="MS Gothic" charset="-128"/>
              </a:rPr>
              <a:t>seed</a:t>
            </a:r>
            <a:r>
              <a:rPr lang="fr-FR" dirty="0">
                <a:latin typeface="Times New Roman" pitchFamily="16" charset="0"/>
                <a:ea typeface="MS Gothic" charset="-128"/>
              </a:rPr>
              <a:t> (</a:t>
            </a:r>
            <a:r>
              <a:rPr lang="fr-FR" dirty="0" err="1">
                <a:latin typeface="Times New Roman" pitchFamily="16" charset="0"/>
                <a:ea typeface="MS Gothic" charset="-128"/>
              </a:rPr>
              <a:t>cont’d</a:t>
            </a:r>
            <a:r>
              <a:rPr lang="fr-FR" dirty="0">
                <a:latin typeface="Times New Roman" pitchFamily="16" charset="0"/>
                <a:ea typeface="MS Gothic" charset="-128"/>
              </a:rPr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7987"/>
            <a:ext cx="8077200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800" dirty="0"/>
              <a:t>Collecting scrambler seeds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Part of the PHY layer: not available at the MAC layer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Standard hardware not helpful here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Solution: use Software Defined Radio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Implementation of 802.11 based on </a:t>
            </a:r>
            <a:r>
              <a:rPr lang="en-US" dirty="0" err="1"/>
              <a:t>Gnuradio</a:t>
            </a:r>
            <a:r>
              <a:rPr lang="en-US" dirty="0"/>
              <a:t> + USRP + Faraday Room </a:t>
            </a:r>
          </a:p>
          <a:p>
            <a:pPr lvl="2"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sz="3200" dirty="0"/>
          </a:p>
          <a:p>
            <a:pPr>
              <a:buFont typeface="Arial" panose="020B0604020202020204" pitchFamily="34" charset="0"/>
              <a:buChar char="•"/>
            </a:pPr>
            <a:endParaRPr lang="en-US" sz="3200" dirty="0"/>
          </a:p>
          <a:p>
            <a:pPr>
              <a:buFont typeface="Arial" panose="020B0604020202020204" pitchFamily="34" charset="0"/>
              <a:buChar char="•"/>
            </a:pPr>
            <a:endParaRPr lang="en-US" sz="3200" dirty="0"/>
          </a:p>
          <a:p>
            <a:pPr>
              <a:buFont typeface="Arial" panose="020B0604020202020204" pitchFamily="34" charset="0"/>
              <a:buChar char="•"/>
            </a:pP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GB" dirty="0"/>
              <a:t>Mathieu </a:t>
            </a:r>
            <a:r>
              <a:rPr lang="en-GB" dirty="0" err="1"/>
              <a:t>Cunche</a:t>
            </a:r>
            <a:r>
              <a:rPr lang="en-GB" dirty="0"/>
              <a:t>, University of Lyon / </a:t>
            </a:r>
            <a:r>
              <a:rPr lang="en-GB" dirty="0" err="1"/>
              <a:t>Inria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2016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2200" y="3733800"/>
            <a:ext cx="3886200" cy="259080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6284259" y="6037286"/>
            <a:ext cx="17526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i="1" kern="0" dirty="0" err="1">
                <a:solidFill>
                  <a:schemeClr val="tx1"/>
                </a:solidFill>
              </a:rPr>
              <a:t>Inria</a:t>
            </a:r>
            <a:r>
              <a:rPr lang="en-US" sz="1200" i="1" kern="0" dirty="0">
                <a:solidFill>
                  <a:schemeClr val="tx1"/>
                </a:solidFill>
              </a:rPr>
              <a:t> FIT </a:t>
            </a:r>
            <a:r>
              <a:rPr lang="en-US" sz="1200" i="1" kern="0" dirty="0" err="1">
                <a:solidFill>
                  <a:schemeClr val="tx1"/>
                </a:solidFill>
              </a:rPr>
              <a:t>CortexLab</a:t>
            </a:r>
            <a:endParaRPr lang="en-US" sz="1200" i="1" kern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165753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00000"/>
              </a:lnSpc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</a:pPr>
            <a:r>
              <a:rPr lang="fr-FR" dirty="0" err="1">
                <a:latin typeface="Times New Roman" pitchFamily="16" charset="0"/>
                <a:ea typeface="MS Gothic" charset="-128"/>
              </a:rPr>
              <a:t>Predictable</a:t>
            </a:r>
            <a:r>
              <a:rPr lang="fr-FR" dirty="0">
                <a:latin typeface="Times New Roman" pitchFamily="16" charset="0"/>
                <a:ea typeface="MS Gothic" charset="-128"/>
              </a:rPr>
              <a:t> </a:t>
            </a:r>
            <a:r>
              <a:rPr lang="fr-FR" dirty="0" err="1">
                <a:latin typeface="Times New Roman" pitchFamily="16" charset="0"/>
                <a:ea typeface="MS Gothic" charset="-128"/>
              </a:rPr>
              <a:t>fields</a:t>
            </a:r>
            <a:r>
              <a:rPr lang="fr-FR" dirty="0">
                <a:latin typeface="Times New Roman" pitchFamily="16" charset="0"/>
                <a:ea typeface="MS Gothic" charset="-128"/>
              </a:rPr>
              <a:t>: </a:t>
            </a:r>
            <a:r>
              <a:rPr lang="fr-FR" dirty="0" err="1">
                <a:latin typeface="Times New Roman" pitchFamily="16" charset="0"/>
                <a:ea typeface="MS Gothic" charset="-128"/>
              </a:rPr>
              <a:t>scrambler</a:t>
            </a:r>
            <a:r>
              <a:rPr lang="fr-FR" dirty="0">
                <a:latin typeface="Times New Roman" pitchFamily="16" charset="0"/>
                <a:ea typeface="MS Gothic" charset="-128"/>
              </a:rPr>
              <a:t> </a:t>
            </a:r>
            <a:r>
              <a:rPr lang="fr-FR" dirty="0" err="1">
                <a:latin typeface="Times New Roman" pitchFamily="16" charset="0"/>
                <a:ea typeface="MS Gothic" charset="-128"/>
              </a:rPr>
              <a:t>seed</a:t>
            </a:r>
            <a:r>
              <a:rPr lang="fr-FR" dirty="0">
                <a:latin typeface="Times New Roman" pitchFamily="16" charset="0"/>
                <a:ea typeface="MS Gothic" charset="-128"/>
              </a:rPr>
              <a:t> (</a:t>
            </a:r>
            <a:r>
              <a:rPr lang="fr-FR" dirty="0" err="1">
                <a:latin typeface="Times New Roman" pitchFamily="16" charset="0"/>
                <a:ea typeface="MS Gothic" charset="-128"/>
              </a:rPr>
              <a:t>cont'd</a:t>
            </a:r>
            <a:r>
              <a:rPr lang="fr-FR" dirty="0">
                <a:latin typeface="Times New Roman" pitchFamily="16" charset="0"/>
                <a:ea typeface="MS Gothic" charset="-128"/>
              </a:rPr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8077200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800" dirty="0"/>
              <a:t>The scrambler seed : a predictable field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Observed patterns in real world implementations [9][5] 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Freewheeling : state of the LFSR at the end of a frame is reused for the next frame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Constant seed (or limited to a small set)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Incremental: seed value is incremented by one at each frame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Scrambler seeds can be used to track 802.11 transmitters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GB" dirty="0"/>
              <a:t>Mathieu </a:t>
            </a:r>
            <a:r>
              <a:rPr lang="en-GB" dirty="0" err="1"/>
              <a:t>Cunche</a:t>
            </a:r>
            <a:r>
              <a:rPr lang="en-GB" dirty="0"/>
              <a:t>, University of Lyon / </a:t>
            </a:r>
            <a:r>
              <a:rPr lang="en-GB" dirty="0" err="1"/>
              <a:t>Inria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6153768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00000"/>
              </a:lnSpc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</a:pPr>
            <a:r>
              <a:rPr lang="fr-FR" dirty="0">
                <a:latin typeface="Times New Roman" pitchFamily="16" charset="0"/>
                <a:ea typeface="MS Gothic" charset="-128"/>
              </a:rPr>
              <a:t>Active </a:t>
            </a:r>
            <a:r>
              <a:rPr lang="fr-FR" dirty="0" err="1">
                <a:latin typeface="Times New Roman" pitchFamily="16" charset="0"/>
                <a:ea typeface="MS Gothic" charset="-128"/>
              </a:rPr>
              <a:t>attacks</a:t>
            </a:r>
            <a:endParaRPr lang="fr-FR" dirty="0">
              <a:latin typeface="Times New Roman" pitchFamily="16" charset="0"/>
              <a:ea typeface="MS Gothic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8077200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800" dirty="0"/>
              <a:t>Karma attack [5]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Stations switch back when their real MAC address when attempting to associate with the AP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Attack : Create a fake AP with popular SSID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Collect real MAC address of  STA attempting to associate</a:t>
            </a: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/>
              <a:t>Hotspot 2.0 based attack [5]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HS2.0 (802.11u)[8]: protocol allowing roaming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STA sends ANQP queries to AP to retrieve list of available services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STA switches back to their real MAC address when querying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Query also contains predictable counter that might help tracking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Attack : create AP advertising HS2.0 capabilities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Collect real MAC address of querying STAs</a:t>
            </a:r>
            <a:br>
              <a:rPr lang="en-US" dirty="0"/>
            </a:br>
            <a:endParaRPr lang="en-US" sz="1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GB" dirty="0"/>
              <a:t>Mathieu </a:t>
            </a:r>
            <a:r>
              <a:rPr lang="en-GB" dirty="0" err="1"/>
              <a:t>Cunche</a:t>
            </a:r>
            <a:r>
              <a:rPr lang="en-GB" dirty="0"/>
              <a:t>, University of Lyon / </a:t>
            </a:r>
            <a:r>
              <a:rPr lang="en-GB" dirty="0" err="1"/>
              <a:t>Inria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4319729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00000"/>
              </a:lnSpc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</a:pPr>
            <a:r>
              <a:rPr lang="fr-FR" dirty="0">
                <a:latin typeface="Times New Roman" pitchFamily="16" charset="0"/>
                <a:ea typeface="MS Gothic" charset="-128"/>
              </a:rPr>
              <a:t>Timing </a:t>
            </a:r>
            <a:r>
              <a:rPr lang="fr-FR" dirty="0" err="1">
                <a:latin typeface="Times New Roman" pitchFamily="16" charset="0"/>
                <a:ea typeface="MS Gothic" charset="-128"/>
              </a:rPr>
              <a:t>attacks</a:t>
            </a:r>
            <a:endParaRPr lang="fr-FR" dirty="0">
              <a:latin typeface="Times New Roman" pitchFamily="16" charset="0"/>
              <a:ea typeface="MS Gothic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9387"/>
            <a:ext cx="8077200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Timing in active service discovery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Probe sent at regular interval 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Timing features of probe requests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Interval between probe requests within a burst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Interval between bursts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Observed timing of probe requests can be used for tracking [10]</a:t>
            </a: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Channel order could also be exploited [11]</a:t>
            </a:r>
            <a:br>
              <a:rPr lang="en-US" dirty="0"/>
            </a:br>
            <a:br>
              <a:rPr lang="en-US" dirty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GB" dirty="0"/>
              <a:t>Mathieu </a:t>
            </a:r>
            <a:r>
              <a:rPr lang="en-GB" dirty="0" err="1"/>
              <a:t>Cunche</a:t>
            </a:r>
            <a:r>
              <a:rPr lang="en-GB" dirty="0"/>
              <a:t>, University of Lyon / </a:t>
            </a:r>
            <a:r>
              <a:rPr lang="en-GB" dirty="0" err="1"/>
              <a:t>Inria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2016</a:t>
            </a:r>
            <a:endParaRPr lang="en-GB" dirty="0"/>
          </a:p>
        </p:txBody>
      </p:sp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4191000"/>
            <a:ext cx="6875462" cy="172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578120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This presentation in a nutshell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209799"/>
            <a:ext cx="7770813" cy="42656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Tracking of 802.11 devices is easy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There are growing market and population concerns about privacy issues with connected devices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MAC randomization has been proposed to prevent tracking - but it is not enough !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Other information contained in frames can be used for tracking</a:t>
            </a:r>
          </a:p>
          <a:p>
            <a:pPr marL="0" indent="0"/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GB" dirty="0"/>
              <a:t>Mathieu </a:t>
            </a:r>
            <a:r>
              <a:rPr lang="en-GB" dirty="0" err="1"/>
              <a:t>Cunche</a:t>
            </a:r>
            <a:r>
              <a:rPr lang="en-GB" dirty="0"/>
              <a:t>, University of Lyon / </a:t>
            </a:r>
            <a:r>
              <a:rPr lang="en-GB" dirty="0" err="1"/>
              <a:t>Inria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1079345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00000"/>
              </a:lnSpc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</a:pPr>
            <a:r>
              <a:rPr lang="fr-FR" dirty="0" err="1">
                <a:latin typeface="Times New Roman" pitchFamily="16" charset="0"/>
                <a:ea typeface="MS Gothic" charset="-128"/>
              </a:rPr>
              <a:t>Summary</a:t>
            </a:r>
            <a:endParaRPr lang="fr-FR" dirty="0">
              <a:latin typeface="Times New Roman" pitchFamily="16" charset="0"/>
              <a:ea typeface="MS Gothic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1787"/>
            <a:ext cx="8077200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MAC randomization is a good protection against privacy issues but can currently be defeated by advanced attacks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Presented list of attacks is not exhaustive</a:t>
            </a:r>
            <a:endParaRPr lang="en-US" sz="24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Other privacy issues in 802.11 specifications</a:t>
            </a:r>
            <a:endParaRPr lang="en-US" sz="18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Identifying implementation-specific usage of multiple optional parameters in frames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Identifying implementation-specific generation of (pseudo-)random parameters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Correlating state changes of different parameters between themselves, and/or with incremental counters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Too much freedom in specification can lead to implementation fingerprinting, which opens up privacy and security issues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GB" dirty="0"/>
              <a:t>Mathieu </a:t>
            </a:r>
            <a:r>
              <a:rPr lang="en-GB" dirty="0" err="1"/>
              <a:t>Cunche</a:t>
            </a:r>
            <a:r>
              <a:rPr lang="en-GB" dirty="0"/>
              <a:t>, University of Lyon / </a:t>
            </a:r>
            <a:r>
              <a:rPr lang="en-GB" dirty="0" err="1"/>
              <a:t>Inria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6215006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Further thoughts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856538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800" dirty="0"/>
              <a:t>How often should identifiers be changed (frequency)?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/>
              <a:t>Should we provide recommendation on how to generate (pseudo-)random parameters? e.g.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MAC address,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scrambler seeds,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 err="1"/>
              <a:t>Unlinkability</a:t>
            </a:r>
            <a:r>
              <a:rPr lang="en-US" sz="2400" dirty="0"/>
              <a:t> of consecutive values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GB" dirty="0"/>
              <a:t>Mathieu </a:t>
            </a:r>
            <a:r>
              <a:rPr lang="en-GB" dirty="0" err="1"/>
              <a:t>Cunche</a:t>
            </a:r>
            <a:r>
              <a:rPr lang="en-GB" dirty="0"/>
              <a:t>, University of Lyon / </a:t>
            </a:r>
            <a:r>
              <a:rPr lang="en-GB" dirty="0" err="1"/>
              <a:t>Inria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8076220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856538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800" dirty="0"/>
              <a:t>Do you think 802.11 specifications should include privacy recommendations about the usage of its protocols and parameters?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457200" lvl="1" indent="0"/>
            <a:r>
              <a:rPr lang="en-US" sz="2400" dirty="0"/>
              <a:t>Y:</a:t>
            </a:r>
          </a:p>
          <a:p>
            <a:pPr marL="457200" lvl="1" indent="0"/>
            <a:r>
              <a:rPr lang="en-US" sz="2400" dirty="0"/>
              <a:t>N:</a:t>
            </a:r>
          </a:p>
          <a:p>
            <a:pPr marL="457200" lvl="1" indent="0"/>
            <a:r>
              <a:rPr lang="en-US" sz="2400" dirty="0"/>
              <a:t>A: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GB" dirty="0"/>
              <a:t>Mathieu </a:t>
            </a:r>
            <a:r>
              <a:rPr lang="en-GB" dirty="0" err="1"/>
              <a:t>Cunche</a:t>
            </a:r>
            <a:r>
              <a:rPr lang="en-GB" dirty="0"/>
              <a:t>, University of Lyon / </a:t>
            </a:r>
            <a:r>
              <a:rPr lang="en-GB" dirty="0" err="1"/>
              <a:t>Inria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2961397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00000"/>
              </a:lnSpc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</a:pPr>
            <a:r>
              <a:rPr lang="fr-FR" dirty="0" err="1">
                <a:latin typeface="Times New Roman" pitchFamily="16" charset="0"/>
                <a:ea typeface="MS Gothic" charset="-128"/>
              </a:rPr>
              <a:t>References</a:t>
            </a:r>
            <a:endParaRPr lang="fr-FR" dirty="0">
              <a:latin typeface="Times New Roman" pitchFamily="16" charset="0"/>
              <a:ea typeface="MS Gothic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8077200" cy="4113213"/>
          </a:xfrm>
        </p:spPr>
        <p:txBody>
          <a:bodyPr/>
          <a:lstStyle/>
          <a:p>
            <a: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</a:pPr>
            <a:r>
              <a:rPr lang="fr-FR" sz="1800" dirty="0">
                <a:latin typeface="Times New Roman" pitchFamily="16" charset="0"/>
                <a:ea typeface="MS Gothic" charset="-128"/>
              </a:rPr>
              <a:t>[1]J. </a:t>
            </a:r>
            <a:r>
              <a:rPr lang="fr-FR" sz="1800" dirty="0" err="1">
                <a:latin typeface="Times New Roman" pitchFamily="16" charset="0"/>
                <a:ea typeface="MS Gothic" charset="-128"/>
              </a:rPr>
              <a:t>Freudiger</a:t>
            </a:r>
            <a:r>
              <a:rPr lang="fr-FR" sz="1800" dirty="0">
                <a:latin typeface="Times New Roman" pitchFamily="16" charset="0"/>
                <a:ea typeface="MS Gothic" charset="-128"/>
              </a:rPr>
              <a:t>, “How </a:t>
            </a:r>
            <a:r>
              <a:rPr lang="fr-FR" sz="1800" dirty="0" err="1">
                <a:latin typeface="Times New Roman" pitchFamily="16" charset="0"/>
                <a:ea typeface="MS Gothic" charset="-128"/>
              </a:rPr>
              <a:t>talkative</a:t>
            </a:r>
            <a:r>
              <a:rPr lang="fr-FR" sz="1800" dirty="0">
                <a:latin typeface="Times New Roman" pitchFamily="16" charset="0"/>
                <a:ea typeface="MS Gothic" charset="-128"/>
              </a:rPr>
              <a:t> </a:t>
            </a:r>
            <a:r>
              <a:rPr lang="fr-FR" sz="1800" dirty="0" err="1">
                <a:latin typeface="Times New Roman" pitchFamily="16" charset="0"/>
                <a:ea typeface="MS Gothic" charset="-128"/>
              </a:rPr>
              <a:t>is</a:t>
            </a:r>
            <a:r>
              <a:rPr lang="fr-FR" sz="1800" dirty="0">
                <a:latin typeface="Times New Roman" pitchFamily="16" charset="0"/>
                <a:ea typeface="MS Gothic" charset="-128"/>
              </a:rPr>
              <a:t> </a:t>
            </a:r>
            <a:r>
              <a:rPr lang="fr-FR" sz="1800" dirty="0" err="1">
                <a:latin typeface="Times New Roman" pitchFamily="16" charset="0"/>
                <a:ea typeface="MS Gothic" charset="-128"/>
              </a:rPr>
              <a:t>your</a:t>
            </a:r>
            <a:r>
              <a:rPr lang="fr-FR" sz="1800" dirty="0">
                <a:latin typeface="Times New Roman" pitchFamily="16" charset="0"/>
                <a:ea typeface="MS Gothic" charset="-128"/>
              </a:rPr>
              <a:t> mobile </a:t>
            </a:r>
            <a:r>
              <a:rPr lang="fr-FR" sz="1800" dirty="0" err="1">
                <a:latin typeface="Times New Roman" pitchFamily="16" charset="0"/>
                <a:ea typeface="MS Gothic" charset="-128"/>
              </a:rPr>
              <a:t>device</a:t>
            </a:r>
            <a:r>
              <a:rPr lang="fr-FR" sz="1800" dirty="0">
                <a:latin typeface="Times New Roman" pitchFamily="16" charset="0"/>
                <a:ea typeface="MS Gothic" charset="-128"/>
              </a:rPr>
              <a:t>?: an </a:t>
            </a:r>
            <a:r>
              <a:rPr lang="fr-FR" sz="1800" dirty="0" err="1">
                <a:latin typeface="Times New Roman" pitchFamily="16" charset="0"/>
                <a:ea typeface="MS Gothic" charset="-128"/>
              </a:rPr>
              <a:t>experimental</a:t>
            </a:r>
            <a:r>
              <a:rPr lang="fr-FR" sz="1800" dirty="0">
                <a:latin typeface="Times New Roman" pitchFamily="16" charset="0"/>
                <a:ea typeface="MS Gothic" charset="-128"/>
              </a:rPr>
              <a:t> </a:t>
            </a:r>
            <a:r>
              <a:rPr lang="fr-FR" sz="1800" dirty="0" err="1">
                <a:latin typeface="Times New Roman" pitchFamily="16" charset="0"/>
                <a:ea typeface="MS Gothic" charset="-128"/>
              </a:rPr>
              <a:t>study</a:t>
            </a:r>
            <a:r>
              <a:rPr lang="fr-FR" sz="1800" dirty="0">
                <a:latin typeface="Times New Roman" pitchFamily="16" charset="0"/>
                <a:ea typeface="MS Gothic" charset="-128"/>
              </a:rPr>
              <a:t> of Wi-Fi probe </a:t>
            </a:r>
            <a:r>
              <a:rPr lang="fr-FR" sz="1800" dirty="0" err="1">
                <a:latin typeface="Times New Roman" pitchFamily="16" charset="0"/>
                <a:ea typeface="MS Gothic" charset="-128"/>
              </a:rPr>
              <a:t>requests</a:t>
            </a:r>
            <a:r>
              <a:rPr lang="fr-FR" sz="1800" dirty="0">
                <a:latin typeface="Times New Roman" pitchFamily="16" charset="0"/>
                <a:ea typeface="MS Gothic" charset="-128"/>
              </a:rPr>
              <a:t>,” in </a:t>
            </a:r>
            <a:r>
              <a:rPr lang="fr-FR" sz="1800" dirty="0" err="1">
                <a:latin typeface="Times New Roman" pitchFamily="16" charset="0"/>
                <a:ea typeface="MS Gothic" charset="-128"/>
              </a:rPr>
              <a:t>Proceedings</a:t>
            </a:r>
            <a:r>
              <a:rPr lang="fr-FR" sz="1800" dirty="0">
                <a:latin typeface="Times New Roman" pitchFamily="16" charset="0"/>
                <a:ea typeface="MS Gothic" charset="-128"/>
              </a:rPr>
              <a:t> of the 8th ACM </a:t>
            </a:r>
            <a:r>
              <a:rPr lang="fr-FR" sz="1800" dirty="0" err="1">
                <a:latin typeface="Times New Roman" pitchFamily="16" charset="0"/>
                <a:ea typeface="MS Gothic" charset="-128"/>
              </a:rPr>
              <a:t>Conference</a:t>
            </a:r>
            <a:r>
              <a:rPr lang="fr-FR" sz="1800" dirty="0">
                <a:latin typeface="Times New Roman" pitchFamily="16" charset="0"/>
                <a:ea typeface="MS Gothic" charset="-128"/>
              </a:rPr>
              <a:t> on Security &amp; </a:t>
            </a:r>
            <a:r>
              <a:rPr lang="fr-FR" sz="1800" dirty="0" err="1">
                <a:latin typeface="Times New Roman" pitchFamily="16" charset="0"/>
                <a:ea typeface="MS Gothic" charset="-128"/>
              </a:rPr>
              <a:t>Privacy</a:t>
            </a:r>
            <a:r>
              <a:rPr lang="fr-FR" sz="1800" dirty="0">
                <a:latin typeface="Times New Roman" pitchFamily="16" charset="0"/>
                <a:ea typeface="MS Gothic" charset="-128"/>
              </a:rPr>
              <a:t> in Wireless and Mobile Networks, 2015, p. 8.</a:t>
            </a:r>
          </a:p>
          <a:p>
            <a:pPr>
              <a:lnSpc>
                <a:spcPct val="100000"/>
              </a:lnSpc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</a:pPr>
            <a:r>
              <a:rPr lang="fr-FR" sz="1800" dirty="0">
                <a:latin typeface="Times New Roman" pitchFamily="16" charset="0"/>
                <a:ea typeface="MS Gothic" charset="-128"/>
              </a:rPr>
              <a:t>[2]J. </a:t>
            </a:r>
            <a:r>
              <a:rPr lang="fr-FR" sz="1800" dirty="0" err="1">
                <a:latin typeface="Times New Roman" pitchFamily="16" charset="0"/>
                <a:ea typeface="MS Gothic" charset="-128"/>
              </a:rPr>
              <a:t>Pang</a:t>
            </a:r>
            <a:r>
              <a:rPr lang="fr-FR" sz="1800" dirty="0">
                <a:latin typeface="Times New Roman" pitchFamily="16" charset="0"/>
                <a:ea typeface="MS Gothic" charset="-128"/>
              </a:rPr>
              <a:t>, B. </a:t>
            </a:r>
            <a:r>
              <a:rPr lang="fr-FR" sz="1800" dirty="0" err="1">
                <a:latin typeface="Times New Roman" pitchFamily="16" charset="0"/>
                <a:ea typeface="MS Gothic" charset="-128"/>
              </a:rPr>
              <a:t>Greenstein</a:t>
            </a:r>
            <a:r>
              <a:rPr lang="fr-FR" sz="1800" dirty="0">
                <a:latin typeface="Times New Roman" pitchFamily="16" charset="0"/>
                <a:ea typeface="MS Gothic" charset="-128"/>
              </a:rPr>
              <a:t>, R. </a:t>
            </a:r>
            <a:r>
              <a:rPr lang="fr-FR" sz="1800" dirty="0" err="1">
                <a:latin typeface="Times New Roman" pitchFamily="16" charset="0"/>
                <a:ea typeface="MS Gothic" charset="-128"/>
              </a:rPr>
              <a:t>Gummadi</a:t>
            </a:r>
            <a:r>
              <a:rPr lang="fr-FR" sz="1800" dirty="0">
                <a:latin typeface="Times New Roman" pitchFamily="16" charset="0"/>
                <a:ea typeface="MS Gothic" charset="-128"/>
              </a:rPr>
              <a:t>, S. </a:t>
            </a:r>
            <a:r>
              <a:rPr lang="fr-FR" sz="1800" dirty="0" err="1">
                <a:latin typeface="Times New Roman" pitchFamily="16" charset="0"/>
                <a:ea typeface="MS Gothic" charset="-128"/>
              </a:rPr>
              <a:t>Seshan</a:t>
            </a:r>
            <a:r>
              <a:rPr lang="fr-FR" sz="1800" dirty="0">
                <a:latin typeface="Times New Roman" pitchFamily="16" charset="0"/>
                <a:ea typeface="MS Gothic" charset="-128"/>
              </a:rPr>
              <a:t>, and D. </a:t>
            </a:r>
            <a:r>
              <a:rPr lang="fr-FR" sz="1800" dirty="0" err="1">
                <a:latin typeface="Times New Roman" pitchFamily="16" charset="0"/>
                <a:ea typeface="MS Gothic" charset="-128"/>
              </a:rPr>
              <a:t>Wetherall</a:t>
            </a:r>
            <a:r>
              <a:rPr lang="fr-FR" sz="1800" dirty="0">
                <a:latin typeface="Times New Roman" pitchFamily="16" charset="0"/>
                <a:ea typeface="MS Gothic" charset="-128"/>
              </a:rPr>
              <a:t>, “802.11 User </a:t>
            </a:r>
            <a:r>
              <a:rPr lang="fr-FR" sz="1800" dirty="0" err="1">
                <a:latin typeface="Times New Roman" pitchFamily="16" charset="0"/>
                <a:ea typeface="MS Gothic" charset="-128"/>
              </a:rPr>
              <a:t>Fingerprinting</a:t>
            </a:r>
            <a:r>
              <a:rPr lang="fr-FR" sz="1800" dirty="0">
                <a:latin typeface="Times New Roman" pitchFamily="16" charset="0"/>
                <a:ea typeface="MS Gothic" charset="-128"/>
              </a:rPr>
              <a:t>,” in </a:t>
            </a:r>
            <a:r>
              <a:rPr lang="fr-FR" sz="1800" dirty="0" err="1">
                <a:latin typeface="Times New Roman" pitchFamily="16" charset="0"/>
                <a:ea typeface="MS Gothic" charset="-128"/>
              </a:rPr>
              <a:t>Proceedings</a:t>
            </a:r>
            <a:r>
              <a:rPr lang="fr-FR" sz="1800" dirty="0">
                <a:latin typeface="Times New Roman" pitchFamily="16" charset="0"/>
                <a:ea typeface="MS Gothic" charset="-128"/>
              </a:rPr>
              <a:t> of the 13th </a:t>
            </a:r>
            <a:r>
              <a:rPr lang="fr-FR" sz="1800" dirty="0" err="1">
                <a:latin typeface="Times New Roman" pitchFamily="16" charset="0"/>
                <a:ea typeface="MS Gothic" charset="-128"/>
              </a:rPr>
              <a:t>Annual</a:t>
            </a:r>
            <a:r>
              <a:rPr lang="fr-FR" sz="1800" dirty="0">
                <a:latin typeface="Times New Roman" pitchFamily="16" charset="0"/>
                <a:ea typeface="MS Gothic" charset="-128"/>
              </a:rPr>
              <a:t> ACM International </a:t>
            </a:r>
            <a:r>
              <a:rPr lang="fr-FR" sz="1800" dirty="0" err="1">
                <a:latin typeface="Times New Roman" pitchFamily="16" charset="0"/>
                <a:ea typeface="MS Gothic" charset="-128"/>
              </a:rPr>
              <a:t>Conference</a:t>
            </a:r>
            <a:r>
              <a:rPr lang="fr-FR" sz="1800" dirty="0">
                <a:latin typeface="Times New Roman" pitchFamily="16" charset="0"/>
                <a:ea typeface="MS Gothic" charset="-128"/>
              </a:rPr>
              <a:t> on Mobile </a:t>
            </a:r>
            <a:r>
              <a:rPr lang="fr-FR" sz="1800" dirty="0" err="1">
                <a:latin typeface="Times New Roman" pitchFamily="16" charset="0"/>
                <a:ea typeface="MS Gothic" charset="-128"/>
              </a:rPr>
              <a:t>Computing</a:t>
            </a:r>
            <a:r>
              <a:rPr lang="fr-FR" sz="1800" dirty="0">
                <a:latin typeface="Times New Roman" pitchFamily="16" charset="0"/>
                <a:ea typeface="MS Gothic" charset="-128"/>
              </a:rPr>
              <a:t> and Networking, New York, NY, USA, 2007, pp. 99–110.</a:t>
            </a:r>
          </a:p>
          <a:p>
            <a:pPr>
              <a:lnSpc>
                <a:spcPct val="100000"/>
              </a:lnSpc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</a:pPr>
            <a:r>
              <a:rPr lang="fr-FR" sz="1800" dirty="0">
                <a:latin typeface="Times New Roman" pitchFamily="16" charset="0"/>
                <a:ea typeface="MS Gothic" charset="-128"/>
              </a:rPr>
              <a:t>[3]M. </a:t>
            </a:r>
            <a:r>
              <a:rPr lang="fr-FR" sz="1800" dirty="0" err="1">
                <a:latin typeface="Times New Roman" pitchFamily="16" charset="0"/>
                <a:ea typeface="MS Gothic" charset="-128"/>
              </a:rPr>
              <a:t>Gruteser</a:t>
            </a:r>
            <a:r>
              <a:rPr lang="fr-FR" sz="1800" dirty="0">
                <a:latin typeface="Times New Roman" pitchFamily="16" charset="0"/>
                <a:ea typeface="MS Gothic" charset="-128"/>
              </a:rPr>
              <a:t> and D. Grunwald, “</a:t>
            </a:r>
            <a:r>
              <a:rPr lang="fr-FR" sz="1800" dirty="0" err="1">
                <a:latin typeface="Times New Roman" pitchFamily="16" charset="0"/>
                <a:ea typeface="MS Gothic" charset="-128"/>
              </a:rPr>
              <a:t>Enhancing</a:t>
            </a:r>
            <a:r>
              <a:rPr lang="fr-FR" sz="1800" dirty="0">
                <a:latin typeface="Times New Roman" pitchFamily="16" charset="0"/>
                <a:ea typeface="MS Gothic" charset="-128"/>
              </a:rPr>
              <a:t> location </a:t>
            </a:r>
            <a:r>
              <a:rPr lang="fr-FR" sz="1800" dirty="0" err="1">
                <a:latin typeface="Times New Roman" pitchFamily="16" charset="0"/>
                <a:ea typeface="MS Gothic" charset="-128"/>
              </a:rPr>
              <a:t>privacy</a:t>
            </a:r>
            <a:r>
              <a:rPr lang="fr-FR" sz="1800" dirty="0">
                <a:latin typeface="Times New Roman" pitchFamily="16" charset="0"/>
                <a:ea typeface="MS Gothic" charset="-128"/>
              </a:rPr>
              <a:t> in </a:t>
            </a:r>
            <a:r>
              <a:rPr lang="fr-FR" sz="1800" dirty="0" err="1">
                <a:latin typeface="Times New Roman" pitchFamily="16" charset="0"/>
                <a:ea typeface="MS Gothic" charset="-128"/>
              </a:rPr>
              <a:t>wireless</a:t>
            </a:r>
            <a:r>
              <a:rPr lang="fr-FR" sz="1800" dirty="0">
                <a:latin typeface="Times New Roman" pitchFamily="16" charset="0"/>
                <a:ea typeface="MS Gothic" charset="-128"/>
              </a:rPr>
              <a:t> LAN </a:t>
            </a:r>
            <a:r>
              <a:rPr lang="fr-FR" sz="1800" dirty="0" err="1">
                <a:latin typeface="Times New Roman" pitchFamily="16" charset="0"/>
                <a:ea typeface="MS Gothic" charset="-128"/>
              </a:rPr>
              <a:t>through</a:t>
            </a:r>
            <a:r>
              <a:rPr lang="fr-FR" sz="1800" dirty="0">
                <a:latin typeface="Times New Roman" pitchFamily="16" charset="0"/>
                <a:ea typeface="MS Gothic" charset="-128"/>
              </a:rPr>
              <a:t> </a:t>
            </a:r>
            <a:r>
              <a:rPr lang="fr-FR" sz="1800" dirty="0" err="1">
                <a:latin typeface="Times New Roman" pitchFamily="16" charset="0"/>
                <a:ea typeface="MS Gothic" charset="-128"/>
              </a:rPr>
              <a:t>disposable</a:t>
            </a:r>
            <a:r>
              <a:rPr lang="fr-FR" sz="1800" dirty="0">
                <a:latin typeface="Times New Roman" pitchFamily="16" charset="0"/>
                <a:ea typeface="MS Gothic" charset="-128"/>
              </a:rPr>
              <a:t> interface </a:t>
            </a:r>
            <a:r>
              <a:rPr lang="fr-FR" sz="1800" dirty="0" err="1">
                <a:latin typeface="Times New Roman" pitchFamily="16" charset="0"/>
                <a:ea typeface="MS Gothic" charset="-128"/>
              </a:rPr>
              <a:t>identifiers</a:t>
            </a:r>
            <a:r>
              <a:rPr lang="fr-FR" sz="1800" dirty="0">
                <a:latin typeface="Times New Roman" pitchFamily="16" charset="0"/>
                <a:ea typeface="MS Gothic" charset="-128"/>
              </a:rPr>
              <a:t>: a quantitative </a:t>
            </a:r>
            <a:r>
              <a:rPr lang="fr-FR" sz="1800" dirty="0" err="1">
                <a:latin typeface="Times New Roman" pitchFamily="16" charset="0"/>
                <a:ea typeface="MS Gothic" charset="-128"/>
              </a:rPr>
              <a:t>analysis</a:t>
            </a:r>
            <a:r>
              <a:rPr lang="fr-FR" sz="1800" dirty="0">
                <a:latin typeface="Times New Roman" pitchFamily="16" charset="0"/>
                <a:ea typeface="MS Gothic" charset="-128"/>
              </a:rPr>
              <a:t>,” Mobile Networks and Applications, vol. 10, no. 3, pp. 315–325, 2005.</a:t>
            </a:r>
          </a:p>
          <a:p>
            <a:pPr>
              <a:lnSpc>
                <a:spcPct val="100000"/>
              </a:lnSpc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</a:pPr>
            <a:r>
              <a:rPr lang="fr-FR" sz="1800" dirty="0">
                <a:latin typeface="Times New Roman" pitchFamily="16" charset="0"/>
                <a:ea typeface="MS Gothic" charset="-128"/>
              </a:rPr>
              <a:t>[4] C. J. </a:t>
            </a:r>
            <a:r>
              <a:rPr lang="fr-FR" sz="1800" dirty="0" err="1">
                <a:latin typeface="Times New Roman" pitchFamily="16" charset="0"/>
                <a:ea typeface="MS Gothic" charset="-128"/>
              </a:rPr>
              <a:t>Bernardos</a:t>
            </a:r>
            <a:r>
              <a:rPr lang="fr-FR" sz="1800" dirty="0">
                <a:latin typeface="Times New Roman" pitchFamily="16" charset="0"/>
                <a:ea typeface="MS Gothic" charset="-128"/>
              </a:rPr>
              <a:t>, J. C. </a:t>
            </a:r>
            <a:r>
              <a:rPr lang="fr-FR" sz="1800" dirty="0" err="1">
                <a:latin typeface="Times New Roman" pitchFamily="16" charset="0"/>
                <a:ea typeface="MS Gothic" charset="-128"/>
              </a:rPr>
              <a:t>Zúńiga</a:t>
            </a:r>
            <a:r>
              <a:rPr lang="fr-FR" sz="1800" dirty="0">
                <a:latin typeface="Times New Roman" pitchFamily="16" charset="0"/>
                <a:ea typeface="MS Gothic" charset="-128"/>
              </a:rPr>
              <a:t>, and P. </a:t>
            </a:r>
            <a:r>
              <a:rPr lang="fr-FR" sz="1800" dirty="0" err="1">
                <a:latin typeface="Times New Roman" pitchFamily="16" charset="0"/>
                <a:ea typeface="MS Gothic" charset="-128"/>
              </a:rPr>
              <a:t>O’Hanlon</a:t>
            </a:r>
            <a:r>
              <a:rPr lang="fr-FR" sz="1800" dirty="0">
                <a:latin typeface="Times New Roman" pitchFamily="16" charset="0"/>
                <a:ea typeface="MS Gothic" charset="-128"/>
              </a:rPr>
              <a:t>, “Wi-Fi internet </a:t>
            </a:r>
            <a:r>
              <a:rPr lang="fr-FR" sz="1800" dirty="0" err="1">
                <a:latin typeface="Times New Roman" pitchFamily="16" charset="0"/>
                <a:ea typeface="MS Gothic" charset="-128"/>
              </a:rPr>
              <a:t>connectivity</a:t>
            </a:r>
            <a:r>
              <a:rPr lang="fr-FR" sz="1800" dirty="0">
                <a:latin typeface="Times New Roman" pitchFamily="16" charset="0"/>
                <a:ea typeface="MS Gothic" charset="-128"/>
              </a:rPr>
              <a:t> and </a:t>
            </a:r>
            <a:r>
              <a:rPr lang="fr-FR" sz="1800" dirty="0" err="1">
                <a:latin typeface="Times New Roman" pitchFamily="16" charset="0"/>
                <a:ea typeface="MS Gothic" charset="-128"/>
              </a:rPr>
              <a:t>privacy</a:t>
            </a:r>
            <a:r>
              <a:rPr lang="fr-FR" sz="1800" dirty="0">
                <a:latin typeface="Times New Roman" pitchFamily="16" charset="0"/>
                <a:ea typeface="MS Gothic" charset="-128"/>
              </a:rPr>
              <a:t>: </a:t>
            </a:r>
            <a:r>
              <a:rPr lang="fr-FR" sz="1800" dirty="0" err="1">
                <a:latin typeface="Times New Roman" pitchFamily="16" charset="0"/>
                <a:ea typeface="MS Gothic" charset="-128"/>
              </a:rPr>
              <a:t>Hiding</a:t>
            </a:r>
            <a:r>
              <a:rPr lang="fr-FR" sz="1800" dirty="0">
                <a:latin typeface="Times New Roman" pitchFamily="16" charset="0"/>
                <a:ea typeface="MS Gothic" charset="-128"/>
              </a:rPr>
              <a:t> </a:t>
            </a:r>
            <a:r>
              <a:rPr lang="fr-FR" sz="1800" dirty="0" err="1">
                <a:latin typeface="Times New Roman" pitchFamily="16" charset="0"/>
                <a:ea typeface="MS Gothic" charset="-128"/>
              </a:rPr>
              <a:t>your</a:t>
            </a:r>
            <a:r>
              <a:rPr lang="fr-FR" sz="1800" dirty="0">
                <a:latin typeface="Times New Roman" pitchFamily="16" charset="0"/>
                <a:ea typeface="MS Gothic" charset="-128"/>
              </a:rPr>
              <a:t> </a:t>
            </a:r>
            <a:r>
              <a:rPr lang="fr-FR" sz="1800" dirty="0" err="1">
                <a:latin typeface="Times New Roman" pitchFamily="16" charset="0"/>
                <a:ea typeface="MS Gothic" charset="-128"/>
              </a:rPr>
              <a:t>tracks</a:t>
            </a:r>
            <a:r>
              <a:rPr lang="fr-FR" sz="1800" dirty="0">
                <a:latin typeface="Times New Roman" pitchFamily="16" charset="0"/>
                <a:ea typeface="MS Gothic" charset="-128"/>
              </a:rPr>
              <a:t> on the </a:t>
            </a:r>
            <a:r>
              <a:rPr lang="fr-FR" sz="1800" dirty="0" err="1">
                <a:latin typeface="Times New Roman" pitchFamily="16" charset="0"/>
                <a:ea typeface="MS Gothic" charset="-128"/>
              </a:rPr>
              <a:t>wireless</a:t>
            </a:r>
            <a:r>
              <a:rPr lang="fr-FR" sz="1800" dirty="0">
                <a:latin typeface="Times New Roman" pitchFamily="16" charset="0"/>
                <a:ea typeface="MS Gothic" charset="-128"/>
              </a:rPr>
              <a:t> Internet,” in 2015 IEEE </a:t>
            </a:r>
            <a:r>
              <a:rPr lang="fr-FR" sz="1800" dirty="0" err="1">
                <a:latin typeface="Times New Roman" pitchFamily="16" charset="0"/>
                <a:ea typeface="MS Gothic" charset="-128"/>
              </a:rPr>
              <a:t>Conference</a:t>
            </a:r>
            <a:r>
              <a:rPr lang="fr-FR" sz="1800" dirty="0">
                <a:latin typeface="Times New Roman" pitchFamily="16" charset="0"/>
                <a:ea typeface="MS Gothic" charset="-128"/>
              </a:rPr>
              <a:t> on Standards for Communications and Networking (CSCN), 2015, pp. 193–198.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GB" dirty="0"/>
              <a:t>Mathieu </a:t>
            </a:r>
            <a:r>
              <a:rPr lang="en-GB" dirty="0" err="1"/>
              <a:t>Cunche</a:t>
            </a:r>
            <a:r>
              <a:rPr lang="en-GB" dirty="0"/>
              <a:t>, University of Lyon / </a:t>
            </a:r>
            <a:r>
              <a:rPr lang="en-GB" dirty="0" err="1"/>
              <a:t>Inria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7397967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00000"/>
              </a:lnSpc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</a:pPr>
            <a:r>
              <a:rPr lang="fr-FR" dirty="0" err="1">
                <a:latin typeface="Times New Roman" pitchFamily="16" charset="0"/>
                <a:ea typeface="MS Gothic" charset="-128"/>
              </a:rPr>
              <a:t>References</a:t>
            </a:r>
            <a:endParaRPr lang="fr-FR" dirty="0">
              <a:latin typeface="Times New Roman" pitchFamily="16" charset="0"/>
              <a:ea typeface="MS Gothic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8077200" cy="4113213"/>
          </a:xfrm>
        </p:spPr>
        <p:txBody>
          <a:bodyPr/>
          <a:lstStyle/>
          <a:p>
            <a: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</a:pPr>
            <a:r>
              <a:rPr lang="fr-FR" sz="1800" dirty="0">
                <a:latin typeface="Times New Roman" pitchFamily="16" charset="0"/>
                <a:ea typeface="MS Gothic" charset="-128"/>
              </a:rPr>
              <a:t>[5]M. </a:t>
            </a:r>
            <a:r>
              <a:rPr lang="fr-FR" sz="1800" dirty="0" err="1">
                <a:latin typeface="Times New Roman" pitchFamily="16" charset="0"/>
                <a:ea typeface="MS Gothic" charset="-128"/>
              </a:rPr>
              <a:t>Vanhoef</a:t>
            </a:r>
            <a:r>
              <a:rPr lang="fr-FR" sz="1800" dirty="0">
                <a:latin typeface="Times New Roman" pitchFamily="16" charset="0"/>
                <a:ea typeface="MS Gothic" charset="-128"/>
              </a:rPr>
              <a:t>, C. Matte, M. </a:t>
            </a:r>
            <a:r>
              <a:rPr lang="fr-FR" sz="1800" dirty="0" err="1">
                <a:latin typeface="Times New Roman" pitchFamily="16" charset="0"/>
                <a:ea typeface="MS Gothic" charset="-128"/>
              </a:rPr>
              <a:t>Cunche</a:t>
            </a:r>
            <a:r>
              <a:rPr lang="fr-FR" sz="1800" dirty="0">
                <a:latin typeface="Times New Roman" pitchFamily="16" charset="0"/>
                <a:ea typeface="MS Gothic" charset="-128"/>
              </a:rPr>
              <a:t>, L. S. Cardoso, and F. </a:t>
            </a:r>
            <a:r>
              <a:rPr lang="fr-FR" sz="1800" dirty="0" err="1">
                <a:latin typeface="Times New Roman" pitchFamily="16" charset="0"/>
                <a:ea typeface="MS Gothic" charset="-128"/>
              </a:rPr>
              <a:t>Piessens</a:t>
            </a:r>
            <a:r>
              <a:rPr lang="fr-FR" sz="1800" dirty="0">
                <a:latin typeface="Times New Roman" pitchFamily="16" charset="0"/>
                <a:ea typeface="MS Gothic" charset="-128"/>
              </a:rPr>
              <a:t>, “</a:t>
            </a:r>
            <a:r>
              <a:rPr lang="fr-FR" sz="1800" dirty="0" err="1">
                <a:latin typeface="Times New Roman" pitchFamily="16" charset="0"/>
                <a:ea typeface="MS Gothic" charset="-128"/>
              </a:rPr>
              <a:t>Why</a:t>
            </a:r>
            <a:r>
              <a:rPr lang="fr-FR" sz="1800" dirty="0">
                <a:latin typeface="Times New Roman" pitchFamily="16" charset="0"/>
                <a:ea typeface="MS Gothic" charset="-128"/>
              </a:rPr>
              <a:t> MAC </a:t>
            </a:r>
            <a:r>
              <a:rPr lang="fr-FR" sz="1800" dirty="0" err="1">
                <a:latin typeface="Times New Roman" pitchFamily="16" charset="0"/>
                <a:ea typeface="MS Gothic" charset="-128"/>
              </a:rPr>
              <a:t>Address</a:t>
            </a:r>
            <a:r>
              <a:rPr lang="fr-FR" sz="1800" dirty="0">
                <a:latin typeface="Times New Roman" pitchFamily="16" charset="0"/>
                <a:ea typeface="MS Gothic" charset="-128"/>
              </a:rPr>
              <a:t> </a:t>
            </a:r>
            <a:r>
              <a:rPr lang="fr-FR" sz="1800" dirty="0" err="1">
                <a:latin typeface="Times New Roman" pitchFamily="16" charset="0"/>
                <a:ea typeface="MS Gothic" charset="-128"/>
              </a:rPr>
              <a:t>Randomization</a:t>
            </a:r>
            <a:r>
              <a:rPr lang="fr-FR" sz="1800" dirty="0">
                <a:latin typeface="Times New Roman" pitchFamily="16" charset="0"/>
                <a:ea typeface="MS Gothic" charset="-128"/>
              </a:rPr>
              <a:t> </a:t>
            </a:r>
            <a:r>
              <a:rPr lang="fr-FR" sz="1800" dirty="0" err="1">
                <a:latin typeface="Times New Roman" pitchFamily="16" charset="0"/>
                <a:ea typeface="MS Gothic" charset="-128"/>
              </a:rPr>
              <a:t>is</a:t>
            </a:r>
            <a:r>
              <a:rPr lang="fr-FR" sz="1800" dirty="0">
                <a:latin typeface="Times New Roman" pitchFamily="16" charset="0"/>
                <a:ea typeface="MS Gothic" charset="-128"/>
              </a:rPr>
              <a:t> Not </a:t>
            </a:r>
            <a:r>
              <a:rPr lang="fr-FR" sz="1800" dirty="0" err="1">
                <a:latin typeface="Times New Roman" pitchFamily="16" charset="0"/>
                <a:ea typeface="MS Gothic" charset="-128"/>
              </a:rPr>
              <a:t>Enough</a:t>
            </a:r>
            <a:r>
              <a:rPr lang="fr-FR" sz="1800" dirty="0">
                <a:latin typeface="Times New Roman" pitchFamily="16" charset="0"/>
                <a:ea typeface="MS Gothic" charset="-128"/>
              </a:rPr>
              <a:t>: An </a:t>
            </a:r>
            <a:r>
              <a:rPr lang="fr-FR" sz="1800" dirty="0" err="1">
                <a:latin typeface="Times New Roman" pitchFamily="16" charset="0"/>
                <a:ea typeface="MS Gothic" charset="-128"/>
              </a:rPr>
              <a:t>Analysis</a:t>
            </a:r>
            <a:r>
              <a:rPr lang="fr-FR" sz="1800" dirty="0">
                <a:latin typeface="Times New Roman" pitchFamily="16" charset="0"/>
                <a:ea typeface="MS Gothic" charset="-128"/>
              </a:rPr>
              <a:t> of Wi-Fi Network </a:t>
            </a:r>
            <a:r>
              <a:rPr lang="fr-FR" sz="1800" dirty="0" err="1">
                <a:latin typeface="Times New Roman" pitchFamily="16" charset="0"/>
                <a:ea typeface="MS Gothic" charset="-128"/>
              </a:rPr>
              <a:t>Discovery</a:t>
            </a:r>
            <a:r>
              <a:rPr lang="fr-FR" sz="1800" dirty="0">
                <a:latin typeface="Times New Roman" pitchFamily="16" charset="0"/>
                <a:ea typeface="MS Gothic" charset="-128"/>
              </a:rPr>
              <a:t> </a:t>
            </a:r>
            <a:r>
              <a:rPr lang="fr-FR" sz="1800" dirty="0" err="1">
                <a:latin typeface="Times New Roman" pitchFamily="16" charset="0"/>
                <a:ea typeface="MS Gothic" charset="-128"/>
              </a:rPr>
              <a:t>Mechanisms</a:t>
            </a:r>
            <a:r>
              <a:rPr lang="fr-FR" sz="1800" dirty="0">
                <a:latin typeface="Times New Roman" pitchFamily="16" charset="0"/>
                <a:ea typeface="MS Gothic" charset="-128"/>
              </a:rPr>
              <a:t>,” in </a:t>
            </a:r>
            <a:r>
              <a:rPr lang="fr-FR" sz="1800" dirty="0" err="1">
                <a:latin typeface="Times New Roman" pitchFamily="16" charset="0"/>
                <a:ea typeface="MS Gothic" charset="-128"/>
              </a:rPr>
              <a:t>Proceedings</a:t>
            </a:r>
            <a:r>
              <a:rPr lang="fr-FR" sz="1800" dirty="0">
                <a:latin typeface="Times New Roman" pitchFamily="16" charset="0"/>
                <a:ea typeface="MS Gothic" charset="-128"/>
              </a:rPr>
              <a:t> of the 11th ACM on </a:t>
            </a:r>
            <a:r>
              <a:rPr lang="fr-FR" sz="1800" dirty="0" err="1">
                <a:latin typeface="Times New Roman" pitchFamily="16" charset="0"/>
                <a:ea typeface="MS Gothic" charset="-128"/>
              </a:rPr>
              <a:t>Asia</a:t>
            </a:r>
            <a:r>
              <a:rPr lang="fr-FR" sz="1800" dirty="0">
                <a:latin typeface="Times New Roman" pitchFamily="16" charset="0"/>
                <a:ea typeface="MS Gothic" charset="-128"/>
              </a:rPr>
              <a:t> </a:t>
            </a:r>
            <a:r>
              <a:rPr lang="fr-FR" sz="1800" dirty="0" err="1">
                <a:latin typeface="Times New Roman" pitchFamily="16" charset="0"/>
                <a:ea typeface="MS Gothic" charset="-128"/>
              </a:rPr>
              <a:t>Conference</a:t>
            </a:r>
            <a:r>
              <a:rPr lang="fr-FR" sz="1800" dirty="0">
                <a:latin typeface="Times New Roman" pitchFamily="16" charset="0"/>
                <a:ea typeface="MS Gothic" charset="-128"/>
              </a:rPr>
              <a:t> on Computer and Communications Security, New York, NY, USA, 2016, pp. 413–424.</a:t>
            </a:r>
          </a:p>
          <a:p>
            <a: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</a:pPr>
            <a:r>
              <a:rPr lang="en-US" sz="1800" dirty="0">
                <a:latin typeface="Times New Roman" pitchFamily="16" charset="0"/>
                <a:ea typeface="MS Gothic" charset="-128"/>
              </a:rPr>
              <a:t>[6]P. Leach, M. </a:t>
            </a:r>
            <a:r>
              <a:rPr lang="en-US" sz="1800" dirty="0" err="1">
                <a:latin typeface="Times New Roman" pitchFamily="16" charset="0"/>
                <a:ea typeface="MS Gothic" charset="-128"/>
              </a:rPr>
              <a:t>Mealling</a:t>
            </a:r>
            <a:r>
              <a:rPr lang="en-US" sz="1800" dirty="0">
                <a:latin typeface="Times New Roman" pitchFamily="16" charset="0"/>
                <a:ea typeface="MS Gothic" charset="-128"/>
              </a:rPr>
              <a:t>, and R. </a:t>
            </a:r>
            <a:r>
              <a:rPr lang="en-US" sz="1800" dirty="0" err="1">
                <a:latin typeface="Times New Roman" pitchFamily="16" charset="0"/>
                <a:ea typeface="MS Gothic" charset="-128"/>
              </a:rPr>
              <a:t>Salz</a:t>
            </a:r>
            <a:r>
              <a:rPr lang="en-US" sz="1800" dirty="0">
                <a:latin typeface="Times New Roman" pitchFamily="16" charset="0"/>
                <a:ea typeface="MS Gothic" charset="-128"/>
              </a:rPr>
              <a:t>. A universally unique identifier (UUID) URN namespace. RFC 4122  (Proposed Standard), July 2005.</a:t>
            </a:r>
          </a:p>
          <a:p>
            <a: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</a:pPr>
            <a:r>
              <a:rPr lang="en-US" sz="1800" dirty="0">
                <a:latin typeface="Times New Roman" pitchFamily="16" charset="0"/>
                <a:ea typeface="MS Gothic" charset="-128"/>
              </a:rPr>
              <a:t>[7]IEEE </a:t>
            </a:r>
            <a:r>
              <a:rPr lang="en-US" sz="1800" dirty="0" err="1">
                <a:latin typeface="Times New Roman" pitchFamily="16" charset="0"/>
                <a:ea typeface="MS Gothic" charset="-128"/>
              </a:rPr>
              <a:t>Std</a:t>
            </a:r>
            <a:r>
              <a:rPr lang="en-US" sz="1800" dirty="0">
                <a:latin typeface="Times New Roman" pitchFamily="16" charset="0"/>
                <a:ea typeface="MS Gothic" charset="-128"/>
              </a:rPr>
              <a:t> 802.11-2012. Wireless LAN Medium Access Control (MAC) and Physical Layer (PHY) Specifications, 2012.</a:t>
            </a:r>
          </a:p>
          <a:p>
            <a: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</a:pPr>
            <a:r>
              <a:rPr lang="en-US" sz="1800" dirty="0">
                <a:latin typeface="Times New Roman" pitchFamily="16" charset="0"/>
                <a:ea typeface="MS Gothic" charset="-128"/>
              </a:rPr>
              <a:t>[8] IEEE </a:t>
            </a:r>
            <a:r>
              <a:rPr lang="en-US" sz="1800" dirty="0" err="1">
                <a:latin typeface="Times New Roman" pitchFamily="16" charset="0"/>
                <a:ea typeface="MS Gothic" charset="-128"/>
              </a:rPr>
              <a:t>Std</a:t>
            </a:r>
            <a:r>
              <a:rPr lang="en-US" sz="1800" dirty="0">
                <a:latin typeface="Times New Roman" pitchFamily="16" charset="0"/>
                <a:ea typeface="MS Gothic" charset="-128"/>
              </a:rPr>
              <a:t> 802.11u. Wireless LAN Medium Access Control (MAC) and Physical Layer (PHY) Specifications: Amendment 9: Interworking with External Networks, 2011.</a:t>
            </a:r>
            <a:endParaRPr lang="fr-FR" sz="1800" dirty="0">
              <a:latin typeface="Times New Roman" pitchFamily="16" charset="0"/>
              <a:ea typeface="MS Gothic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GB" dirty="0"/>
              <a:t>Mathieu </a:t>
            </a:r>
            <a:r>
              <a:rPr lang="en-GB" dirty="0" err="1"/>
              <a:t>Cunche</a:t>
            </a:r>
            <a:r>
              <a:rPr lang="en-GB" dirty="0"/>
              <a:t>, University of Lyon / </a:t>
            </a:r>
            <a:r>
              <a:rPr lang="en-GB" dirty="0" err="1"/>
              <a:t>Inria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4054152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00000"/>
              </a:lnSpc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</a:pPr>
            <a:r>
              <a:rPr lang="fr-FR" dirty="0" err="1">
                <a:latin typeface="Times New Roman" pitchFamily="16" charset="0"/>
                <a:ea typeface="MS Gothic" charset="-128"/>
              </a:rPr>
              <a:t>References</a:t>
            </a:r>
            <a:endParaRPr lang="fr-FR" dirty="0">
              <a:latin typeface="Times New Roman" pitchFamily="16" charset="0"/>
              <a:ea typeface="MS Gothic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8077200" cy="4113213"/>
          </a:xfrm>
        </p:spPr>
        <p:txBody>
          <a:bodyPr/>
          <a:lstStyle/>
          <a:p>
            <a:pPr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</a:pPr>
            <a:r>
              <a:rPr lang="fr-FR" sz="1800" dirty="0">
                <a:latin typeface="Times New Roman" pitchFamily="16" charset="0"/>
                <a:ea typeface="MS Gothic" charset="-128"/>
              </a:rPr>
              <a:t>[9]B. </a:t>
            </a:r>
            <a:r>
              <a:rPr lang="fr-FR" sz="1800" dirty="0" err="1">
                <a:latin typeface="Times New Roman" pitchFamily="16" charset="0"/>
                <a:ea typeface="MS Gothic" charset="-128"/>
              </a:rPr>
              <a:t>Bloessl</a:t>
            </a:r>
            <a:r>
              <a:rPr lang="fr-FR" sz="1800" dirty="0">
                <a:latin typeface="Times New Roman" pitchFamily="16" charset="0"/>
                <a:ea typeface="MS Gothic" charset="-128"/>
              </a:rPr>
              <a:t>, C. Sommer, F. </a:t>
            </a:r>
            <a:r>
              <a:rPr lang="fr-FR" sz="1800" dirty="0" err="1">
                <a:latin typeface="Times New Roman" pitchFamily="16" charset="0"/>
                <a:ea typeface="MS Gothic" charset="-128"/>
              </a:rPr>
              <a:t>Dressier</a:t>
            </a:r>
            <a:r>
              <a:rPr lang="fr-FR" sz="1800" dirty="0">
                <a:latin typeface="Times New Roman" pitchFamily="16" charset="0"/>
                <a:ea typeface="MS Gothic" charset="-128"/>
              </a:rPr>
              <a:t>, and D. </a:t>
            </a:r>
            <a:r>
              <a:rPr lang="fr-FR" sz="1800" dirty="0" err="1">
                <a:latin typeface="Times New Roman" pitchFamily="16" charset="0"/>
                <a:ea typeface="MS Gothic" charset="-128"/>
              </a:rPr>
              <a:t>Eckhoff</a:t>
            </a:r>
            <a:r>
              <a:rPr lang="fr-FR" sz="1800" dirty="0">
                <a:latin typeface="Times New Roman" pitchFamily="16" charset="0"/>
                <a:ea typeface="MS Gothic" charset="-128"/>
              </a:rPr>
              <a:t>, “The </a:t>
            </a:r>
            <a:r>
              <a:rPr lang="fr-FR" sz="1800" dirty="0" err="1">
                <a:latin typeface="Times New Roman" pitchFamily="16" charset="0"/>
                <a:ea typeface="MS Gothic" charset="-128"/>
              </a:rPr>
              <a:t>scrambler</a:t>
            </a:r>
            <a:r>
              <a:rPr lang="fr-FR" sz="1800" dirty="0">
                <a:latin typeface="Times New Roman" pitchFamily="16" charset="0"/>
                <a:ea typeface="MS Gothic" charset="-128"/>
              </a:rPr>
              <a:t> </a:t>
            </a:r>
            <a:r>
              <a:rPr lang="fr-FR" sz="1800" dirty="0" err="1">
                <a:latin typeface="Times New Roman" pitchFamily="16" charset="0"/>
                <a:ea typeface="MS Gothic" charset="-128"/>
              </a:rPr>
              <a:t>attack</a:t>
            </a:r>
            <a:r>
              <a:rPr lang="fr-FR" sz="1800" dirty="0">
                <a:latin typeface="Times New Roman" pitchFamily="16" charset="0"/>
                <a:ea typeface="MS Gothic" charset="-128"/>
              </a:rPr>
              <a:t>: A </a:t>
            </a:r>
            <a:r>
              <a:rPr lang="fr-FR" sz="1800" dirty="0" err="1">
                <a:latin typeface="Times New Roman" pitchFamily="16" charset="0"/>
                <a:ea typeface="MS Gothic" charset="-128"/>
              </a:rPr>
              <a:t>robust</a:t>
            </a:r>
            <a:r>
              <a:rPr lang="fr-FR" sz="1800" dirty="0">
                <a:latin typeface="Times New Roman" pitchFamily="16" charset="0"/>
                <a:ea typeface="MS Gothic" charset="-128"/>
              </a:rPr>
              <a:t> </a:t>
            </a:r>
            <a:r>
              <a:rPr lang="fr-FR" sz="1800" dirty="0" err="1">
                <a:latin typeface="Times New Roman" pitchFamily="16" charset="0"/>
                <a:ea typeface="MS Gothic" charset="-128"/>
              </a:rPr>
              <a:t>physical</a:t>
            </a:r>
            <a:r>
              <a:rPr lang="fr-FR" sz="1800" dirty="0">
                <a:latin typeface="Times New Roman" pitchFamily="16" charset="0"/>
                <a:ea typeface="MS Gothic" charset="-128"/>
              </a:rPr>
              <a:t> layer </a:t>
            </a:r>
            <a:r>
              <a:rPr lang="fr-FR" sz="1800" dirty="0" err="1">
                <a:latin typeface="Times New Roman" pitchFamily="16" charset="0"/>
                <a:ea typeface="MS Gothic" charset="-128"/>
              </a:rPr>
              <a:t>attack</a:t>
            </a:r>
            <a:r>
              <a:rPr lang="fr-FR" sz="1800" dirty="0">
                <a:latin typeface="Times New Roman" pitchFamily="16" charset="0"/>
                <a:ea typeface="MS Gothic" charset="-128"/>
              </a:rPr>
              <a:t> on location </a:t>
            </a:r>
            <a:r>
              <a:rPr lang="fr-FR" sz="1800" dirty="0" err="1">
                <a:latin typeface="Times New Roman" pitchFamily="16" charset="0"/>
                <a:ea typeface="MS Gothic" charset="-128"/>
              </a:rPr>
              <a:t>privacy</a:t>
            </a:r>
            <a:r>
              <a:rPr lang="fr-FR" sz="1800" dirty="0">
                <a:latin typeface="Times New Roman" pitchFamily="16" charset="0"/>
                <a:ea typeface="MS Gothic" charset="-128"/>
              </a:rPr>
              <a:t> in </a:t>
            </a:r>
            <a:r>
              <a:rPr lang="fr-FR" sz="1800" dirty="0" err="1">
                <a:latin typeface="Times New Roman" pitchFamily="16" charset="0"/>
                <a:ea typeface="MS Gothic" charset="-128"/>
              </a:rPr>
              <a:t>vehicular</a:t>
            </a:r>
            <a:r>
              <a:rPr lang="fr-FR" sz="1800" dirty="0">
                <a:latin typeface="Times New Roman" pitchFamily="16" charset="0"/>
                <a:ea typeface="MS Gothic" charset="-128"/>
              </a:rPr>
              <a:t> networks,” in 2015 International </a:t>
            </a:r>
            <a:r>
              <a:rPr lang="fr-FR" sz="1800" dirty="0" err="1">
                <a:latin typeface="Times New Roman" pitchFamily="16" charset="0"/>
                <a:ea typeface="MS Gothic" charset="-128"/>
              </a:rPr>
              <a:t>Conference</a:t>
            </a:r>
            <a:r>
              <a:rPr lang="fr-FR" sz="1800" dirty="0">
                <a:latin typeface="Times New Roman" pitchFamily="16" charset="0"/>
                <a:ea typeface="MS Gothic" charset="-128"/>
              </a:rPr>
              <a:t> on </a:t>
            </a:r>
            <a:r>
              <a:rPr lang="fr-FR" sz="1800" dirty="0" err="1">
                <a:latin typeface="Times New Roman" pitchFamily="16" charset="0"/>
                <a:ea typeface="MS Gothic" charset="-128"/>
              </a:rPr>
              <a:t>Computing</a:t>
            </a:r>
            <a:r>
              <a:rPr lang="fr-FR" sz="1800" dirty="0">
                <a:latin typeface="Times New Roman" pitchFamily="16" charset="0"/>
                <a:ea typeface="MS Gothic" charset="-128"/>
              </a:rPr>
              <a:t>, Networking and Communications (ICNC), 2015, pp. 395–400.</a:t>
            </a:r>
          </a:p>
          <a:p>
            <a:pPr>
              <a:lnSpc>
                <a:spcPct val="100000"/>
              </a:lnSpc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</a:pPr>
            <a:r>
              <a:rPr lang="en-US" sz="1800" dirty="0">
                <a:latin typeface="Times New Roman" pitchFamily="16" charset="0"/>
                <a:ea typeface="MS Gothic" charset="-128"/>
              </a:rPr>
              <a:t>[10]C. Matte, M. </a:t>
            </a:r>
            <a:r>
              <a:rPr lang="en-US" sz="1800" dirty="0" err="1">
                <a:latin typeface="Times New Roman" pitchFamily="16" charset="0"/>
                <a:ea typeface="MS Gothic" charset="-128"/>
              </a:rPr>
              <a:t>Cunche</a:t>
            </a:r>
            <a:r>
              <a:rPr lang="en-US" sz="1800" dirty="0">
                <a:latin typeface="Times New Roman" pitchFamily="16" charset="0"/>
                <a:ea typeface="MS Gothic" charset="-128"/>
              </a:rPr>
              <a:t>, F. Rousseau, and M. </a:t>
            </a:r>
            <a:r>
              <a:rPr lang="en-US" sz="1800" dirty="0" err="1">
                <a:latin typeface="Times New Roman" pitchFamily="16" charset="0"/>
                <a:ea typeface="MS Gothic" charset="-128"/>
              </a:rPr>
              <a:t>Vanhoef</a:t>
            </a:r>
            <a:r>
              <a:rPr lang="en-US" sz="1800" dirty="0">
                <a:latin typeface="Times New Roman" pitchFamily="16" charset="0"/>
                <a:ea typeface="MS Gothic" charset="-128"/>
              </a:rPr>
              <a:t>, “Defeating MAC Address Randomization Through Timing Attacks,” in Proceedings of the 9th ACM Conference on Security &amp; Privacy in Wireless and Mobile Networks, New York, NY, USA, 2016, pp. 15–20.</a:t>
            </a:r>
            <a:endParaRPr lang="fr-FR" sz="1800" dirty="0">
              <a:latin typeface="Times New Roman" pitchFamily="16" charset="0"/>
              <a:ea typeface="MS Gothic" charset="-128"/>
            </a:endParaRPr>
          </a:p>
          <a:p>
            <a:pPr>
              <a:lnSpc>
                <a:spcPct val="100000"/>
              </a:lnSpc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</a:pPr>
            <a:r>
              <a:rPr lang="fr-FR" sz="1800" dirty="0">
                <a:latin typeface="Times New Roman" pitchFamily="16" charset="0"/>
                <a:ea typeface="MS Gothic" charset="-128"/>
              </a:rPr>
              <a:t>[11]O. Waltari and J. </a:t>
            </a:r>
            <a:r>
              <a:rPr lang="fr-FR" sz="1800" dirty="0" err="1">
                <a:latin typeface="Times New Roman" pitchFamily="16" charset="0"/>
                <a:ea typeface="MS Gothic" charset="-128"/>
              </a:rPr>
              <a:t>Kangasharju</a:t>
            </a:r>
            <a:r>
              <a:rPr lang="fr-FR" sz="1800" dirty="0">
                <a:latin typeface="Times New Roman" pitchFamily="16" charset="0"/>
                <a:ea typeface="MS Gothic" charset="-128"/>
              </a:rPr>
              <a:t>, “The Wireless Shark: </a:t>
            </a:r>
            <a:r>
              <a:rPr lang="fr-FR" sz="1800" dirty="0" err="1">
                <a:latin typeface="Times New Roman" pitchFamily="16" charset="0"/>
                <a:ea typeface="MS Gothic" charset="-128"/>
              </a:rPr>
              <a:t>Identifying</a:t>
            </a:r>
            <a:r>
              <a:rPr lang="fr-FR" sz="1800" dirty="0">
                <a:latin typeface="Times New Roman" pitchFamily="16" charset="0"/>
                <a:ea typeface="MS Gothic" charset="-128"/>
              </a:rPr>
              <a:t> </a:t>
            </a:r>
            <a:r>
              <a:rPr lang="fr-FR" sz="1800" dirty="0" err="1">
                <a:latin typeface="Times New Roman" pitchFamily="16" charset="0"/>
                <a:ea typeface="MS Gothic" charset="-128"/>
              </a:rPr>
              <a:t>WiFi</a:t>
            </a:r>
            <a:r>
              <a:rPr lang="fr-FR" sz="1800" dirty="0">
                <a:latin typeface="Times New Roman" pitchFamily="16" charset="0"/>
                <a:ea typeface="MS Gothic" charset="-128"/>
              </a:rPr>
              <a:t> </a:t>
            </a:r>
            <a:r>
              <a:rPr lang="fr-FR" sz="1800" dirty="0" err="1">
                <a:latin typeface="Times New Roman" pitchFamily="16" charset="0"/>
                <a:ea typeface="MS Gothic" charset="-128"/>
              </a:rPr>
              <a:t>Devices</a:t>
            </a:r>
            <a:r>
              <a:rPr lang="fr-FR" sz="1800" dirty="0">
                <a:latin typeface="Times New Roman" pitchFamily="16" charset="0"/>
                <a:ea typeface="MS Gothic" charset="-128"/>
              </a:rPr>
              <a:t> </a:t>
            </a:r>
            <a:r>
              <a:rPr lang="fr-FR" sz="1800" dirty="0" err="1">
                <a:latin typeface="Times New Roman" pitchFamily="16" charset="0"/>
                <a:ea typeface="MS Gothic" charset="-128"/>
              </a:rPr>
              <a:t>Based</a:t>
            </a:r>
            <a:r>
              <a:rPr lang="fr-FR" sz="1800" dirty="0">
                <a:latin typeface="Times New Roman" pitchFamily="16" charset="0"/>
                <a:ea typeface="MS Gothic" charset="-128"/>
              </a:rPr>
              <a:t> on Probe </a:t>
            </a:r>
            <a:r>
              <a:rPr lang="fr-FR" sz="1800" dirty="0" err="1">
                <a:latin typeface="Times New Roman" pitchFamily="16" charset="0"/>
                <a:ea typeface="MS Gothic" charset="-128"/>
              </a:rPr>
              <a:t>Fingerprints</a:t>
            </a:r>
            <a:r>
              <a:rPr lang="fr-FR" sz="1800" dirty="0">
                <a:latin typeface="Times New Roman" pitchFamily="16" charset="0"/>
                <a:ea typeface="MS Gothic" charset="-128"/>
              </a:rPr>
              <a:t>,” in </a:t>
            </a:r>
            <a:r>
              <a:rPr lang="fr-FR" sz="1800" dirty="0" err="1">
                <a:latin typeface="Times New Roman" pitchFamily="16" charset="0"/>
                <a:ea typeface="MS Gothic" charset="-128"/>
              </a:rPr>
              <a:t>Proceedings</a:t>
            </a:r>
            <a:r>
              <a:rPr lang="fr-FR" sz="1800" dirty="0">
                <a:latin typeface="Times New Roman" pitchFamily="16" charset="0"/>
                <a:ea typeface="MS Gothic" charset="-128"/>
              </a:rPr>
              <a:t> of the First Workshop on Mobile Data, New York, NY, USA, 2016, pp. 1–6.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GB" dirty="0"/>
              <a:t>Mathieu </a:t>
            </a:r>
            <a:r>
              <a:rPr lang="en-GB" dirty="0" err="1"/>
              <a:t>Cunche</a:t>
            </a:r>
            <a:r>
              <a:rPr lang="en-GB" dirty="0"/>
              <a:t>, University of Lyon / </a:t>
            </a:r>
            <a:r>
              <a:rPr lang="en-GB" dirty="0" err="1"/>
              <a:t>Inria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3440266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Backup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November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Mathieu </a:t>
            </a:r>
            <a:r>
              <a:rPr lang="en-GB" dirty="0" err="1"/>
              <a:t>Cunche</a:t>
            </a:r>
            <a:r>
              <a:rPr lang="en-GB" dirty="0"/>
              <a:t>, University of Lyon / </a:t>
            </a:r>
            <a:r>
              <a:rPr lang="en-GB" dirty="0" err="1"/>
              <a:t>Inria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719166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Datasets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November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Mathieu </a:t>
            </a:r>
            <a:r>
              <a:rPr lang="en-GB" dirty="0" err="1"/>
              <a:t>Cunche</a:t>
            </a:r>
            <a:r>
              <a:rPr lang="en-GB" dirty="0"/>
              <a:t>, University of Lyon / </a:t>
            </a:r>
            <a:r>
              <a:rPr lang="en-GB" dirty="0" err="1"/>
              <a:t>Inria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27</a:t>
            </a:fld>
            <a:endParaRPr lang="en-GB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2806324"/>
            <a:ext cx="7543800" cy="1970438"/>
          </a:xfrm>
          <a:prstGeom prst="rect">
            <a:avLst/>
          </a:prstGeom>
        </p:spPr>
      </p:pic>
      <p:sp>
        <p:nvSpPr>
          <p:cNvPr id="8" name="Content Placeholder 2"/>
          <p:cNvSpPr txBox="1">
            <a:spLocks/>
          </p:cNvSpPr>
          <p:nvPr/>
        </p:nvSpPr>
        <p:spPr>
          <a:xfrm>
            <a:off x="685800" y="1981200"/>
            <a:ext cx="8077200" cy="4113213"/>
          </a:xfrm>
          <a:prstGeom prst="rect">
            <a:avLst/>
          </a:prstGeom>
        </p:spPr>
        <p:txBody>
          <a:bodyPr/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Datasets of probe requests</a:t>
            </a:r>
          </a:p>
        </p:txBody>
      </p:sp>
    </p:spTree>
    <p:extLst>
      <p:ext uri="{BB962C8B-B14F-4D97-AF65-F5344CB8AC3E}">
        <p14:creationId xmlns:p14="http://schemas.microsoft.com/office/powerpoint/2010/main" val="100930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latin typeface="Times New Roman" pitchFamily="16" charset="0"/>
                <a:ea typeface="MS Gothic" charset="-128"/>
              </a:rPr>
              <a:t>802.11 and </a:t>
            </a:r>
            <a:r>
              <a:rPr lang="fr-FR" dirty="0" err="1">
                <a:latin typeface="Times New Roman" pitchFamily="16" charset="0"/>
                <a:ea typeface="MS Gothic" charset="-128"/>
              </a:rPr>
              <a:t>privacy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30389"/>
            <a:ext cx="7770813" cy="4645024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Many individuals carry a 802.11 enabled device, e.g. smartphone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802.11 station are exposed to passive tracking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Unique identifier: MAC address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Available in clear-text in every frame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Active service discovery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Probe requests broadcast by unassociated stations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Up to 3/min [1]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GB" dirty="0"/>
              <a:t>Mathieu </a:t>
            </a:r>
            <a:r>
              <a:rPr lang="en-GB" dirty="0" err="1"/>
              <a:t>Cunche</a:t>
            </a:r>
            <a:r>
              <a:rPr lang="en-GB" dirty="0"/>
              <a:t>, University of Lyon / </a:t>
            </a:r>
            <a:r>
              <a:rPr lang="en-GB" dirty="0" err="1"/>
              <a:t>Inria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11237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2"/>
          <p:cNvSpPr txBox="1">
            <a:spLocks/>
          </p:cNvSpPr>
          <p:nvPr/>
        </p:nvSpPr>
        <p:spPr bwMode="auto">
          <a:xfrm>
            <a:off x="620050" y="1642745"/>
            <a:ext cx="7924800" cy="455936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kern="0" dirty="0"/>
              <a:t>Rise of physical tracking systems based on 802.11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kern="0" dirty="0"/>
              <a:t>Set of monitoring nodes collecting identifiers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kern="0" dirty="0"/>
              <a:t>Applications of physical tracking :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sz="1800" kern="0" dirty="0"/>
              <a:t>Physical analytics (frequency and duration of visits)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sz="1800" kern="0" dirty="0"/>
              <a:t>Road monitoring (travel time estimation)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sz="1800" kern="0" dirty="0"/>
              <a:t>Surveillance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kern="0" dirty="0"/>
              <a:t>Growing concern of civil society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kern="0" dirty="0"/>
              <a:t>FTC – Nomi (US)</a:t>
            </a:r>
            <a:r>
              <a:rPr lang="en-US" sz="1800" kern="0" baseline="30000" dirty="0"/>
              <a:t>1</a:t>
            </a:r>
            <a:r>
              <a:rPr lang="en-US" sz="1800" kern="0" dirty="0"/>
              <a:t>, CNIL – </a:t>
            </a:r>
            <a:r>
              <a:rPr lang="en-US" sz="1800" kern="0" dirty="0" err="1"/>
              <a:t>JCDecaux</a:t>
            </a:r>
            <a:r>
              <a:rPr lang="en-US" sz="1800" kern="0" dirty="0"/>
              <a:t> (France)</a:t>
            </a:r>
            <a:r>
              <a:rPr lang="en-US" sz="1800" kern="0" baseline="30000" dirty="0"/>
              <a:t>2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kern="0" dirty="0"/>
              <a:t>Problem known since mid 2000's [2][3] but not addressed until now ...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1800" kern="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800" kern="0" dirty="0"/>
          </a:p>
          <a:p>
            <a:pPr>
              <a:buFont typeface="Arial" panose="020B0604020202020204" pitchFamily="34" charset="0"/>
              <a:buChar char="•"/>
            </a:pPr>
            <a:endParaRPr lang="en-US" sz="2000" kern="0" dirty="0"/>
          </a:p>
          <a:p>
            <a:pPr>
              <a:buFont typeface="Arial" panose="020B0604020202020204" pitchFamily="34" charset="0"/>
              <a:buChar char="•"/>
            </a:pPr>
            <a:endParaRPr lang="en-US" sz="2000" kern="0" dirty="0"/>
          </a:p>
          <a:p>
            <a:pPr>
              <a:buFont typeface="Arial" panose="020B0604020202020204" pitchFamily="34" charset="0"/>
              <a:buChar char="•"/>
            </a:pPr>
            <a:endParaRPr lang="en-US" sz="2000" kern="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800" kern="0" dirty="0"/>
          </a:p>
          <a:p>
            <a:pPr>
              <a:buFont typeface="Arial" panose="020B0604020202020204" pitchFamily="34" charset="0"/>
              <a:buChar char="•"/>
            </a:pPr>
            <a:endParaRPr lang="en-US" sz="2000" kern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00000"/>
              </a:lnSpc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</a:pPr>
            <a:r>
              <a:rPr lang="fr-FR" dirty="0" err="1">
                <a:latin typeface="Times New Roman" pitchFamily="16" charset="0"/>
                <a:ea typeface="MS Gothic" charset="-128"/>
              </a:rPr>
              <a:t>Physical</a:t>
            </a:r>
            <a:r>
              <a:rPr lang="fr-FR" dirty="0">
                <a:latin typeface="Times New Roman" pitchFamily="16" charset="0"/>
                <a:ea typeface="MS Gothic" charset="-128"/>
              </a:rPr>
              <a:t> </a:t>
            </a:r>
            <a:r>
              <a:rPr lang="fr-FR" dirty="0" err="1">
                <a:latin typeface="Times New Roman" pitchFamily="16" charset="0"/>
                <a:ea typeface="MS Gothic" charset="-128"/>
              </a:rPr>
              <a:t>tracking</a:t>
            </a:r>
            <a:r>
              <a:rPr lang="fr-FR" dirty="0">
                <a:latin typeface="Times New Roman" pitchFamily="16" charset="0"/>
                <a:ea typeface="MS Gothic" charset="-128"/>
              </a:rPr>
              <a:t> </a:t>
            </a:r>
            <a:r>
              <a:rPr lang="fr-FR" dirty="0" err="1">
                <a:latin typeface="Times New Roman" pitchFamily="16" charset="0"/>
                <a:ea typeface="MS Gothic" charset="-128"/>
              </a:rPr>
              <a:t>using</a:t>
            </a:r>
            <a:r>
              <a:rPr lang="fr-FR" dirty="0">
                <a:latin typeface="Times New Roman" pitchFamily="16" charset="0"/>
                <a:ea typeface="MS Gothic" charset="-128"/>
              </a:rPr>
              <a:t> 802.11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GB" dirty="0"/>
              <a:t>Mathieu </a:t>
            </a:r>
            <a:r>
              <a:rPr lang="en-GB" dirty="0" err="1"/>
              <a:t>Cunche</a:t>
            </a:r>
            <a:r>
              <a:rPr lang="en-GB" dirty="0"/>
              <a:t>, University of Lyon / </a:t>
            </a:r>
            <a:r>
              <a:rPr lang="en-GB" dirty="0" err="1"/>
              <a:t>Inria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2016</a:t>
            </a:r>
            <a:endParaRPr lang="en-GB" dirty="0"/>
          </a:p>
        </p:txBody>
      </p:sp>
      <p:sp>
        <p:nvSpPr>
          <p:cNvPr id="13" name="Rectangle 12"/>
          <p:cNvSpPr/>
          <p:nvPr/>
        </p:nvSpPr>
        <p:spPr>
          <a:xfrm>
            <a:off x="729146" y="5830669"/>
            <a:ext cx="781570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i="1" kern="0" dirty="0">
                <a:solidFill>
                  <a:schemeClr val="tx1"/>
                </a:solidFill>
              </a:rPr>
              <a:t>1. https://www.ftc.gov/news-events/press-releases/2015/04/retail-tracking-firm-settles-ftc-charges-it-misled-consumers</a:t>
            </a:r>
          </a:p>
          <a:p>
            <a:r>
              <a:rPr lang="en-US" sz="1200" i="1" kern="0" dirty="0">
                <a:solidFill>
                  <a:schemeClr val="tx1"/>
                </a:solidFill>
              </a:rPr>
              <a:t>2. http://marketinglaw.osborneclarke.com/advertising-regulation/jc-decauxs-pedestrian-tracking-system-blocked-by-french-data-regulator/</a:t>
            </a:r>
          </a:p>
        </p:txBody>
      </p:sp>
    </p:spTree>
    <p:extLst>
      <p:ext uri="{BB962C8B-B14F-4D97-AF65-F5344CB8AC3E}">
        <p14:creationId xmlns:p14="http://schemas.microsoft.com/office/powerpoint/2010/main" val="40118704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00000"/>
              </a:lnSpc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</a:pPr>
            <a:r>
              <a:rPr lang="fr-FR" dirty="0">
                <a:latin typeface="Times New Roman" pitchFamily="16" charset="0"/>
                <a:ea typeface="MS Gothic" charset="-128"/>
              </a:rPr>
              <a:t>MAC </a:t>
            </a:r>
            <a:r>
              <a:rPr lang="fr-FR" dirty="0" err="1">
                <a:latin typeface="Times New Roman" pitchFamily="16" charset="0"/>
                <a:ea typeface="MS Gothic" charset="-128"/>
              </a:rPr>
              <a:t>address</a:t>
            </a:r>
            <a:r>
              <a:rPr lang="fr-FR" dirty="0">
                <a:latin typeface="Times New Roman" pitchFamily="16" charset="0"/>
                <a:ea typeface="MS Gothic" charset="-128"/>
              </a:rPr>
              <a:t> </a:t>
            </a:r>
            <a:r>
              <a:rPr lang="fr-FR" dirty="0" err="1">
                <a:latin typeface="Times New Roman" pitchFamily="16" charset="0"/>
                <a:ea typeface="MS Gothic" charset="-128"/>
              </a:rPr>
              <a:t>Randomization</a:t>
            </a:r>
            <a:r>
              <a:rPr lang="fr-FR" dirty="0">
                <a:latin typeface="Times New Roman" pitchFamily="16" charset="0"/>
                <a:ea typeface="MS Gothic" charset="-128"/>
              </a:rPr>
              <a:t> (</a:t>
            </a:r>
            <a:r>
              <a:rPr lang="fr-FR" dirty="0" err="1">
                <a:latin typeface="Times New Roman" pitchFamily="16" charset="0"/>
                <a:ea typeface="MS Gothic" charset="-128"/>
              </a:rPr>
              <a:t>theory</a:t>
            </a:r>
            <a:r>
              <a:rPr lang="fr-FR" dirty="0">
                <a:latin typeface="Times New Roman" pitchFamily="16" charset="0"/>
                <a:ea typeface="MS Gothic" charset="-128"/>
              </a:rPr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8077200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MAC address Randomization in WLAN [3]: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Periodically change the MAC address to a random value (pseudonym) 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Potential problems with random MAC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MAC address is supposed to be globally unique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Risk of identifier collision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May disrupt other services/protocols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OK for service discovery mode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Collisions will have little impact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No other services/protocols 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Possibly difficult for associated stations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Collisions are rare but problematic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Changing MAC address require to re-</a:t>
            </a:r>
            <a:r>
              <a:rPr lang="en-US" sz="1600" dirty="0" err="1"/>
              <a:t>auth</a:t>
            </a:r>
            <a:endParaRPr lang="en-US" sz="16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Might exhaust resources (DHCP)</a:t>
            </a:r>
          </a:p>
          <a:p>
            <a:pPr marL="457200" lvl="1" indent="0"/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GB" dirty="0"/>
              <a:t>Mathieu </a:t>
            </a:r>
            <a:r>
              <a:rPr lang="en-GB" dirty="0" err="1"/>
              <a:t>Cunche</a:t>
            </a:r>
            <a:r>
              <a:rPr lang="en-GB" dirty="0"/>
              <a:t>, University of Lyon / </a:t>
            </a:r>
            <a:r>
              <a:rPr lang="en-GB" dirty="0" err="1"/>
              <a:t>Inria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714721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00000"/>
              </a:lnSpc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</a:pPr>
            <a:r>
              <a:rPr lang="fr-FR" dirty="0">
                <a:latin typeface="Times New Roman" pitchFamily="16" charset="0"/>
                <a:ea typeface="MS Gothic" charset="-128"/>
              </a:rPr>
              <a:t>MAC </a:t>
            </a:r>
            <a:r>
              <a:rPr lang="fr-FR" dirty="0" err="1">
                <a:latin typeface="Times New Roman" pitchFamily="16" charset="0"/>
                <a:ea typeface="MS Gothic" charset="-128"/>
              </a:rPr>
              <a:t>Address</a:t>
            </a:r>
            <a:r>
              <a:rPr lang="fr-FR" dirty="0">
                <a:latin typeface="Times New Roman" pitchFamily="16" charset="0"/>
                <a:ea typeface="MS Gothic" charset="-128"/>
              </a:rPr>
              <a:t> </a:t>
            </a:r>
            <a:r>
              <a:rPr lang="fr-FR" dirty="0" err="1">
                <a:latin typeface="Times New Roman" pitchFamily="16" charset="0"/>
                <a:ea typeface="MS Gothic" charset="-128"/>
              </a:rPr>
              <a:t>Randomization</a:t>
            </a:r>
            <a:r>
              <a:rPr lang="fr-FR" dirty="0">
                <a:latin typeface="Times New Roman" pitchFamily="16" charset="0"/>
                <a:ea typeface="MS Gothic" charset="-128"/>
              </a:rPr>
              <a:t> (practice)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8077200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MAC address randomization adopted by the industry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iOS</a:t>
            </a:r>
            <a:r>
              <a:rPr lang="en-US" sz="1800" baseline="30000" dirty="0"/>
              <a:t>1</a:t>
            </a:r>
            <a:r>
              <a:rPr lang="en-US" sz="1800" dirty="0"/>
              <a:t>, Android</a:t>
            </a:r>
            <a:r>
              <a:rPr lang="en-US" sz="1800" baseline="30000" dirty="0"/>
              <a:t>2</a:t>
            </a:r>
            <a:r>
              <a:rPr lang="en-US" sz="1800" dirty="0"/>
              <a:t>, Linux</a:t>
            </a:r>
            <a:r>
              <a:rPr lang="en-US" sz="1800" baseline="30000" dirty="0"/>
              <a:t>3</a:t>
            </a:r>
            <a:r>
              <a:rPr lang="en-US" sz="1800" dirty="0"/>
              <a:t>, Windows 10</a:t>
            </a:r>
            <a:r>
              <a:rPr lang="en-US" sz="1800" baseline="30000" dirty="0"/>
              <a:t>4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Random MAC only used in probe requests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/>
              <a:t>Except for Windows 10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Field experiments at IETF for associated mode [5]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Ad-hoc implementation since no specification</a:t>
            </a: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GB" dirty="0"/>
              <a:t>Mathieu </a:t>
            </a:r>
            <a:r>
              <a:rPr lang="en-GB" dirty="0" err="1"/>
              <a:t>Cunche</a:t>
            </a:r>
            <a:r>
              <a:rPr lang="en-GB" dirty="0"/>
              <a:t>, University of Lyon / </a:t>
            </a:r>
            <a:r>
              <a:rPr lang="en-GB" dirty="0" err="1"/>
              <a:t>Inria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2016</a:t>
            </a:r>
            <a:endParaRPr lang="en-GB" dirty="0"/>
          </a:p>
        </p:txBody>
      </p:sp>
      <p:sp>
        <p:nvSpPr>
          <p:cNvPr id="7" name="Rectangle 6"/>
          <p:cNvSpPr/>
          <p:nvPr/>
        </p:nvSpPr>
        <p:spPr>
          <a:xfrm>
            <a:off x="533400" y="5244405"/>
            <a:ext cx="80010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i="1" kern="0" baseline="30000" dirty="0">
                <a:solidFill>
                  <a:schemeClr val="tx1"/>
                </a:solidFill>
              </a:rPr>
              <a:t>1</a:t>
            </a:r>
            <a:r>
              <a:rPr lang="en-US" sz="1200" i="1" kern="0" dirty="0">
                <a:solidFill>
                  <a:schemeClr val="tx1"/>
                </a:solidFill>
              </a:rPr>
              <a:t> B. </a:t>
            </a:r>
            <a:r>
              <a:rPr lang="en-US" sz="1200" i="1" kern="0" dirty="0" err="1">
                <a:solidFill>
                  <a:schemeClr val="tx1"/>
                </a:solidFill>
              </a:rPr>
              <a:t>Misra</a:t>
            </a:r>
            <a:r>
              <a:rPr lang="en-US" sz="1200" i="1" kern="0" dirty="0">
                <a:solidFill>
                  <a:schemeClr val="tx1"/>
                </a:solidFill>
              </a:rPr>
              <a:t>. </a:t>
            </a:r>
            <a:r>
              <a:rPr lang="en-US" sz="1200" i="1" kern="0" dirty="0" err="1">
                <a:solidFill>
                  <a:schemeClr val="tx1"/>
                </a:solidFill>
              </a:rPr>
              <a:t>iOS</a:t>
            </a:r>
            <a:r>
              <a:rPr lang="en-US" sz="1200" i="1" kern="0" dirty="0">
                <a:solidFill>
                  <a:schemeClr val="tx1"/>
                </a:solidFill>
              </a:rPr>
              <a:t> 8 MAC randomization – analyzed! http://blog.airtightnetworks.com/ios8-mac- randomization-analyzed/ </a:t>
            </a:r>
          </a:p>
          <a:p>
            <a:r>
              <a:rPr lang="en-US" sz="1200" i="1" kern="0" baseline="30000" dirty="0">
                <a:solidFill>
                  <a:schemeClr val="tx1"/>
                </a:solidFill>
              </a:rPr>
              <a:t>2</a:t>
            </a:r>
            <a:r>
              <a:rPr lang="en-US" sz="1200" i="1" kern="0" dirty="0">
                <a:solidFill>
                  <a:schemeClr val="tx1"/>
                </a:solidFill>
              </a:rPr>
              <a:t> Android 6.0 changes. Retrieved from https://developer.android.com/about/versions/</a:t>
            </a:r>
          </a:p>
          <a:p>
            <a:r>
              <a:rPr lang="en-US" sz="1200" i="1" kern="0" dirty="0">
                <a:solidFill>
                  <a:schemeClr val="tx1"/>
                </a:solidFill>
              </a:rPr>
              <a:t>marshmallow/android-6.0-changes.html, 2015.</a:t>
            </a:r>
          </a:p>
          <a:p>
            <a:r>
              <a:rPr lang="en-US" sz="1200" i="1" kern="0" baseline="30000" dirty="0">
                <a:solidFill>
                  <a:schemeClr val="tx1"/>
                </a:solidFill>
              </a:rPr>
              <a:t>3</a:t>
            </a:r>
            <a:r>
              <a:rPr lang="en-US" sz="1200" i="1" kern="0" dirty="0">
                <a:solidFill>
                  <a:schemeClr val="tx1"/>
                </a:solidFill>
              </a:rPr>
              <a:t> E. </a:t>
            </a:r>
            <a:r>
              <a:rPr lang="en-US" sz="1200" i="1" kern="0" dirty="0" err="1">
                <a:solidFill>
                  <a:schemeClr val="tx1"/>
                </a:solidFill>
              </a:rPr>
              <a:t>Grumbach</a:t>
            </a:r>
            <a:r>
              <a:rPr lang="en-US" sz="1200" i="1" kern="0" dirty="0">
                <a:solidFill>
                  <a:schemeClr val="tx1"/>
                </a:solidFill>
              </a:rPr>
              <a:t>. </a:t>
            </a:r>
            <a:r>
              <a:rPr lang="en-US" sz="1200" i="1" kern="0" dirty="0" err="1">
                <a:solidFill>
                  <a:schemeClr val="tx1"/>
                </a:solidFill>
              </a:rPr>
              <a:t>iwlwifi</a:t>
            </a:r>
            <a:r>
              <a:rPr lang="en-US" sz="1200" i="1" kern="0" dirty="0">
                <a:solidFill>
                  <a:schemeClr val="tx1"/>
                </a:solidFill>
              </a:rPr>
              <a:t>: </a:t>
            </a:r>
            <a:r>
              <a:rPr lang="en-US" sz="1200" i="1" kern="0" dirty="0" err="1">
                <a:solidFill>
                  <a:schemeClr val="tx1"/>
                </a:solidFill>
              </a:rPr>
              <a:t>mvm</a:t>
            </a:r>
            <a:r>
              <a:rPr lang="en-US" sz="1200" i="1" kern="0" dirty="0">
                <a:solidFill>
                  <a:schemeClr val="tx1"/>
                </a:solidFill>
              </a:rPr>
              <a:t>: support random MAC address for scanning. Linux commit effd05ac479b.</a:t>
            </a:r>
          </a:p>
          <a:p>
            <a:r>
              <a:rPr lang="en-US" sz="1200" i="1" kern="0" baseline="30000" dirty="0">
                <a:solidFill>
                  <a:schemeClr val="tx1"/>
                </a:solidFill>
              </a:rPr>
              <a:t>4</a:t>
            </a:r>
            <a:r>
              <a:rPr lang="en-US" sz="1200" i="1" kern="0" dirty="0">
                <a:solidFill>
                  <a:schemeClr val="tx1"/>
                </a:solidFill>
              </a:rPr>
              <a:t> W. Wang. Wireless networking in Windows 10. In Windows Hardware Engineering </a:t>
            </a:r>
            <a:r>
              <a:rPr lang="en-US" sz="1200" i="1" kern="0" dirty="0" err="1">
                <a:solidFill>
                  <a:schemeClr val="tx1"/>
                </a:solidFill>
              </a:rPr>
              <a:t>ommunity</a:t>
            </a:r>
            <a:endParaRPr lang="en-US" sz="1200" i="1" kern="0" dirty="0">
              <a:solidFill>
                <a:schemeClr val="tx1"/>
              </a:solidFill>
            </a:endParaRPr>
          </a:p>
          <a:p>
            <a:r>
              <a:rPr lang="en-US" sz="1200" i="1" kern="0" dirty="0">
                <a:solidFill>
                  <a:schemeClr val="tx1"/>
                </a:solidFill>
              </a:rPr>
              <a:t>conference (</a:t>
            </a:r>
            <a:r>
              <a:rPr lang="en-US" sz="1200" i="1" kern="0" dirty="0" err="1">
                <a:solidFill>
                  <a:schemeClr val="tx1"/>
                </a:solidFill>
              </a:rPr>
              <a:t>WinHEC</a:t>
            </a:r>
            <a:r>
              <a:rPr lang="en-US" sz="1200" i="1" kern="0" dirty="0">
                <a:solidFill>
                  <a:schemeClr val="tx1"/>
                </a:solidFill>
              </a:rPr>
              <a:t>), Mar. 2015. </a:t>
            </a:r>
          </a:p>
          <a:p>
            <a:endParaRPr lang="en-US" sz="1200" i="1" kern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21350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00000"/>
              </a:lnSpc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</a:pPr>
            <a:r>
              <a:rPr lang="fr-FR" dirty="0" err="1">
                <a:latin typeface="Times New Roman" pitchFamily="16" charset="0"/>
                <a:ea typeface="MS Gothic" charset="-128"/>
              </a:rPr>
              <a:t>Attacker</a:t>
            </a:r>
            <a:r>
              <a:rPr lang="fr-FR" dirty="0">
                <a:latin typeface="Times New Roman" pitchFamily="16" charset="0"/>
                <a:ea typeface="MS Gothic" charset="-128"/>
              </a:rPr>
              <a:t> model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8077200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Capabilities : passive monitoring of 802.11 channels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Active attacks are possible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Objective: track individuals over time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Group together frames with distinct MAC address  pseudonym but belonging to the same device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Using frame contents and timing</a:t>
            </a:r>
            <a:endParaRPr lang="en-US" sz="2400" dirty="0"/>
          </a:p>
          <a:p>
            <a:pPr>
              <a:buFont typeface="Arial" panose="020B0604020202020204" pitchFamily="34" charset="0"/>
              <a:buChar char="•"/>
            </a:pPr>
            <a:endParaRPr lang="en-US" baseline="30000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GB" dirty="0"/>
              <a:t>Mathieu </a:t>
            </a:r>
            <a:r>
              <a:rPr lang="en-GB" dirty="0" err="1"/>
              <a:t>Cunche</a:t>
            </a:r>
            <a:r>
              <a:rPr lang="en-GB" dirty="0"/>
              <a:t>, University of Lyon / </a:t>
            </a:r>
            <a:r>
              <a:rPr lang="en-GB" dirty="0" err="1"/>
              <a:t>Inria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2016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9800" y="3962400"/>
            <a:ext cx="4953000" cy="2442309"/>
          </a:xfrm>
          <a:prstGeom prst="rect">
            <a:avLst/>
          </a:prstGeom>
        </p:spPr>
      </p:pic>
      <p:grpSp>
        <p:nvGrpSpPr>
          <p:cNvPr id="14" name="Group 13"/>
          <p:cNvGrpSpPr/>
          <p:nvPr/>
        </p:nvGrpSpPr>
        <p:grpSpPr>
          <a:xfrm>
            <a:off x="2209800" y="4146804"/>
            <a:ext cx="4953000" cy="2013661"/>
            <a:chOff x="2209800" y="4146804"/>
            <a:chExt cx="4953000" cy="2013661"/>
          </a:xfrm>
        </p:grpSpPr>
        <p:sp>
          <p:nvSpPr>
            <p:cNvPr id="11" name="Rounded Rectangle 10"/>
            <p:cNvSpPr/>
            <p:nvPr/>
          </p:nvSpPr>
          <p:spPr bwMode="auto">
            <a:xfrm>
              <a:off x="2209800" y="4146804"/>
              <a:ext cx="4953000" cy="496824"/>
            </a:xfrm>
            <a:prstGeom prst="roundRect">
              <a:avLst/>
            </a:pr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fr-FR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2" name="Rounded Rectangle 11"/>
            <p:cNvSpPr/>
            <p:nvPr/>
          </p:nvSpPr>
          <p:spPr bwMode="auto">
            <a:xfrm>
              <a:off x="2209800" y="4913376"/>
              <a:ext cx="4648200" cy="496824"/>
            </a:xfrm>
            <a:prstGeom prst="roundRect">
              <a:avLst/>
            </a:pr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fr-FR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3" name="Rounded Rectangle 12"/>
            <p:cNvSpPr/>
            <p:nvPr/>
          </p:nvSpPr>
          <p:spPr bwMode="auto">
            <a:xfrm>
              <a:off x="2209800" y="5663641"/>
              <a:ext cx="4953000" cy="496824"/>
            </a:xfrm>
            <a:prstGeom prst="roundRect">
              <a:avLst/>
            </a:pr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fr-FR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891426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00000"/>
              </a:lnSpc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</a:pPr>
            <a:r>
              <a:rPr lang="fr-FR" dirty="0" err="1">
                <a:latin typeface="Times New Roman" pitchFamily="16" charset="0"/>
                <a:ea typeface="MS Gothic" charset="-128"/>
              </a:rPr>
              <a:t>Other</a:t>
            </a:r>
            <a:r>
              <a:rPr lang="fr-FR" dirty="0">
                <a:latin typeface="Times New Roman" pitchFamily="16" charset="0"/>
                <a:ea typeface="MS Gothic" charset="-128"/>
              </a:rPr>
              <a:t> </a:t>
            </a:r>
            <a:r>
              <a:rPr lang="fr-FR" dirty="0" err="1">
                <a:latin typeface="Times New Roman" pitchFamily="16" charset="0"/>
                <a:ea typeface="MS Gothic" charset="-128"/>
              </a:rPr>
              <a:t>means</a:t>
            </a:r>
            <a:r>
              <a:rPr lang="fr-FR" dirty="0">
                <a:latin typeface="Times New Roman" pitchFamily="16" charset="0"/>
                <a:ea typeface="MS Gothic" charset="-128"/>
              </a:rPr>
              <a:t> to </a:t>
            </a:r>
            <a:r>
              <a:rPr lang="fr-FR" dirty="0" err="1">
                <a:latin typeface="Times New Roman" pitchFamily="16" charset="0"/>
                <a:ea typeface="MS Gothic" charset="-128"/>
              </a:rPr>
              <a:t>track</a:t>
            </a:r>
            <a:r>
              <a:rPr lang="fr-FR" dirty="0">
                <a:latin typeface="Times New Roman" pitchFamily="16" charset="0"/>
                <a:ea typeface="MS Gothic" charset="-128"/>
              </a:rPr>
              <a:t> 802.11 </a:t>
            </a:r>
            <a:r>
              <a:rPr lang="fr-FR" dirty="0" err="1">
                <a:latin typeface="Times New Roman" pitchFamily="16" charset="0"/>
                <a:ea typeface="MS Gothic" charset="-128"/>
              </a:rPr>
              <a:t>devices</a:t>
            </a:r>
            <a:endParaRPr lang="fr-FR" dirty="0">
              <a:latin typeface="Times New Roman" pitchFamily="16" charset="0"/>
              <a:ea typeface="MS Gothic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8077200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800" dirty="0"/>
              <a:t>Content-based attacks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Information Elements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WPS UUID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Predictable fields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Sequence number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Scrambler seed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/>
              <a:t>Active attacks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Fake AP (Karma attack)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Hotspot2.0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/>
              <a:t>Timing attacks</a:t>
            </a:r>
          </a:p>
          <a:p>
            <a:pPr marL="0" indent="0"/>
            <a:endParaRPr lang="en-US" sz="2800" dirty="0"/>
          </a:p>
          <a:p>
            <a:pPr>
              <a:buFont typeface="Arial" panose="020B0604020202020204" pitchFamily="34" charset="0"/>
              <a:buChar char="•"/>
            </a:pPr>
            <a:endParaRPr lang="en-US" sz="2800" dirty="0"/>
          </a:p>
          <a:p>
            <a:pPr>
              <a:buFont typeface="Arial" panose="020B0604020202020204" pitchFamily="34" charset="0"/>
              <a:buChar char="•"/>
            </a:pPr>
            <a:endParaRPr lang="en-US" sz="28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2400" dirty="0"/>
          </a:p>
          <a:p>
            <a:pPr>
              <a:buFont typeface="Arial" panose="020B0604020202020204" pitchFamily="34" charset="0"/>
              <a:buChar char="•"/>
            </a:pP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GB" dirty="0"/>
              <a:t>Mathieu </a:t>
            </a:r>
            <a:r>
              <a:rPr lang="en-GB" dirty="0" err="1"/>
              <a:t>Cunche</a:t>
            </a:r>
            <a:r>
              <a:rPr lang="en-GB" dirty="0"/>
              <a:t>, University of Lyon / </a:t>
            </a:r>
            <a:r>
              <a:rPr lang="en-GB" dirty="0" err="1"/>
              <a:t>Inria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891426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00000"/>
              </a:lnSpc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</a:tabLst>
            </a:pPr>
            <a:r>
              <a:rPr lang="fr-FR" dirty="0" err="1">
                <a:latin typeface="Times New Roman" pitchFamily="16" charset="0"/>
                <a:ea typeface="MS Gothic" charset="-128"/>
              </a:rPr>
              <a:t>Results</a:t>
            </a:r>
            <a:r>
              <a:rPr lang="fr-FR" dirty="0">
                <a:latin typeface="Times New Roman" pitchFamily="16" charset="0"/>
                <a:ea typeface="MS Gothic" charset="-128"/>
              </a:rPr>
              <a:t> </a:t>
            </a:r>
            <a:r>
              <a:rPr lang="fr-FR" dirty="0" err="1">
                <a:latin typeface="Times New Roman" pitchFamily="16" charset="0"/>
                <a:ea typeface="MS Gothic" charset="-128"/>
              </a:rPr>
              <a:t>from</a:t>
            </a:r>
            <a:r>
              <a:rPr lang="fr-FR" dirty="0">
                <a:latin typeface="Times New Roman" pitchFamily="16" charset="0"/>
                <a:ea typeface="MS Gothic" charset="-128"/>
              </a:rPr>
              <a:t> </a:t>
            </a:r>
            <a:r>
              <a:rPr lang="fr-FR" dirty="0" err="1">
                <a:latin typeface="Times New Roman" pitchFamily="16" charset="0"/>
                <a:ea typeface="MS Gothic" charset="-128"/>
              </a:rPr>
              <a:t>academic</a:t>
            </a:r>
            <a:r>
              <a:rPr lang="fr-FR" dirty="0">
                <a:latin typeface="Times New Roman" pitchFamily="16" charset="0"/>
                <a:ea typeface="MS Gothic" charset="-128"/>
              </a:rPr>
              <a:t> </a:t>
            </a:r>
            <a:r>
              <a:rPr lang="fr-FR" dirty="0" err="1">
                <a:latin typeface="Times New Roman" pitchFamily="16" charset="0"/>
                <a:ea typeface="MS Gothic" charset="-128"/>
              </a:rPr>
              <a:t>research</a:t>
            </a:r>
            <a:endParaRPr lang="fr-FR" dirty="0">
              <a:latin typeface="Times New Roman" pitchFamily="16" charset="0"/>
              <a:ea typeface="MS Gothic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8077200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>
                <a:latin typeface="Times New Roman" pitchFamily="16" charset="0"/>
                <a:ea typeface="MS Gothic" charset="-128"/>
              </a:rPr>
              <a:t>“Why MAC Address Randomization is Not Enough: An Analysis of Wi-Fi Network Discovery Mechanisms” [5]</a:t>
            </a:r>
            <a:endParaRPr lang="en-US" sz="16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>
                <a:latin typeface="Times New Roman" pitchFamily="16" charset="0"/>
                <a:ea typeface="MS Gothic" charset="-128"/>
              </a:rPr>
              <a:t>“How talkative is your mobile device?: an experimental study of Wi-Fi probe requests“ [1]</a:t>
            </a:r>
            <a:endParaRPr lang="en-US" sz="16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>
                <a:latin typeface="Times New Roman" pitchFamily="16" charset="0"/>
                <a:ea typeface="MS Gothic" charset="-128"/>
              </a:rPr>
              <a:t>“The scrambler attack: A robust physical layer attack on location privacy in vehicular networks” [9]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>
                <a:latin typeface="Times New Roman" pitchFamily="16" charset="0"/>
                <a:ea typeface="MS Gothic" charset="-128"/>
              </a:rPr>
              <a:t>“Defeating MAC Address Randomization Through Timing Attacks </a:t>
            </a:r>
            <a:r>
              <a:rPr lang="en-US" sz="2000" dirty="0"/>
              <a:t>Timing attacks” [10]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i="1" dirty="0"/>
          </a:p>
          <a:p>
            <a:pPr marL="0" indent="0"/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GB" dirty="0"/>
              <a:t>Mathieu </a:t>
            </a:r>
            <a:r>
              <a:rPr lang="en-GB" dirty="0" err="1"/>
              <a:t>Cunche</a:t>
            </a:r>
            <a:r>
              <a:rPr lang="en-GB" dirty="0"/>
              <a:t>, University of Lyon / </a:t>
            </a:r>
            <a:r>
              <a:rPr lang="en-GB" dirty="0" err="1"/>
              <a:t>Inria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771243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 (2)</Template>
  <TotalTime>0</TotalTime>
  <Words>2105</Words>
  <Application>Microsoft Office PowerPoint</Application>
  <PresentationFormat>On-screen Show (4:3)</PresentationFormat>
  <Paragraphs>398</Paragraphs>
  <Slides>27</Slides>
  <Notes>20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2" baseType="lpstr">
      <vt:lpstr>MS Gothic</vt:lpstr>
      <vt:lpstr>Arial</vt:lpstr>
      <vt:lpstr>Arial Unicode MS</vt:lpstr>
      <vt:lpstr>Times New Roman</vt:lpstr>
      <vt:lpstr>Office Theme</vt:lpstr>
      <vt:lpstr>Privacy Issues in 802.11 Networks</vt:lpstr>
      <vt:lpstr>This presentation in a nutshell</vt:lpstr>
      <vt:lpstr>802.11 and privacy</vt:lpstr>
      <vt:lpstr>Physical tracking using 802.11</vt:lpstr>
      <vt:lpstr>MAC address Randomization (theory)</vt:lpstr>
      <vt:lpstr>MAC Address Randomization (practice)</vt:lpstr>
      <vt:lpstr>Attacker model</vt:lpstr>
      <vt:lpstr>Other means to track 802.11 devices</vt:lpstr>
      <vt:lpstr>Results from academic research</vt:lpstr>
      <vt:lpstr>Information Elements (IEs)</vt:lpstr>
      <vt:lpstr>Information Elements (IEs)</vt:lpstr>
      <vt:lpstr>Information Elements (IEs)</vt:lpstr>
      <vt:lpstr>Information Elements : WPS UUID</vt:lpstr>
      <vt:lpstr>Predictable fields</vt:lpstr>
      <vt:lpstr>Predictable fields: scrambler seed</vt:lpstr>
      <vt:lpstr>Predictable fields: scrambler seed (cont’d)</vt:lpstr>
      <vt:lpstr>Predictable fields: scrambler seed (cont'd)</vt:lpstr>
      <vt:lpstr>Active attacks</vt:lpstr>
      <vt:lpstr>Timing attacks</vt:lpstr>
      <vt:lpstr>Summary</vt:lpstr>
      <vt:lpstr>Further thoughts</vt:lpstr>
      <vt:lpstr>Straw Poll</vt:lpstr>
      <vt:lpstr>References</vt:lpstr>
      <vt:lpstr>References</vt:lpstr>
      <vt:lpstr>References</vt:lpstr>
      <vt:lpstr>Backup</vt:lpstr>
      <vt:lpstr>Datasets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2016-11-07T23:58:26Z</dcterms:created>
  <dcterms:modified xsi:type="dcterms:W3CDTF">2016-11-07T23:59:04Z</dcterms:modified>
</cp:coreProperties>
</file>