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4" r:id="rId3"/>
    <p:sldId id="315" r:id="rId4"/>
    <p:sldId id="292" r:id="rId5"/>
    <p:sldId id="291" r:id="rId6"/>
    <p:sldId id="297" r:id="rId7"/>
    <p:sldId id="298" r:id="rId8"/>
    <p:sldId id="299" r:id="rId9"/>
    <p:sldId id="313" r:id="rId10"/>
    <p:sldId id="300" r:id="rId11"/>
    <p:sldId id="317" r:id="rId12"/>
    <p:sldId id="314" r:id="rId13"/>
    <p:sldId id="301" r:id="rId14"/>
    <p:sldId id="302" r:id="rId15"/>
    <p:sldId id="303" r:id="rId16"/>
    <p:sldId id="316" r:id="rId17"/>
    <p:sldId id="304" r:id="rId18"/>
    <p:sldId id="305" r:id="rId19"/>
    <p:sldId id="306" r:id="rId20"/>
    <p:sldId id="307" r:id="rId21"/>
    <p:sldId id="320" r:id="rId22"/>
    <p:sldId id="296" r:id="rId23"/>
    <p:sldId id="310" r:id="rId24"/>
    <p:sldId id="311" r:id="rId25"/>
    <p:sldId id="312" r:id="rId26"/>
    <p:sldId id="294" r:id="rId27"/>
    <p:sldId id="318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0" autoAdjust="0"/>
    <p:restoredTop sz="94682" autoAdjust="0"/>
  </p:normalViewPr>
  <p:slideViewPr>
    <p:cSldViewPr>
      <p:cViewPr varScale="1">
        <p:scale>
          <a:sx n="64" d="100"/>
          <a:sy n="64" d="100"/>
        </p:scale>
        <p:origin x="660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r>
              <a:rPr lang="en-GB" dirty="0"/>
              <a:t>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114800" y="333375"/>
            <a:ext cx="4386290" cy="2968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11-16-1492-00-0wng</a:t>
            </a:r>
            <a:r>
              <a:rPr lang="en-CA" sz="2400" b="1" i="0" kern="1200" dirty="0"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g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</a:pPr>
            <a:r>
              <a:rPr lang="fr-FR" sz="2800" dirty="0" err="1">
                <a:latin typeface="Times New Roman" pitchFamily="16" charset="0"/>
                <a:ea typeface="MS Gothic" charset="-128"/>
              </a:rPr>
              <a:t>Privacy</a:t>
            </a:r>
            <a:r>
              <a:rPr lang="fr-FR" sz="2800" dirty="0">
                <a:latin typeface="Times New Roman" pitchFamily="16" charset="0"/>
                <a:ea typeface="MS Gothic" charset="-128"/>
              </a:rPr>
              <a:t> Issues in 802.11 Networks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656578"/>
              </p:ext>
            </p:extLst>
          </p:nvPr>
        </p:nvGraphicFramePr>
        <p:xfrm>
          <a:off x="437791" y="3352800"/>
          <a:ext cx="8229600" cy="198583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39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6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838">
                <a:tc>
                  <a:txBody>
                    <a:bodyPr/>
                    <a:lstStyle/>
                    <a:p>
                      <a:r>
                        <a:rPr lang="fr-FR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err="1"/>
                        <a:t>Address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06">
                <a:tc>
                  <a:txBody>
                    <a:bodyPr/>
                    <a:lstStyle/>
                    <a:p>
                      <a:r>
                        <a:rPr lang="fr-FR" sz="1200" dirty="0"/>
                        <a:t>Mathieu</a:t>
                      </a:r>
                      <a:r>
                        <a:rPr lang="fr-FR" sz="1200" baseline="0" dirty="0"/>
                        <a:t> </a:t>
                      </a:r>
                      <a:r>
                        <a:rPr lang="fr-FR" sz="1200" baseline="0" dirty="0" err="1"/>
                        <a:t>Cunche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Univ. Lyon, INSA Lyon, Inria, CITI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mathieu.cunche@insa-lyon.fr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838">
                <a:tc>
                  <a:txBody>
                    <a:bodyPr/>
                    <a:lstStyle/>
                    <a:p>
                      <a:r>
                        <a:rPr lang="fr-FR" sz="1200" dirty="0"/>
                        <a:t>Juan Carlos </a:t>
                      </a:r>
                      <a:r>
                        <a:rPr lang="fr-FR" sz="1200" dirty="0" err="1"/>
                        <a:t>Zuniga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SIGFOX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j.c.zuniga@ieee.org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838">
                <a:tc>
                  <a:txBody>
                    <a:bodyPr/>
                    <a:lstStyle/>
                    <a:p>
                      <a:r>
                        <a:rPr lang="fr-FR" sz="1200" dirty="0" err="1"/>
                        <a:t>Mathy</a:t>
                      </a:r>
                      <a:r>
                        <a:rPr lang="fr-FR" sz="1200" dirty="0"/>
                        <a:t> </a:t>
                      </a:r>
                      <a:r>
                        <a:rPr lang="fr-FR" sz="1200" dirty="0" err="1"/>
                        <a:t>Vanhoef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KU Leuven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mathy.vanhoef@cs.kuleuven.be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8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Célestin Matte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Univ. Lyon, INSA Lyon, Inria, CITI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celestin.matte@insa-lyon.fr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Information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Elements</a:t>
            </a:r>
            <a:r>
              <a:rPr lang="fr-FR" dirty="0">
                <a:latin typeface="Times New Roman" pitchFamily="16" charset="0"/>
                <a:ea typeface="MS Gothic" charset="-128"/>
              </a:rPr>
              <a:t> (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IEs</a:t>
            </a:r>
            <a:r>
              <a:rPr lang="fr-FR" dirty="0"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Information Elements (Tags or Tagged parameters)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Embedded in 802.11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 mandatory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Used to advertise support of functionalities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Ex: Supported Rates, High Throughput capabilities …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Study of IE in the wild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Analysis of IE found in 3 datasets (160 000+ devices)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 based fingerprinting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Large number of IE embedded in frames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IEs with multiple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IEs provide enough entropy to uniquely identify a device within a large group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79530" y="3198168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160 000</a:t>
            </a:r>
          </a:p>
        </p:txBody>
      </p:sp>
    </p:spTree>
    <p:extLst>
      <p:ext uri="{BB962C8B-B14F-4D97-AF65-F5344CB8AC3E}">
        <p14:creationId xmlns:p14="http://schemas.microsoft.com/office/powerpoint/2010/main" val="184355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Information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Elements</a:t>
            </a:r>
            <a:r>
              <a:rPr lang="fr-FR" dirty="0">
                <a:latin typeface="Times New Roman" pitchFamily="16" charset="0"/>
                <a:ea typeface="MS Gothic" charset="-128"/>
              </a:rPr>
              <a:t> (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IEs</a:t>
            </a:r>
            <a:r>
              <a:rPr lang="fr-FR" dirty="0"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HT Capabilities information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79530" y="3198168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160 000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514600"/>
            <a:ext cx="7010400" cy="3734864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63907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Information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Elements</a:t>
            </a:r>
            <a:r>
              <a:rPr lang="fr-FR" dirty="0">
                <a:latin typeface="Times New Roman" pitchFamily="16" charset="0"/>
                <a:ea typeface="MS Gothic" charset="-128"/>
              </a:rPr>
              <a:t> (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IEs</a:t>
            </a:r>
            <a:r>
              <a:rPr lang="fr-FR" dirty="0"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Identifying information provided by IE in considered datasets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79530" y="3198168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160 000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667000"/>
            <a:ext cx="5486400" cy="350570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1960578" y="3124200"/>
            <a:ext cx="5638800" cy="3048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0121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Information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Elements</a:t>
            </a:r>
            <a:r>
              <a:rPr lang="fr-FR" dirty="0">
                <a:latin typeface="Times New Roman" pitchFamily="16" charset="0"/>
                <a:ea typeface="MS Gothic" charset="-128"/>
              </a:rPr>
              <a:t> : WPS UUID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WPS Information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WPS (Wi-Fi Protected Setup) protocol simplifies device pairing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WPS compatible devices can include a WPS 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WPS IE includes a UUID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Tracking threat of WPS UUID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UUID is by definition a unique identifier: can be used for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UUID is computed by hashing the MAC address [6]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be reversed back to the real MAC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Brute-force attack led to successful reversing in 92% of cases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119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Predictable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fields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Predictable field : non constant field whose value can be predicted from the previous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Example : sequence number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Frame counter included in 802.11 header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Predictable : simple increment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Sequence number field in </a:t>
            </a:r>
            <a:r>
              <a:rPr lang="en-US" sz="2800" dirty="0" err="1"/>
              <a:t>iOS</a:t>
            </a:r>
            <a:r>
              <a:rPr lang="en-US" sz="2800" dirty="0"/>
              <a:t> random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Counter not reset upon MAC address change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Can be used to defeat MAC randomization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648200"/>
            <a:ext cx="6477000" cy="1557246"/>
          </a:xfrm>
          <a:prstGeom prst="rect">
            <a:avLst/>
          </a:prstGeom>
          <a:noFill/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990600" y="6200001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kern="0" dirty="0">
                <a:solidFill>
                  <a:schemeClr val="tx1"/>
                </a:solidFill>
              </a:rPr>
              <a:t> Source: J. </a:t>
            </a:r>
            <a:r>
              <a:rPr lang="en-US" sz="1200" i="1" kern="0" dirty="0" err="1">
                <a:solidFill>
                  <a:schemeClr val="tx1"/>
                </a:solidFill>
              </a:rPr>
              <a:t>Freudiger</a:t>
            </a:r>
            <a:r>
              <a:rPr lang="en-US" sz="1200" i="1" kern="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0261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Predictable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fields</a:t>
            </a:r>
            <a:r>
              <a:rPr lang="fr-FR" dirty="0">
                <a:latin typeface="Times New Roman" pitchFamily="16" charset="0"/>
                <a:ea typeface="MS Gothic" charset="-128"/>
              </a:rPr>
              <a:t>: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scrambler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seed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PHY Scrambler seed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Embedded in OFDM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Seed used to initialize PRNG generating the scrambling sequence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specification on how to generate the seed sequence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“the initial state of the scrambler shall be set to a pseudorandom nonzero state” (18.3.5.5)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52750"/>
            <a:ext cx="6840538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7772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Predictable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fields</a:t>
            </a:r>
            <a:r>
              <a:rPr lang="fr-FR" dirty="0">
                <a:latin typeface="Times New Roman" pitchFamily="16" charset="0"/>
                <a:ea typeface="MS Gothic" charset="-128"/>
              </a:rPr>
              <a:t>: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scrambler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seed</a:t>
            </a:r>
            <a:r>
              <a:rPr lang="fr-FR" dirty="0">
                <a:latin typeface="Times New Roman" pitchFamily="16" charset="0"/>
                <a:ea typeface="MS Gothic" charset="-128"/>
              </a:rPr>
              <a:t> (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cont’d</a:t>
            </a:r>
            <a:r>
              <a:rPr lang="fr-FR" dirty="0"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9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Collecting scrambler seeds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 of the PHY layer: not available at the MAC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Standard hardware not helpful 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Solution: use Software Defined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Implementation of 802.11 based on </a:t>
            </a:r>
            <a:r>
              <a:rPr lang="en-US" dirty="0" err="1"/>
              <a:t>Gnuradio</a:t>
            </a:r>
            <a:r>
              <a:rPr lang="en-US" dirty="0"/>
              <a:t> + USRP + Faraday Room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733800"/>
            <a:ext cx="3886200" cy="2590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84259" y="6037286"/>
            <a:ext cx="175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kern="0" dirty="0" err="1">
                <a:solidFill>
                  <a:schemeClr val="tx1"/>
                </a:solidFill>
              </a:rPr>
              <a:t>Inria</a:t>
            </a:r>
            <a:r>
              <a:rPr lang="en-US" sz="1200" i="1" kern="0" dirty="0">
                <a:solidFill>
                  <a:schemeClr val="tx1"/>
                </a:solidFill>
              </a:rPr>
              <a:t> FIT </a:t>
            </a:r>
            <a:r>
              <a:rPr lang="en-US" sz="1200" i="1" kern="0" dirty="0" err="1">
                <a:solidFill>
                  <a:schemeClr val="tx1"/>
                </a:solidFill>
              </a:rPr>
              <a:t>CortexLab</a:t>
            </a:r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7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Predictable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fields</a:t>
            </a:r>
            <a:r>
              <a:rPr lang="fr-FR" dirty="0">
                <a:latin typeface="Times New Roman" pitchFamily="16" charset="0"/>
                <a:ea typeface="MS Gothic" charset="-128"/>
              </a:rPr>
              <a:t>: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scrambler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seed</a:t>
            </a:r>
            <a:r>
              <a:rPr lang="fr-FR" dirty="0">
                <a:latin typeface="Times New Roman" pitchFamily="16" charset="0"/>
                <a:ea typeface="MS Gothic" charset="-128"/>
              </a:rPr>
              <a:t> (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cont'd</a:t>
            </a:r>
            <a:r>
              <a:rPr lang="fr-FR" dirty="0"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scrambler seed : a predictable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Observed patterns in real world implementations [9][5]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Freewheeling : state of the LFSR at the end of a frame is reused for the next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Constant seed (or limited to a small set)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Incremental: seed value is incremented by one at each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Scrambler seeds can be used to track 802.11 transmitters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53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Active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attacks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Karma attack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Stations switch back when their real MAC address when attempting to associate with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Attack : Create a fake AP with popular 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Collect real MAC address of  STA attempting to associate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Hotspot 2.0 based attack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HS2.0 (802.11u)[8]: protocol allowing roaming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sends ANQP queries to AP to retrieve list of available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switches back to their real MAC address when querying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Query also contains predictable counter that might help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Attack : create AP advertising HS2.0 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Collect real MAC address of querying STAs</a:t>
            </a:r>
            <a:br>
              <a:rPr lang="en-US" dirty="0"/>
            </a:b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197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Timing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attacks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93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Timing in active service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Probe sent at regular interval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Timing features of probe requests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Interval between probe requests within a burst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Interval between bursts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Observed timing of probe requests can be used for tracking [10]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order could also be exploited [11]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1000"/>
            <a:ext cx="6875462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812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presentation in a nutshell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799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Tracking of 802.11 devices is easy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There are growing market and population concerns about privacy issues with connected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randomization has been proposed to prevent tracking - but it is not enough 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Other information contained in frames can be used for tracking</a:t>
            </a:r>
          </a:p>
          <a:p>
            <a:pPr marL="0" indent="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Summary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randomization is a good protection against privacy issues but can currently be defeated by advanced attacks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Presented list of attacks is not exhaustive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privacy issues in 802.11 specifications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Identifying implementation-specific usage of multiple optional parameters in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Identifying implementation-specific generation of (pseudo-)random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Correlating state changes of different parameters between themselves, and/or with incremental counters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Too much freedom in specification can lead to implementation fingerprinting, which opens up privacy and security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150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How often should identifiers be changed (frequency)?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Should we provide recommendation on how to generate (pseudo-)random parameters? e.g.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MAC address,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scrambler seeds,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err="1"/>
              <a:t>Unlinkability</a:t>
            </a:r>
            <a:r>
              <a:rPr lang="en-US" sz="2400" dirty="0"/>
              <a:t> of consecutive values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762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Do you think 802.11 specifications should include privacy recommendations about the usage of its protocols and parameters?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lvl="1" indent="0"/>
            <a:r>
              <a:rPr lang="en-US" sz="2400" dirty="0"/>
              <a:t>Y:</a:t>
            </a:r>
          </a:p>
          <a:p>
            <a:pPr marL="457200" lvl="1" indent="0"/>
            <a:r>
              <a:rPr lang="en-US" sz="2400" dirty="0"/>
              <a:t>N:</a:t>
            </a:r>
          </a:p>
          <a:p>
            <a:pPr marL="457200" lvl="1" indent="0"/>
            <a:r>
              <a:rPr lang="en-US" sz="2400" dirty="0"/>
              <a:t>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13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References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sz="1800" dirty="0">
                <a:latin typeface="Times New Roman" pitchFamily="16" charset="0"/>
                <a:ea typeface="MS Gothic" charset="-128"/>
              </a:rPr>
              <a:t>[1]J.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Freudiger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“How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talkative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is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your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mobile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device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?: an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experimental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study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of Wi-Fi probe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requests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,” in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Proceedings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of the 8th ACM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Conference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Security &amp;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Privacy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in Wireless and Mobile Networks, 2015, p. 8.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sz="1800" dirty="0">
                <a:latin typeface="Times New Roman" pitchFamily="16" charset="0"/>
                <a:ea typeface="MS Gothic" charset="-128"/>
              </a:rPr>
              <a:t>[2]J.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Pang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B.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Greenstein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R.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Gummadi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S.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Seshan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and D.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Wetherall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“802.11 User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Fingerprinting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,” in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Proceedings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of the 13th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Annual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ACM International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Conference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Mobile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Computing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and Networking, New York, NY, USA, 2007, pp. 99–110.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sz="1800" dirty="0">
                <a:latin typeface="Times New Roman" pitchFamily="16" charset="0"/>
                <a:ea typeface="MS Gothic" charset="-128"/>
              </a:rPr>
              <a:t>[3]M.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Gruteser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and D. Grunwald, “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Enhancing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location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privacy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in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wireless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LAN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through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disposable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interface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identifiers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: a quantitative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analysis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,” Mobile Networks and Applications, vol. 10, no. 3, pp. 315–325, 2005.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sz="1800" dirty="0">
                <a:latin typeface="Times New Roman" pitchFamily="16" charset="0"/>
                <a:ea typeface="MS Gothic" charset="-128"/>
              </a:rPr>
              <a:t>[4] C. J.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Bernardos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J. C.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Zúńiga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and P.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O’Hanlon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“Wi-Fi internet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connectivity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and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privacy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: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Hiding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your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tracks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the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wireless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Internet,” in 2015 IEEE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Conference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Standards for Communications and Networking (CSCN), 2015, pp. 193–198.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979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References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sz="1800" dirty="0">
                <a:latin typeface="Times New Roman" pitchFamily="16" charset="0"/>
                <a:ea typeface="MS Gothic" charset="-128"/>
              </a:rPr>
              <a:t>[5]M.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Vanhoef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C. Matte, M.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Cunche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L. S. Cardoso, and F.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Piessens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“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Why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MAC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Address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Randomization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is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Not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Enough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: An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Analysis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of Wi-Fi Network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Discovery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Mechanisms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,” in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Proceedings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of the 11th ACM on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Asia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Conference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Computer and Communications Security, New York, NY, USA, 2016, pp. 413–424.</a:t>
            </a:r>
          </a:p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en-US" sz="1800" dirty="0">
                <a:latin typeface="Times New Roman" pitchFamily="16" charset="0"/>
                <a:ea typeface="MS Gothic" charset="-128"/>
              </a:rPr>
              <a:t>[6]P. Leach, M. </a:t>
            </a:r>
            <a:r>
              <a:rPr lang="en-US" sz="1800" dirty="0" err="1">
                <a:latin typeface="Times New Roman" pitchFamily="16" charset="0"/>
                <a:ea typeface="MS Gothic" charset="-128"/>
              </a:rPr>
              <a:t>Mealling</a:t>
            </a:r>
            <a:r>
              <a:rPr lang="en-US" sz="1800" dirty="0">
                <a:latin typeface="Times New Roman" pitchFamily="16" charset="0"/>
                <a:ea typeface="MS Gothic" charset="-128"/>
              </a:rPr>
              <a:t>, and R. </a:t>
            </a:r>
            <a:r>
              <a:rPr lang="en-US" sz="1800" dirty="0" err="1">
                <a:latin typeface="Times New Roman" pitchFamily="16" charset="0"/>
                <a:ea typeface="MS Gothic" charset="-128"/>
              </a:rPr>
              <a:t>Salz</a:t>
            </a:r>
            <a:r>
              <a:rPr lang="en-US" sz="1800" dirty="0">
                <a:latin typeface="Times New Roman" pitchFamily="16" charset="0"/>
                <a:ea typeface="MS Gothic" charset="-128"/>
              </a:rPr>
              <a:t>. A universally unique identifier (UUID) URN namespace. RFC 4122  (Proposed Standard), July 2005.</a:t>
            </a:r>
          </a:p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en-US" sz="1800" dirty="0">
                <a:latin typeface="Times New Roman" pitchFamily="16" charset="0"/>
                <a:ea typeface="MS Gothic" charset="-128"/>
              </a:rPr>
              <a:t>[7]IEEE </a:t>
            </a:r>
            <a:r>
              <a:rPr lang="en-US" sz="1800" dirty="0" err="1">
                <a:latin typeface="Times New Roman" pitchFamily="16" charset="0"/>
                <a:ea typeface="MS Gothic" charset="-128"/>
              </a:rPr>
              <a:t>Std</a:t>
            </a:r>
            <a:r>
              <a:rPr lang="en-US" sz="1800" dirty="0">
                <a:latin typeface="Times New Roman" pitchFamily="16" charset="0"/>
                <a:ea typeface="MS Gothic" charset="-128"/>
              </a:rPr>
              <a:t> 802.11-2012. Wireless LAN Medium Access Control (MAC) and Physical Layer (PHY) Specifications, 2012.</a:t>
            </a:r>
          </a:p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en-US" sz="1800" dirty="0">
                <a:latin typeface="Times New Roman" pitchFamily="16" charset="0"/>
                <a:ea typeface="MS Gothic" charset="-128"/>
              </a:rPr>
              <a:t>[8] IEEE </a:t>
            </a:r>
            <a:r>
              <a:rPr lang="en-US" sz="1800" dirty="0" err="1">
                <a:latin typeface="Times New Roman" pitchFamily="16" charset="0"/>
                <a:ea typeface="MS Gothic" charset="-128"/>
              </a:rPr>
              <a:t>Std</a:t>
            </a:r>
            <a:r>
              <a:rPr lang="en-US" sz="1800" dirty="0">
                <a:latin typeface="Times New Roman" pitchFamily="16" charset="0"/>
                <a:ea typeface="MS Gothic" charset="-128"/>
              </a:rPr>
              <a:t> 802.11u. Wireless LAN Medium Access Control (MAC) and Physical Layer (PHY) Specifications: Amendment 9: Interworking with External Networks, 2011.</a:t>
            </a:r>
            <a:endParaRPr lang="fr-FR" sz="1800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541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References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sz="1800" dirty="0">
                <a:latin typeface="Times New Roman" pitchFamily="16" charset="0"/>
                <a:ea typeface="MS Gothic" charset="-128"/>
              </a:rPr>
              <a:t>[9]B.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Bloessl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C. Sommer, F.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Dressier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and D.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Eckhoff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“The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scrambler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attack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: A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robust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physical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layer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attack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location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privacy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in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vehicular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networks,” in 2015 International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Conference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Computing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Networking and Communications (ICNC), 2015, pp. 395–400.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en-US" sz="1800" dirty="0">
                <a:latin typeface="Times New Roman" pitchFamily="16" charset="0"/>
                <a:ea typeface="MS Gothic" charset="-128"/>
              </a:rPr>
              <a:t>[10]C. Matte, M. </a:t>
            </a:r>
            <a:r>
              <a:rPr lang="en-US" sz="1800" dirty="0" err="1">
                <a:latin typeface="Times New Roman" pitchFamily="16" charset="0"/>
                <a:ea typeface="MS Gothic" charset="-128"/>
              </a:rPr>
              <a:t>Cunche</a:t>
            </a:r>
            <a:r>
              <a:rPr lang="en-US" sz="1800" dirty="0">
                <a:latin typeface="Times New Roman" pitchFamily="16" charset="0"/>
                <a:ea typeface="MS Gothic" charset="-128"/>
              </a:rPr>
              <a:t>, F. Rousseau, and M. </a:t>
            </a:r>
            <a:r>
              <a:rPr lang="en-US" sz="1800" dirty="0" err="1">
                <a:latin typeface="Times New Roman" pitchFamily="16" charset="0"/>
                <a:ea typeface="MS Gothic" charset="-128"/>
              </a:rPr>
              <a:t>Vanhoef</a:t>
            </a:r>
            <a:r>
              <a:rPr lang="en-US" sz="1800" dirty="0">
                <a:latin typeface="Times New Roman" pitchFamily="16" charset="0"/>
                <a:ea typeface="MS Gothic" charset="-128"/>
              </a:rPr>
              <a:t>, “Defeating MAC Address Randomization Through Timing Attacks,” in Proceedings of the 9th ACM Conference on Security &amp; Privacy in Wireless and Mobile Networks, New York, NY, USA, 2016, pp. 15–20.</a:t>
            </a:r>
            <a:endParaRPr lang="fr-FR" sz="1800" dirty="0">
              <a:latin typeface="Times New Roman" pitchFamily="16" charset="0"/>
              <a:ea typeface="MS Gothic" charset="-128"/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sz="1800" dirty="0">
                <a:latin typeface="Times New Roman" pitchFamily="16" charset="0"/>
                <a:ea typeface="MS Gothic" charset="-128"/>
              </a:rPr>
              <a:t>[11]O. Waltari and J.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Kangasharju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 “The Wireless Shark: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Identifying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WiFi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Devices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Based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on Probe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Fingerprints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,” in </a:t>
            </a:r>
            <a:r>
              <a:rPr lang="fr-FR" sz="1800" dirty="0" err="1">
                <a:latin typeface="Times New Roman" pitchFamily="16" charset="0"/>
                <a:ea typeface="MS Gothic" charset="-128"/>
              </a:rPr>
              <a:t>Proceedings</a:t>
            </a:r>
            <a:r>
              <a:rPr lang="fr-FR" sz="1800" dirty="0">
                <a:latin typeface="Times New Roman" pitchFamily="16" charset="0"/>
                <a:ea typeface="MS Gothic" charset="-128"/>
              </a:rPr>
              <a:t> of the First Workshop on Mobile Data, New York, NY, USA, 2016, pp. 1–6.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402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91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06324"/>
            <a:ext cx="7543800" cy="1970438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1981200"/>
            <a:ext cx="8077200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Datasets of probe requests</a:t>
            </a:r>
          </a:p>
        </p:txBody>
      </p:sp>
    </p:spTree>
    <p:extLst>
      <p:ext uri="{BB962C8B-B14F-4D97-AF65-F5344CB8AC3E}">
        <p14:creationId xmlns:p14="http://schemas.microsoft.com/office/powerpoint/2010/main" val="1009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Times New Roman" pitchFamily="16" charset="0"/>
                <a:ea typeface="MS Gothic" charset="-128"/>
              </a:rPr>
              <a:t>802.11 and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individuals carry a 802.11 enabled device, e.g. smartphone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station are exposed to passive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Unique identifier: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Available in clear-text in every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Active service discovery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Probe requests broadcast by unassociated stations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Up to 3/min 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23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Rise of physical tracking systems based on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Set of monitoring nodes collecting identifiers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Applications of physical tracking 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kern="0" dirty="0"/>
              <a:t>Physical analytics (frequency and duration of visits)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kern="0" dirty="0"/>
              <a:t>Road monitoring (travel time estimation)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kern="0" dirty="0"/>
              <a:t>Surveillance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Growing concern of civil society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FTC – Nomi (US)</a:t>
            </a:r>
            <a:r>
              <a:rPr lang="en-US" sz="1800" kern="0" baseline="30000" dirty="0"/>
              <a:t>1</a:t>
            </a:r>
            <a:r>
              <a:rPr lang="en-US" sz="1800" kern="0" dirty="0"/>
              <a:t>, CNIL – </a:t>
            </a:r>
            <a:r>
              <a:rPr lang="en-US" sz="1800" kern="0" dirty="0" err="1"/>
              <a:t>JCDecaux</a:t>
            </a:r>
            <a:r>
              <a:rPr lang="en-US" sz="1800" kern="0" dirty="0"/>
              <a:t> (France)</a:t>
            </a:r>
            <a:r>
              <a:rPr lang="en-US" sz="1800" kern="0" baseline="30000" dirty="0"/>
              <a:t>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Problem known since mid 2000's [2][3] but not addressed until now ...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Physical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tracking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using</a:t>
            </a:r>
            <a:r>
              <a:rPr lang="fr-FR" dirty="0">
                <a:latin typeface="Times New Roman" pitchFamily="16" charset="0"/>
                <a:ea typeface="MS Gothic" charset="-128"/>
              </a:rPr>
              <a:t> 802.11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29146" y="5830669"/>
            <a:ext cx="7815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kern="0" dirty="0">
                <a:solidFill>
                  <a:schemeClr val="tx1"/>
                </a:solidFill>
              </a:rPr>
              <a:t>1. https://www.ftc.gov/news-events/press-releases/2015/04/retail-tracking-firm-settles-ftc-charges-it-misled-consumers</a:t>
            </a:r>
          </a:p>
          <a:p>
            <a:r>
              <a:rPr lang="en-US" sz="1200" i="1" kern="0" dirty="0">
                <a:solidFill>
                  <a:schemeClr val="tx1"/>
                </a:solidFill>
              </a:rPr>
              <a:t>2. http://marketinglaw.osborneclarke.com/advertising-regulation/jc-decauxs-pedestrian-tracking-system-blocked-by-french-data-regulator/</a:t>
            </a:r>
          </a:p>
        </p:txBody>
      </p:sp>
    </p:spTree>
    <p:extLst>
      <p:ext uri="{BB962C8B-B14F-4D97-AF65-F5344CB8AC3E}">
        <p14:creationId xmlns:p14="http://schemas.microsoft.com/office/powerpoint/2010/main" val="401187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MAC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address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Randomization</a:t>
            </a:r>
            <a:r>
              <a:rPr lang="fr-FR" dirty="0">
                <a:latin typeface="Times New Roman" pitchFamily="16" charset="0"/>
                <a:ea typeface="MS Gothic" charset="-128"/>
              </a:rPr>
              <a:t> (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theory</a:t>
            </a:r>
            <a:r>
              <a:rPr lang="fr-FR" dirty="0"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MAC address Randomization in WLAN [3]: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Periodically change the MAC address to a random value (pseudonym)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Potential problems with random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MAC address is supposed to be globally unique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Risk of identifier collision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May disrupt other services/protocols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OK for service discovery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Collisions will have little impact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 other services/protocols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Possibly difficult for associated stations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Collisions are rare but problematic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Changing MAC address require to re-</a:t>
            </a:r>
            <a:r>
              <a:rPr lang="en-US" sz="1600" dirty="0" err="1"/>
              <a:t>auth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Might exhaust resources (DHCP)</a:t>
            </a:r>
          </a:p>
          <a:p>
            <a:pPr marL="457200" lvl="1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7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>
                <a:latin typeface="Times New Roman" pitchFamily="16" charset="0"/>
                <a:ea typeface="MS Gothic" charset="-128"/>
              </a:rPr>
              <a:t>MAC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Address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Randomization</a:t>
            </a:r>
            <a:r>
              <a:rPr lang="fr-FR" dirty="0">
                <a:latin typeface="Times New Roman" pitchFamily="16" charset="0"/>
                <a:ea typeface="MS Gothic" charset="-128"/>
              </a:rPr>
              <a:t> (practice)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address randomization adopted by the industry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iOS</a:t>
            </a:r>
            <a:r>
              <a:rPr lang="en-US" sz="1800" baseline="30000" dirty="0"/>
              <a:t>1</a:t>
            </a:r>
            <a:r>
              <a:rPr lang="en-US" sz="1800" dirty="0"/>
              <a:t>, Android</a:t>
            </a:r>
            <a:r>
              <a:rPr lang="en-US" sz="1800" baseline="30000" dirty="0"/>
              <a:t>2</a:t>
            </a:r>
            <a:r>
              <a:rPr lang="en-US" sz="1800" dirty="0"/>
              <a:t>, Linux</a:t>
            </a:r>
            <a:r>
              <a:rPr lang="en-US" sz="1800" baseline="30000" dirty="0"/>
              <a:t>3</a:t>
            </a:r>
            <a:r>
              <a:rPr lang="en-US" sz="1800" dirty="0"/>
              <a:t>, Windows 10</a:t>
            </a:r>
            <a:r>
              <a:rPr lang="en-US" sz="1800" baseline="30000" dirty="0"/>
              <a:t>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Random MAC only used in probe requests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Except for Windows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Field experiments at IETF for associated mode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Ad-hoc implementation since no specification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33400" y="5244405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kern="0" baseline="30000" dirty="0">
                <a:solidFill>
                  <a:schemeClr val="tx1"/>
                </a:solidFill>
              </a:rPr>
              <a:t>1</a:t>
            </a:r>
            <a:r>
              <a:rPr lang="en-US" sz="1200" i="1" kern="0" dirty="0">
                <a:solidFill>
                  <a:schemeClr val="tx1"/>
                </a:solidFill>
              </a:rPr>
              <a:t> B. </a:t>
            </a:r>
            <a:r>
              <a:rPr lang="en-US" sz="1200" i="1" kern="0" dirty="0" err="1">
                <a:solidFill>
                  <a:schemeClr val="tx1"/>
                </a:solidFill>
              </a:rPr>
              <a:t>Misra</a:t>
            </a:r>
            <a:r>
              <a:rPr lang="en-US" sz="1200" i="1" kern="0" dirty="0">
                <a:solidFill>
                  <a:schemeClr val="tx1"/>
                </a:solidFill>
              </a:rPr>
              <a:t>. </a:t>
            </a:r>
            <a:r>
              <a:rPr lang="en-US" sz="1200" i="1" kern="0" dirty="0" err="1">
                <a:solidFill>
                  <a:schemeClr val="tx1"/>
                </a:solidFill>
              </a:rPr>
              <a:t>iOS</a:t>
            </a:r>
            <a:r>
              <a:rPr lang="en-US" sz="1200" i="1" kern="0" dirty="0">
                <a:solidFill>
                  <a:schemeClr val="tx1"/>
                </a:solidFill>
              </a:rPr>
              <a:t> 8 MAC randomization – analyzed! http://blog.airtightnetworks.com/ios8-mac- randomization-analyzed/ </a:t>
            </a:r>
          </a:p>
          <a:p>
            <a:r>
              <a:rPr lang="en-US" sz="1200" i="1" kern="0" baseline="30000" dirty="0">
                <a:solidFill>
                  <a:schemeClr val="tx1"/>
                </a:solidFill>
              </a:rPr>
              <a:t>2</a:t>
            </a:r>
            <a:r>
              <a:rPr lang="en-US" sz="1200" i="1" kern="0" dirty="0">
                <a:solidFill>
                  <a:schemeClr val="tx1"/>
                </a:solidFill>
              </a:rPr>
              <a:t> Android 6.0 changes. Retrieved from https://developer.android.com/about/versions/</a:t>
            </a:r>
          </a:p>
          <a:p>
            <a:r>
              <a:rPr lang="en-US" sz="1200" i="1" kern="0" dirty="0">
                <a:solidFill>
                  <a:schemeClr val="tx1"/>
                </a:solidFill>
              </a:rPr>
              <a:t>marshmallow/android-6.0-changes.html, 2015.</a:t>
            </a:r>
          </a:p>
          <a:p>
            <a:r>
              <a:rPr lang="en-US" sz="1200" i="1" kern="0" baseline="30000" dirty="0">
                <a:solidFill>
                  <a:schemeClr val="tx1"/>
                </a:solidFill>
              </a:rPr>
              <a:t>3</a:t>
            </a:r>
            <a:r>
              <a:rPr lang="en-US" sz="1200" i="1" kern="0" dirty="0">
                <a:solidFill>
                  <a:schemeClr val="tx1"/>
                </a:solidFill>
              </a:rPr>
              <a:t> E. </a:t>
            </a:r>
            <a:r>
              <a:rPr lang="en-US" sz="1200" i="1" kern="0" dirty="0" err="1">
                <a:solidFill>
                  <a:schemeClr val="tx1"/>
                </a:solidFill>
              </a:rPr>
              <a:t>Grumbach</a:t>
            </a:r>
            <a:r>
              <a:rPr lang="en-US" sz="1200" i="1" kern="0" dirty="0">
                <a:solidFill>
                  <a:schemeClr val="tx1"/>
                </a:solidFill>
              </a:rPr>
              <a:t>. </a:t>
            </a:r>
            <a:r>
              <a:rPr lang="en-US" sz="1200" i="1" kern="0" dirty="0" err="1">
                <a:solidFill>
                  <a:schemeClr val="tx1"/>
                </a:solidFill>
              </a:rPr>
              <a:t>iwlwifi</a:t>
            </a:r>
            <a:r>
              <a:rPr lang="en-US" sz="1200" i="1" kern="0" dirty="0">
                <a:solidFill>
                  <a:schemeClr val="tx1"/>
                </a:solidFill>
              </a:rPr>
              <a:t>: </a:t>
            </a:r>
            <a:r>
              <a:rPr lang="en-US" sz="1200" i="1" kern="0" dirty="0" err="1">
                <a:solidFill>
                  <a:schemeClr val="tx1"/>
                </a:solidFill>
              </a:rPr>
              <a:t>mvm</a:t>
            </a:r>
            <a:r>
              <a:rPr lang="en-US" sz="1200" i="1" kern="0" dirty="0">
                <a:solidFill>
                  <a:schemeClr val="tx1"/>
                </a:solidFill>
              </a:rPr>
              <a:t>: support random MAC address for scanning. Linux commit effd05ac479b.</a:t>
            </a:r>
          </a:p>
          <a:p>
            <a:r>
              <a:rPr lang="en-US" sz="1200" i="1" kern="0" baseline="30000" dirty="0">
                <a:solidFill>
                  <a:schemeClr val="tx1"/>
                </a:solidFill>
              </a:rPr>
              <a:t>4</a:t>
            </a:r>
            <a:r>
              <a:rPr lang="en-US" sz="1200" i="1" kern="0" dirty="0">
                <a:solidFill>
                  <a:schemeClr val="tx1"/>
                </a:solidFill>
              </a:rPr>
              <a:t> W. Wang. Wireless networking in Windows 10. In Windows Hardware Engineering </a:t>
            </a:r>
            <a:r>
              <a:rPr lang="en-US" sz="1200" i="1" kern="0" dirty="0" err="1">
                <a:solidFill>
                  <a:schemeClr val="tx1"/>
                </a:solidFill>
              </a:rPr>
              <a:t>ommunity</a:t>
            </a:r>
            <a:endParaRPr lang="en-US" sz="1200" i="1" kern="0" dirty="0">
              <a:solidFill>
                <a:schemeClr val="tx1"/>
              </a:solidFill>
            </a:endParaRPr>
          </a:p>
          <a:p>
            <a:r>
              <a:rPr lang="en-US" sz="1200" i="1" kern="0" dirty="0">
                <a:solidFill>
                  <a:schemeClr val="tx1"/>
                </a:solidFill>
              </a:rPr>
              <a:t>conference (</a:t>
            </a:r>
            <a:r>
              <a:rPr lang="en-US" sz="1200" i="1" kern="0" dirty="0" err="1">
                <a:solidFill>
                  <a:schemeClr val="tx1"/>
                </a:solidFill>
              </a:rPr>
              <a:t>WinHEC</a:t>
            </a:r>
            <a:r>
              <a:rPr lang="en-US" sz="1200" i="1" kern="0" dirty="0">
                <a:solidFill>
                  <a:schemeClr val="tx1"/>
                </a:solidFill>
              </a:rPr>
              <a:t>), Mar. 2015. </a:t>
            </a:r>
          </a:p>
          <a:p>
            <a:endParaRPr lang="en-US" sz="12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3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Attacker</a:t>
            </a:r>
            <a:r>
              <a:rPr lang="fr-FR" dirty="0">
                <a:latin typeface="Times New Roman" pitchFamily="16" charset="0"/>
                <a:ea typeface="MS Gothic" charset="-128"/>
              </a:rPr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Capabilities : passive monitoring of 802.11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Active attacks are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Objective: track individuals over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Group together frames with distinct MAC address  pseudonym but belonging to the same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Using frame contents and timing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baseline="30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962400"/>
            <a:ext cx="4953000" cy="2442309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2209800" y="4146804"/>
            <a:ext cx="4953000" cy="2013661"/>
            <a:chOff x="2209800" y="4146804"/>
            <a:chExt cx="4953000" cy="2013661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2209800" y="4146804"/>
              <a:ext cx="4953000" cy="496824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2209800" y="4913376"/>
              <a:ext cx="4648200" cy="496824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209800" y="5663641"/>
              <a:ext cx="4953000" cy="496824"/>
            </a:xfrm>
            <a:prstGeom prst="round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14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Other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means</a:t>
            </a:r>
            <a:r>
              <a:rPr lang="fr-FR" dirty="0">
                <a:latin typeface="Times New Roman" pitchFamily="16" charset="0"/>
                <a:ea typeface="MS Gothic" charset="-128"/>
              </a:rPr>
              <a:t> to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track</a:t>
            </a:r>
            <a:r>
              <a:rPr lang="fr-FR" dirty="0">
                <a:latin typeface="Times New Roman" pitchFamily="16" charset="0"/>
                <a:ea typeface="MS Gothic" charset="-128"/>
              </a:rPr>
              <a:t> 802.11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devices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Content-based attacks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WPS UUID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Predictable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Sequence number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Scrambler seed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Active attacks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Fake AP (Karma attack)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Hotspot2.0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Timing attacks</a:t>
            </a:r>
          </a:p>
          <a:p>
            <a:pPr marL="0" indent="0"/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142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fr-FR" dirty="0" err="1">
                <a:latin typeface="Times New Roman" pitchFamily="16" charset="0"/>
                <a:ea typeface="MS Gothic" charset="-128"/>
              </a:rPr>
              <a:t>Results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from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academic</a:t>
            </a:r>
            <a:r>
              <a:rPr lang="fr-FR" dirty="0">
                <a:latin typeface="Times New Roman" pitchFamily="16" charset="0"/>
                <a:ea typeface="MS Gothic" charset="-128"/>
              </a:rPr>
              <a:t> </a:t>
            </a:r>
            <a:r>
              <a:rPr lang="fr-FR" dirty="0" err="1">
                <a:latin typeface="Times New Roman" pitchFamily="16" charset="0"/>
                <a:ea typeface="MS Gothic" charset="-128"/>
              </a:rPr>
              <a:t>research</a:t>
            </a:r>
            <a:endParaRPr lang="fr-FR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6" charset="0"/>
                <a:ea typeface="MS Gothic" charset="-128"/>
              </a:rPr>
              <a:t>“Why MAC Address Randomization is Not Enough: An Analysis of Wi-Fi Network Discovery Mechanisms” [5]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6" charset="0"/>
                <a:ea typeface="MS Gothic" charset="-128"/>
              </a:rPr>
              <a:t>“How talkative is your mobile device?: an experimental study of Wi-Fi probe requests“ [1]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6" charset="0"/>
                <a:ea typeface="MS Gothic" charset="-128"/>
              </a:rPr>
              <a:t>“The scrambler attack: A robust physical layer attack on location privacy in vehicular networks” [9]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itchFamily="16" charset="0"/>
                <a:ea typeface="MS Gothic" charset="-128"/>
              </a:rPr>
              <a:t>“Defeating MAC Address Randomization Through Timing Attacks </a:t>
            </a:r>
            <a:r>
              <a:rPr lang="en-US" sz="2000" dirty="0"/>
              <a:t>Timing attacks” [10]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i="1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Mathieu </a:t>
            </a:r>
            <a:r>
              <a:rPr lang="en-GB" dirty="0" err="1"/>
              <a:t>Cunche</a:t>
            </a:r>
            <a:r>
              <a:rPr lang="en-GB" dirty="0"/>
              <a:t>, University of Lyon / </a:t>
            </a:r>
            <a:r>
              <a:rPr lang="en-GB" dirty="0" err="1"/>
              <a:t>Inria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124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2105</Words>
  <Application>Microsoft Office PowerPoint</Application>
  <PresentationFormat>On-screen Show (4:3)</PresentationFormat>
  <Paragraphs>398</Paragraphs>
  <Slides>27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MS Gothic</vt:lpstr>
      <vt:lpstr>Arial</vt:lpstr>
      <vt:lpstr>Arial Unicode MS</vt:lpstr>
      <vt:lpstr>Times New Roman</vt:lpstr>
      <vt:lpstr>Office Theme</vt:lpstr>
      <vt:lpstr>Privacy Issues in 802.11 Networks</vt:lpstr>
      <vt:lpstr>This presentation in a nutshell</vt:lpstr>
      <vt:lpstr>802.11 and privacy</vt:lpstr>
      <vt:lpstr>Physical tracking using 802.11</vt:lpstr>
      <vt:lpstr>MAC address Randomization (theory)</vt:lpstr>
      <vt:lpstr>MAC Address Randomization (practice)</vt:lpstr>
      <vt:lpstr>Attacker model</vt:lpstr>
      <vt:lpstr>Other means to track 802.11 devices</vt:lpstr>
      <vt:lpstr>Results from academic research</vt:lpstr>
      <vt:lpstr>Information Elements (IEs)</vt:lpstr>
      <vt:lpstr>Information Elements (IEs)</vt:lpstr>
      <vt:lpstr>Information Elements (IEs)</vt:lpstr>
      <vt:lpstr>Information Elements : WPS UUID</vt:lpstr>
      <vt:lpstr>Predictable fields</vt:lpstr>
      <vt:lpstr>Predictable fields: scrambler seed</vt:lpstr>
      <vt:lpstr>Predictable fields: scrambler seed (cont’d)</vt:lpstr>
      <vt:lpstr>Predictable fields: scrambler seed (cont'd)</vt:lpstr>
      <vt:lpstr>Active attacks</vt:lpstr>
      <vt:lpstr>Timing attacks</vt:lpstr>
      <vt:lpstr>Summary</vt:lpstr>
      <vt:lpstr>Further thoughts</vt:lpstr>
      <vt:lpstr>Straw Poll</vt:lpstr>
      <vt:lpstr>References</vt:lpstr>
      <vt:lpstr>References</vt:lpstr>
      <vt:lpstr>References</vt:lpstr>
      <vt:lpstr>Backup</vt:lpstr>
      <vt:lpstr>Datasets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2016-11-07T23:58:26Z</dcterms:created>
  <dcterms:modified xsi:type="dcterms:W3CDTF">2016-11-07T23:59:04Z</dcterms:modified>
</cp:coreProperties>
</file>