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70" r:id="rId3"/>
    <p:sldId id="285" r:id="rId4"/>
    <p:sldId id="290" r:id="rId5"/>
    <p:sldId id="291" r:id="rId6"/>
    <p:sldId id="293" r:id="rId7"/>
    <p:sldId id="275" r:id="rId8"/>
    <p:sldId id="271" r:id="rId9"/>
    <p:sldId id="288" r:id="rId10"/>
    <p:sldId id="280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31" autoAdjust="0"/>
    <p:restoredTop sz="94660"/>
  </p:normalViewPr>
  <p:slideViewPr>
    <p:cSldViewPr>
      <p:cViewPr varScale="1">
        <p:scale>
          <a:sx n="90" d="100"/>
          <a:sy n="90" d="100"/>
        </p:scale>
        <p:origin x="-138" y="-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848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</a:t>
            </a:r>
            <a:r>
              <a:rPr lang="en-US" smtClean="0"/>
              <a:t>0496r5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2816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err="1" smtClean="0"/>
              <a:t>Kyungtae</a:t>
            </a:r>
            <a:r>
              <a:rPr lang="en-US" dirty="0" smtClean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2816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NOV </a:t>
            </a:r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2816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NOV </a:t>
            </a:r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2816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NOV </a:t>
            </a:r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C8753CA-BECE-40D1-BB6F-2F442C98DD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0456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2816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</a:t>
            </a:r>
            <a:r>
              <a:rPr lang="en-US" altLang="en-US" sz="1800" b="1" dirty="0" smtClean="0"/>
              <a:t>802.11-16/1484r0</a:t>
            </a:r>
            <a:endParaRPr lang="en-US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2" r:id="rId8"/>
    <p:sldLayoutId id="2147486143" r:id="rId9"/>
    <p:sldLayoutId id="2147486144" r:id="rId10"/>
    <p:sldLayoutId id="214748614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en-US" dirty="0"/>
              <a:t>Multi-BF Procedure for 11ay</a:t>
            </a:r>
            <a:endParaRPr lang="en-US" altLang="en-US" dirty="0" smtClean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2016-11-08</a:t>
            </a:r>
            <a:endParaRPr lang="en-US" altLang="en-US" sz="2000" b="0" dirty="0" smtClean="0"/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Authors:</a:t>
            </a:r>
            <a:endParaRPr lang="en-US" altLang="en-US" sz="2000" b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2122227"/>
              </p:ext>
            </p:extLst>
          </p:nvPr>
        </p:nvGraphicFramePr>
        <p:xfrm>
          <a:off x="381001" y="2534920"/>
          <a:ext cx="8305800" cy="25958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057399"/>
                <a:gridCol w="1600200"/>
                <a:gridCol w="951286"/>
                <a:gridCol w="840208"/>
                <a:gridCol w="285670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Company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Address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Phone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Email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Kyungtae</a:t>
                      </a:r>
                      <a:r>
                        <a:rPr lang="en-US" sz="1600" dirty="0" smtClean="0"/>
                        <a:t> Jo</a:t>
                      </a:r>
                      <a:endParaRPr lang="en-US" sz="1600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pPr algn="ctr"/>
                      <a:r>
                        <a:rPr lang="en-US" sz="1600" dirty="0" smtClean="0"/>
                        <a:t>LG Electronics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kyungtae.jo@lge.com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SungJin</a:t>
                      </a:r>
                      <a:r>
                        <a:rPr lang="en-US" sz="1600" dirty="0" smtClean="0"/>
                        <a:t> Park</a:t>
                      </a: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allean.park@lge.com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HanGyu Cho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hg.cho@lge.com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JinMin</a:t>
                      </a:r>
                      <a:r>
                        <a:rPr lang="en-US" sz="1600" dirty="0" smtClean="0"/>
                        <a:t> Kim</a:t>
                      </a: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jinmin1230.kim@lge.com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Saehee</a:t>
                      </a:r>
                      <a:r>
                        <a:rPr lang="en-US" sz="1600" dirty="0" smtClean="0"/>
                        <a:t> Bang</a:t>
                      </a: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saehee.bang@lge.com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Sang</a:t>
                      </a:r>
                      <a:r>
                        <a:rPr lang="en-US" sz="1600" baseline="0" dirty="0" smtClean="0"/>
                        <a:t> G.</a:t>
                      </a:r>
                      <a:r>
                        <a:rPr lang="en-US" sz="1600" dirty="0" smtClean="0"/>
                        <a:t> Kim</a:t>
                      </a: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sanggook.kim@lge.com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9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28167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 </a:t>
            </a:r>
            <a:r>
              <a:rPr lang="en-US" dirty="0" smtClean="0"/>
              <a:t>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dirty="0"/>
              <a:t>11-15-1358-09-00ay-11ay Spec Framework</a:t>
            </a:r>
          </a:p>
          <a:p>
            <a:pPr marL="457200" indent="-457200">
              <a:buAutoNum type="arabicPeriod"/>
            </a:pPr>
            <a:r>
              <a:rPr lang="en-US" dirty="0" smtClean="0"/>
              <a:t>K</a:t>
            </a:r>
            <a:r>
              <a:rPr lang="en-US" dirty="0" smtClean="0"/>
              <a:t>. </a:t>
            </a:r>
            <a:r>
              <a:rPr lang="en-US" dirty="0"/>
              <a:t>Jo, et al., “Multi-Beamforming in Polarized </a:t>
            </a:r>
            <a:r>
              <a:rPr lang="en-US" dirty="0" smtClean="0"/>
              <a:t>Channels </a:t>
            </a:r>
            <a:r>
              <a:rPr lang="en-US" dirty="0"/>
              <a:t>for </a:t>
            </a:r>
            <a:r>
              <a:rPr lang="en-US" dirty="0" smtClean="0"/>
              <a:t>11ay,” IEEE 11-16/ 0092r1</a:t>
            </a:r>
            <a:r>
              <a:rPr lang="en-US" dirty="0" smtClean="0"/>
              <a:t>.</a:t>
            </a:r>
          </a:p>
          <a:p>
            <a:pPr marL="457200" indent="-457200">
              <a:buFontTx/>
              <a:buAutoNum type="arabicPeriod"/>
            </a:pPr>
            <a:r>
              <a:rPr lang="en-US" altLang="ko-KR" dirty="0"/>
              <a:t>K. Jo, et al., </a:t>
            </a:r>
            <a:r>
              <a:rPr lang="en-US" altLang="ko-KR" dirty="0" smtClean="0"/>
              <a:t>“</a:t>
            </a:r>
            <a:r>
              <a:rPr lang="en-US" altLang="ko-KR" dirty="0"/>
              <a:t>Generalized Multi-Beamforming for 11ay</a:t>
            </a:r>
            <a:r>
              <a:rPr lang="en-US" altLang="ko-KR" dirty="0" smtClean="0"/>
              <a:t>,” </a:t>
            </a:r>
            <a:r>
              <a:rPr lang="en-US" altLang="ko-KR" dirty="0"/>
              <a:t>IEEE 11-16/ </a:t>
            </a:r>
            <a:r>
              <a:rPr lang="en-US" altLang="ko-KR" dirty="0" smtClean="0"/>
              <a:t>0398r1</a:t>
            </a:r>
            <a:r>
              <a:rPr lang="en-US" altLang="ko-KR" dirty="0"/>
              <a:t>.</a:t>
            </a:r>
          </a:p>
          <a:p>
            <a:pPr marL="457200" indent="-457200">
              <a:buAutoNum type="arabicPeriod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28167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 </a:t>
            </a:r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43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on </a:t>
            </a:r>
            <a:r>
              <a:rPr lang="en-US" dirty="0" smtClean="0"/>
              <a:t>multi-BF in </a:t>
            </a:r>
            <a:r>
              <a:rPr lang="en-US" dirty="0"/>
              <a:t>coping with </a:t>
            </a:r>
            <a:r>
              <a:rPr lang="en-US" dirty="0" smtClean="0"/>
              <a:t>polarization antenna was </a:t>
            </a:r>
            <a:r>
              <a:rPr lang="en-US" dirty="0"/>
              <a:t>approved and the following text was incorporated into SFD [1</a:t>
            </a:r>
            <a:r>
              <a:rPr lang="en-US" dirty="0" smtClean="0"/>
              <a:t>]:</a:t>
            </a:r>
            <a:endParaRPr lang="en-US" dirty="0"/>
          </a:p>
          <a:p>
            <a:pPr lvl="1"/>
            <a:r>
              <a:rPr lang="en-US" dirty="0" smtClean="0"/>
              <a:t>“The </a:t>
            </a:r>
            <a:r>
              <a:rPr lang="en-US" dirty="0"/>
              <a:t>11ay beamforming protocol supports multi-beamforming for multiple array antennas. Multi-beamforming means that a transmitter simultaneously sends SSW frames in multiple polarized directions. 11ay provides the means of multi-beamforming capability exchange in which the initiator and responders exchange the information on whether they have the capability of multi-beamforming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This contribution provides details on multi-beamforming by simultaneously transmit sectors through dual-polarization antenna.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28167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 </a:t>
            </a:r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99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Recap: Multi-beamforming for </a:t>
            </a:r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11ay [2]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>
            <a:noAutofit/>
          </a:bodyPr>
          <a:lstStyle/>
          <a:p>
            <a:r>
              <a:rPr lang="en-US" sz="2000" dirty="0" smtClean="0"/>
              <a:t>Before entering DTI, Multi-BF capability exchange may be done, in which the initiator and responders exchange the information about BF and MIMO capabilities including ‘Multi-BF capability indication bit’.</a:t>
            </a:r>
          </a:p>
          <a:p>
            <a:r>
              <a:rPr lang="en-US" altLang="ko-KR" sz="2000" dirty="0"/>
              <a:t>According to the indicators, BRP phase is set up and proceeded through dual-polarized </a:t>
            </a:r>
            <a:r>
              <a:rPr lang="en-US" altLang="ko-KR" sz="2000" dirty="0" smtClean="0"/>
              <a:t>antenna in </a:t>
            </a:r>
            <a:r>
              <a:rPr lang="en-US" altLang="ko-KR" sz="2000" dirty="0"/>
              <a:t>parallel.</a:t>
            </a:r>
          </a:p>
          <a:p>
            <a:endParaRPr lang="en-US" sz="20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28167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 </a:t>
            </a:r>
            <a:r>
              <a:rPr lang="en-US" dirty="0" smtClean="0"/>
              <a:t>2016</a:t>
            </a:r>
            <a:endParaRPr lang="en-US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1362" y="3374316"/>
            <a:ext cx="6501278" cy="3102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8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Multi-BF with </a:t>
            </a:r>
            <a:r>
              <a:rPr lang="en-US" altLang="ko-K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Same Sector </a:t>
            </a:r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through </a:t>
            </a:r>
            <a:r>
              <a:rPr lang="en-US" altLang="ko-K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Polarized Antenna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Initiator transmits </a:t>
            </a:r>
            <a:r>
              <a:rPr lang="en-US" altLang="ko-KR" dirty="0"/>
              <a:t>sectors with the same sector ID through </a:t>
            </a:r>
            <a:r>
              <a:rPr lang="en-US" altLang="ko-KR" dirty="0" smtClean="0"/>
              <a:t>dual polarization </a:t>
            </a:r>
            <a:r>
              <a:rPr lang="en-US" altLang="ko-KR" dirty="0"/>
              <a:t>antenna.</a:t>
            </a:r>
          </a:p>
          <a:p>
            <a:pPr lvl="1"/>
            <a:r>
              <a:rPr lang="en-US" altLang="ko-KR" dirty="0"/>
              <a:t>Initiator can perform BFs for all responders regardless of the polarization capability of responders.</a:t>
            </a:r>
          </a:p>
          <a:p>
            <a:pPr lvl="1"/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Kyungtae Jo (LG Electronics)</a:t>
            </a:r>
            <a:endParaRPr lang="en-US" dirty="0" smtClean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</a:t>
            </a:r>
            <a:r>
              <a:rPr lang="en-US" smtClean="0"/>
              <a:t>2016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429000"/>
            <a:ext cx="5352752" cy="3090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937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Multi-BF </a:t>
            </a:r>
            <a:r>
              <a:rPr lang="en-US" altLang="ko-KR" dirty="0" smtClean="0"/>
              <a:t>Capability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Signaling in EDMG Capabilities element for 11ay</a:t>
            </a:r>
          </a:p>
          <a:p>
            <a:pPr lvl="1"/>
            <a:r>
              <a:rPr lang="en-US" altLang="ko-KR" dirty="0" smtClean="0"/>
              <a:t>The </a:t>
            </a:r>
            <a:r>
              <a:rPr lang="en-US" altLang="ko-KR" dirty="0"/>
              <a:t>following text </a:t>
            </a:r>
            <a:r>
              <a:rPr lang="en-US" altLang="ko-KR" dirty="0" smtClean="0"/>
              <a:t>is included in </a:t>
            </a:r>
            <a:r>
              <a:rPr lang="en-US" altLang="ko-KR" dirty="0"/>
              <a:t>SFD [1</a:t>
            </a:r>
            <a:r>
              <a:rPr lang="en-US" altLang="ko-KR" dirty="0" smtClean="0"/>
              <a:t>]:</a:t>
            </a:r>
          </a:p>
          <a:p>
            <a:pPr lvl="2"/>
            <a:r>
              <a:rPr lang="en-US" altLang="ko-KR" dirty="0" smtClean="0"/>
              <a:t>“A </a:t>
            </a:r>
            <a:r>
              <a:rPr lang="en-US" altLang="ko-KR" dirty="0"/>
              <a:t>non-AP or non-PCP EDMG STA declares that it is an EDMG STA by transmitting the EDMG Capabilities element</a:t>
            </a:r>
            <a:r>
              <a:rPr lang="en-US" altLang="ko-KR" dirty="0" smtClean="0"/>
              <a:t>.”</a:t>
            </a:r>
          </a:p>
          <a:p>
            <a:pPr lvl="1"/>
            <a:r>
              <a:rPr lang="en-US" altLang="ko-KR" dirty="0" smtClean="0"/>
              <a:t>BF </a:t>
            </a:r>
            <a:r>
              <a:rPr lang="en-US" altLang="ko-KR" dirty="0"/>
              <a:t>capability can exchange by EDMG Capabilities element for 11ay.</a:t>
            </a:r>
          </a:p>
          <a:p>
            <a:pPr lvl="1"/>
            <a:r>
              <a:rPr lang="en-US" altLang="ko-KR" dirty="0"/>
              <a:t>EDMG Capabilities element can be composed based on DMG Capabilities element. 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Kyungtae Jo (LG Electronics)</a:t>
            </a:r>
            <a:endParaRPr lang="en-US" dirty="0" smtClean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</a:t>
            </a:r>
            <a:r>
              <a:rPr lang="en-US" smtClean="0"/>
              <a:t>2016</a:t>
            </a:r>
            <a:endParaRPr lang="en-US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4036915"/>
              </p:ext>
            </p:extLst>
          </p:nvPr>
        </p:nvGraphicFramePr>
        <p:xfrm>
          <a:off x="815347" y="5054839"/>
          <a:ext cx="3515952" cy="685800"/>
        </p:xfrm>
        <a:graphic>
          <a:graphicData uri="http://schemas.openxmlformats.org/drawingml/2006/table">
            <a:tbl>
              <a:tblPr firstRow="1" firstCol="1" bandRow="1"/>
              <a:tblGrid>
                <a:gridCol w="887280"/>
                <a:gridCol w="483971"/>
                <a:gridCol w="2144701"/>
              </a:tblGrid>
              <a:tr h="23041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000" b="1" kern="100" dirty="0" smtClean="0">
                          <a:effectLst/>
                          <a:latin typeface="+mn-lt"/>
                          <a:ea typeface="맑은 고딕"/>
                          <a:cs typeface="Times New Roman"/>
                        </a:rPr>
                        <a:t>Field</a:t>
                      </a:r>
                      <a:endParaRPr lang="ko-KR" sz="1000" b="1" kern="100" dirty="0">
                        <a:effectLst/>
                        <a:latin typeface="+mn-lt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100" dirty="0" smtClean="0">
                          <a:effectLst/>
                          <a:latin typeface="+mn-lt"/>
                          <a:ea typeface="맑은 고딕"/>
                          <a:cs typeface="Times New Roman"/>
                        </a:rPr>
                        <a:t>Bit</a:t>
                      </a:r>
                      <a:endParaRPr lang="ko-KR" sz="1000" kern="100" dirty="0">
                        <a:effectLst/>
                        <a:latin typeface="+mn-lt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100" dirty="0">
                          <a:effectLst/>
                          <a:latin typeface="+mn-lt"/>
                          <a:ea typeface="맑은 고딕"/>
                          <a:cs typeface="Times New Roman"/>
                        </a:rPr>
                        <a:t>Description</a:t>
                      </a:r>
                      <a:endParaRPr lang="ko-KR" sz="1000" kern="100" dirty="0">
                        <a:effectLst/>
                        <a:latin typeface="+mn-lt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227692">
                <a:tc rowSpan="2"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effectLst/>
                          <a:latin typeface="+mn-lt"/>
                          <a:ea typeface="맑은 고딕"/>
                          <a:cs typeface="Times New Roman"/>
                        </a:rPr>
                        <a:t>STA Dual-pol. BF Support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+mn-lt"/>
                          <a:ea typeface="맑은 고딕"/>
                          <a:cs typeface="Times New Roman"/>
                        </a:rPr>
                        <a:t>0</a:t>
                      </a:r>
                      <a:endParaRPr lang="ko-KR" sz="1000" kern="100" dirty="0">
                        <a:effectLst/>
                        <a:latin typeface="+mn-lt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effectLst/>
                          <a:latin typeface="+mn-lt"/>
                          <a:ea typeface="맑은 고딕"/>
                          <a:cs typeface="Times New Roman"/>
                        </a:rPr>
                        <a:t>BF in single</a:t>
                      </a:r>
                      <a:r>
                        <a:rPr lang="en-US" altLang="ko-KR" sz="1000" kern="100" baseline="0" dirty="0" smtClean="0">
                          <a:effectLst/>
                          <a:latin typeface="+mn-lt"/>
                          <a:ea typeface="맑은 고딕"/>
                          <a:cs typeface="Times New Roman"/>
                        </a:rPr>
                        <a:t>-pol. channel is supported.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692">
                <a:tc vMerge="1"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o-KR" sz="1100" kern="100" dirty="0">
                        <a:effectLst/>
                        <a:latin typeface="+mn-lt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  <a:latin typeface="+mn-lt"/>
                          <a:ea typeface="맑은 고딕"/>
                          <a:cs typeface="Times New Roman"/>
                        </a:rPr>
                        <a:t>1</a:t>
                      </a:r>
                      <a:endParaRPr lang="ko-KR" sz="1000" kern="100" dirty="0">
                        <a:effectLst/>
                        <a:latin typeface="+mn-lt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effectLst/>
                          <a:latin typeface="+mn-lt"/>
                          <a:ea typeface="맑은 고딕"/>
                          <a:cs typeface="Times New Roman"/>
                        </a:rPr>
                        <a:t>BF in dual-pol.</a:t>
                      </a:r>
                      <a:r>
                        <a:rPr lang="en-US" altLang="ko-KR" sz="1000" kern="100" baseline="0" dirty="0" smtClean="0">
                          <a:effectLst/>
                          <a:latin typeface="+mn-lt"/>
                          <a:ea typeface="맑은 고딕"/>
                          <a:cs typeface="Times New Roman"/>
                        </a:rPr>
                        <a:t> channel is supported.</a:t>
                      </a:r>
                      <a:endParaRPr lang="ko-KR" sz="1000" kern="100" dirty="0">
                        <a:effectLst/>
                        <a:latin typeface="+mn-lt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모서리가 둥근 직사각형 7"/>
          <p:cNvSpPr/>
          <p:nvPr/>
        </p:nvSpPr>
        <p:spPr bwMode="auto">
          <a:xfrm>
            <a:off x="762000" y="4991217"/>
            <a:ext cx="3609110" cy="799983"/>
          </a:xfrm>
          <a:prstGeom prst="roundRect">
            <a:avLst/>
          </a:prstGeom>
          <a:noFill/>
          <a:ln w="25400" cap="flat" cmpd="sng" algn="ctr">
            <a:solidFill>
              <a:srgbClr val="00B05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9243840"/>
              </p:ext>
            </p:extLst>
          </p:nvPr>
        </p:nvGraphicFramePr>
        <p:xfrm>
          <a:off x="4758532" y="5046294"/>
          <a:ext cx="3652928" cy="685800"/>
        </p:xfrm>
        <a:graphic>
          <a:graphicData uri="http://schemas.openxmlformats.org/drawingml/2006/table">
            <a:tbl>
              <a:tblPr firstRow="1" firstCol="1" bandRow="1"/>
              <a:tblGrid>
                <a:gridCol w="977549"/>
                <a:gridCol w="533400"/>
                <a:gridCol w="2141979"/>
              </a:tblGrid>
              <a:tr h="23041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000" b="1" kern="100" dirty="0" smtClean="0">
                          <a:effectLst/>
                          <a:latin typeface="+mn-lt"/>
                          <a:ea typeface="맑은 고딕"/>
                          <a:cs typeface="Times New Roman"/>
                        </a:rPr>
                        <a:t>Field</a:t>
                      </a:r>
                      <a:endParaRPr lang="ko-KR" sz="1000" b="1" kern="100" dirty="0">
                        <a:effectLst/>
                        <a:latin typeface="+mn-lt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100" dirty="0" smtClean="0">
                          <a:effectLst/>
                          <a:latin typeface="+mn-lt"/>
                          <a:ea typeface="맑은 고딕"/>
                          <a:cs typeface="Times New Roman"/>
                        </a:rPr>
                        <a:t>Bit</a:t>
                      </a:r>
                      <a:endParaRPr lang="ko-KR" sz="1000" kern="100" dirty="0">
                        <a:effectLst/>
                        <a:latin typeface="+mn-lt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100" dirty="0">
                          <a:effectLst/>
                          <a:latin typeface="+mn-lt"/>
                          <a:ea typeface="맑은 고딕"/>
                          <a:cs typeface="Times New Roman"/>
                        </a:rPr>
                        <a:t>Description</a:t>
                      </a:r>
                      <a:endParaRPr lang="ko-KR" sz="1000" kern="100" dirty="0">
                        <a:effectLst/>
                        <a:latin typeface="+mn-lt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227692">
                <a:tc rowSpan="2"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effectLst/>
                          <a:latin typeface="+mn-lt"/>
                          <a:ea typeface="맑은 고딕"/>
                          <a:cs typeface="Times New Roman"/>
                        </a:rPr>
                        <a:t>PCP/AP Dual-pol. BF Support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+mn-lt"/>
                          <a:ea typeface="맑은 고딕"/>
                          <a:cs typeface="Times New Roman"/>
                        </a:rPr>
                        <a:t>0</a:t>
                      </a:r>
                      <a:endParaRPr lang="ko-KR" sz="1000" kern="100" dirty="0">
                        <a:effectLst/>
                        <a:latin typeface="+mn-lt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effectLst/>
                          <a:latin typeface="+mn-lt"/>
                          <a:ea typeface="맑은 고딕"/>
                          <a:cs typeface="Times New Roman"/>
                        </a:rPr>
                        <a:t>BF in single</a:t>
                      </a:r>
                      <a:r>
                        <a:rPr lang="en-US" altLang="ko-KR" sz="1000" kern="100" baseline="0" dirty="0" smtClean="0">
                          <a:effectLst/>
                          <a:latin typeface="+mn-lt"/>
                          <a:ea typeface="맑은 고딕"/>
                          <a:cs typeface="Times New Roman"/>
                        </a:rPr>
                        <a:t>-pol. channel is supported.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692">
                <a:tc vMerge="1"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o-KR" sz="1100" kern="100" dirty="0">
                        <a:effectLst/>
                        <a:latin typeface="+mn-lt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  <a:latin typeface="+mn-lt"/>
                          <a:ea typeface="맑은 고딕"/>
                          <a:cs typeface="Times New Roman"/>
                        </a:rPr>
                        <a:t>1</a:t>
                      </a:r>
                      <a:endParaRPr lang="ko-KR" sz="1000" kern="100" dirty="0">
                        <a:effectLst/>
                        <a:latin typeface="+mn-lt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effectLst/>
                          <a:latin typeface="+mn-lt"/>
                          <a:ea typeface="맑은 고딕"/>
                          <a:cs typeface="Times New Roman"/>
                        </a:rPr>
                        <a:t>BF in dual-pol.</a:t>
                      </a:r>
                      <a:r>
                        <a:rPr lang="en-US" altLang="ko-KR" sz="1000" kern="100" baseline="0" dirty="0" smtClean="0">
                          <a:effectLst/>
                          <a:latin typeface="+mn-lt"/>
                          <a:ea typeface="맑은 고딕"/>
                          <a:cs typeface="Times New Roman"/>
                        </a:rPr>
                        <a:t> channel is supported.</a:t>
                      </a:r>
                      <a:endParaRPr lang="ko-KR" sz="1000" kern="100" dirty="0">
                        <a:effectLst/>
                        <a:latin typeface="+mn-lt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모서리가 둥근 직사각형 9"/>
          <p:cNvSpPr/>
          <p:nvPr/>
        </p:nvSpPr>
        <p:spPr bwMode="auto">
          <a:xfrm>
            <a:off x="4724400" y="4982672"/>
            <a:ext cx="3701470" cy="799983"/>
          </a:xfrm>
          <a:prstGeom prst="roundRect">
            <a:avLst/>
          </a:prstGeom>
          <a:noFill/>
          <a:ln w="2540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234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Multi-BF Capability Exchange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EDMG Capabilities element exchange including Multi-BF capability</a:t>
            </a:r>
          </a:p>
          <a:p>
            <a:pPr lvl="1"/>
            <a:r>
              <a:rPr lang="en-US" altLang="ko-KR" dirty="0"/>
              <a:t>First, PCP/AP transmits EDMG Capabilities element to STAs.</a:t>
            </a:r>
          </a:p>
          <a:p>
            <a:pPr lvl="1"/>
            <a:r>
              <a:rPr lang="en-US" altLang="ko-KR" dirty="0"/>
              <a:t>EDMG Capabilities element includes the information whether PCP/AP can support the dual-polarization.</a:t>
            </a:r>
          </a:p>
          <a:p>
            <a:pPr lvl="1"/>
            <a:r>
              <a:rPr lang="en-US" altLang="ko-KR" dirty="0"/>
              <a:t>The responders transmit EDMG Capabilities element with multi-BF capability of STAs to PCP/AP after they received EDMG Capabilities element with multi-BF capability of PCP/AP.</a:t>
            </a:r>
          </a:p>
          <a:p>
            <a:pPr lvl="1"/>
            <a:r>
              <a:rPr lang="en-US" altLang="ko-KR" dirty="0"/>
              <a:t>Beam refinement procedures between PCP/AP and STAs proceed through dual-polarized antenna allocated by multi-BF capability exchanges.</a:t>
            </a:r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Kyungtae Jo (LG Electronics)</a:t>
            </a:r>
            <a:endParaRPr lang="en-US" dirty="0" smtClean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</a:t>
            </a:r>
            <a:r>
              <a:rPr lang="en-US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580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contribution details the proposed BF procedures based on </a:t>
            </a:r>
            <a:r>
              <a:rPr lang="en-US" dirty="0" smtClean="0"/>
              <a:t>multi-beam </a:t>
            </a:r>
            <a:r>
              <a:rPr lang="en-US" dirty="0"/>
              <a:t>refinement in </a:t>
            </a:r>
            <a:r>
              <a:rPr lang="en-US" dirty="0" smtClean="0"/>
              <a:t>dual-polarized </a:t>
            </a:r>
            <a:r>
              <a:rPr lang="en-US" dirty="0" smtClean="0"/>
              <a:t>antenna to </a:t>
            </a:r>
            <a:r>
              <a:rPr lang="en-US" dirty="0"/>
              <a:t>support </a:t>
            </a:r>
            <a:r>
              <a:rPr lang="en-US" dirty="0" err="1"/>
              <a:t>beamformed</a:t>
            </a:r>
            <a:r>
              <a:rPr lang="en-US" dirty="0"/>
              <a:t> communications for 11ay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28167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 </a:t>
            </a:r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39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</a:t>
            </a:r>
            <a:r>
              <a:rPr lang="en-US" dirty="0" smtClean="0"/>
              <a:t>poll/motion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Do </a:t>
            </a:r>
            <a:r>
              <a:rPr lang="en-US" dirty="0"/>
              <a:t>you agree to modify the current SFD text</a:t>
            </a:r>
          </a:p>
          <a:p>
            <a:pPr marL="0" indent="0">
              <a:buNone/>
            </a:pPr>
            <a:r>
              <a:rPr lang="en-US" dirty="0"/>
              <a:t>“The 11ay beamforming protocol supports multi-beamforming for multiple array antennas. Multi-beamforming means that a transmitter simultaneously sends SSW frames in multiple polarized directions.”</a:t>
            </a:r>
          </a:p>
          <a:p>
            <a:pPr marL="0" indent="0">
              <a:buNone/>
            </a:pPr>
            <a:r>
              <a:rPr lang="en-US" dirty="0"/>
              <a:t>as follows</a:t>
            </a:r>
          </a:p>
          <a:p>
            <a:pPr marL="0" indent="0">
              <a:buNone/>
            </a:pPr>
            <a:r>
              <a:rPr lang="en-US" dirty="0"/>
              <a:t>“The 11ay beamforming protocol supports multi-beamforming for multiple array antennas. Multi-beamforming means that a transmitter sends a SSW frame simultaneously in same sectors through polarized antennas”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28167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 </a:t>
            </a:r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14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</a:t>
            </a:r>
            <a:r>
              <a:rPr lang="en-US" dirty="0" smtClean="0"/>
              <a:t>poll/motion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Do </a:t>
            </a:r>
            <a:r>
              <a:rPr lang="en-US" dirty="0"/>
              <a:t>you agree to add the following text into SFD?</a:t>
            </a:r>
          </a:p>
          <a:p>
            <a:pPr marL="0" indent="0">
              <a:buNone/>
            </a:pPr>
            <a:r>
              <a:rPr lang="en-US" dirty="0"/>
              <a:t>“11ay shall define the Multi-BF capabilities using EDMG Capabilities element to perform the Multi-BF.”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28167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 </a:t>
            </a:r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09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25059</TotalTime>
  <Words>683</Words>
  <Application>Microsoft Office PowerPoint</Application>
  <PresentationFormat>화면 슬라이드 쇼(4:3)</PresentationFormat>
  <Paragraphs>111</Paragraphs>
  <Slides>10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1" baseType="lpstr">
      <vt:lpstr>802-11-Submission</vt:lpstr>
      <vt:lpstr>Multi-BF Procedure for 11ay</vt:lpstr>
      <vt:lpstr>Introduction</vt:lpstr>
      <vt:lpstr>Recap: Multi-beamforming for 11ay [2]</vt:lpstr>
      <vt:lpstr>Multi-BF with Same Sector  through Polarized Antenna</vt:lpstr>
      <vt:lpstr>Multi-BF Capability</vt:lpstr>
      <vt:lpstr>Multi-BF Capability Exchange</vt:lpstr>
      <vt:lpstr>Summary</vt:lpstr>
      <vt:lpstr>Straw poll/motion #1</vt:lpstr>
      <vt:lpstr>Straw poll/motion #2</vt:lpstr>
      <vt:lpstr>References</vt:lpstr>
    </vt:vector>
  </TitlesOfParts>
  <Company>Marvell Semiconductor Inc.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carlos.cordeiro@intel.com</dc:creator>
  <cp:lastModifiedBy>admin</cp:lastModifiedBy>
  <cp:revision>2112</cp:revision>
  <cp:lastPrinted>2014-11-04T15:04:57Z</cp:lastPrinted>
  <dcterms:created xsi:type="dcterms:W3CDTF">2007-04-17T18:10:23Z</dcterms:created>
  <dcterms:modified xsi:type="dcterms:W3CDTF">2016-11-08T02:18:54Z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