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2"/>
  </p:notesMasterIdLst>
  <p:handoutMasterIdLst>
    <p:handoutMasterId r:id="rId13"/>
  </p:handoutMasterIdLst>
  <p:sldIdLst>
    <p:sldId id="295" r:id="rId2"/>
    <p:sldId id="356" r:id="rId3"/>
    <p:sldId id="390" r:id="rId4"/>
    <p:sldId id="357" r:id="rId5"/>
    <p:sldId id="358" r:id="rId6"/>
    <p:sldId id="385" r:id="rId7"/>
    <p:sldId id="386" r:id="rId8"/>
    <p:sldId id="387" r:id="rId9"/>
    <p:sldId id="388" r:id="rId10"/>
    <p:sldId id="389"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B050"/>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20" autoAdjust="0"/>
    <p:restoredTop sz="98157" autoAdjust="0"/>
  </p:normalViewPr>
  <p:slideViewPr>
    <p:cSldViewPr>
      <p:cViewPr varScale="1">
        <p:scale>
          <a:sx n="66" d="100"/>
          <a:sy n="66" d="100"/>
        </p:scale>
        <p:origin x="1608" y="26"/>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1608" y="-63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Nov 2015</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Nov 2015</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a:t>Nov 2015</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47109" name="Rectangle 7"/>
          <p:cNvSpPr>
            <a:spLocks noGrp="1" noChangeArrowheads="1"/>
          </p:cNvSpPr>
          <p:nvPr>
            <p:ph type="sldNum" sz="quarter" idx="5"/>
          </p:nvPr>
        </p:nvSpPr>
        <p:spPr>
          <a:noFill/>
        </p:spPr>
        <p:txBody>
          <a:bodyPr/>
          <a:lstStyle/>
          <a:p>
            <a:r>
              <a:rPr lang="en-US"/>
              <a:t>Page </a:t>
            </a:r>
            <a:fld id="{3554447F-A678-4ED9-8E54-D24F45F2B035}" type="slidenum">
              <a:rPr lang="en-US" smtClean="0"/>
              <a:pPr/>
              <a:t>1</a:t>
            </a:fld>
            <a:endParaRPr lang="en-US"/>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501071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a:t>Nov 2015</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700539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a:t>Nov 2015</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49157" name="Rectangle 7"/>
          <p:cNvSpPr>
            <a:spLocks noGrp="1" noChangeArrowheads="1"/>
          </p:cNvSpPr>
          <p:nvPr>
            <p:ph type="sldNum" sz="quarter" idx="5"/>
          </p:nvPr>
        </p:nvSpPr>
        <p:spPr>
          <a:noFill/>
        </p:spPr>
        <p:txBody>
          <a:bodyPr/>
          <a:lstStyle/>
          <a:p>
            <a:r>
              <a:rPr lang="en-US"/>
              <a:t>Page </a:t>
            </a:r>
            <a:fld id="{6B24DE20-1BFC-4A96-BB8D-D873FAF42809}" type="slidenum">
              <a:rPr lang="en-US" smtClean="0"/>
              <a:pPr/>
              <a:t>4</a:t>
            </a:fld>
            <a:endParaRPr lang="en-US"/>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830844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a:t>Nov 2015</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50181" name="Rectangle 7"/>
          <p:cNvSpPr>
            <a:spLocks noGrp="1" noChangeArrowheads="1"/>
          </p:cNvSpPr>
          <p:nvPr>
            <p:ph type="sldNum" sz="quarter" idx="5"/>
          </p:nvPr>
        </p:nvSpPr>
        <p:spPr>
          <a:noFill/>
        </p:spPr>
        <p:txBody>
          <a:bodyPr/>
          <a:lstStyle/>
          <a:p>
            <a:r>
              <a:rPr lang="en-US"/>
              <a:t>Page </a:t>
            </a:r>
            <a:fld id="{C2D12055-9FED-41AC-BC41-66DDF4A95F6E}" type="slidenum">
              <a:rPr lang="en-US" smtClean="0"/>
              <a:pPr/>
              <a:t>5</a:t>
            </a:fld>
            <a:endParaRPr lang="en-US"/>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4112957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a:t>Nov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a:t>Nov 2016</a:t>
            </a:r>
          </a:p>
        </p:txBody>
      </p:sp>
      <p:sp>
        <p:nvSpPr>
          <p:cNvPr id="5"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a:t>Nov 2016</a:t>
            </a:r>
          </a:p>
        </p:txBody>
      </p:sp>
      <p:sp>
        <p:nvSpPr>
          <p:cNvPr id="5"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r>
              <a:rPr lang="en-US"/>
              <a:t>Nov 2016</a:t>
            </a:r>
          </a:p>
        </p:txBody>
      </p:sp>
      <p:sp>
        <p:nvSpPr>
          <p:cNvPr id="6"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a:t>Nov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r>
              <a:rPr lang="en-US"/>
              <a:t>Nov 2016</a:t>
            </a:r>
            <a:endParaRPr lang="en-US" dirty="0"/>
          </a:p>
        </p:txBody>
      </p:sp>
      <p:sp>
        <p:nvSpPr>
          <p:cNvPr id="4" name="Footer Placeholder 3"/>
          <p:cNvSpPr>
            <a:spLocks noGrp="1"/>
          </p:cNvSpPr>
          <p:nvPr>
            <p:ph type="ftr" sz="quarter" idx="11"/>
          </p:nvPr>
        </p:nvSpPr>
        <p:spPr/>
        <p:txBody>
          <a:bodyPr/>
          <a:lstStyle/>
          <a:p>
            <a:pPr>
              <a:defRPr/>
            </a:pPr>
            <a:r>
              <a:rPr lang="en-US"/>
              <a:t>Peter Ecclesine (Self)</a:t>
            </a:r>
          </a:p>
        </p:txBody>
      </p:sp>
      <p:sp>
        <p:nvSpPr>
          <p:cNvPr id="5" name="Slide Number Placeholder 4"/>
          <p:cNvSpPr>
            <a:spLocks noGrp="1"/>
          </p:cNvSpPr>
          <p:nvPr>
            <p:ph type="sldNum" sz="quarter" idx="12"/>
          </p:nvPr>
        </p:nvSpPr>
        <p:spPr/>
        <p:txBody>
          <a:bodyPr/>
          <a:lstStyle/>
          <a:p>
            <a:pPr>
              <a:defRPr/>
            </a:pPr>
            <a:r>
              <a:rPr lang="en-US"/>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Nov 2016</a:t>
            </a:r>
          </a:p>
        </p:txBody>
      </p:sp>
      <p:sp>
        <p:nvSpPr>
          <p:cNvPr id="5" name="Rectangle 5"/>
          <p:cNvSpPr>
            <a:spLocks noGrp="1" noChangeArrowheads="1"/>
          </p:cNvSpPr>
          <p:nvPr>
            <p:ph type="ftr" sz="quarter" idx="11"/>
          </p:nvPr>
        </p:nvSpPr>
        <p:spPr>
          <a:xfrm>
            <a:off x="7205418" y="6475413"/>
            <a:ext cx="1338507" cy="184666"/>
          </a:xfrm>
        </p:spPr>
        <p:txBody>
          <a:bodyPr/>
          <a:lstStyle>
            <a:lvl1pPr>
              <a:defRPr/>
            </a:lvl1pPr>
          </a:lstStyle>
          <a:p>
            <a:pPr>
              <a:defRPr/>
            </a:pPr>
            <a:r>
              <a:rPr lang="en-US" dirty="0"/>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r>
              <a:rPr lang="en-US"/>
              <a:t>Nov 2016</a:t>
            </a:r>
          </a:p>
        </p:txBody>
      </p:sp>
      <p:sp>
        <p:nvSpPr>
          <p:cNvPr id="6"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r>
              <a:rPr lang="en-US"/>
              <a:t>Nov 2016</a:t>
            </a:r>
          </a:p>
        </p:txBody>
      </p:sp>
      <p:sp>
        <p:nvSpPr>
          <p:cNvPr id="8"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a:t>Nov 2016</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Nov 2016</a:t>
            </a:r>
          </a:p>
        </p:txBody>
      </p:sp>
      <p:sp>
        <p:nvSpPr>
          <p:cNvPr id="6"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Nov 2016</a:t>
            </a:r>
          </a:p>
        </p:txBody>
      </p:sp>
      <p:sp>
        <p:nvSpPr>
          <p:cNvPr id="6"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5776"/>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t>Nov 2016</a:t>
            </a:r>
            <a:endParaRPr lang="en-US" dirty="0"/>
          </a:p>
        </p:txBody>
      </p:sp>
      <p:sp>
        <p:nvSpPr>
          <p:cNvPr id="1029" name="Rectangle 5"/>
          <p:cNvSpPr>
            <a:spLocks noGrp="1" noChangeArrowheads="1"/>
          </p:cNvSpPr>
          <p:nvPr>
            <p:ph type="ftr" sz="quarter" idx="3"/>
          </p:nvPr>
        </p:nvSpPr>
        <p:spPr bwMode="auto">
          <a:xfrm>
            <a:off x="7205418" y="6475413"/>
            <a:ext cx="133850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dirty="0"/>
              <a:t>Peter Ecclesine (Self)</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802.11-16/1471r0</a:t>
            </a:r>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15/11-15-1430-02-0000-liaison-response-to-3gpp-r4-156886.docx" TargetMode="External"/><Relationship Id="rId2" Type="http://schemas.openxmlformats.org/officeDocument/2006/relationships/hyperlink" Target="https://mentor.ieee.org/802.11/dcn/15/11-15-1429-01-0000-liaison-response-to-3gpp-r4-156870.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07/11-07-2551-05-000t-recommendations-for-comments-on-coat-section.doc" TargetMode="External"/><Relationship Id="rId2" Type="http://schemas.openxmlformats.org/officeDocument/2006/relationships/hyperlink" Target="https://mentor.ieee.org/802.11/documents?is_dcn=DCN,%20Title,%20Author%20or%20Affiliation&amp;is_group=000t" TargetMode="External"/><Relationship Id="rId1" Type="http://schemas.openxmlformats.org/officeDocument/2006/relationships/slideLayout" Target="../slideLayouts/slideLayout2.xml"/><Relationship Id="rId4" Type="http://schemas.openxmlformats.org/officeDocument/2006/relationships/hyperlink" Target="https://mentor.ieee.org/802.11/dcn/07/11-07-2909-00-000t-compromiseotadrafttext.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a:t>Slide </a:t>
            </a:r>
            <a:fld id="{E645108C-F4BD-42F7-A73B-AA473E24AA03}" type="slidenum">
              <a:rPr lang="en-US" smtClean="0"/>
              <a:pPr/>
              <a:t>1</a:t>
            </a:fld>
            <a:endParaRPr lang="en-US"/>
          </a:p>
        </p:txBody>
      </p:sp>
      <p:sp>
        <p:nvSpPr>
          <p:cNvPr id="1028" name="Rectangle 2"/>
          <p:cNvSpPr>
            <a:spLocks noGrp="1" noChangeArrowheads="1"/>
          </p:cNvSpPr>
          <p:nvPr>
            <p:ph type="title"/>
          </p:nvPr>
        </p:nvSpPr>
        <p:spPr>
          <a:xfrm>
            <a:off x="685800" y="685800"/>
            <a:ext cx="7772400" cy="914400"/>
          </a:xfrm>
          <a:noFill/>
        </p:spPr>
        <p:txBody>
          <a:bodyPr/>
          <a:lstStyle/>
          <a:p>
            <a:r>
              <a:rPr lang="en-US" dirty="0"/>
              <a:t>3GPP R4 164767 LS on RSSI accuracy test cases</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a:t>Date:</a:t>
            </a:r>
            <a:r>
              <a:rPr lang="en-US" sz="2000" b="0" dirty="0"/>
              <a:t> 2016-09-07</a:t>
            </a:r>
          </a:p>
        </p:txBody>
      </p:sp>
      <p:graphicFrame>
        <p:nvGraphicFramePr>
          <p:cNvPr id="1026" name="Object 4"/>
          <p:cNvGraphicFramePr>
            <a:graphicFrameLocks noChangeAspect="1"/>
          </p:cNvGraphicFramePr>
          <p:nvPr>
            <p:extLst>
              <p:ext uri="{D42A27DB-BD31-4B8C-83A1-F6EECF244321}">
                <p14:modId xmlns:p14="http://schemas.microsoft.com/office/powerpoint/2010/main" val="2699673519"/>
              </p:ext>
            </p:extLst>
          </p:nvPr>
        </p:nvGraphicFramePr>
        <p:xfrm>
          <a:off x="533400" y="2508250"/>
          <a:ext cx="7734300" cy="2527300"/>
        </p:xfrm>
        <a:graphic>
          <a:graphicData uri="http://schemas.openxmlformats.org/presentationml/2006/ole">
            <mc:AlternateContent xmlns:mc="http://schemas.openxmlformats.org/markup-compatibility/2006">
              <mc:Choice xmlns:v="urn:schemas-microsoft-com:vml" Requires="v">
                <p:oleObj spid="_x0000_s1585" name="Document" r:id="rId4" imgW="8612253" imgH="2816806" progId="Word.Document.8">
                  <p:embed/>
                </p:oleObj>
              </mc:Choice>
              <mc:Fallback>
                <p:oleObj name="Document" r:id="rId4" imgW="8612253" imgH="2816806" progId="Word.Document.8">
                  <p:embed/>
                  <p:pic>
                    <p:nvPicPr>
                      <p:cNvPr id="0" name="Picture 4"/>
                      <p:cNvPicPr>
                        <a:picLocks noChangeAspect="1" noChangeArrowheads="1"/>
                      </p:cNvPicPr>
                      <p:nvPr/>
                    </p:nvPicPr>
                    <p:blipFill>
                      <a:blip r:embed="rId5"/>
                      <a:srcRect/>
                      <a:stretch>
                        <a:fillRect/>
                      </a:stretch>
                    </p:blipFill>
                    <p:spPr bwMode="auto">
                      <a:xfrm>
                        <a:off x="533400" y="2508250"/>
                        <a:ext cx="7734300" cy="252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a:t>Peter Ecclesine (Self)</a:t>
            </a:r>
          </a:p>
        </p:txBody>
      </p:sp>
      <p:sp>
        <p:nvSpPr>
          <p:cNvPr id="2" name="Date Placeholder 1"/>
          <p:cNvSpPr>
            <a:spLocks noGrp="1"/>
          </p:cNvSpPr>
          <p:nvPr>
            <p:ph type="dt" sz="half" idx="10"/>
          </p:nvPr>
        </p:nvSpPr>
        <p:spPr/>
        <p:txBody>
          <a:bodyPr/>
          <a:lstStyle/>
          <a:p>
            <a:pPr>
              <a:defRPr/>
            </a:pPr>
            <a:r>
              <a:rPr lang="en-US"/>
              <a:t>Nov 2016</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Recommended Response to LS</a:t>
            </a:r>
          </a:p>
        </p:txBody>
      </p:sp>
      <p:sp>
        <p:nvSpPr>
          <p:cNvPr id="3" name="Content Placeholder 2"/>
          <p:cNvSpPr>
            <a:spLocks noGrp="1"/>
          </p:cNvSpPr>
          <p:nvPr>
            <p:ph idx="1"/>
          </p:nvPr>
        </p:nvSpPr>
        <p:spPr/>
        <p:txBody>
          <a:bodyPr/>
          <a:lstStyle/>
          <a:p>
            <a:r>
              <a:rPr lang="en-US" dirty="0"/>
              <a:t>Thanks for asking for test specifications</a:t>
            </a:r>
          </a:p>
          <a:p>
            <a:r>
              <a:rPr lang="en-US" dirty="0"/>
              <a:t>The 802.11 standard specifies performance requirements, but not test cases.</a:t>
            </a:r>
          </a:p>
          <a:p>
            <a:r>
              <a:rPr lang="en-US" dirty="0"/>
              <a:t>The most recent attempt to specify test cases was for IEEE 802.11.2 Draft Recommended Practice for the Evaluation of 802.11 Wireless Performance, and that started in Sept 2004 and was concluded in June 2008. It failed to raise sufficient interest to do the work and reach approval.</a:t>
            </a:r>
          </a:p>
        </p:txBody>
      </p:sp>
      <p:sp>
        <p:nvSpPr>
          <p:cNvPr id="4" name="Date Placeholder 3"/>
          <p:cNvSpPr>
            <a:spLocks noGrp="1"/>
          </p:cNvSpPr>
          <p:nvPr>
            <p:ph type="dt" sz="half" idx="10"/>
          </p:nvPr>
        </p:nvSpPr>
        <p:spPr/>
        <p:txBody>
          <a:bodyPr/>
          <a:lstStyle/>
          <a:p>
            <a:pPr>
              <a:defRPr/>
            </a:pPr>
            <a:r>
              <a:rPr lang="en-US"/>
              <a:t>Nov 2016</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10</a:t>
            </a:fld>
            <a:endParaRPr lang="en-US"/>
          </a:p>
        </p:txBody>
      </p:sp>
    </p:spTree>
    <p:extLst>
      <p:ext uri="{BB962C8B-B14F-4D97-AF65-F5344CB8AC3E}">
        <p14:creationId xmlns:p14="http://schemas.microsoft.com/office/powerpoint/2010/main" val="4230648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a:t>Abstract</a:t>
            </a:r>
          </a:p>
        </p:txBody>
      </p:sp>
      <p:sp>
        <p:nvSpPr>
          <p:cNvPr id="16387" name="Rectangle 3"/>
          <p:cNvSpPr>
            <a:spLocks noGrp="1" noChangeArrowheads="1"/>
          </p:cNvSpPr>
          <p:nvPr>
            <p:ph type="body" idx="1"/>
          </p:nvPr>
        </p:nvSpPr>
        <p:spPr/>
        <p:txBody>
          <a:bodyPr/>
          <a:lstStyle/>
          <a:p>
            <a:pPr algn="ctr">
              <a:buFontTx/>
              <a:buNone/>
            </a:pPr>
            <a:r>
              <a:rPr lang="en-US" b="0" dirty="0"/>
              <a:t>This document gives background review for 802.11 response to 3GPP R4 164767 LS on RSSI accuracy test cases</a:t>
            </a:r>
          </a:p>
          <a:p>
            <a:pPr algn="ctr">
              <a:buFontTx/>
              <a:buNone/>
            </a:pPr>
            <a:endParaRPr lang="en-US" b="0" dirty="0"/>
          </a:p>
        </p:txBody>
      </p:sp>
      <p:sp>
        <p:nvSpPr>
          <p:cNvPr id="16388" name="Slide Number Placeholder 5"/>
          <p:cNvSpPr>
            <a:spLocks noGrp="1"/>
          </p:cNvSpPr>
          <p:nvPr>
            <p:ph type="sldNum" sz="quarter" idx="12"/>
          </p:nvPr>
        </p:nvSpPr>
        <p:spPr>
          <a:noFill/>
        </p:spPr>
        <p:txBody>
          <a:bodyPr/>
          <a:lstStyle/>
          <a:p>
            <a:r>
              <a:rPr lang="en-US"/>
              <a:t>Slide </a:t>
            </a:r>
            <a:fld id="{A891F8A2-1EAC-473B-AEDB-2822547FCA8E}" type="slidenum">
              <a:rPr lang="en-US" smtClean="0"/>
              <a:pPr/>
              <a:t>2</a:t>
            </a:fld>
            <a:endParaRPr lang="en-US"/>
          </a:p>
        </p:txBody>
      </p:sp>
      <p:sp>
        <p:nvSpPr>
          <p:cNvPr id="16389" name="Footer Placeholder 5"/>
          <p:cNvSpPr>
            <a:spLocks noGrp="1"/>
          </p:cNvSpPr>
          <p:nvPr>
            <p:ph type="ftr" sz="quarter" idx="11"/>
          </p:nvPr>
        </p:nvSpPr>
        <p:spPr>
          <a:noFill/>
        </p:spPr>
        <p:txBody>
          <a:bodyPr/>
          <a:lstStyle/>
          <a:p>
            <a:r>
              <a:rPr lang="en-US"/>
              <a:t>Peter Ecclesine (Self)</a:t>
            </a:r>
          </a:p>
        </p:txBody>
      </p:sp>
      <p:sp>
        <p:nvSpPr>
          <p:cNvPr id="16390" name="Date Placeholder 5"/>
          <p:cNvSpPr>
            <a:spLocks noGrp="1"/>
          </p:cNvSpPr>
          <p:nvPr>
            <p:ph type="dt" sz="quarter" idx="10"/>
          </p:nvPr>
        </p:nvSpPr>
        <p:spPr>
          <a:noFill/>
        </p:spPr>
        <p:txBody>
          <a:bodyPr/>
          <a:lstStyle/>
          <a:p>
            <a:r>
              <a:rPr lang="en-US"/>
              <a:t>Nov 2016</a:t>
            </a:r>
          </a:p>
        </p:txBody>
      </p:sp>
    </p:spTree>
    <p:extLst>
      <p:ext uri="{BB962C8B-B14F-4D97-AF65-F5344CB8AC3E}">
        <p14:creationId xmlns:p14="http://schemas.microsoft.com/office/powerpoint/2010/main" val="1495494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 related 3GPP RAN4 IEEE 802.11 activity</a:t>
            </a:r>
          </a:p>
        </p:txBody>
      </p:sp>
      <p:sp>
        <p:nvSpPr>
          <p:cNvPr id="3" name="Content Placeholder 2"/>
          <p:cNvSpPr>
            <a:spLocks noGrp="1"/>
          </p:cNvSpPr>
          <p:nvPr>
            <p:ph idx="1"/>
          </p:nvPr>
        </p:nvSpPr>
        <p:spPr/>
        <p:txBody>
          <a:bodyPr/>
          <a:lstStyle/>
          <a:p>
            <a:pPr marL="0" indent="0">
              <a:buNone/>
            </a:pPr>
            <a:r>
              <a:rPr lang="en-US" dirty="0"/>
              <a:t>RSSI measurements</a:t>
            </a:r>
          </a:p>
          <a:p>
            <a:pPr marL="0" indent="0">
              <a:buNone/>
            </a:pPr>
            <a:endParaRPr lang="en-US" dirty="0">
              <a:hlinkClick r:id="rId2"/>
            </a:endParaRPr>
          </a:p>
          <a:p>
            <a:r>
              <a:rPr lang="en-US" dirty="0" err="1"/>
              <a:t>BeaconRSSI</a:t>
            </a:r>
            <a:r>
              <a:rPr lang="en-US" dirty="0"/>
              <a:t> measurements 15/1429r1</a:t>
            </a:r>
          </a:p>
          <a:p>
            <a:pPr lvl="1"/>
            <a:r>
              <a:rPr lang="en-US" dirty="0">
                <a:hlinkClick r:id="rId2"/>
              </a:rPr>
              <a:t>https://mentor.ieee.org/802.11/dcn/15/11-15-1429-01-0000-liaison-response-to-3gpp-r4-156870.docx</a:t>
            </a:r>
            <a:r>
              <a:rPr lang="en-US" dirty="0"/>
              <a:t> </a:t>
            </a:r>
          </a:p>
          <a:p>
            <a:r>
              <a:rPr lang="en-US" dirty="0"/>
              <a:t>Measure RSSI on other frames 15/1430r2</a:t>
            </a:r>
          </a:p>
          <a:p>
            <a:pPr lvl="1"/>
            <a:r>
              <a:rPr lang="en-US" dirty="0">
                <a:hlinkClick r:id="rId3"/>
              </a:rPr>
              <a:t>https://mentor.ieee.org/802.11/dcn/15/11-15-1430-02-0000-liaison-response-to-3gpp-r4-156886.docx</a:t>
            </a:r>
            <a:r>
              <a:rPr lang="en-US" dirty="0"/>
              <a:t> </a:t>
            </a:r>
          </a:p>
          <a:p>
            <a:endParaRPr lang="en-US" dirty="0"/>
          </a:p>
        </p:txBody>
      </p:sp>
      <p:sp>
        <p:nvSpPr>
          <p:cNvPr id="4" name="Date Placeholder 3"/>
          <p:cNvSpPr>
            <a:spLocks noGrp="1"/>
          </p:cNvSpPr>
          <p:nvPr>
            <p:ph type="dt" sz="half" idx="10"/>
          </p:nvPr>
        </p:nvSpPr>
        <p:spPr/>
        <p:txBody>
          <a:bodyPr/>
          <a:lstStyle/>
          <a:p>
            <a:pPr>
              <a:defRPr/>
            </a:pPr>
            <a:r>
              <a:rPr lang="en-US"/>
              <a:t>Nov 2016</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3</a:t>
            </a:fld>
            <a:endParaRPr lang="en-US"/>
          </a:p>
        </p:txBody>
      </p:sp>
    </p:spTree>
    <p:extLst>
      <p:ext uri="{BB962C8B-B14F-4D97-AF65-F5344CB8AC3E}">
        <p14:creationId xmlns:p14="http://schemas.microsoft.com/office/powerpoint/2010/main" val="2198236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a:t>Slide </a:t>
            </a:r>
            <a:fld id="{A9C0966F-FF4E-453D-A652-D2F3414DF627}" type="slidenum">
              <a:rPr lang="en-US" smtClean="0"/>
              <a:pPr/>
              <a:t>4</a:t>
            </a:fld>
            <a:endParaRPr lang="en-US"/>
          </a:p>
        </p:txBody>
      </p:sp>
      <p:sp>
        <p:nvSpPr>
          <p:cNvPr id="17411" name="Rectangle 2"/>
          <p:cNvSpPr>
            <a:spLocks noGrp="1" noChangeArrowheads="1"/>
          </p:cNvSpPr>
          <p:nvPr>
            <p:ph type="title"/>
          </p:nvPr>
        </p:nvSpPr>
        <p:spPr>
          <a:xfrm>
            <a:off x="685800" y="685800"/>
            <a:ext cx="7772400" cy="685800"/>
          </a:xfrm>
        </p:spPr>
        <p:txBody>
          <a:bodyPr/>
          <a:lstStyle/>
          <a:p>
            <a:r>
              <a:rPr lang="en-US" dirty="0"/>
              <a:t>Text of LS R4-164767</a:t>
            </a:r>
          </a:p>
        </p:txBody>
      </p:sp>
      <p:sp>
        <p:nvSpPr>
          <p:cNvPr id="17412" name="Rectangle 3"/>
          <p:cNvSpPr>
            <a:spLocks noGrp="1" noChangeArrowheads="1"/>
          </p:cNvSpPr>
          <p:nvPr>
            <p:ph type="body" idx="1"/>
          </p:nvPr>
        </p:nvSpPr>
        <p:spPr>
          <a:xfrm>
            <a:off x="685800" y="1444625"/>
            <a:ext cx="7772400" cy="4956175"/>
          </a:xfrm>
        </p:spPr>
        <p:txBody>
          <a:bodyPr/>
          <a:lstStyle/>
          <a:p>
            <a:r>
              <a:rPr lang="en-GB" sz="1400" dirty="0"/>
              <a:t>1. Overall Description:</a:t>
            </a:r>
            <a:endParaRPr lang="en-US" sz="1400" dirty="0"/>
          </a:p>
          <a:p>
            <a:r>
              <a:rPr lang="en-GB" sz="1400" dirty="0"/>
              <a:t>In order to verify E-UTRAN-WLAN measurement reporting delay, RAN4 has agreed two test cases: one for E-UTRAN FDD-WLAN interworking case another one for E-UTRAN TDD-WLAN interworking case [3GPP R4-163519]. These tests will be introduced in 3GPP TS 36.133, Rel-13. The corresponding conformance tests will be defined by RAN5 in their conformance test specifications.  </a:t>
            </a:r>
            <a:endParaRPr lang="en-US" sz="1400" dirty="0"/>
          </a:p>
          <a:p>
            <a:r>
              <a:rPr lang="en-GB" sz="1400" dirty="0"/>
              <a:t>Another set of test cases to define WLAN RSSI measurement accuracy tests were presented for approval in [3GPP R4-163518]. But due to lack of consensus in RAN4, these tests cases were not agreed. However </a:t>
            </a:r>
            <a:r>
              <a:rPr lang="en-GB" sz="1400" dirty="0">
                <a:solidFill>
                  <a:srgbClr val="FF0000"/>
                </a:solidFill>
              </a:rPr>
              <a:t>RAN4 recommends that WLAN RSSI accuracy tests are defined in at least IEEE 802.11 specifications. </a:t>
            </a:r>
            <a:endParaRPr lang="en-US" sz="1400" dirty="0"/>
          </a:p>
          <a:p>
            <a:r>
              <a:rPr lang="en-GB" sz="1400" dirty="0"/>
              <a:t>RAN4 therefore requests IEEE 802.11 WG and WIFI Alliance </a:t>
            </a:r>
            <a:r>
              <a:rPr lang="en-GB" sz="1400" dirty="0">
                <a:solidFill>
                  <a:srgbClr val="FF0000"/>
                </a:solidFill>
              </a:rPr>
              <a:t>to specify WLAN RSSI measurement accuracy test cases in their specifications</a:t>
            </a:r>
            <a:r>
              <a:rPr lang="en-GB" sz="1400" dirty="0"/>
              <a:t>.</a:t>
            </a:r>
            <a:endParaRPr lang="en-US" sz="1400" dirty="0"/>
          </a:p>
          <a:p>
            <a:r>
              <a:rPr lang="en-GB" sz="1400" dirty="0"/>
              <a:t> </a:t>
            </a:r>
            <a:endParaRPr lang="en-US" sz="1400" dirty="0"/>
          </a:p>
          <a:p>
            <a:r>
              <a:rPr lang="en-GB" sz="1400" dirty="0"/>
              <a:t>2. Actions:</a:t>
            </a:r>
            <a:endParaRPr lang="en-US" sz="1400" dirty="0"/>
          </a:p>
          <a:p>
            <a:r>
              <a:rPr lang="en-GB" sz="1400" dirty="0"/>
              <a:t>To IEEE 802.11 and </a:t>
            </a:r>
            <a:r>
              <a:rPr lang="en-GB" sz="1400" dirty="0" err="1"/>
              <a:t>WiFi</a:t>
            </a:r>
            <a:r>
              <a:rPr lang="en-GB" sz="1400" dirty="0"/>
              <a:t> Alliance:</a:t>
            </a:r>
            <a:endParaRPr lang="en-US" sz="1400" dirty="0"/>
          </a:p>
          <a:p>
            <a:r>
              <a:rPr lang="en-GB" sz="2000" dirty="0"/>
              <a:t>ACTION: 	RAN4 kindly requests IEEE 802.11 WG and WIFI Alliance </a:t>
            </a:r>
            <a:r>
              <a:rPr lang="en-GB" sz="2000" dirty="0">
                <a:solidFill>
                  <a:srgbClr val="FF0000"/>
                </a:solidFill>
              </a:rPr>
              <a:t>to specify WLAN RSSI measurement accuracy test cases in their specifications.</a:t>
            </a:r>
            <a:endParaRPr lang="en-US" sz="2000" dirty="0">
              <a:solidFill>
                <a:srgbClr val="FF0000"/>
              </a:solidFill>
            </a:endParaRPr>
          </a:p>
          <a:p>
            <a:endParaRPr lang="en-US" dirty="0"/>
          </a:p>
        </p:txBody>
      </p:sp>
      <p:sp>
        <p:nvSpPr>
          <p:cNvPr id="17413" name="Footer Placeholder 5"/>
          <p:cNvSpPr>
            <a:spLocks noGrp="1"/>
          </p:cNvSpPr>
          <p:nvPr>
            <p:ph type="ftr" sz="quarter" idx="11"/>
          </p:nvPr>
        </p:nvSpPr>
        <p:spPr>
          <a:noFill/>
        </p:spPr>
        <p:txBody>
          <a:bodyPr/>
          <a:lstStyle/>
          <a:p>
            <a:r>
              <a:rPr lang="en-US"/>
              <a:t>Peter Ecclesine (Self)</a:t>
            </a:r>
          </a:p>
        </p:txBody>
      </p:sp>
      <p:sp>
        <p:nvSpPr>
          <p:cNvPr id="17414" name="Date Placeholder 5"/>
          <p:cNvSpPr>
            <a:spLocks noGrp="1"/>
          </p:cNvSpPr>
          <p:nvPr>
            <p:ph type="dt" sz="quarter" idx="10"/>
          </p:nvPr>
        </p:nvSpPr>
        <p:spPr>
          <a:noFill/>
        </p:spPr>
        <p:txBody>
          <a:bodyPr/>
          <a:lstStyle/>
          <a:p>
            <a:r>
              <a:rPr lang="en-US"/>
              <a:t>Nov 2016</a:t>
            </a:r>
          </a:p>
        </p:txBody>
      </p:sp>
    </p:spTree>
    <p:extLst>
      <p:ext uri="{BB962C8B-B14F-4D97-AF65-F5344CB8AC3E}">
        <p14:creationId xmlns:p14="http://schemas.microsoft.com/office/powerpoint/2010/main" val="1744333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a:t>Slide </a:t>
            </a:r>
            <a:fld id="{47E796F5-5253-41EA-82B0-28826C328533}" type="slidenum">
              <a:rPr lang="en-US" smtClean="0"/>
              <a:pPr/>
              <a:t>5</a:t>
            </a:fld>
            <a:endParaRPr lang="en-US"/>
          </a:p>
        </p:txBody>
      </p:sp>
      <p:sp>
        <p:nvSpPr>
          <p:cNvPr id="18435" name="Rectangle 2"/>
          <p:cNvSpPr>
            <a:spLocks noGrp="1" noChangeArrowheads="1"/>
          </p:cNvSpPr>
          <p:nvPr>
            <p:ph type="title"/>
          </p:nvPr>
        </p:nvSpPr>
        <p:spPr>
          <a:xfrm>
            <a:off x="685800" y="381000"/>
            <a:ext cx="7772400" cy="1066800"/>
          </a:xfrm>
        </p:spPr>
        <p:txBody>
          <a:bodyPr/>
          <a:lstStyle/>
          <a:p>
            <a:r>
              <a:rPr lang="en-US" dirty="0"/>
              <a:t>3GPP TS References</a:t>
            </a:r>
          </a:p>
        </p:txBody>
      </p:sp>
      <p:sp>
        <p:nvSpPr>
          <p:cNvPr id="18436" name="Rectangle 3"/>
          <p:cNvSpPr>
            <a:spLocks noGrp="1" noChangeArrowheads="1"/>
          </p:cNvSpPr>
          <p:nvPr>
            <p:ph type="body" idx="1"/>
          </p:nvPr>
        </p:nvSpPr>
        <p:spPr>
          <a:xfrm>
            <a:off x="685800" y="1143000"/>
            <a:ext cx="7772400" cy="5715000"/>
          </a:xfrm>
        </p:spPr>
        <p:txBody>
          <a:bodyPr/>
          <a:lstStyle/>
          <a:p>
            <a:pPr>
              <a:lnSpc>
                <a:spcPct val="80000"/>
              </a:lnSpc>
              <a:defRPr/>
            </a:pPr>
            <a:r>
              <a:rPr lang="en-US" sz="1400" dirty="0"/>
              <a:t>TS  36.133</a:t>
            </a:r>
          </a:p>
          <a:p>
            <a:r>
              <a:rPr lang="en-GB" sz="1400" dirty="0"/>
              <a:t>9.7.1	WLAN RSSI</a:t>
            </a:r>
            <a:endParaRPr lang="en-US" sz="1400" dirty="0"/>
          </a:p>
          <a:p>
            <a:r>
              <a:rPr lang="en-GB" sz="1400" dirty="0"/>
              <a:t>NOTE:	This measurement is for access network selection and traffic steering between E-UTRAN and WLAN.</a:t>
            </a:r>
            <a:endParaRPr lang="en-US" sz="1400" dirty="0"/>
          </a:p>
          <a:p>
            <a:r>
              <a:rPr lang="en-GB" sz="1400" dirty="0"/>
              <a:t>The requirements in this clause are valid for terminals supporting this capability.</a:t>
            </a:r>
            <a:endParaRPr lang="en-US" sz="1400" dirty="0"/>
          </a:p>
          <a:p>
            <a:r>
              <a:rPr lang="en-GB" sz="1400" dirty="0"/>
              <a:t>WLAN RSSI defined in sub-clause 5.1.16 of [4] shall meet the performance requirement defined in [32].</a:t>
            </a:r>
          </a:p>
          <a:p>
            <a:r>
              <a:rPr lang="en-GB" sz="1400" dirty="0"/>
              <a:t>[4]	3GPP TS 36.214: "Evolved Universal Terrestrial Radio Access (E-UTRA); Physical layer; Measurements"</a:t>
            </a:r>
            <a:endParaRPr lang="en-US" sz="1400" dirty="0"/>
          </a:p>
          <a:p>
            <a:r>
              <a:rPr lang="en-GB" sz="1400" dirty="0"/>
              <a:t>[32]	IEEE Standard 802.11: Wireless LAN Medium Access Control (MAC) and Physical Layer (PHY) Specifications.</a:t>
            </a:r>
            <a:endParaRPr lang="en-US" sz="1400" dirty="0"/>
          </a:p>
          <a:p>
            <a:pPr>
              <a:lnSpc>
                <a:spcPct val="80000"/>
              </a:lnSpc>
              <a:buFontTx/>
              <a:buNone/>
              <a:defRPr/>
            </a:pPr>
            <a:endParaRPr lang="en-US" sz="1000" dirty="0"/>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a:t>Peter Ecclesine (Self)</a:t>
            </a:r>
          </a:p>
        </p:txBody>
      </p:sp>
      <p:sp>
        <p:nvSpPr>
          <p:cNvPr id="18439" name="Date Placeholder 6"/>
          <p:cNvSpPr>
            <a:spLocks noGrp="1"/>
          </p:cNvSpPr>
          <p:nvPr>
            <p:ph type="dt" sz="quarter" idx="10"/>
          </p:nvPr>
        </p:nvSpPr>
        <p:spPr>
          <a:noFill/>
        </p:spPr>
        <p:txBody>
          <a:bodyPr/>
          <a:lstStyle/>
          <a:p>
            <a:r>
              <a:rPr lang="en-US"/>
              <a:t>Nov 2016</a:t>
            </a:r>
          </a:p>
        </p:txBody>
      </p:sp>
    </p:spTree>
    <p:extLst>
      <p:ext uri="{BB962C8B-B14F-4D97-AF65-F5344CB8AC3E}">
        <p14:creationId xmlns:p14="http://schemas.microsoft.com/office/powerpoint/2010/main" val="4199236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381000"/>
            <a:ext cx="7772400" cy="1066800"/>
          </a:xfrm>
        </p:spPr>
        <p:txBody>
          <a:bodyPr/>
          <a:lstStyle/>
          <a:p>
            <a:r>
              <a:rPr lang="en-US" dirty="0"/>
              <a:t>3GPP R4-163519 </a:t>
            </a:r>
            <a:r>
              <a:rPr lang="en-GB" dirty="0"/>
              <a:t>Table A.8.25.1.1-1</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7379625"/>
              </p:ext>
            </p:extLst>
          </p:nvPr>
        </p:nvGraphicFramePr>
        <p:xfrm>
          <a:off x="381001" y="1207313"/>
          <a:ext cx="8088311" cy="3974285"/>
        </p:xfrm>
        <a:graphic>
          <a:graphicData uri="http://schemas.openxmlformats.org/drawingml/2006/table">
            <a:tbl>
              <a:tblPr>
                <a:tableStyleId>{5C22544A-7EE6-4342-B048-85BDC9FD1C3A}</a:tableStyleId>
              </a:tblPr>
              <a:tblGrid>
                <a:gridCol w="1118779">
                  <a:extLst>
                    <a:ext uri="{9D8B030D-6E8A-4147-A177-3AD203B41FA5}">
                      <a16:colId xmlns:a16="http://schemas.microsoft.com/office/drawing/2014/main" val="164803907"/>
                    </a:ext>
                  </a:extLst>
                </a:gridCol>
                <a:gridCol w="1107362">
                  <a:extLst>
                    <a:ext uri="{9D8B030D-6E8A-4147-A177-3AD203B41FA5}">
                      <a16:colId xmlns:a16="http://schemas.microsoft.com/office/drawing/2014/main" val="2490201319"/>
                    </a:ext>
                  </a:extLst>
                </a:gridCol>
                <a:gridCol w="593637">
                  <a:extLst>
                    <a:ext uri="{9D8B030D-6E8A-4147-A177-3AD203B41FA5}">
                      <a16:colId xmlns:a16="http://schemas.microsoft.com/office/drawing/2014/main" val="1475120737"/>
                    </a:ext>
                  </a:extLst>
                </a:gridCol>
                <a:gridCol w="816252">
                  <a:extLst>
                    <a:ext uri="{9D8B030D-6E8A-4147-A177-3AD203B41FA5}">
                      <a16:colId xmlns:a16="http://schemas.microsoft.com/office/drawing/2014/main" val="832122446"/>
                    </a:ext>
                  </a:extLst>
                </a:gridCol>
                <a:gridCol w="4452281">
                  <a:extLst>
                    <a:ext uri="{9D8B030D-6E8A-4147-A177-3AD203B41FA5}">
                      <a16:colId xmlns:a16="http://schemas.microsoft.com/office/drawing/2014/main" val="2107779127"/>
                    </a:ext>
                  </a:extLst>
                </a:gridCol>
              </a:tblGrid>
              <a:tr h="424138">
                <a:tc gridSpan="2">
                  <a:txBody>
                    <a:bodyPr/>
                    <a:lstStyle/>
                    <a:p>
                      <a:pPr marL="0" marR="0" algn="ctr" fontAlgn="base" hangingPunct="0">
                        <a:spcBef>
                          <a:spcPts val="0"/>
                        </a:spcBef>
                        <a:spcAft>
                          <a:spcPts val="0"/>
                        </a:spcAft>
                      </a:pPr>
                      <a:r>
                        <a:rPr lang="en-GB" sz="1200" b="1" dirty="0">
                          <a:effectLst/>
                        </a:rPr>
                        <a:t>Parameter</a:t>
                      </a:r>
                      <a:endParaRPr lang="en-US" sz="1400" b="1" dirty="0">
                        <a:effectLst/>
                        <a:latin typeface="Times New Roman" panose="02020603050405020304" pitchFamily="18" charset="0"/>
                        <a:ea typeface="Times New Roman" panose="02020603050405020304" pitchFamily="18" charset="0"/>
                      </a:endParaRPr>
                    </a:p>
                  </a:txBody>
                  <a:tcPr marL="29298" marR="29298" marT="0" marB="0"/>
                </a:tc>
                <a:tc hMerge="1">
                  <a:txBody>
                    <a:bodyPr/>
                    <a:lstStyle/>
                    <a:p>
                      <a:endParaRPr lang="en-US"/>
                    </a:p>
                  </a:txBody>
                  <a:tcPr/>
                </a:tc>
                <a:tc>
                  <a:txBody>
                    <a:bodyPr/>
                    <a:lstStyle/>
                    <a:p>
                      <a:pPr marL="0" marR="0" algn="ctr" fontAlgn="base" hangingPunct="0">
                        <a:spcBef>
                          <a:spcPts val="0"/>
                        </a:spcBef>
                        <a:spcAft>
                          <a:spcPts val="0"/>
                        </a:spcAft>
                      </a:pPr>
                      <a:r>
                        <a:rPr lang="en-GB" sz="1200" b="1" dirty="0">
                          <a:effectLst/>
                        </a:rPr>
                        <a:t>Unit</a:t>
                      </a:r>
                      <a:endParaRPr lang="en-US" sz="1400" b="1" dirty="0">
                        <a:effectLst/>
                        <a:latin typeface="Times New Roman" panose="02020603050405020304" pitchFamily="18" charset="0"/>
                        <a:ea typeface="Times New Roman" panose="02020603050405020304" pitchFamily="18" charset="0"/>
                      </a:endParaRPr>
                    </a:p>
                  </a:txBody>
                  <a:tcPr marL="29298" marR="29298" marT="0" marB="0"/>
                </a:tc>
                <a:tc>
                  <a:txBody>
                    <a:bodyPr/>
                    <a:lstStyle/>
                    <a:p>
                      <a:pPr marL="0" marR="0" algn="ctr" fontAlgn="base" hangingPunct="0">
                        <a:spcBef>
                          <a:spcPts val="0"/>
                        </a:spcBef>
                        <a:spcAft>
                          <a:spcPts val="0"/>
                        </a:spcAft>
                      </a:pPr>
                      <a:r>
                        <a:rPr lang="en-GB" sz="1200" b="1" dirty="0">
                          <a:effectLst/>
                        </a:rPr>
                        <a:t>Value</a:t>
                      </a:r>
                      <a:endParaRPr lang="en-US" sz="1400" b="1" dirty="0">
                        <a:effectLst/>
                        <a:latin typeface="Times New Roman" panose="02020603050405020304" pitchFamily="18" charset="0"/>
                        <a:ea typeface="Times New Roman" panose="02020603050405020304" pitchFamily="18" charset="0"/>
                      </a:endParaRPr>
                    </a:p>
                  </a:txBody>
                  <a:tcPr marL="29298" marR="29298" marT="0" marB="0"/>
                </a:tc>
                <a:tc>
                  <a:txBody>
                    <a:bodyPr/>
                    <a:lstStyle/>
                    <a:p>
                      <a:pPr marL="0" marR="0" algn="ctr" fontAlgn="base" hangingPunct="0">
                        <a:spcBef>
                          <a:spcPts val="0"/>
                        </a:spcBef>
                        <a:spcAft>
                          <a:spcPts val="0"/>
                        </a:spcAft>
                      </a:pPr>
                      <a:r>
                        <a:rPr lang="en-GB" sz="1200" b="1" dirty="0">
                          <a:effectLst/>
                        </a:rPr>
                        <a:t>Comment</a:t>
                      </a:r>
                      <a:endParaRPr lang="en-US" sz="1400" b="1" dirty="0">
                        <a:effectLst/>
                        <a:latin typeface="Times New Roman" panose="02020603050405020304" pitchFamily="18" charset="0"/>
                        <a:ea typeface="Times New Roman" panose="02020603050405020304" pitchFamily="18" charset="0"/>
                      </a:endParaRPr>
                    </a:p>
                  </a:txBody>
                  <a:tcPr marL="29298" marR="29298" marT="0" marB="0"/>
                </a:tc>
                <a:extLst>
                  <a:ext uri="{0D108BD9-81ED-4DB2-BD59-A6C34878D82A}">
                    <a16:rowId xmlns:a16="http://schemas.microsoft.com/office/drawing/2014/main" val="2862853676"/>
                  </a:ext>
                </a:extLst>
              </a:tr>
              <a:tr h="200879">
                <a:tc gridSpan="2">
                  <a:txBody>
                    <a:bodyPr/>
                    <a:lstStyle/>
                    <a:p>
                      <a:pPr marL="0" marR="0" fontAlgn="base" hangingPunct="0">
                        <a:spcBef>
                          <a:spcPts val="0"/>
                        </a:spcBef>
                        <a:spcAft>
                          <a:spcPts val="0"/>
                        </a:spcAft>
                      </a:pPr>
                      <a:r>
                        <a:rPr lang="en-GB" sz="1000" dirty="0">
                          <a:effectLst/>
                          <a:latin typeface="Arial" panose="020B0604020202020204" pitchFamily="34" charset="0"/>
                          <a:cs typeface="Arial" panose="020B0604020202020204" pitchFamily="34" charset="0"/>
                        </a:rPr>
                        <a:t>Active cell</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tc>
                <a:tc hMerge="1">
                  <a:txBody>
                    <a:bodyPr/>
                    <a:lstStyle/>
                    <a:p>
                      <a:endParaRPr lang="en-US"/>
                    </a:p>
                  </a:txBody>
                  <a:tcPr/>
                </a:tc>
                <a:tc>
                  <a:txBody>
                    <a:bodyPr/>
                    <a:lstStyle/>
                    <a:p>
                      <a:pPr marL="0" marR="0" fontAlgn="base" hangingPunct="0">
                        <a:spcBef>
                          <a:spcPts val="0"/>
                        </a:spcBef>
                        <a:spcAft>
                          <a:spcPts val="0"/>
                        </a:spcAft>
                      </a:pPr>
                      <a:r>
                        <a:rPr lang="en-GB" sz="1000">
                          <a:effectLst/>
                          <a:latin typeface="Arial" panose="020B0604020202020204" pitchFamily="34" charset="0"/>
                          <a:cs typeface="Arial" panose="020B0604020202020204" pitchFamily="34" charset="0"/>
                        </a:rPr>
                        <a:t> </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tc>
                <a:tc>
                  <a:txBody>
                    <a:bodyPr/>
                    <a:lstStyle/>
                    <a:p>
                      <a:pPr marL="0" marR="0" algn="ctr" fontAlgn="base" hangingPunct="0">
                        <a:spcBef>
                          <a:spcPts val="0"/>
                        </a:spcBef>
                        <a:spcAft>
                          <a:spcPts val="0"/>
                        </a:spcAft>
                      </a:pPr>
                      <a:r>
                        <a:rPr lang="en-GB" sz="1000" dirty="0">
                          <a:effectLst/>
                          <a:latin typeface="Arial" panose="020B0604020202020204" pitchFamily="34" charset="0"/>
                          <a:cs typeface="Arial" panose="020B0604020202020204" pitchFamily="34" charset="0"/>
                        </a:rPr>
                        <a:t>Cell 1</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tc>
                <a:tc>
                  <a:txBody>
                    <a:bodyPr/>
                    <a:lstStyle/>
                    <a:p>
                      <a:pPr marL="0" marR="0" fontAlgn="base" hangingPunct="0">
                        <a:spcBef>
                          <a:spcPts val="0"/>
                        </a:spcBef>
                        <a:spcAft>
                          <a:spcPts val="0"/>
                        </a:spcAft>
                      </a:pPr>
                      <a:r>
                        <a:rPr lang="en-GB" sz="1000">
                          <a:effectLst/>
                          <a:latin typeface="Arial" panose="020B0604020202020204" pitchFamily="34" charset="0"/>
                          <a:cs typeface="Arial" panose="020B0604020202020204" pitchFamily="34" charset="0"/>
                        </a:rPr>
                        <a:t>Cell 1 is on E-UTRA RF channel number 1.</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tc>
                <a:extLst>
                  <a:ext uri="{0D108BD9-81ED-4DB2-BD59-A6C34878D82A}">
                    <a16:rowId xmlns:a16="http://schemas.microsoft.com/office/drawing/2014/main" val="1252582978"/>
                  </a:ext>
                </a:extLst>
              </a:tr>
              <a:tr h="251099">
                <a:tc gridSpan="2">
                  <a:txBody>
                    <a:bodyPr/>
                    <a:lstStyle/>
                    <a:p>
                      <a:pPr marL="0" marR="0" fontAlgn="base" hangingPunct="0">
                        <a:spcBef>
                          <a:spcPts val="0"/>
                        </a:spcBef>
                        <a:spcAft>
                          <a:spcPts val="0"/>
                        </a:spcAft>
                      </a:pPr>
                      <a:r>
                        <a:rPr lang="en-GB" sz="1000" dirty="0">
                          <a:effectLst/>
                          <a:latin typeface="Arial" panose="020B0604020202020204" pitchFamily="34" charset="0"/>
                          <a:cs typeface="Arial" panose="020B0604020202020204" pitchFamily="34" charset="0"/>
                        </a:rPr>
                        <a:t>Neighbour cell</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tc>
                <a:tc hMerge="1">
                  <a:txBody>
                    <a:bodyPr/>
                    <a:lstStyle/>
                    <a:p>
                      <a:endParaRPr lang="en-US"/>
                    </a:p>
                  </a:txBody>
                  <a:tcPr/>
                </a:tc>
                <a:tc>
                  <a:txBody>
                    <a:bodyPr/>
                    <a:lstStyle/>
                    <a:p>
                      <a:pPr marL="0" marR="0" fontAlgn="base" hangingPunct="0">
                        <a:spcBef>
                          <a:spcPts val="0"/>
                        </a:spcBef>
                        <a:spcAft>
                          <a:spcPts val="0"/>
                        </a:spcAft>
                      </a:pPr>
                      <a:r>
                        <a:rPr lang="en-GB" sz="1000">
                          <a:effectLst/>
                          <a:latin typeface="Arial" panose="020B0604020202020204" pitchFamily="34" charset="0"/>
                          <a:cs typeface="Arial" panose="020B0604020202020204" pitchFamily="34" charset="0"/>
                        </a:rPr>
                        <a:t> </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tc>
                <a:tc>
                  <a:txBody>
                    <a:bodyPr/>
                    <a:lstStyle/>
                    <a:p>
                      <a:pPr marL="0" marR="0" algn="ctr" fontAlgn="base" hangingPunct="0">
                        <a:spcBef>
                          <a:spcPts val="0"/>
                        </a:spcBef>
                        <a:spcAft>
                          <a:spcPts val="0"/>
                        </a:spcAft>
                      </a:pPr>
                      <a:r>
                        <a:rPr lang="en-GB" sz="1000">
                          <a:effectLst/>
                          <a:latin typeface="Arial" panose="020B0604020202020204" pitchFamily="34" charset="0"/>
                          <a:cs typeface="Arial" panose="020B0604020202020204" pitchFamily="34" charset="0"/>
                        </a:rPr>
                        <a:t>Cell 2 (AP)</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tc>
                <a:tc>
                  <a:txBody>
                    <a:bodyPr/>
                    <a:lstStyle/>
                    <a:p>
                      <a:pPr marL="0" marR="0" fontAlgn="base" hangingPunct="0">
                        <a:spcBef>
                          <a:spcPts val="0"/>
                        </a:spcBef>
                        <a:spcAft>
                          <a:spcPts val="0"/>
                        </a:spcAft>
                      </a:pPr>
                      <a:r>
                        <a:rPr lang="en-GB" sz="1000">
                          <a:effectLst/>
                          <a:latin typeface="Arial" panose="020B0604020202020204" pitchFamily="34" charset="0"/>
                          <a:cs typeface="Arial" panose="020B0604020202020204" pitchFamily="34" charset="0"/>
                        </a:rPr>
                        <a:t>Cell 2 (WLAN AP) is on WLAN RF channel number 1.</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tc>
                <a:extLst>
                  <a:ext uri="{0D108BD9-81ED-4DB2-BD59-A6C34878D82A}">
                    <a16:rowId xmlns:a16="http://schemas.microsoft.com/office/drawing/2014/main" val="3256326049"/>
                  </a:ext>
                </a:extLst>
              </a:tr>
              <a:tr h="177493">
                <a:tc gridSpan="2">
                  <a:txBody>
                    <a:bodyPr/>
                    <a:lstStyle/>
                    <a:p>
                      <a:pPr marL="0" marR="0" fontAlgn="base" hangingPunct="0">
                        <a:spcBef>
                          <a:spcPts val="0"/>
                        </a:spcBef>
                        <a:spcAft>
                          <a:spcPts val="0"/>
                        </a:spcAft>
                      </a:pPr>
                      <a:r>
                        <a:rPr lang="en-GB" sz="1000" dirty="0">
                          <a:effectLst/>
                          <a:latin typeface="Arial" panose="020B0604020202020204" pitchFamily="34" charset="0"/>
                          <a:cs typeface="Arial" panose="020B0604020202020204" pitchFamily="34" charset="0"/>
                        </a:rPr>
                        <a:t>CP length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tc>
                <a:tc hMerge="1">
                  <a:txBody>
                    <a:bodyPr/>
                    <a:lstStyle/>
                    <a:p>
                      <a:endParaRPr lang="en-US"/>
                    </a:p>
                  </a:txBody>
                  <a:tcPr/>
                </a:tc>
                <a:tc>
                  <a:txBody>
                    <a:bodyPr/>
                    <a:lstStyle/>
                    <a:p>
                      <a:pPr marL="0" marR="0" fontAlgn="base" hangingPunct="0">
                        <a:spcBef>
                          <a:spcPts val="0"/>
                        </a:spcBef>
                        <a:spcAft>
                          <a:spcPts val="0"/>
                        </a:spcAft>
                      </a:pPr>
                      <a:r>
                        <a:rPr lang="en-GB" sz="1000">
                          <a:effectLst/>
                          <a:latin typeface="Arial" panose="020B0604020202020204" pitchFamily="34" charset="0"/>
                          <a:cs typeface="Arial" panose="020B0604020202020204" pitchFamily="34" charset="0"/>
                        </a:rPr>
                        <a:t> </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tc>
                <a:tc>
                  <a:txBody>
                    <a:bodyPr/>
                    <a:lstStyle/>
                    <a:p>
                      <a:pPr marL="0" marR="0" algn="ctr" fontAlgn="base" hangingPunct="0">
                        <a:spcBef>
                          <a:spcPts val="0"/>
                        </a:spcBef>
                        <a:spcAft>
                          <a:spcPts val="0"/>
                        </a:spcAft>
                      </a:pPr>
                      <a:r>
                        <a:rPr lang="en-GB" sz="1000" dirty="0">
                          <a:effectLst/>
                          <a:latin typeface="Arial" panose="020B0604020202020204" pitchFamily="34" charset="0"/>
                          <a:cs typeface="Arial" panose="020B0604020202020204" pitchFamily="34" charset="0"/>
                        </a:rPr>
                        <a:t>Normal</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tc>
                <a:tc>
                  <a:txBody>
                    <a:bodyPr/>
                    <a:lstStyle/>
                    <a:p>
                      <a:pPr marL="0" marR="0" fontAlgn="base" hangingPunct="0">
                        <a:spcBef>
                          <a:spcPts val="0"/>
                        </a:spcBef>
                        <a:spcAft>
                          <a:spcPts val="0"/>
                        </a:spcAft>
                      </a:pPr>
                      <a:r>
                        <a:rPr lang="en-GB" sz="1000">
                          <a:effectLst/>
                          <a:latin typeface="Arial" panose="020B0604020202020204" pitchFamily="34" charset="0"/>
                          <a:cs typeface="Arial" panose="020B0604020202020204" pitchFamily="34" charset="0"/>
                        </a:rPr>
                        <a:t>Applicable to cell 1</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tc>
                <a:extLst>
                  <a:ext uri="{0D108BD9-81ED-4DB2-BD59-A6C34878D82A}">
                    <a16:rowId xmlns:a16="http://schemas.microsoft.com/office/drawing/2014/main" val="2599587502"/>
                  </a:ext>
                </a:extLst>
              </a:tr>
              <a:tr h="251099">
                <a:tc gridSpan="2">
                  <a:txBody>
                    <a:bodyPr/>
                    <a:lstStyle/>
                    <a:p>
                      <a:pPr marL="0" marR="0" fontAlgn="base" hangingPunct="0">
                        <a:spcBef>
                          <a:spcPts val="0"/>
                        </a:spcBef>
                        <a:spcAft>
                          <a:spcPts val="0"/>
                        </a:spcAft>
                      </a:pPr>
                      <a:r>
                        <a:rPr lang="it-IT" sz="1000">
                          <a:effectLst/>
                          <a:latin typeface="Arial" panose="020B0604020202020204" pitchFamily="34" charset="0"/>
                          <a:cs typeface="Arial" panose="020B0604020202020204" pitchFamily="34" charset="0"/>
                        </a:rPr>
                        <a:t>E-UTRA RF Channel Number</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tc>
                <a:tc hMerge="1">
                  <a:txBody>
                    <a:bodyPr/>
                    <a:lstStyle/>
                    <a:p>
                      <a:endParaRPr lang="en-US"/>
                    </a:p>
                  </a:txBody>
                  <a:tcPr/>
                </a:tc>
                <a:tc>
                  <a:txBody>
                    <a:bodyPr/>
                    <a:lstStyle/>
                    <a:p>
                      <a:pPr marL="0" marR="0" algn="ctr" fontAlgn="base" hangingPunct="0">
                        <a:spcBef>
                          <a:spcPts val="0"/>
                        </a:spcBef>
                        <a:spcAft>
                          <a:spcPts val="0"/>
                        </a:spcAft>
                      </a:pPr>
                      <a:r>
                        <a:rPr lang="it-IT" sz="1000">
                          <a:effectLst/>
                          <a:latin typeface="Arial" panose="020B0604020202020204" pitchFamily="34" charset="0"/>
                          <a:cs typeface="Arial" panose="020B0604020202020204" pitchFamily="34" charset="0"/>
                        </a:rPr>
                        <a:t> </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tc>
                <a:tc>
                  <a:txBody>
                    <a:bodyPr/>
                    <a:lstStyle/>
                    <a:p>
                      <a:pPr marL="0" marR="0" algn="ctr" fontAlgn="base" hangingPunct="0">
                        <a:spcBef>
                          <a:spcPts val="0"/>
                        </a:spcBef>
                        <a:spcAft>
                          <a:spcPts val="0"/>
                        </a:spcAft>
                      </a:pPr>
                      <a:r>
                        <a:rPr lang="en-GB" sz="1000">
                          <a:effectLst/>
                          <a:latin typeface="Arial" panose="020B0604020202020204" pitchFamily="34" charset="0"/>
                          <a:cs typeface="Arial" panose="020B0604020202020204" pitchFamily="34" charset="0"/>
                        </a:rPr>
                        <a:t>1</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tc>
                <a:tc>
                  <a:txBody>
                    <a:bodyPr/>
                    <a:lstStyle/>
                    <a:p>
                      <a:pPr marL="0" marR="0" fontAlgn="base" hangingPunct="0">
                        <a:spcBef>
                          <a:spcPts val="0"/>
                        </a:spcBef>
                        <a:spcAft>
                          <a:spcPts val="0"/>
                        </a:spcAft>
                      </a:pPr>
                      <a:r>
                        <a:rPr lang="en-GB" sz="1000">
                          <a:effectLst/>
                          <a:latin typeface="Arial" panose="020B0604020202020204" pitchFamily="34" charset="0"/>
                          <a:cs typeface="Arial" panose="020B0604020202020204" pitchFamily="34" charset="0"/>
                        </a:rPr>
                        <a:t>One E-UTRA FDD carrier frequency is used.</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tc>
                <a:extLst>
                  <a:ext uri="{0D108BD9-81ED-4DB2-BD59-A6C34878D82A}">
                    <a16:rowId xmlns:a16="http://schemas.microsoft.com/office/drawing/2014/main" val="2697904865"/>
                  </a:ext>
                </a:extLst>
              </a:tr>
              <a:tr h="200879">
                <a:tc gridSpan="2">
                  <a:txBody>
                    <a:bodyPr/>
                    <a:lstStyle/>
                    <a:p>
                      <a:pPr marL="0" marR="0" fontAlgn="base" hangingPunct="0">
                        <a:spcBef>
                          <a:spcPts val="0"/>
                        </a:spcBef>
                        <a:spcAft>
                          <a:spcPts val="0"/>
                        </a:spcAft>
                      </a:pPr>
                      <a:r>
                        <a:rPr lang="en-GB" sz="1000">
                          <a:effectLst/>
                          <a:latin typeface="Arial" panose="020B0604020202020204" pitchFamily="34" charset="0"/>
                          <a:cs typeface="Arial" panose="020B0604020202020204" pitchFamily="34" charset="0"/>
                        </a:rPr>
                        <a:t>WLAN Channel Number</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tc>
                <a:tc hMerge="1">
                  <a:txBody>
                    <a:bodyPr/>
                    <a:lstStyle/>
                    <a:p>
                      <a:endParaRPr lang="en-US"/>
                    </a:p>
                  </a:txBody>
                  <a:tcPr/>
                </a:tc>
                <a:tc>
                  <a:txBody>
                    <a:bodyPr/>
                    <a:lstStyle/>
                    <a:p>
                      <a:pPr marL="0" marR="0" algn="ctr" fontAlgn="base" hangingPunct="0">
                        <a:spcBef>
                          <a:spcPts val="0"/>
                        </a:spcBef>
                        <a:spcAft>
                          <a:spcPts val="0"/>
                        </a:spcAft>
                      </a:pPr>
                      <a:r>
                        <a:rPr lang="en-GB" sz="1000">
                          <a:effectLst/>
                          <a:latin typeface="Arial" panose="020B0604020202020204" pitchFamily="34" charset="0"/>
                          <a:cs typeface="Arial" panose="020B0604020202020204" pitchFamily="34" charset="0"/>
                        </a:rPr>
                        <a:t> </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tc>
                <a:tc>
                  <a:txBody>
                    <a:bodyPr/>
                    <a:lstStyle/>
                    <a:p>
                      <a:pPr marL="0" marR="0" algn="ctr" fontAlgn="base" hangingPunct="0">
                        <a:spcBef>
                          <a:spcPts val="0"/>
                        </a:spcBef>
                        <a:spcAft>
                          <a:spcPts val="0"/>
                        </a:spcAft>
                      </a:pPr>
                      <a:r>
                        <a:rPr lang="en-GB" sz="1000">
                          <a:effectLst/>
                          <a:latin typeface="Arial" panose="020B0604020202020204" pitchFamily="34" charset="0"/>
                          <a:cs typeface="Arial" panose="020B0604020202020204" pitchFamily="34" charset="0"/>
                        </a:rPr>
                        <a:t>1</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tc>
                <a:tc>
                  <a:txBody>
                    <a:bodyPr/>
                    <a:lstStyle/>
                    <a:p>
                      <a:pPr marL="0" marR="0" fontAlgn="base" hangingPunct="0">
                        <a:spcBef>
                          <a:spcPts val="0"/>
                        </a:spcBef>
                        <a:spcAft>
                          <a:spcPts val="0"/>
                        </a:spcAft>
                      </a:pPr>
                      <a:r>
                        <a:rPr lang="en-GB" sz="1000" dirty="0">
                          <a:effectLst/>
                          <a:latin typeface="Arial" panose="020B0604020202020204" pitchFamily="34" charset="0"/>
                          <a:cs typeface="Arial" panose="020B0604020202020204" pitchFamily="34" charset="0"/>
                        </a:rPr>
                        <a:t>One WLAN carrier frequency is used.</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tc>
                <a:extLst>
                  <a:ext uri="{0D108BD9-81ED-4DB2-BD59-A6C34878D82A}">
                    <a16:rowId xmlns:a16="http://schemas.microsoft.com/office/drawing/2014/main" val="2835832849"/>
                  </a:ext>
                </a:extLst>
              </a:tr>
              <a:tr h="177493">
                <a:tc gridSpan="2">
                  <a:txBody>
                    <a:bodyPr/>
                    <a:lstStyle/>
                    <a:p>
                      <a:pPr marL="0" marR="0" fontAlgn="base" hangingPunct="0">
                        <a:spcBef>
                          <a:spcPts val="0"/>
                        </a:spcBef>
                        <a:spcAft>
                          <a:spcPts val="0"/>
                        </a:spcAft>
                      </a:pPr>
                      <a:r>
                        <a:rPr lang="en-GB" sz="1000">
                          <a:effectLst/>
                          <a:latin typeface="Arial" panose="020B0604020202020204" pitchFamily="34" charset="0"/>
                          <a:cs typeface="Arial" panose="020B0604020202020204" pitchFamily="34" charset="0"/>
                        </a:rPr>
                        <a:t>WLAN measurement quantity</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tc>
                <a:tc hMerge="1">
                  <a:txBody>
                    <a:bodyPr/>
                    <a:lstStyle/>
                    <a:p>
                      <a:endParaRPr lang="en-US"/>
                    </a:p>
                  </a:txBody>
                  <a:tcPr/>
                </a:tc>
                <a:tc>
                  <a:txBody>
                    <a:bodyPr/>
                    <a:lstStyle/>
                    <a:p>
                      <a:pPr marL="0" marR="0" fontAlgn="base" hangingPunct="0">
                        <a:spcBef>
                          <a:spcPts val="0"/>
                        </a:spcBef>
                        <a:spcAft>
                          <a:spcPts val="0"/>
                        </a:spcAft>
                      </a:pPr>
                      <a:r>
                        <a:rPr lang="en-GB" sz="1000">
                          <a:effectLst/>
                          <a:latin typeface="Arial" panose="020B0604020202020204" pitchFamily="34" charset="0"/>
                          <a:cs typeface="Arial" panose="020B0604020202020204" pitchFamily="34" charset="0"/>
                        </a:rPr>
                        <a:t> </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tc>
                <a:tc>
                  <a:txBody>
                    <a:bodyPr/>
                    <a:lstStyle/>
                    <a:p>
                      <a:pPr marL="0" marR="0" algn="ctr" fontAlgn="base" hangingPunct="0">
                        <a:spcBef>
                          <a:spcPts val="0"/>
                        </a:spcBef>
                        <a:spcAft>
                          <a:spcPts val="0"/>
                        </a:spcAft>
                      </a:pPr>
                      <a:r>
                        <a:rPr lang="en-GB" sz="1000" dirty="0">
                          <a:effectLst/>
                          <a:latin typeface="Arial" panose="020B0604020202020204" pitchFamily="34" charset="0"/>
                          <a:cs typeface="Arial" panose="020B0604020202020204" pitchFamily="34" charset="0"/>
                        </a:rPr>
                        <a:t>WLAN RSSI</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tc>
                <a:tc>
                  <a:txBody>
                    <a:bodyPr/>
                    <a:lstStyle/>
                    <a:p>
                      <a:pPr marL="0" marR="0" fontAlgn="base" hangingPunct="0">
                        <a:spcBef>
                          <a:spcPts val="0"/>
                        </a:spcBef>
                        <a:spcAft>
                          <a:spcPts val="0"/>
                        </a:spcAft>
                      </a:pPr>
                      <a:r>
                        <a:rPr lang="en-GB" sz="1000" dirty="0">
                          <a:effectLst/>
                          <a:latin typeface="Arial" panose="020B0604020202020204" pitchFamily="34" charset="0"/>
                          <a:cs typeface="Arial" panose="020B0604020202020204" pitchFamily="34" charset="0"/>
                        </a:rPr>
                        <a:t>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tc>
                <a:extLst>
                  <a:ext uri="{0D108BD9-81ED-4DB2-BD59-A6C34878D82A}">
                    <a16:rowId xmlns:a16="http://schemas.microsoft.com/office/drawing/2014/main" val="314227856"/>
                  </a:ext>
                </a:extLst>
              </a:tr>
              <a:tr h="354987">
                <a:tc gridSpan="2">
                  <a:txBody>
                    <a:bodyPr/>
                    <a:lstStyle/>
                    <a:p>
                      <a:pPr marL="0" marR="0" fontAlgn="base" hangingPunct="0">
                        <a:spcBef>
                          <a:spcPts val="0"/>
                        </a:spcBef>
                        <a:spcAft>
                          <a:spcPts val="0"/>
                        </a:spcAft>
                      </a:pPr>
                      <a:r>
                        <a:rPr lang="en-GB" sz="1000">
                          <a:effectLst/>
                          <a:latin typeface="Arial" panose="020B0604020202020204" pitchFamily="34" charset="0"/>
                          <a:cs typeface="Arial" panose="020B0604020202020204" pitchFamily="34" charset="0"/>
                        </a:rPr>
                        <a:t>WLAN beacon frame transmission period</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tc>
                <a:tc hMerge="1">
                  <a:txBody>
                    <a:bodyPr/>
                    <a:lstStyle/>
                    <a:p>
                      <a:endParaRPr lang="en-US"/>
                    </a:p>
                  </a:txBody>
                  <a:tcPr/>
                </a:tc>
                <a:tc>
                  <a:txBody>
                    <a:bodyPr/>
                    <a:lstStyle/>
                    <a:p>
                      <a:pPr marL="0" marR="0" fontAlgn="base" hangingPunct="0">
                        <a:spcBef>
                          <a:spcPts val="0"/>
                        </a:spcBef>
                        <a:spcAft>
                          <a:spcPts val="0"/>
                        </a:spcAft>
                      </a:pPr>
                      <a:r>
                        <a:rPr lang="en-GB" sz="1000">
                          <a:effectLst/>
                          <a:latin typeface="Arial" panose="020B0604020202020204" pitchFamily="34" charset="0"/>
                          <a:cs typeface="Arial" panose="020B0604020202020204" pitchFamily="34" charset="0"/>
                        </a:rPr>
                        <a:t>ms</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tc>
                <a:tc>
                  <a:txBody>
                    <a:bodyPr/>
                    <a:lstStyle/>
                    <a:p>
                      <a:pPr marL="0" marR="0" algn="ctr" fontAlgn="base" hangingPunct="0">
                        <a:spcBef>
                          <a:spcPts val="0"/>
                        </a:spcBef>
                        <a:spcAft>
                          <a:spcPts val="0"/>
                        </a:spcAft>
                      </a:pPr>
                      <a:r>
                        <a:rPr lang="en-GB" sz="1000">
                          <a:effectLst/>
                          <a:latin typeface="Arial" panose="020B0604020202020204" pitchFamily="34" charset="0"/>
                          <a:cs typeface="Arial" panose="020B0604020202020204" pitchFamily="34" charset="0"/>
                        </a:rPr>
                        <a:t>102.5</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tc>
                <a:tc>
                  <a:txBody>
                    <a:bodyPr/>
                    <a:lstStyle/>
                    <a:p>
                      <a:pPr marL="0" marR="0" fontAlgn="base" hangingPunct="0">
                        <a:spcBef>
                          <a:spcPts val="0"/>
                        </a:spcBef>
                        <a:spcAft>
                          <a:spcPts val="0"/>
                        </a:spcAft>
                      </a:pPr>
                      <a:r>
                        <a:rPr lang="en-GB" sz="1000" dirty="0">
                          <a:effectLst/>
                          <a:latin typeface="Arial" panose="020B0604020202020204" pitchFamily="34" charset="0"/>
                          <a:cs typeface="Arial" panose="020B0604020202020204" pitchFamily="34" charset="0"/>
                        </a:rPr>
                        <a:t>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tc>
                <a:extLst>
                  <a:ext uri="{0D108BD9-81ED-4DB2-BD59-A6C34878D82A}">
                    <a16:rowId xmlns:a16="http://schemas.microsoft.com/office/drawing/2014/main" val="283056404"/>
                  </a:ext>
                </a:extLst>
              </a:tr>
              <a:tr h="177493">
                <a:tc gridSpan="2">
                  <a:txBody>
                    <a:bodyPr/>
                    <a:lstStyle/>
                    <a:p>
                      <a:pPr marL="0" marR="0" fontAlgn="base" hangingPunct="0">
                        <a:spcBef>
                          <a:spcPts val="0"/>
                        </a:spcBef>
                        <a:spcAft>
                          <a:spcPts val="0"/>
                        </a:spcAft>
                      </a:pPr>
                      <a:r>
                        <a:rPr lang="en-GB" sz="1000">
                          <a:effectLst/>
                          <a:latin typeface="Arial" panose="020B0604020202020204" pitchFamily="34" charset="0"/>
                          <a:cs typeface="Arial" panose="020B0604020202020204" pitchFamily="34" charset="0"/>
                        </a:rPr>
                        <a:t>DRX</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nchor="ctr"/>
                </a:tc>
                <a:tc hMerge="1">
                  <a:txBody>
                    <a:bodyPr/>
                    <a:lstStyle/>
                    <a:p>
                      <a:endParaRPr lang="en-US"/>
                    </a:p>
                  </a:txBody>
                  <a:tcPr/>
                </a:tc>
                <a:tc>
                  <a:txBody>
                    <a:bodyPr/>
                    <a:lstStyle/>
                    <a:p>
                      <a:pPr marL="0" marR="0" algn="ctr" fontAlgn="base" hangingPunct="0">
                        <a:spcBef>
                          <a:spcPts val="0"/>
                        </a:spcBef>
                        <a:spcAft>
                          <a:spcPts val="0"/>
                        </a:spcAft>
                      </a:pPr>
                      <a:r>
                        <a:rPr lang="en-GB" sz="1000">
                          <a:effectLst/>
                          <a:latin typeface="Arial" panose="020B0604020202020204" pitchFamily="34" charset="0"/>
                          <a:cs typeface="Arial" panose="020B0604020202020204" pitchFamily="34" charset="0"/>
                        </a:rPr>
                        <a:t> </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nchor="ctr"/>
                </a:tc>
                <a:tc>
                  <a:txBody>
                    <a:bodyPr/>
                    <a:lstStyle/>
                    <a:p>
                      <a:pPr marL="0" marR="0" algn="ctr" fontAlgn="base" hangingPunct="0">
                        <a:spcBef>
                          <a:spcPts val="0"/>
                        </a:spcBef>
                        <a:spcAft>
                          <a:spcPts val="0"/>
                        </a:spcAft>
                      </a:pPr>
                      <a:r>
                        <a:rPr lang="en-GB" sz="1000">
                          <a:effectLst/>
                          <a:latin typeface="Arial" panose="020B0604020202020204" pitchFamily="34" charset="0"/>
                          <a:cs typeface="Arial" panose="020B0604020202020204" pitchFamily="34" charset="0"/>
                        </a:rPr>
                        <a:t>OFF</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nchor="ctr"/>
                </a:tc>
                <a:tc>
                  <a:txBody>
                    <a:bodyPr/>
                    <a:lstStyle/>
                    <a:p>
                      <a:pPr marL="0" marR="0" fontAlgn="base" hangingPunct="0">
                        <a:spcBef>
                          <a:spcPts val="0"/>
                        </a:spcBef>
                        <a:spcAft>
                          <a:spcPts val="0"/>
                        </a:spcAft>
                      </a:pPr>
                      <a:r>
                        <a:rPr lang="en-GB" sz="1000" dirty="0">
                          <a:effectLst/>
                          <a:latin typeface="Arial" panose="020B0604020202020204" pitchFamily="34" charset="0"/>
                          <a:cs typeface="Arial" panose="020B0604020202020204" pitchFamily="34" charset="0"/>
                        </a:rPr>
                        <a:t>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nchor="ctr"/>
                </a:tc>
                <a:extLst>
                  <a:ext uri="{0D108BD9-81ED-4DB2-BD59-A6C34878D82A}">
                    <a16:rowId xmlns:a16="http://schemas.microsoft.com/office/drawing/2014/main" val="3960237778"/>
                  </a:ext>
                </a:extLst>
              </a:tr>
              <a:tr h="473689">
                <a:tc>
                  <a:txBody>
                    <a:bodyPr/>
                    <a:lstStyle/>
                    <a:p>
                      <a:pPr marL="0" marR="0" fontAlgn="base" hangingPunct="0">
                        <a:spcBef>
                          <a:spcPts val="0"/>
                        </a:spcBef>
                        <a:spcAft>
                          <a:spcPts val="0"/>
                        </a:spcAft>
                      </a:pPr>
                      <a:r>
                        <a:rPr lang="en-GB" sz="1000">
                          <a:effectLst/>
                          <a:latin typeface="Arial" panose="020B0604020202020204" pitchFamily="34" charset="0"/>
                          <a:cs typeface="Arial" panose="020B0604020202020204" pitchFamily="34" charset="0"/>
                        </a:rPr>
                        <a:t>W1</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nchor="ctr"/>
                </a:tc>
                <a:tc>
                  <a:txBody>
                    <a:bodyPr/>
                    <a:lstStyle/>
                    <a:p>
                      <a:pPr marL="0" marR="0" fontAlgn="base" hangingPunct="0">
                        <a:spcBef>
                          <a:spcPts val="0"/>
                        </a:spcBef>
                        <a:spcAft>
                          <a:spcPts val="0"/>
                        </a:spcAft>
                      </a:pPr>
                      <a:r>
                        <a:rPr lang="en-GB" sz="1000" dirty="0">
                          <a:effectLst/>
                          <a:latin typeface="Arial" panose="020B0604020202020204" pitchFamily="34" charset="0"/>
                          <a:cs typeface="Arial" panose="020B0604020202020204" pitchFamily="34" charset="0"/>
                        </a:rPr>
                        <a:t>Threshold WLAN RSSI</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nchor="ctr"/>
                </a:tc>
                <a:tc>
                  <a:txBody>
                    <a:bodyPr/>
                    <a:lstStyle/>
                    <a:p>
                      <a:pPr marL="0" marR="0" algn="ctr" fontAlgn="base" hangingPunct="0">
                        <a:spcBef>
                          <a:spcPts val="0"/>
                        </a:spcBef>
                        <a:spcAft>
                          <a:spcPts val="0"/>
                        </a:spcAft>
                      </a:pPr>
                      <a:r>
                        <a:rPr lang="en-GB" sz="1000" dirty="0" err="1">
                          <a:effectLst/>
                          <a:latin typeface="Arial" panose="020B0604020202020204" pitchFamily="34" charset="0"/>
                          <a:cs typeface="Arial" panose="020B0604020202020204" pitchFamily="34" charset="0"/>
                        </a:rPr>
                        <a:t>dBm</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nchor="ctr"/>
                </a:tc>
                <a:tc>
                  <a:txBody>
                    <a:bodyPr/>
                    <a:lstStyle/>
                    <a:p>
                      <a:pPr marL="0" marR="0" algn="ctr" fontAlgn="base" hangingPunct="0">
                        <a:spcBef>
                          <a:spcPts val="0"/>
                        </a:spcBef>
                        <a:spcAft>
                          <a:spcPts val="0"/>
                        </a:spcAft>
                      </a:pPr>
                      <a:r>
                        <a:rPr lang="en-GB" sz="1000" dirty="0">
                          <a:effectLst/>
                          <a:latin typeface="Arial" panose="020B0604020202020204" pitchFamily="34" charset="0"/>
                          <a:cs typeface="Arial" panose="020B0604020202020204" pitchFamily="34" charset="0"/>
                        </a:rPr>
                        <a:t>-70</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nchor="ctr"/>
                </a:tc>
                <a:tc>
                  <a:txBody>
                    <a:bodyPr/>
                    <a:lstStyle/>
                    <a:p>
                      <a:pPr marL="0" marR="0" fontAlgn="base" hangingPunct="0">
                        <a:spcBef>
                          <a:spcPts val="0"/>
                        </a:spcBef>
                        <a:spcAft>
                          <a:spcPts val="0"/>
                        </a:spcAft>
                      </a:pPr>
                      <a:r>
                        <a:rPr lang="en-GB" sz="1000" dirty="0">
                          <a:effectLst/>
                          <a:latin typeface="Arial" panose="020B0604020202020204" pitchFamily="34" charset="0"/>
                          <a:cs typeface="Arial" panose="020B0604020202020204" pitchFamily="34" charset="0"/>
                        </a:rPr>
                        <a:t>Actual WLAN RSSI threshold for event W1. Needs to take absolute accuracy tolerance in section 9.7.1 into account </a:t>
                      </a:r>
                      <a:r>
                        <a:rPr lang="en-GB" sz="1000" dirty="0">
                          <a:solidFill>
                            <a:srgbClr val="FF0000"/>
                          </a:solidFill>
                          <a:effectLst/>
                          <a:latin typeface="Arial" panose="020B0604020202020204" pitchFamily="34" charset="0"/>
                          <a:cs typeface="Arial" panose="020B0604020202020204" pitchFamily="34" charset="0"/>
                        </a:rPr>
                        <a:t>plus margin</a:t>
                      </a:r>
                      <a:r>
                        <a:rPr lang="en-GB" sz="1000" dirty="0">
                          <a:effectLst/>
                          <a:latin typeface="Arial" panose="020B0604020202020204" pitchFamily="34" charset="0"/>
                          <a:cs typeface="Arial" panose="020B0604020202020204" pitchFamily="34" charset="0"/>
                        </a:rPr>
                        <a:t>.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nchor="ctr"/>
                </a:tc>
                <a:extLst>
                  <a:ext uri="{0D108BD9-81ED-4DB2-BD59-A6C34878D82A}">
                    <a16:rowId xmlns:a16="http://schemas.microsoft.com/office/drawing/2014/main" val="2196496905"/>
                  </a:ext>
                </a:extLst>
              </a:tr>
              <a:tr h="551677">
                <a:tc>
                  <a:txBody>
                    <a:bodyPr/>
                    <a:lstStyle/>
                    <a:p>
                      <a:pPr marL="0" marR="0" fontAlgn="base" hangingPunct="0">
                        <a:spcBef>
                          <a:spcPts val="0"/>
                        </a:spcBef>
                        <a:spcAft>
                          <a:spcPts val="0"/>
                        </a:spcAft>
                      </a:pPr>
                      <a:r>
                        <a:rPr lang="en-GB" sz="1000" dirty="0">
                          <a:effectLst/>
                          <a:latin typeface="Arial" panose="020B0604020202020204" pitchFamily="34" charset="0"/>
                          <a:cs typeface="Arial" panose="020B0604020202020204" pitchFamily="34" charset="0"/>
                        </a:rPr>
                        <a:t>W3</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nchor="ctr"/>
                </a:tc>
                <a:tc>
                  <a:txBody>
                    <a:bodyPr/>
                    <a:lstStyle/>
                    <a:p>
                      <a:pPr marL="0" marR="0" fontAlgn="base" hangingPunct="0">
                        <a:spcBef>
                          <a:spcPts val="0"/>
                        </a:spcBef>
                        <a:spcAft>
                          <a:spcPts val="0"/>
                        </a:spcAft>
                      </a:pPr>
                      <a:r>
                        <a:rPr lang="en-GB" sz="1000" dirty="0">
                          <a:effectLst/>
                          <a:latin typeface="Arial" panose="020B0604020202020204" pitchFamily="34" charset="0"/>
                          <a:cs typeface="Arial" panose="020B0604020202020204" pitchFamily="34" charset="0"/>
                        </a:rPr>
                        <a:t>Threshold WLAN RSSI</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nchor="ctr"/>
                </a:tc>
                <a:tc>
                  <a:txBody>
                    <a:bodyPr/>
                    <a:lstStyle/>
                    <a:p>
                      <a:pPr marL="0" marR="0" algn="ctr" fontAlgn="base" hangingPunct="0">
                        <a:spcBef>
                          <a:spcPts val="0"/>
                        </a:spcBef>
                        <a:spcAft>
                          <a:spcPts val="0"/>
                        </a:spcAft>
                      </a:pPr>
                      <a:r>
                        <a:rPr lang="en-GB" sz="1000" dirty="0" err="1">
                          <a:effectLst/>
                          <a:latin typeface="Arial" panose="020B0604020202020204" pitchFamily="34" charset="0"/>
                          <a:cs typeface="Arial" panose="020B0604020202020204" pitchFamily="34" charset="0"/>
                        </a:rPr>
                        <a:t>dBm</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nchor="ctr"/>
                </a:tc>
                <a:tc>
                  <a:txBody>
                    <a:bodyPr/>
                    <a:lstStyle/>
                    <a:p>
                      <a:pPr marL="0" marR="0" algn="ctr" fontAlgn="base" hangingPunct="0">
                        <a:spcBef>
                          <a:spcPts val="0"/>
                        </a:spcBef>
                        <a:spcAft>
                          <a:spcPts val="0"/>
                        </a:spcAft>
                      </a:pPr>
                      <a:r>
                        <a:rPr lang="en-GB" sz="1000" dirty="0">
                          <a:effectLst/>
                          <a:latin typeface="Arial" panose="020B0604020202020204" pitchFamily="34" charset="0"/>
                          <a:cs typeface="Arial" panose="020B0604020202020204" pitchFamily="34" charset="0"/>
                        </a:rPr>
                        <a:t>-65</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nchor="ctr"/>
                </a:tc>
                <a:tc>
                  <a:txBody>
                    <a:bodyPr/>
                    <a:lstStyle/>
                    <a:p>
                      <a:pPr marL="0" marR="0" fontAlgn="base" hangingPunct="0">
                        <a:spcBef>
                          <a:spcPts val="0"/>
                        </a:spcBef>
                        <a:spcAft>
                          <a:spcPts val="0"/>
                        </a:spcAft>
                      </a:pPr>
                      <a:r>
                        <a:rPr lang="en-GB" sz="1000" dirty="0">
                          <a:effectLst/>
                          <a:latin typeface="Arial" panose="020B0604020202020204" pitchFamily="34" charset="0"/>
                          <a:cs typeface="Arial" panose="020B0604020202020204" pitchFamily="34" charset="0"/>
                        </a:rPr>
                        <a:t>Actual WLAN RSSI threshold for event W3. Needs to take absolute accuracy tolerance in section 9.7.1 into account </a:t>
                      </a:r>
                      <a:r>
                        <a:rPr lang="en-GB" sz="1000" dirty="0">
                          <a:solidFill>
                            <a:srgbClr val="FF0000"/>
                          </a:solidFill>
                          <a:effectLst/>
                          <a:latin typeface="Arial" panose="020B0604020202020204" pitchFamily="34" charset="0"/>
                          <a:cs typeface="Arial" panose="020B0604020202020204" pitchFamily="34" charset="0"/>
                        </a:rPr>
                        <a:t>plus margin</a:t>
                      </a:r>
                      <a:r>
                        <a:rPr lang="en-GB" sz="1000" dirty="0">
                          <a:effectLst/>
                          <a:latin typeface="Arial" panose="020B0604020202020204" pitchFamily="34" charset="0"/>
                          <a:cs typeface="Arial" panose="020B0604020202020204" pitchFamily="34" charset="0"/>
                        </a:rPr>
                        <a:t>.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9298" marR="29298" marT="0" marB="0" anchor="ctr"/>
                </a:tc>
                <a:extLst>
                  <a:ext uri="{0D108BD9-81ED-4DB2-BD59-A6C34878D82A}">
                    <a16:rowId xmlns:a16="http://schemas.microsoft.com/office/drawing/2014/main" val="2988057993"/>
                  </a:ext>
                </a:extLst>
              </a:tr>
              <a:tr h="354987">
                <a:tc gridSpan="2">
                  <a:txBody>
                    <a:bodyPr/>
                    <a:lstStyle/>
                    <a:p>
                      <a:pPr marL="0" marR="0" fontAlgn="base" hangingPunct="0">
                        <a:spcBef>
                          <a:spcPts val="0"/>
                        </a:spcBef>
                        <a:spcAft>
                          <a:spcPts val="0"/>
                        </a:spcAft>
                      </a:pPr>
                      <a:r>
                        <a:rPr lang="en-GB" sz="1000" dirty="0">
                          <a:effectLst/>
                          <a:latin typeface="Arial" panose="020B0604020202020204" pitchFamily="34" charset="0"/>
                          <a:ea typeface="SimSun" panose="02010600030101010101" pitchFamily="2" charset="-122"/>
                          <a:cs typeface="Arial" panose="020B0604020202020204" pitchFamily="34" charset="0"/>
                        </a:rPr>
                        <a:t>T1</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pPr marL="0" marR="0" algn="ctr" fontAlgn="base" hangingPunct="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base" latinLnBrk="0" hangingPunct="0">
                        <a:lnSpc>
                          <a:spcPct val="100000"/>
                        </a:lnSpc>
                        <a:spcBef>
                          <a:spcPts val="0"/>
                        </a:spcBef>
                        <a:spcAft>
                          <a:spcPts val="0"/>
                        </a:spcAft>
                        <a:buClrTx/>
                        <a:buSzTx/>
                        <a:buFontTx/>
                        <a:buNone/>
                        <a:tabLst/>
                        <a:defRPr/>
                      </a:pPr>
                      <a:r>
                        <a:rPr lang="en-GB" sz="1000" dirty="0">
                          <a:effectLst/>
                          <a:latin typeface="Arial" panose="020B0604020202020204" pitchFamily="34" charset="0"/>
                          <a:ea typeface="SimSun" panose="02010600030101010101" pitchFamily="2" charset="-122"/>
                          <a:cs typeface="Arial" panose="020B0604020202020204" pitchFamily="34" charset="0"/>
                        </a:rPr>
                        <a:t>s</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fontAlgn="base" hangingPunct="0">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ctr" defTabSz="914400" rtl="0" eaLnBrk="1" fontAlgn="base" latinLnBrk="0" hangingPunct="0">
                        <a:lnSpc>
                          <a:spcPct val="100000"/>
                        </a:lnSpc>
                        <a:spcBef>
                          <a:spcPts val="0"/>
                        </a:spcBef>
                        <a:spcAft>
                          <a:spcPts val="0"/>
                        </a:spcAft>
                        <a:buClrTx/>
                        <a:buSzTx/>
                        <a:buFontTx/>
                        <a:buNone/>
                        <a:tabLst/>
                        <a:defRPr/>
                      </a:pPr>
                      <a:r>
                        <a:rPr lang="en-GB" sz="1000" dirty="0">
                          <a:effectLst/>
                          <a:latin typeface="Arial" panose="020B0604020202020204" pitchFamily="34" charset="0"/>
                          <a:ea typeface="SimSun" panose="02010600030101010101" pitchFamily="2" charset="-122"/>
                          <a:cs typeface="Arial" panose="020B0604020202020204" pitchFamily="34" charset="0"/>
                        </a:rPr>
                        <a:t>5</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fontAlgn="base" hangingPunct="0">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914400" rtl="0" eaLnBrk="1" fontAlgn="base" latinLnBrk="0" hangingPunct="0">
                        <a:lnSpc>
                          <a:spcPct val="100000"/>
                        </a:lnSpc>
                        <a:spcBef>
                          <a:spcPts val="0"/>
                        </a:spcBef>
                        <a:spcAft>
                          <a:spcPts val="0"/>
                        </a:spcAft>
                        <a:buClrTx/>
                        <a:buSzTx/>
                        <a:buFontTx/>
                        <a:buNone/>
                        <a:tabLst/>
                        <a:defRPr/>
                      </a:pPr>
                      <a:r>
                        <a:rPr lang="en-GB" sz="1000" dirty="0">
                          <a:effectLst/>
                          <a:latin typeface="Arial" panose="020B0604020202020204" pitchFamily="34" charset="0"/>
                          <a:ea typeface="SimSun" panose="02010600030101010101" pitchFamily="2" charset="-122"/>
                          <a:cs typeface="Arial" panose="020B0604020202020204" pitchFamily="34" charset="0"/>
                        </a:rPr>
                        <a:t>During this time the cell1 shall be known to the UE; but cell2 shall be unknown to the UE.</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126543740"/>
                  </a:ext>
                </a:extLst>
              </a:tr>
              <a:tr h="200879">
                <a:tc gridSpan="2">
                  <a:txBody>
                    <a:bodyPr/>
                    <a:lstStyle/>
                    <a:p>
                      <a:pPr marL="0" marR="0" fontAlgn="base" hangingPunct="0">
                        <a:spcBef>
                          <a:spcPts val="0"/>
                        </a:spcBef>
                        <a:spcAft>
                          <a:spcPts val="0"/>
                        </a:spcAft>
                      </a:pPr>
                      <a:r>
                        <a:rPr lang="en-GB" sz="1000" dirty="0">
                          <a:effectLst/>
                          <a:latin typeface="Arial" panose="020B0604020202020204" pitchFamily="34" charset="0"/>
                          <a:ea typeface="SimSun" panose="02010600030101010101" pitchFamily="2" charset="-122"/>
                          <a:cs typeface="Arial" panose="020B0604020202020204" pitchFamily="34" charset="0"/>
                        </a:rPr>
                        <a:t>T2</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pPr marL="0" marR="0" algn="ctr" fontAlgn="base" hangingPunct="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base" latinLnBrk="0" hangingPunct="0">
                        <a:lnSpc>
                          <a:spcPct val="100000"/>
                        </a:lnSpc>
                        <a:spcBef>
                          <a:spcPts val="0"/>
                        </a:spcBef>
                        <a:spcAft>
                          <a:spcPts val="0"/>
                        </a:spcAft>
                        <a:buClrTx/>
                        <a:buSzTx/>
                        <a:buFontTx/>
                        <a:buNone/>
                        <a:tabLst/>
                        <a:defRPr/>
                      </a:pPr>
                      <a:r>
                        <a:rPr lang="en-GB" sz="1000" dirty="0">
                          <a:effectLst/>
                          <a:latin typeface="Arial" panose="020B0604020202020204" pitchFamily="34" charset="0"/>
                          <a:ea typeface="SimSun" panose="02010600030101010101" pitchFamily="2" charset="-122"/>
                          <a:cs typeface="Arial" panose="020B0604020202020204" pitchFamily="34" charset="0"/>
                        </a:rPr>
                        <a:t>s</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ctr" defTabSz="914400" rtl="0" eaLnBrk="1" fontAlgn="base" latinLnBrk="0" hangingPunct="0">
                        <a:lnSpc>
                          <a:spcPct val="100000"/>
                        </a:lnSpc>
                        <a:spcBef>
                          <a:spcPts val="0"/>
                        </a:spcBef>
                        <a:spcAft>
                          <a:spcPts val="0"/>
                        </a:spcAft>
                        <a:buClrTx/>
                        <a:buSzTx/>
                        <a:buFontTx/>
                        <a:buNone/>
                        <a:tabLst/>
                        <a:defRPr/>
                      </a:pPr>
                      <a:r>
                        <a:rPr lang="en-GB" sz="1000" dirty="0">
                          <a:effectLst/>
                          <a:latin typeface="Arial" panose="020B0604020202020204" pitchFamily="34" charset="0"/>
                          <a:ea typeface="SimSun" panose="02010600030101010101" pitchFamily="2" charset="-122"/>
                          <a:cs typeface="Arial" panose="020B0604020202020204" pitchFamily="34" charset="0"/>
                        </a:rPr>
                        <a:t>≤ 40</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fontAlgn="base" hangingPunct="0">
                        <a:spcBef>
                          <a:spcPts val="0"/>
                        </a:spcBef>
                        <a:spcAft>
                          <a:spcPts val="0"/>
                        </a:spcAft>
                      </a:pPr>
                      <a:r>
                        <a:rPr lang="en-GB" sz="1000" dirty="0">
                          <a:effectLst/>
                          <a:latin typeface="Arial" panose="020B0604020202020204" pitchFamily="34" charset="0"/>
                          <a:ea typeface="SimSun" panose="02010600030101010101" pitchFamily="2" charset="-122"/>
                          <a:cs typeface="Arial" panose="020B0604020202020204" pitchFamily="34" charset="0"/>
                        </a:rPr>
                        <a:t>UE should report Event W1 for cell2 within 30 s.</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4232503595"/>
                  </a:ext>
                </a:extLst>
              </a:tr>
              <a:tr h="177493">
                <a:tc>
                  <a:txBody>
                    <a:bodyPr/>
                    <a:lstStyle/>
                    <a:p>
                      <a:pPr marL="0" marR="0" fontAlgn="base" hangingPunct="0">
                        <a:spcBef>
                          <a:spcPts val="0"/>
                        </a:spcBef>
                        <a:spcAft>
                          <a:spcPts val="0"/>
                        </a:spcAft>
                      </a:pPr>
                      <a:r>
                        <a:rPr lang="en-GB" sz="1000" dirty="0">
                          <a:effectLst/>
                          <a:latin typeface="Arial" panose="020B0604020202020204" pitchFamily="34" charset="0"/>
                          <a:ea typeface="SimSun" panose="02010600030101010101" pitchFamily="2" charset="-122"/>
                          <a:cs typeface="Arial" panose="020B0604020202020204" pitchFamily="34" charset="0"/>
                        </a:rPr>
                        <a:t>T3</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spcBef>
                          <a:spcPts val="0"/>
                        </a:spcBef>
                        <a:spcAft>
                          <a:spcPts val="0"/>
                        </a:spcAft>
                      </a:pPr>
                      <a:r>
                        <a:rPr lang="en-GB" sz="1000" dirty="0">
                          <a:effectLst/>
                          <a:latin typeface="Arial" panose="020B0604020202020204" pitchFamily="34" charset="0"/>
                          <a:ea typeface="SimSun" panose="02010600030101010101" pitchFamily="2" charset="-122"/>
                          <a:cs typeface="Arial" panose="020B0604020202020204" pitchFamily="34" charset="0"/>
                        </a:rPr>
                        <a:t>s</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3</a:t>
                      </a:r>
                    </a:p>
                  </a:txBody>
                  <a:tcPr marL="68580" marR="68580" marT="0" marB="0" anchor="ctr"/>
                </a:tc>
                <a:tc>
                  <a:txBody>
                    <a:bodyPr/>
                    <a:lstStyle/>
                    <a:p>
                      <a:pPr marL="0" marR="0" lvl="0" indent="0" algn="l" defTabSz="914400" rtl="0" eaLnBrk="1" fontAlgn="base" latinLnBrk="0" hangingPunct="0">
                        <a:lnSpc>
                          <a:spcPct val="100000"/>
                        </a:lnSpc>
                        <a:spcBef>
                          <a:spcPts val="0"/>
                        </a:spcBef>
                        <a:spcAft>
                          <a:spcPts val="0"/>
                        </a:spcAft>
                        <a:buClrTx/>
                        <a:buSzTx/>
                        <a:buFontTx/>
                        <a:buNone/>
                        <a:tabLst/>
                        <a:defRPr/>
                      </a:pPr>
                      <a:r>
                        <a:rPr lang="en-GB" sz="1000" dirty="0">
                          <a:effectLst/>
                          <a:latin typeface="Arial" panose="020B0604020202020204" pitchFamily="34" charset="0"/>
                          <a:ea typeface="SimSun" panose="02010600030101010101" pitchFamily="2" charset="-122"/>
                          <a:cs typeface="Arial" panose="020B0604020202020204" pitchFamily="34" charset="0"/>
                        </a:rPr>
                        <a:t>UE should report Event W3 for cell2 within 0.5 s.</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317230193"/>
                  </a:ext>
                </a:extLst>
              </a:tr>
            </a:tbl>
          </a:graphicData>
        </a:graphic>
      </p:graphicFrame>
      <p:sp>
        <p:nvSpPr>
          <p:cNvPr id="4" name="Date Placeholder 3"/>
          <p:cNvSpPr>
            <a:spLocks noGrp="1"/>
          </p:cNvSpPr>
          <p:nvPr>
            <p:ph type="dt" sz="half" idx="10"/>
          </p:nvPr>
        </p:nvSpPr>
        <p:spPr/>
        <p:txBody>
          <a:bodyPr/>
          <a:lstStyle/>
          <a:p>
            <a:pPr>
              <a:defRPr/>
            </a:pPr>
            <a:r>
              <a:rPr lang="en-US"/>
              <a:t>Nov 2016</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dirty="0"/>
              <a:t>Slide </a:t>
            </a:r>
            <a:fld id="{5284E455-25C1-4B8F-B461-78E9C8FDBACA}" type="slidenum">
              <a:rPr lang="en-US" smtClean="0"/>
              <a:pPr>
                <a:defRPr/>
              </a:pPr>
              <a:t>6</a:t>
            </a:fld>
            <a:endParaRPr lang="en-US" dirty="0"/>
          </a:p>
        </p:txBody>
      </p:sp>
    </p:spTree>
    <p:extLst>
      <p:ext uri="{BB962C8B-B14F-4D97-AF65-F5344CB8AC3E}">
        <p14:creationId xmlns:p14="http://schemas.microsoft.com/office/powerpoint/2010/main" val="2937687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22421"/>
            <a:ext cx="7772400" cy="1066800"/>
          </a:xfrm>
        </p:spPr>
        <p:txBody>
          <a:bodyPr/>
          <a:lstStyle/>
          <a:p>
            <a:pPr lvl="0" algn="l"/>
            <a:r>
              <a:rPr lang="en-US" dirty="0"/>
              <a:t>3GPP R4-163519 </a:t>
            </a:r>
            <a:r>
              <a:rPr lang="en-GB" dirty="0"/>
              <a:t>8.1.2.4.19.2.1</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9962344"/>
              </p:ext>
            </p:extLst>
          </p:nvPr>
        </p:nvGraphicFramePr>
        <p:xfrm>
          <a:off x="1447800" y="4038600"/>
          <a:ext cx="5850890" cy="1219200"/>
        </p:xfrm>
        <a:graphic>
          <a:graphicData uri="http://schemas.openxmlformats.org/drawingml/2006/table">
            <a:tbl>
              <a:tblPr firstRow="1" firstCol="1" bandRow="1">
                <a:tableStyleId>{5C22544A-7EE6-4342-B048-85BDC9FD1C3A}</a:tableStyleId>
              </a:tblPr>
              <a:tblGrid>
                <a:gridCol w="2790190">
                  <a:extLst>
                    <a:ext uri="{9D8B030D-6E8A-4147-A177-3AD203B41FA5}">
                      <a16:colId xmlns:a16="http://schemas.microsoft.com/office/drawing/2014/main" val="4215284704"/>
                    </a:ext>
                  </a:extLst>
                </a:gridCol>
                <a:gridCol w="1710055">
                  <a:extLst>
                    <a:ext uri="{9D8B030D-6E8A-4147-A177-3AD203B41FA5}">
                      <a16:colId xmlns:a16="http://schemas.microsoft.com/office/drawing/2014/main" val="1210822495"/>
                    </a:ext>
                  </a:extLst>
                </a:gridCol>
                <a:gridCol w="1350645">
                  <a:extLst>
                    <a:ext uri="{9D8B030D-6E8A-4147-A177-3AD203B41FA5}">
                      <a16:colId xmlns:a16="http://schemas.microsoft.com/office/drawing/2014/main" val="1758988894"/>
                    </a:ext>
                  </a:extLst>
                </a:gridCol>
              </a:tblGrid>
              <a:tr h="0">
                <a:tc gridSpan="2">
                  <a:txBody>
                    <a:bodyPr/>
                    <a:lstStyle/>
                    <a:p>
                      <a:pPr marL="0" marR="0" algn="ctr" hangingPunct="0">
                        <a:spcBef>
                          <a:spcPts val="0"/>
                        </a:spcBef>
                        <a:spcAft>
                          <a:spcPts val="0"/>
                        </a:spcAft>
                      </a:pPr>
                      <a:r>
                        <a:rPr lang="en-GB" sz="1000">
                          <a:effectLst/>
                        </a:rPr>
                        <a:t>WLAN RSSI measurement configuration</a:t>
                      </a:r>
                      <a:endParaRPr lang="en-US" sz="10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rowSpan="2">
                  <a:txBody>
                    <a:bodyPr/>
                    <a:lstStyle/>
                    <a:p>
                      <a:pPr marL="0" marR="0" algn="ctr" hangingPunct="0">
                        <a:spcBef>
                          <a:spcPts val="0"/>
                        </a:spcBef>
                        <a:spcAft>
                          <a:spcPts val="0"/>
                        </a:spcAft>
                      </a:pPr>
                      <a:r>
                        <a:rPr lang="en-GB" sz="1000">
                          <a:effectLst/>
                        </a:rPr>
                        <a:t>T</a:t>
                      </a:r>
                      <a:r>
                        <a:rPr lang="en-GB" sz="1000" baseline="-25000">
                          <a:effectLst/>
                        </a:rPr>
                        <a:t>WLAN_RSSI</a:t>
                      </a:r>
                      <a:r>
                        <a:rPr lang="en-GB" sz="1000">
                          <a:effectLst/>
                        </a:rPr>
                        <a:t> [seconds]</a:t>
                      </a:r>
                      <a:endParaRPr lang="en-US" sz="10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09234068"/>
                  </a:ext>
                </a:extLst>
              </a:tr>
              <a:tr h="0">
                <a:tc>
                  <a:txBody>
                    <a:bodyPr/>
                    <a:lstStyle/>
                    <a:p>
                      <a:pPr marL="0" marR="0" algn="ctr" hangingPunct="0">
                        <a:spcBef>
                          <a:spcPts val="0"/>
                        </a:spcBef>
                        <a:spcAft>
                          <a:spcPts val="0"/>
                        </a:spcAft>
                      </a:pPr>
                      <a:r>
                        <a:rPr lang="en-US" sz="1000">
                          <a:effectLst/>
                        </a:rPr>
                        <a:t>Type of Measurement</a:t>
                      </a:r>
                      <a:endParaRPr lang="en-US" sz="10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hangingPunct="0">
                        <a:spcBef>
                          <a:spcPts val="0"/>
                        </a:spcBef>
                        <a:spcAft>
                          <a:spcPts val="0"/>
                        </a:spcAft>
                      </a:pPr>
                      <a:r>
                        <a:rPr lang="en-US" sz="1000" dirty="0">
                          <a:effectLst/>
                        </a:rPr>
                        <a:t>Minimum number of APs measured during </a:t>
                      </a:r>
                      <a:r>
                        <a:rPr lang="en-GB" sz="1000" dirty="0">
                          <a:effectLst/>
                        </a:rPr>
                        <a:t>T</a:t>
                      </a:r>
                      <a:r>
                        <a:rPr lang="en-GB" sz="1000" baseline="-25000" dirty="0">
                          <a:effectLst/>
                        </a:rPr>
                        <a:t>WLAN_RSSI</a:t>
                      </a:r>
                      <a:endParaRPr lang="en-US" sz="10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vMerge="1">
                  <a:txBody>
                    <a:bodyPr/>
                    <a:lstStyle/>
                    <a:p>
                      <a:endParaRPr lang="en-US"/>
                    </a:p>
                  </a:txBody>
                  <a:tcPr/>
                </a:tc>
                <a:extLst>
                  <a:ext uri="{0D108BD9-81ED-4DB2-BD59-A6C34878D82A}">
                    <a16:rowId xmlns:a16="http://schemas.microsoft.com/office/drawing/2014/main" val="2395594867"/>
                  </a:ext>
                </a:extLst>
              </a:tr>
              <a:tr h="0">
                <a:tc>
                  <a:txBody>
                    <a:bodyPr/>
                    <a:lstStyle/>
                    <a:p>
                      <a:pPr marL="0" marR="0" hangingPunct="0">
                        <a:spcBef>
                          <a:spcPts val="0"/>
                        </a:spcBef>
                        <a:spcAft>
                          <a:spcPts val="0"/>
                        </a:spcAft>
                      </a:pPr>
                      <a:r>
                        <a:rPr lang="en-US" sz="1000">
                          <a:effectLst/>
                        </a:rPr>
                        <a:t>Measurement of serving AP</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hangingPunct="0">
                        <a:spcBef>
                          <a:spcPts val="0"/>
                        </a:spcBef>
                        <a:spcAft>
                          <a:spcPts val="0"/>
                        </a:spcAft>
                      </a:pPr>
                      <a:r>
                        <a:rPr lang="en-GB" sz="1000" dirty="0">
                          <a:effectLst/>
                        </a:rPr>
                        <a:t>1</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hangingPunct="0">
                        <a:spcBef>
                          <a:spcPts val="0"/>
                        </a:spcBef>
                        <a:spcAft>
                          <a:spcPts val="0"/>
                        </a:spcAft>
                      </a:pPr>
                      <a:r>
                        <a:rPr lang="en-US" sz="1000">
                          <a:effectLst/>
                        </a:rPr>
                        <a:t>0.5</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46756683"/>
                  </a:ext>
                </a:extLst>
              </a:tr>
              <a:tr h="0">
                <a:tc>
                  <a:txBody>
                    <a:bodyPr/>
                    <a:lstStyle/>
                    <a:p>
                      <a:pPr marL="0" marR="0" hangingPunct="0">
                        <a:spcBef>
                          <a:spcPts val="0"/>
                        </a:spcBef>
                        <a:spcAft>
                          <a:spcPts val="0"/>
                        </a:spcAft>
                      </a:pPr>
                      <a:r>
                        <a:rPr lang="en-US" sz="1000" dirty="0">
                          <a:effectLst/>
                        </a:rPr>
                        <a:t>Measurement of known neighbor AP on a single channel</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hangingPunct="0">
                        <a:spcBef>
                          <a:spcPts val="0"/>
                        </a:spcBef>
                        <a:spcAft>
                          <a:spcPts val="0"/>
                        </a:spcAft>
                      </a:pPr>
                      <a:r>
                        <a:rPr lang="en-GB" sz="1000">
                          <a:effectLst/>
                        </a:rPr>
                        <a:t>1</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hangingPunct="0">
                        <a:spcBef>
                          <a:spcPts val="0"/>
                        </a:spcBef>
                        <a:spcAft>
                          <a:spcPts val="0"/>
                        </a:spcAft>
                      </a:pPr>
                      <a:r>
                        <a:rPr lang="en-US" sz="1000">
                          <a:effectLst/>
                        </a:rPr>
                        <a:t>5</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40934563"/>
                  </a:ext>
                </a:extLst>
              </a:tr>
              <a:tr h="0">
                <a:tc>
                  <a:txBody>
                    <a:bodyPr/>
                    <a:lstStyle/>
                    <a:p>
                      <a:pPr marL="0" marR="0" hangingPunct="0">
                        <a:spcBef>
                          <a:spcPts val="0"/>
                        </a:spcBef>
                        <a:spcAft>
                          <a:spcPts val="0"/>
                        </a:spcAft>
                      </a:pPr>
                      <a:r>
                        <a:rPr lang="en-US" sz="1000">
                          <a:effectLst/>
                        </a:rPr>
                        <a:t>Measurement of multiple unknown neighbor APs</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hangingPunct="0">
                        <a:spcBef>
                          <a:spcPts val="0"/>
                        </a:spcBef>
                        <a:spcAft>
                          <a:spcPts val="0"/>
                        </a:spcAft>
                      </a:pPr>
                      <a:r>
                        <a:rPr lang="en-GB" sz="1000">
                          <a:effectLst/>
                        </a:rPr>
                        <a:t>3</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hangingPunct="0">
                        <a:spcBef>
                          <a:spcPts val="0"/>
                        </a:spcBef>
                        <a:spcAft>
                          <a:spcPts val="0"/>
                        </a:spcAft>
                      </a:pPr>
                      <a:r>
                        <a:rPr lang="en-US" sz="1000" dirty="0">
                          <a:effectLst/>
                        </a:rPr>
                        <a:t>30</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25358028"/>
                  </a:ext>
                </a:extLst>
              </a:tr>
            </a:tbl>
          </a:graphicData>
        </a:graphic>
      </p:graphicFrame>
      <p:sp>
        <p:nvSpPr>
          <p:cNvPr id="4" name="Date Placeholder 3"/>
          <p:cNvSpPr>
            <a:spLocks noGrp="1"/>
          </p:cNvSpPr>
          <p:nvPr>
            <p:ph type="dt" sz="half" idx="10"/>
          </p:nvPr>
        </p:nvSpPr>
        <p:spPr/>
        <p:txBody>
          <a:bodyPr/>
          <a:lstStyle/>
          <a:p>
            <a:pPr>
              <a:defRPr/>
            </a:pPr>
            <a:r>
              <a:rPr lang="en-US"/>
              <a:t>Nov 2016</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7</a:t>
            </a:fld>
            <a:endParaRPr lang="en-US"/>
          </a:p>
        </p:txBody>
      </p:sp>
      <p:sp>
        <p:nvSpPr>
          <p:cNvPr id="9" name="Rectangle 8"/>
          <p:cNvSpPr/>
          <p:nvPr/>
        </p:nvSpPr>
        <p:spPr>
          <a:xfrm>
            <a:off x="696913" y="5410200"/>
            <a:ext cx="7685087" cy="461665"/>
          </a:xfrm>
          <a:prstGeom prst="rect">
            <a:avLst/>
          </a:prstGeom>
        </p:spPr>
        <p:txBody>
          <a:bodyPr wrap="square">
            <a:spAutoFit/>
          </a:bodyPr>
          <a:lstStyle/>
          <a:p>
            <a:pPr>
              <a:spcBef>
                <a:spcPts val="0"/>
              </a:spcBef>
              <a:spcAft>
                <a:spcPts val="900"/>
              </a:spcAft>
            </a:pPr>
            <a:r>
              <a:rPr lang="en-GB" dirty="0">
                <a:ea typeface="Times New Roman" panose="02020603050405020304" pitchFamily="18" charset="0"/>
              </a:rPr>
              <a:t>The WLAN RSSI measurement accuracy for all measured access points shall be fulfilled according to the accuracy as specified in the sub-clause 9.7.1.</a:t>
            </a:r>
            <a:endParaRPr lang="en-US" dirty="0">
              <a:ea typeface="Times New Roman" panose="02020603050405020304" pitchFamily="18" charset="0"/>
            </a:endParaRPr>
          </a:p>
        </p:txBody>
      </p:sp>
      <p:sp>
        <p:nvSpPr>
          <p:cNvPr id="10" name="Rectangle 9"/>
          <p:cNvSpPr/>
          <p:nvPr/>
        </p:nvSpPr>
        <p:spPr>
          <a:xfrm>
            <a:off x="838200" y="2338289"/>
            <a:ext cx="7543800" cy="830997"/>
          </a:xfrm>
          <a:prstGeom prst="rect">
            <a:avLst/>
          </a:prstGeom>
        </p:spPr>
        <p:txBody>
          <a:bodyPr wrap="square">
            <a:spAutoFit/>
          </a:bodyPr>
          <a:lstStyle/>
          <a:p>
            <a:pPr>
              <a:spcBef>
                <a:spcPts val="0"/>
              </a:spcBef>
              <a:spcAft>
                <a:spcPts val="900"/>
              </a:spcAft>
            </a:pPr>
            <a:r>
              <a:rPr lang="en-GB" dirty="0">
                <a:ea typeface="Times New Roman" panose="02020603050405020304" pitchFamily="18" charset="0"/>
              </a:rPr>
              <a:t>The UE shall be capable of performing WLAN RSSI measurements for certain minimum number of APs during </a:t>
            </a:r>
            <a:r>
              <a:rPr lang="en-GB" dirty="0">
                <a:ea typeface="Times New Roman" panose="02020603050405020304" pitchFamily="18" charset="0"/>
                <a:cs typeface="v4.2.0"/>
              </a:rPr>
              <a:t>T</a:t>
            </a:r>
            <a:r>
              <a:rPr lang="en-GB" baseline="-25000" dirty="0">
                <a:ea typeface="Times New Roman" panose="02020603050405020304" pitchFamily="18" charset="0"/>
                <a:cs typeface="v4.2.0"/>
              </a:rPr>
              <a:t>WLAN_RSSI</a:t>
            </a:r>
            <a:r>
              <a:rPr lang="en-GB" dirty="0">
                <a:ea typeface="Times New Roman" panose="02020603050405020304" pitchFamily="18" charset="0"/>
              </a:rPr>
              <a:t> as defined in table 8.1.2.4.19.2.1-1 provided that the beacon frame of the measured AP is available at the UE at least once every 102.4 </a:t>
            </a:r>
            <a:r>
              <a:rPr lang="en-GB" dirty="0" err="1">
                <a:ea typeface="Times New Roman" panose="02020603050405020304" pitchFamily="18" charset="0"/>
              </a:rPr>
              <a:t>ms</a:t>
            </a:r>
            <a:r>
              <a:rPr lang="en-GB" dirty="0">
                <a:ea typeface="Times New Roman" panose="02020603050405020304" pitchFamily="18" charset="0"/>
              </a:rPr>
              <a:t>. The UE physical layer shall be capable of reporting WLAN RSSI measurements to higher layers with the measurement period of </a:t>
            </a:r>
            <a:r>
              <a:rPr lang="en-GB" dirty="0">
                <a:ea typeface="Times New Roman" panose="02020603050405020304" pitchFamily="18" charset="0"/>
                <a:cs typeface="v4.2.0"/>
              </a:rPr>
              <a:t>T</a:t>
            </a:r>
            <a:r>
              <a:rPr lang="en-GB" baseline="-25000" dirty="0">
                <a:ea typeface="Times New Roman" panose="02020603050405020304" pitchFamily="18" charset="0"/>
                <a:cs typeface="v4.2.0"/>
              </a:rPr>
              <a:t>WLAN_RSSI</a:t>
            </a:r>
            <a:r>
              <a:rPr lang="en-GB" dirty="0">
                <a:ea typeface="Times New Roman" panose="02020603050405020304" pitchFamily="18" charset="0"/>
              </a:rPr>
              <a:t>.</a:t>
            </a:r>
            <a:endParaRPr lang="en-US" dirty="0">
              <a:ea typeface="Times New Roman" panose="02020603050405020304" pitchFamily="18" charset="0"/>
            </a:endParaRPr>
          </a:p>
        </p:txBody>
      </p:sp>
      <p:sp>
        <p:nvSpPr>
          <p:cNvPr id="11" name="Rectangle 10"/>
          <p:cNvSpPr/>
          <p:nvPr/>
        </p:nvSpPr>
        <p:spPr>
          <a:xfrm>
            <a:off x="1175628" y="1617501"/>
            <a:ext cx="7206372" cy="307777"/>
          </a:xfrm>
          <a:prstGeom prst="rect">
            <a:avLst/>
          </a:prstGeom>
        </p:spPr>
        <p:txBody>
          <a:bodyPr wrap="square">
            <a:spAutoFit/>
          </a:bodyPr>
          <a:lstStyle/>
          <a:p>
            <a:pPr marL="1260475" indent="-1260475">
              <a:spcBef>
                <a:spcPts val="600"/>
              </a:spcBef>
              <a:spcAft>
                <a:spcPts val="900"/>
              </a:spcAft>
            </a:pPr>
            <a:r>
              <a:rPr lang="en-GB" sz="1400" dirty="0">
                <a:latin typeface="Arial" panose="020B0604020202020204" pitchFamily="34" charset="0"/>
                <a:ea typeface="Times New Roman" panose="02020603050405020304" pitchFamily="18" charset="0"/>
                <a:cs typeface="Times New Roman" panose="02020603050405020304" pitchFamily="18" charset="0"/>
              </a:rPr>
              <a:t>8.1.2.4.19.2.1	E-UTRAN FDD – WLAN measurements when no DRX is used</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3949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965737"/>
            <a:ext cx="7772400" cy="1066800"/>
          </a:xfrm>
        </p:spPr>
        <p:txBody>
          <a:bodyPr/>
          <a:lstStyle/>
          <a:p>
            <a:r>
              <a:rPr lang="en-US" dirty="0"/>
              <a:t>3GPP R4-163518 A.9.10.1	E-UTRAN FDD – WLAN RSSI Measurement Accuracy</a:t>
            </a:r>
            <a:br>
              <a:rPr lang="en-US" dirty="0"/>
            </a:br>
            <a:r>
              <a:rPr lang="en-US" dirty="0"/>
              <a:t> </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32326207"/>
              </p:ext>
            </p:extLst>
          </p:nvPr>
        </p:nvGraphicFramePr>
        <p:xfrm>
          <a:off x="793370" y="2178934"/>
          <a:ext cx="7685086" cy="2438400"/>
        </p:xfrm>
        <a:graphic>
          <a:graphicData uri="http://schemas.openxmlformats.org/drawingml/2006/table">
            <a:tbl>
              <a:tblPr>
                <a:tableStyleId>{5C22544A-7EE6-4342-B048-85BDC9FD1C3A}</a:tableStyleId>
              </a:tblPr>
              <a:tblGrid>
                <a:gridCol w="2991259">
                  <a:extLst>
                    <a:ext uri="{9D8B030D-6E8A-4147-A177-3AD203B41FA5}">
                      <a16:colId xmlns:a16="http://schemas.microsoft.com/office/drawing/2014/main" val="339402030"/>
                    </a:ext>
                  </a:extLst>
                </a:gridCol>
                <a:gridCol w="1172645">
                  <a:extLst>
                    <a:ext uri="{9D8B030D-6E8A-4147-A177-3AD203B41FA5}">
                      <a16:colId xmlns:a16="http://schemas.microsoft.com/office/drawing/2014/main" val="2187878010"/>
                    </a:ext>
                  </a:extLst>
                </a:gridCol>
                <a:gridCol w="1679845">
                  <a:extLst>
                    <a:ext uri="{9D8B030D-6E8A-4147-A177-3AD203B41FA5}">
                      <a16:colId xmlns:a16="http://schemas.microsoft.com/office/drawing/2014/main" val="1455605752"/>
                    </a:ext>
                  </a:extLst>
                </a:gridCol>
                <a:gridCol w="1841337">
                  <a:extLst>
                    <a:ext uri="{9D8B030D-6E8A-4147-A177-3AD203B41FA5}">
                      <a16:colId xmlns:a16="http://schemas.microsoft.com/office/drawing/2014/main" val="4078464754"/>
                    </a:ext>
                  </a:extLst>
                </a:gridCol>
              </a:tblGrid>
              <a:tr h="0">
                <a:tc>
                  <a:txBody>
                    <a:bodyPr/>
                    <a:lstStyle/>
                    <a:p>
                      <a:pPr marL="0" marR="0" algn="ctr" fontAlgn="base" hangingPunct="0">
                        <a:spcBef>
                          <a:spcPts val="0"/>
                        </a:spcBef>
                        <a:spcAft>
                          <a:spcPts val="0"/>
                        </a:spcAft>
                      </a:pPr>
                      <a:r>
                        <a:rPr lang="en-GB" sz="1000" dirty="0">
                          <a:effectLst/>
                          <a:latin typeface="Arial" panose="020B0604020202020204" pitchFamily="34" charset="0"/>
                          <a:cs typeface="Arial" panose="020B0604020202020204" pitchFamily="34" charset="0"/>
                        </a:rPr>
                        <a:t>Parameter</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spcBef>
                          <a:spcPts val="0"/>
                        </a:spcBef>
                        <a:spcAft>
                          <a:spcPts val="0"/>
                        </a:spcAft>
                      </a:pPr>
                      <a:r>
                        <a:rPr lang="en-GB" sz="1000">
                          <a:effectLst/>
                          <a:latin typeface="Arial" panose="020B0604020202020204" pitchFamily="34" charset="0"/>
                          <a:cs typeface="Arial" panose="020B0604020202020204" pitchFamily="34" charset="0"/>
                        </a:rPr>
                        <a:t>Unit</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spcBef>
                          <a:spcPts val="0"/>
                        </a:spcBef>
                        <a:spcAft>
                          <a:spcPts val="0"/>
                        </a:spcAft>
                      </a:pPr>
                      <a:r>
                        <a:rPr lang="en-GB" sz="1000">
                          <a:effectLst/>
                          <a:latin typeface="Arial" panose="020B0604020202020204" pitchFamily="34" charset="0"/>
                          <a:cs typeface="Arial" panose="020B0604020202020204" pitchFamily="34" charset="0"/>
                        </a:rPr>
                        <a:t>Cell 1</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spcBef>
                          <a:spcPts val="0"/>
                        </a:spcBef>
                        <a:spcAft>
                          <a:spcPts val="0"/>
                        </a:spcAft>
                      </a:pPr>
                      <a:r>
                        <a:rPr lang="en-GB" sz="1000">
                          <a:effectLst/>
                          <a:latin typeface="Arial" panose="020B0604020202020204" pitchFamily="34" charset="0"/>
                          <a:cs typeface="Arial" panose="020B0604020202020204" pitchFamily="34" charset="0"/>
                        </a:rPr>
                        <a:t>Cell 2 (WLAN AP)</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275957577"/>
                  </a:ext>
                </a:extLst>
              </a:tr>
              <a:tr h="110490">
                <a:tc gridSpan="4">
                  <a:txBody>
                    <a:bodyPr/>
                    <a:lstStyle/>
                    <a:p>
                      <a:pPr marL="0" marR="0" fontAlgn="base" hangingPunct="0">
                        <a:spcBef>
                          <a:spcPts val="0"/>
                        </a:spcBef>
                        <a:spcAft>
                          <a:spcPts val="0"/>
                        </a:spcAft>
                      </a:pPr>
                      <a:r>
                        <a:rPr lang="en-GB" sz="1000">
                          <a:effectLst/>
                          <a:latin typeface="Arial" panose="020B0604020202020204" pitchFamily="34" charset="0"/>
                          <a:cs typeface="Arial" panose="020B0604020202020204" pitchFamily="34" charset="0"/>
                        </a:rPr>
                        <a:t> </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02510684"/>
                  </a:ext>
                </a:extLst>
              </a:tr>
              <a:tr h="0">
                <a:tc>
                  <a:txBody>
                    <a:bodyPr/>
                    <a:lstStyle/>
                    <a:p>
                      <a:pPr marL="0" marR="0">
                        <a:spcBef>
                          <a:spcPts val="0"/>
                        </a:spcBef>
                        <a:spcAft>
                          <a:spcPts val="0"/>
                        </a:spcAft>
                      </a:pPr>
                      <a:r>
                        <a:rPr lang="en-GB" sz="1000" dirty="0">
                          <a:effectLst/>
                          <a:latin typeface="Arial" panose="020B0604020202020204" pitchFamily="34" charset="0"/>
                          <a:cs typeface="Arial" panose="020B0604020202020204" pitchFamily="34" charset="0"/>
                        </a:rPr>
                        <a:t>WLAN RSSI</a:t>
                      </a:r>
                      <a:r>
                        <a:rPr lang="en-GB" sz="1000" baseline="30000" dirty="0">
                          <a:effectLst/>
                          <a:latin typeface="Arial" panose="020B0604020202020204" pitchFamily="34" charset="0"/>
                          <a:cs typeface="Arial" panose="020B0604020202020204" pitchFamily="34" charset="0"/>
                        </a:rPr>
                        <a:t> Note 4</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fontAlgn="base" hangingPunct="0">
                        <a:spcBef>
                          <a:spcPts val="0"/>
                        </a:spcBef>
                        <a:spcAft>
                          <a:spcPts val="0"/>
                        </a:spcAft>
                      </a:pPr>
                      <a:r>
                        <a:rPr lang="en-GB" sz="1000">
                          <a:effectLst/>
                          <a:latin typeface="Arial" panose="020B0604020202020204" pitchFamily="34" charset="0"/>
                          <a:cs typeface="Arial" panose="020B0604020202020204" pitchFamily="34" charset="0"/>
                        </a:rPr>
                        <a:t>dBm/20 MHz</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fontAlgn="base" hangingPunct="0">
                        <a:spcBef>
                          <a:spcPts val="0"/>
                        </a:spcBef>
                        <a:spcAft>
                          <a:spcPts val="0"/>
                        </a:spcAft>
                      </a:pPr>
                      <a:r>
                        <a:rPr lang="en-GB" sz="1000">
                          <a:effectLst/>
                          <a:latin typeface="Arial" panose="020B0604020202020204" pitchFamily="34" charset="0"/>
                          <a:cs typeface="Arial" panose="020B0604020202020204" pitchFamily="34" charset="0"/>
                        </a:rPr>
                        <a:t>N/A</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spcBef>
                          <a:spcPts val="0"/>
                        </a:spcBef>
                        <a:spcAft>
                          <a:spcPts val="0"/>
                        </a:spcAft>
                      </a:pPr>
                      <a:r>
                        <a:rPr lang="en-GB" sz="1000">
                          <a:effectLst/>
                          <a:latin typeface="Arial" panose="020B0604020202020204" pitchFamily="34" charset="0"/>
                          <a:cs typeface="Arial" panose="020B0604020202020204" pitchFamily="34" charset="0"/>
                        </a:rPr>
                        <a:t>-70</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896326820"/>
                  </a:ext>
                </a:extLst>
              </a:tr>
              <a:tr h="0">
                <a:tc>
                  <a:txBody>
                    <a:bodyPr/>
                    <a:lstStyle/>
                    <a:p>
                      <a:pPr marL="0" marR="0" fontAlgn="base" hangingPunct="0">
                        <a:spcBef>
                          <a:spcPts val="0"/>
                        </a:spcBef>
                        <a:spcAft>
                          <a:spcPts val="0"/>
                        </a:spcAft>
                      </a:pPr>
                      <a:r>
                        <a:rPr lang="en-GB" sz="1000" dirty="0">
                          <a:effectLst/>
                          <a:latin typeface="Arial" panose="020B0604020202020204" pitchFamily="34" charset="0"/>
                          <a:cs typeface="Arial" panose="020B0604020202020204" pitchFamily="34" charset="0"/>
                        </a:rPr>
                        <a:t>WLAN SNR</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fontAlgn="base" hangingPunct="0">
                        <a:spcBef>
                          <a:spcPts val="0"/>
                        </a:spcBef>
                        <a:spcAft>
                          <a:spcPts val="0"/>
                        </a:spcAft>
                      </a:pPr>
                      <a:r>
                        <a:rPr lang="en-GB" sz="1000">
                          <a:effectLst/>
                          <a:latin typeface="Arial" panose="020B0604020202020204" pitchFamily="34" charset="0"/>
                          <a:cs typeface="Arial" panose="020B0604020202020204" pitchFamily="34" charset="0"/>
                        </a:rPr>
                        <a:t>dB</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fontAlgn="base" hangingPunct="0">
                        <a:spcBef>
                          <a:spcPts val="0"/>
                        </a:spcBef>
                        <a:spcAft>
                          <a:spcPts val="0"/>
                        </a:spcAft>
                      </a:pPr>
                      <a:r>
                        <a:rPr lang="en-GB" sz="1000">
                          <a:effectLst/>
                          <a:latin typeface="Arial" panose="020B0604020202020204" pitchFamily="34" charset="0"/>
                          <a:cs typeface="Arial" panose="020B0604020202020204" pitchFamily="34" charset="0"/>
                        </a:rPr>
                        <a:t>N/A</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spcBef>
                          <a:spcPts val="0"/>
                        </a:spcBef>
                        <a:spcAft>
                          <a:spcPts val="0"/>
                        </a:spcAft>
                      </a:pPr>
                      <a:r>
                        <a:rPr lang="en-GB" sz="1000">
                          <a:effectLst/>
                          <a:latin typeface="Arial" panose="020B0604020202020204" pitchFamily="34" charset="0"/>
                          <a:cs typeface="Arial" panose="020B0604020202020204" pitchFamily="34" charset="0"/>
                        </a:rPr>
                        <a:t>-3.35</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961433895"/>
                  </a:ext>
                </a:extLst>
              </a:tr>
              <a:tr h="0">
                <a:tc>
                  <a:txBody>
                    <a:bodyPr/>
                    <a:lstStyle/>
                    <a:p>
                      <a:pPr marL="0" marR="0" fontAlgn="base" hangingPunct="0">
                        <a:spcBef>
                          <a:spcPts val="0"/>
                        </a:spcBef>
                        <a:spcAft>
                          <a:spcPts val="0"/>
                        </a:spcAft>
                      </a:pPr>
                      <a:r>
                        <a:rPr lang="en-GB" sz="1000" dirty="0">
                          <a:effectLst/>
                          <a:latin typeface="Arial" panose="020B0604020202020204" pitchFamily="34" charset="0"/>
                          <a:cs typeface="Arial" panose="020B0604020202020204" pitchFamily="34" charset="0"/>
                        </a:rPr>
                        <a:t>Propagation condition</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spcBef>
                          <a:spcPts val="0"/>
                        </a:spcBef>
                        <a:spcAft>
                          <a:spcPts val="0"/>
                        </a:spcAft>
                      </a:pPr>
                      <a:r>
                        <a:rPr lang="en-GB" sz="1000">
                          <a:effectLst/>
                          <a:latin typeface="Arial" panose="020B0604020202020204" pitchFamily="34" charset="0"/>
                          <a:cs typeface="Arial" panose="020B0604020202020204" pitchFamily="34" charset="0"/>
                        </a:rPr>
                        <a:t>-</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spcBef>
                          <a:spcPts val="0"/>
                        </a:spcBef>
                        <a:spcAft>
                          <a:spcPts val="0"/>
                        </a:spcAft>
                      </a:pPr>
                      <a:r>
                        <a:rPr lang="en-GB" sz="1000">
                          <a:effectLst/>
                          <a:latin typeface="Arial" panose="020B0604020202020204" pitchFamily="34" charset="0"/>
                          <a:cs typeface="Arial" panose="020B0604020202020204" pitchFamily="34" charset="0"/>
                        </a:rPr>
                        <a:t>AWGN</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spcBef>
                          <a:spcPts val="0"/>
                        </a:spcBef>
                        <a:spcAft>
                          <a:spcPts val="0"/>
                        </a:spcAft>
                      </a:pPr>
                      <a:r>
                        <a:rPr lang="en-GB" sz="1000">
                          <a:effectLst/>
                          <a:latin typeface="Arial" panose="020B0604020202020204" pitchFamily="34" charset="0"/>
                          <a:cs typeface="Arial" panose="020B0604020202020204" pitchFamily="34" charset="0"/>
                        </a:rPr>
                        <a:t>AWGN</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770709688"/>
                  </a:ext>
                </a:extLst>
              </a:tr>
              <a:tr h="0">
                <a:tc>
                  <a:txBody>
                    <a:bodyPr/>
                    <a:lstStyle/>
                    <a:p>
                      <a:pPr marL="0" marR="0" fontAlgn="base" hangingPunct="0">
                        <a:spcBef>
                          <a:spcPts val="0"/>
                        </a:spcBef>
                        <a:spcAft>
                          <a:spcPts val="0"/>
                        </a:spcAft>
                      </a:pPr>
                      <a:r>
                        <a:rPr lang="en-GB" sz="1000" dirty="0">
                          <a:effectLst/>
                          <a:latin typeface="Arial" panose="020B0604020202020204" pitchFamily="34" charset="0"/>
                          <a:cs typeface="Arial" panose="020B0604020202020204" pitchFamily="34" charset="0"/>
                        </a:rPr>
                        <a:t>Antenna Configuration</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spcBef>
                          <a:spcPts val="0"/>
                        </a:spcBef>
                        <a:spcAft>
                          <a:spcPts val="0"/>
                        </a:spcAft>
                      </a:pPr>
                      <a:r>
                        <a:rPr lang="en-GB" sz="1000">
                          <a:effectLst/>
                          <a:latin typeface="Arial" panose="020B0604020202020204" pitchFamily="34" charset="0"/>
                          <a:cs typeface="Arial" panose="020B0604020202020204" pitchFamily="34" charset="0"/>
                        </a:rPr>
                        <a:t>-</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spcBef>
                          <a:spcPts val="0"/>
                        </a:spcBef>
                        <a:spcAft>
                          <a:spcPts val="0"/>
                        </a:spcAft>
                      </a:pPr>
                      <a:r>
                        <a:rPr lang="en-GB" sz="1000">
                          <a:effectLst/>
                          <a:latin typeface="Arial" panose="020B0604020202020204" pitchFamily="34" charset="0"/>
                          <a:cs typeface="Arial" panose="020B0604020202020204" pitchFamily="34" charset="0"/>
                        </a:rPr>
                        <a:t>1x2</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spcBef>
                          <a:spcPts val="0"/>
                        </a:spcBef>
                        <a:spcAft>
                          <a:spcPts val="0"/>
                        </a:spcAft>
                      </a:pPr>
                      <a:r>
                        <a:rPr lang="en-GB" sz="1000">
                          <a:effectLst/>
                          <a:latin typeface="Arial" panose="020B0604020202020204" pitchFamily="34" charset="0"/>
                          <a:cs typeface="Arial" panose="020B0604020202020204" pitchFamily="34" charset="0"/>
                        </a:rPr>
                        <a:t>-</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672888072"/>
                  </a:ext>
                </a:extLst>
              </a:tr>
              <a:tr h="0">
                <a:tc>
                  <a:txBody>
                    <a:bodyPr/>
                    <a:lstStyle/>
                    <a:p>
                      <a:pPr marL="0" marR="0" fontAlgn="base" hangingPunct="0">
                        <a:spcBef>
                          <a:spcPts val="0"/>
                        </a:spcBef>
                        <a:spcAft>
                          <a:spcPts val="0"/>
                        </a:spcAft>
                      </a:pPr>
                      <a:r>
                        <a:rPr lang="en-GB" sz="1000" dirty="0">
                          <a:effectLst/>
                          <a:latin typeface="Arial" panose="020B0604020202020204" pitchFamily="34" charset="0"/>
                          <a:cs typeface="Arial" panose="020B0604020202020204" pitchFamily="34" charset="0"/>
                        </a:rPr>
                        <a:t>Timing offset to Cell 1</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fontAlgn="base" hangingPunct="0">
                        <a:spcBef>
                          <a:spcPts val="0"/>
                        </a:spcBef>
                        <a:spcAft>
                          <a:spcPts val="0"/>
                        </a:spcAft>
                      </a:pPr>
                      <a:r>
                        <a:rPr lang="en-GB" sz="1000">
                          <a:effectLst/>
                          <a:latin typeface="Arial" panose="020B0604020202020204" pitchFamily="34" charset="0"/>
                          <a:cs typeface="Arial" panose="020B0604020202020204" pitchFamily="34" charset="0"/>
                        </a:rPr>
                        <a:t>ms</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fontAlgn="base" hangingPunct="0">
                        <a:spcBef>
                          <a:spcPts val="0"/>
                        </a:spcBef>
                        <a:spcAft>
                          <a:spcPts val="0"/>
                        </a:spcAft>
                      </a:pPr>
                      <a:r>
                        <a:rPr lang="en-GB" sz="1000">
                          <a:effectLst/>
                          <a:latin typeface="Arial" panose="020B0604020202020204" pitchFamily="34" charset="0"/>
                          <a:cs typeface="Arial" panose="020B0604020202020204" pitchFamily="34" charset="0"/>
                        </a:rPr>
                        <a:t>-</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fontAlgn="base" hangingPunct="0">
                        <a:spcBef>
                          <a:spcPts val="0"/>
                        </a:spcBef>
                        <a:spcAft>
                          <a:spcPts val="0"/>
                        </a:spcAft>
                      </a:pPr>
                      <a:r>
                        <a:rPr lang="en-GB" sz="1000">
                          <a:effectLst/>
                          <a:latin typeface="Arial" panose="020B0604020202020204" pitchFamily="34" charset="0"/>
                          <a:cs typeface="Arial" panose="020B0604020202020204" pitchFamily="34" charset="0"/>
                        </a:rPr>
                        <a:t>3</a:t>
                      </a:r>
                      <a:endParaRPr lang="en-US" sz="1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041926039"/>
                  </a:ext>
                </a:extLst>
              </a:tr>
              <a:tr h="0">
                <a:tc gridSpan="4">
                  <a:txBody>
                    <a:bodyPr/>
                    <a:lstStyle/>
                    <a:p>
                      <a:pPr marL="540385" marR="0" indent="-540385" fontAlgn="base" hangingPunct="0">
                        <a:spcBef>
                          <a:spcPts val="0"/>
                        </a:spcBef>
                        <a:spcAft>
                          <a:spcPts val="0"/>
                        </a:spcAft>
                      </a:pPr>
                      <a:r>
                        <a:rPr lang="en-GB" sz="1000" dirty="0">
                          <a:effectLst/>
                          <a:latin typeface="Arial" panose="020B0604020202020204" pitchFamily="34" charset="0"/>
                          <a:cs typeface="Arial" panose="020B0604020202020204" pitchFamily="34" charset="0"/>
                        </a:rPr>
                        <a:t>Note 1:  OCNG shall be used such that both cells are fully allocated and a constant total transmitted power spectral density is achieved for all OFDM symbols.</a:t>
                      </a:r>
                      <a:endParaRPr lang="en-US" sz="1000" dirty="0">
                        <a:effectLst/>
                        <a:latin typeface="Arial" panose="020B0604020202020204" pitchFamily="34" charset="0"/>
                        <a:cs typeface="Arial" panose="020B0604020202020204" pitchFamily="34" charset="0"/>
                      </a:endParaRPr>
                    </a:p>
                    <a:p>
                      <a:pPr marL="540385" marR="0" indent="-540385" fontAlgn="base" hangingPunct="0">
                        <a:spcBef>
                          <a:spcPts val="0"/>
                        </a:spcBef>
                        <a:spcAft>
                          <a:spcPts val="0"/>
                        </a:spcAft>
                      </a:pPr>
                      <a:r>
                        <a:rPr lang="en-GB" sz="1000" dirty="0">
                          <a:effectLst/>
                          <a:latin typeface="Arial" panose="020B0604020202020204" pitchFamily="34" charset="0"/>
                          <a:cs typeface="Arial" panose="020B0604020202020204" pitchFamily="34" charset="0"/>
                        </a:rPr>
                        <a:t>Note 2:  Interference from other cells and noise sources not specified in the test is assumed to be constant over subcarriers and time and shall be modelled as AWGN of appropriate power for N</a:t>
                      </a:r>
                      <a:r>
                        <a:rPr lang="en-GB" sz="1000" baseline="-25000" dirty="0">
                          <a:effectLst/>
                          <a:latin typeface="Arial" panose="020B0604020202020204" pitchFamily="34" charset="0"/>
                          <a:cs typeface="Arial" panose="020B0604020202020204" pitchFamily="34" charset="0"/>
                        </a:rPr>
                        <a:t>oc1</a:t>
                      </a:r>
                      <a:r>
                        <a:rPr lang="en-GB" sz="1000" dirty="0">
                          <a:effectLst/>
                          <a:latin typeface="Arial" panose="020B0604020202020204" pitchFamily="34" charset="0"/>
                          <a:cs typeface="Arial" panose="020B0604020202020204" pitchFamily="34" charset="0"/>
                        </a:rPr>
                        <a:t> to be fulfilled.</a:t>
                      </a:r>
                      <a:endParaRPr lang="en-US" sz="1000" dirty="0">
                        <a:effectLst/>
                        <a:latin typeface="Arial" panose="020B0604020202020204" pitchFamily="34" charset="0"/>
                        <a:cs typeface="Arial" panose="020B0604020202020204" pitchFamily="34" charset="0"/>
                      </a:endParaRPr>
                    </a:p>
                    <a:p>
                      <a:pPr marL="540385" marR="0" indent="-540385" fontAlgn="base" hangingPunct="0">
                        <a:spcBef>
                          <a:spcPts val="0"/>
                        </a:spcBef>
                        <a:spcAft>
                          <a:spcPts val="0"/>
                        </a:spcAft>
                      </a:pPr>
                      <a:r>
                        <a:rPr lang="en-GB" sz="1000" dirty="0">
                          <a:effectLst/>
                          <a:latin typeface="Arial" panose="020B0604020202020204" pitchFamily="34" charset="0"/>
                          <a:cs typeface="Arial" panose="020B0604020202020204" pitchFamily="34" charset="0"/>
                        </a:rPr>
                        <a:t>Note 3:  Interference from other cells and noise sources not specified in the test is assumed to be constant over the bandwidth and time and shall be modelled as AWGN of appropriate power for N</a:t>
                      </a:r>
                      <a:r>
                        <a:rPr lang="en-GB" sz="1000" baseline="-25000" dirty="0">
                          <a:effectLst/>
                          <a:latin typeface="Arial" panose="020B0604020202020204" pitchFamily="34" charset="0"/>
                          <a:cs typeface="Arial" panose="020B0604020202020204" pitchFamily="34" charset="0"/>
                        </a:rPr>
                        <a:t>oc2</a:t>
                      </a:r>
                      <a:r>
                        <a:rPr lang="en-GB" sz="1000" dirty="0">
                          <a:effectLst/>
                          <a:latin typeface="Arial" panose="020B0604020202020204" pitchFamily="34" charset="0"/>
                          <a:cs typeface="Arial" panose="020B0604020202020204" pitchFamily="34" charset="0"/>
                        </a:rPr>
                        <a:t> to be fulfilled.</a:t>
                      </a:r>
                      <a:endParaRPr lang="en-US" sz="1000" dirty="0">
                        <a:effectLst/>
                        <a:latin typeface="Arial" panose="020B0604020202020204" pitchFamily="34" charset="0"/>
                        <a:cs typeface="Arial" panose="020B0604020202020204" pitchFamily="34" charset="0"/>
                      </a:endParaRPr>
                    </a:p>
                    <a:p>
                      <a:pPr marL="540385" marR="0" indent="-540385" fontAlgn="base" hangingPunct="0">
                        <a:spcBef>
                          <a:spcPts val="0"/>
                        </a:spcBef>
                        <a:spcAft>
                          <a:spcPts val="0"/>
                        </a:spcAft>
                      </a:pPr>
                      <a:r>
                        <a:rPr lang="en-GB" sz="1000" dirty="0">
                          <a:effectLst/>
                          <a:latin typeface="Arial" panose="020B0604020202020204" pitchFamily="34" charset="0"/>
                          <a:cs typeface="Arial" panose="020B0604020202020204" pitchFamily="34" charset="0"/>
                        </a:rPr>
                        <a:t>Note 4:  </a:t>
                      </a:r>
                      <a:r>
                        <a:rPr lang="en-GB" sz="1000" dirty="0" err="1">
                          <a:effectLst/>
                          <a:latin typeface="Arial" panose="020B0604020202020204" pitchFamily="34" charset="0"/>
                          <a:cs typeface="Arial" panose="020B0604020202020204" pitchFamily="34" charset="0"/>
                        </a:rPr>
                        <a:t>Es</a:t>
                      </a:r>
                      <a:r>
                        <a:rPr lang="en-GB" sz="1000" dirty="0">
                          <a:effectLst/>
                          <a:latin typeface="Arial" panose="020B0604020202020204" pitchFamily="34" charset="0"/>
                          <a:cs typeface="Arial" panose="020B0604020202020204" pitchFamily="34" charset="0"/>
                        </a:rPr>
                        <a:t>/</a:t>
                      </a:r>
                      <a:r>
                        <a:rPr lang="en-GB" sz="1000" dirty="0" err="1">
                          <a:effectLst/>
                          <a:latin typeface="Arial" panose="020B0604020202020204" pitchFamily="34" charset="0"/>
                          <a:cs typeface="Arial" panose="020B0604020202020204" pitchFamily="34" charset="0"/>
                        </a:rPr>
                        <a:t>Iot</a:t>
                      </a:r>
                      <a:r>
                        <a:rPr lang="en-GB" sz="1000" dirty="0">
                          <a:effectLst/>
                          <a:latin typeface="Arial" panose="020B0604020202020204" pitchFamily="34" charset="0"/>
                          <a:cs typeface="Arial" panose="020B0604020202020204" pitchFamily="34" charset="0"/>
                        </a:rPr>
                        <a:t>, RSRP, Io and WLAN RSSI have been derived from other parameters for information purposes. They are not settable parameters themselves.</a:t>
                      </a:r>
                      <a:endParaRPr lang="en-US" sz="1000" dirty="0">
                        <a:effectLst/>
                        <a:latin typeface="Arial" panose="020B0604020202020204" pitchFamily="34" charset="0"/>
                        <a:cs typeface="Arial" panose="020B0604020202020204" pitchFamily="34" charset="0"/>
                      </a:endParaRPr>
                    </a:p>
                    <a:p>
                      <a:pPr marL="540385" marR="0" indent="-540385" fontAlgn="base" hangingPunct="0">
                        <a:spcBef>
                          <a:spcPts val="0"/>
                        </a:spcBef>
                        <a:spcAft>
                          <a:spcPts val="0"/>
                        </a:spcAft>
                      </a:pPr>
                      <a:r>
                        <a:rPr lang="en-GB" sz="1000" dirty="0">
                          <a:effectLst/>
                          <a:latin typeface="Arial" panose="020B0604020202020204" pitchFamily="34" charset="0"/>
                          <a:cs typeface="Arial" panose="020B0604020202020204" pitchFamily="34" charset="0"/>
                        </a:rPr>
                        <a:t>Note 5:  RSRP minimum requirements are specified assuming independent interference and noise at each receiver antenna port.</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27539762"/>
                  </a:ext>
                </a:extLst>
              </a:tr>
            </a:tbl>
          </a:graphicData>
        </a:graphic>
      </p:graphicFrame>
      <p:sp>
        <p:nvSpPr>
          <p:cNvPr id="4" name="Date Placeholder 3"/>
          <p:cNvSpPr>
            <a:spLocks noGrp="1"/>
          </p:cNvSpPr>
          <p:nvPr>
            <p:ph type="dt" sz="half" idx="10"/>
          </p:nvPr>
        </p:nvSpPr>
        <p:spPr/>
        <p:txBody>
          <a:bodyPr/>
          <a:lstStyle/>
          <a:p>
            <a:pPr>
              <a:defRPr/>
            </a:pPr>
            <a:r>
              <a:rPr lang="en-US"/>
              <a:t>Nov 2016</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8</a:t>
            </a:fld>
            <a:endParaRPr lang="en-US"/>
          </a:p>
        </p:txBody>
      </p:sp>
      <p:sp>
        <p:nvSpPr>
          <p:cNvPr id="8" name="Rectangle 1"/>
          <p:cNvSpPr>
            <a:spLocks noChangeArrowheads="1"/>
          </p:cNvSpPr>
          <p:nvPr/>
        </p:nvSpPr>
        <p:spPr bwMode="auto">
          <a:xfrm>
            <a:off x="793370" y="1844126"/>
            <a:ext cx="767594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Table A.9.</a:t>
            </a:r>
            <a:r>
              <a:rPr kumimoji="0" lang="en-GB" altLang="zh-CN" sz="1000" b="1"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10.1.2-1: E-UTRAN FDD-WLAN RSSI measurement accuracy test parameters</a:t>
            </a:r>
            <a:endParaRPr kumimoji="0" lang="en-US" altLang="zh-CN" sz="3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9" name="Rectangle 8"/>
          <p:cNvSpPr/>
          <p:nvPr/>
        </p:nvSpPr>
        <p:spPr>
          <a:xfrm>
            <a:off x="1295400" y="5105400"/>
            <a:ext cx="5791200" cy="669414"/>
          </a:xfrm>
          <a:prstGeom prst="rect">
            <a:avLst/>
          </a:prstGeom>
        </p:spPr>
        <p:txBody>
          <a:bodyPr wrap="square">
            <a:spAutoFit/>
          </a:bodyPr>
          <a:lstStyle/>
          <a:p>
            <a:pPr marL="900430" indent="-900430">
              <a:spcBef>
                <a:spcPts val="600"/>
              </a:spcBef>
              <a:spcAft>
                <a:spcPts val="900"/>
              </a:spcAft>
            </a:pPr>
            <a:r>
              <a:rPr lang="en-GB" sz="1800" dirty="0">
                <a:latin typeface="Arial" panose="020B0604020202020204" pitchFamily="34" charset="0"/>
                <a:ea typeface="Times New Roman" panose="02020603050405020304" pitchFamily="18" charset="0"/>
                <a:cs typeface="Times New Roman" panose="02020603050405020304" pitchFamily="18" charset="0"/>
              </a:rPr>
              <a:t>A.9.10.2.3	Test Requirements</a:t>
            </a:r>
            <a:endParaRPr lang="en-US" dirty="0">
              <a:ea typeface="Times New Roman" panose="02020603050405020304" pitchFamily="18" charset="0"/>
            </a:endParaRPr>
          </a:p>
          <a:p>
            <a:pPr>
              <a:spcBef>
                <a:spcPts val="0"/>
              </a:spcBef>
              <a:spcAft>
                <a:spcPts val="900"/>
              </a:spcAft>
            </a:pPr>
            <a:r>
              <a:rPr lang="en-GB" dirty="0">
                <a:ea typeface="Times New Roman" panose="02020603050405020304" pitchFamily="18" charset="0"/>
              </a:rPr>
              <a:t>The WLAN RSSI measurement accuracy shall meet the requirements in clause 9.7.1.</a:t>
            </a:r>
            <a:endParaRPr lang="en-US" dirty="0">
              <a:ea typeface="Times New Roman" panose="02020603050405020304" pitchFamily="18" charset="0"/>
            </a:endParaRPr>
          </a:p>
        </p:txBody>
      </p:sp>
    </p:spTree>
    <p:extLst>
      <p:ext uri="{BB962C8B-B14F-4D97-AF65-F5344CB8AC3E}">
        <p14:creationId xmlns:p14="http://schemas.microsoft.com/office/powerpoint/2010/main" val="229723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802.11.2 Draft Recommended Practice for the Evaluation of 802.11 Wireless Performance</a:t>
            </a:r>
            <a:br>
              <a:rPr lang="en-US" dirty="0"/>
            </a:b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a:hlinkClick r:id="rId2"/>
              </a:rPr>
              <a:t>https://mentor.ieee.org/802.11/documents?is_dcn=DCN%2C%20Title%2C%20Author%20or%20Affiliation&amp;is_group=000t</a:t>
            </a:r>
            <a:r>
              <a:rPr lang="en-US" dirty="0"/>
              <a:t> </a:t>
            </a:r>
          </a:p>
          <a:p>
            <a:r>
              <a:rPr lang="en-US" dirty="0"/>
              <a:t>Draft 1.0 was removed from the IEEE store after the project was terminated. Some documents speak to the difficulty of testing spatial modulations in Calibrated Over the Air Tests: </a:t>
            </a:r>
          </a:p>
          <a:p>
            <a:r>
              <a:rPr lang="en-US" dirty="0">
                <a:hlinkClick r:id="rId3"/>
              </a:rPr>
              <a:t>https://mentor.ieee.org/802.11/dcn/07/11-07-2551-05-000t-recommendations-for-comments-on-coat-section.doc</a:t>
            </a:r>
            <a:r>
              <a:rPr lang="en-US" dirty="0"/>
              <a:t>  </a:t>
            </a:r>
          </a:p>
          <a:p>
            <a:r>
              <a:rPr lang="en-US" dirty="0">
                <a:hlinkClick r:id="rId4"/>
              </a:rPr>
              <a:t>https://mentor.ieee.org/802.11/dcn/07/11-07-2909-00-000t-compromiseotadrafttext.doc</a:t>
            </a:r>
            <a:r>
              <a:rPr lang="en-US" dirty="0"/>
              <a:t> </a:t>
            </a:r>
          </a:p>
        </p:txBody>
      </p:sp>
      <p:sp>
        <p:nvSpPr>
          <p:cNvPr id="4" name="Date Placeholder 3"/>
          <p:cNvSpPr>
            <a:spLocks noGrp="1"/>
          </p:cNvSpPr>
          <p:nvPr>
            <p:ph type="dt" sz="half" idx="10"/>
          </p:nvPr>
        </p:nvSpPr>
        <p:spPr/>
        <p:txBody>
          <a:bodyPr/>
          <a:lstStyle/>
          <a:p>
            <a:pPr>
              <a:defRPr/>
            </a:pPr>
            <a:r>
              <a:rPr lang="en-US"/>
              <a:t>Nov 2016</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9</a:t>
            </a:fld>
            <a:endParaRPr lang="en-US"/>
          </a:p>
        </p:txBody>
      </p:sp>
    </p:spTree>
    <p:extLst>
      <p:ext uri="{BB962C8B-B14F-4D97-AF65-F5344CB8AC3E}">
        <p14:creationId xmlns:p14="http://schemas.microsoft.com/office/powerpoint/2010/main" val="1931327626"/>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1006</Words>
  <Application>Microsoft Office PowerPoint</Application>
  <PresentationFormat>On-screen Show (4:3)</PresentationFormat>
  <Paragraphs>191</Paragraphs>
  <Slides>10</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SimSun</vt:lpstr>
      <vt:lpstr>Arial</vt:lpstr>
      <vt:lpstr>Times New Roman</vt:lpstr>
      <vt:lpstr>v4.2.0</vt:lpstr>
      <vt:lpstr>Default Design</vt:lpstr>
      <vt:lpstr>Document</vt:lpstr>
      <vt:lpstr>3GPP R4 164767 LS on RSSI accuracy test cases</vt:lpstr>
      <vt:lpstr>Abstract</vt:lpstr>
      <vt:lpstr>Prior related 3GPP RAN4 IEEE 802.11 activity</vt:lpstr>
      <vt:lpstr>Text of LS R4-164767</vt:lpstr>
      <vt:lpstr>3GPP TS References</vt:lpstr>
      <vt:lpstr>3GPP R4-163519 Table A.8.25.1.1-1</vt:lpstr>
      <vt:lpstr>3GPP R4-163519 8.1.2.4.19.2.1</vt:lpstr>
      <vt:lpstr>3GPP R4-163518 A.9.10.1 E-UTRAN FDD – WLAN RSSI Measurement Accuracy  </vt:lpstr>
      <vt:lpstr>802.11.2 Draft Recommended Practice for the Evaluation of 802.11 Wireless Performance </vt:lpstr>
      <vt:lpstr>Recommended Response to 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2016-11-07T14:54:19Z</dcterms:modified>
</cp:coreProperties>
</file>