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4"/>
    <p:sldMasterId id="2147483659" r:id="rId5"/>
  </p:sldMasterIdLst>
  <p:notesMasterIdLst>
    <p:notesMasterId r:id="rId20"/>
  </p:notesMasterIdLst>
  <p:handoutMasterIdLst>
    <p:handoutMasterId r:id="rId21"/>
  </p:handoutMasterIdLst>
  <p:sldIdLst>
    <p:sldId id="256" r:id="rId6"/>
    <p:sldId id="257" r:id="rId7"/>
    <p:sldId id="362" r:id="rId8"/>
    <p:sldId id="355" r:id="rId9"/>
    <p:sldId id="367" r:id="rId10"/>
    <p:sldId id="370" r:id="rId11"/>
    <p:sldId id="356" r:id="rId12"/>
    <p:sldId id="371" r:id="rId13"/>
    <p:sldId id="369" r:id="rId14"/>
    <p:sldId id="368" r:id="rId15"/>
    <p:sldId id="360" r:id="rId16"/>
    <p:sldId id="363" r:id="rId17"/>
    <p:sldId id="330" r:id="rId18"/>
    <p:sldId id="361" r:id="rId19"/>
  </p:sldIdLst>
  <p:sldSz cx="9144000" cy="6858000" type="screen4x3"/>
  <p:notesSz cx="7010400"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n, Roy (IntlAssoc)" initials="SR(" lastIdx="8" clrIdx="0">
    <p:extLst>
      <p:ext uri="{19B8F6BF-5375-455C-9EA6-DF929625EA0E}">
        <p15:presenceInfo xmlns:p15="http://schemas.microsoft.com/office/powerpoint/2012/main" userId="S-1-5-21-1908027396-2059629336-315576832-893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2142F"/>
    <a:srgbClr val="7E2F8E"/>
    <a:srgbClr val="007F00"/>
    <a:srgbClr val="FF00FF"/>
    <a:srgbClr val="76AB2F"/>
    <a:srgbClr val="4CBDED"/>
    <a:srgbClr val="FF3AFF"/>
    <a:srgbClr val="BF00BF"/>
    <a:srgbClr val="CC34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797083-F9EE-4C0E-ABDD-26BC668D070A}">
  <a:tblStyle styleId="{7C797083-F9EE-4C0E-ABDD-26BC668D070A}" styleName="Table_0">
    <a:wholeTbl>
      <a:tcTxStyle b="off" i="off">
        <a:font>
          <a:latin typeface="Times New Roman"/>
          <a:ea typeface="Times New Roman"/>
          <a:cs typeface="Times New Roman"/>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E7FAF5"/>
          </a:solidFill>
        </a:fill>
      </a:tcStyle>
    </a:wholeTbl>
    <a:band1H>
      <a:tcStyle>
        <a:tcBdr/>
        <a:fill>
          <a:solidFill>
            <a:srgbClr val="CBF4EA"/>
          </a:solidFill>
        </a:fill>
      </a:tcStyle>
    </a:band1H>
    <a:band1V>
      <a:tcStyle>
        <a:tcBdr/>
        <a:fill>
          <a:solidFill>
            <a:srgbClr val="CBF4EA"/>
          </a:solidFill>
        </a:fill>
      </a:tcStyle>
    </a:band1V>
    <a:lastCol>
      <a:tcTxStyle b="on" i="off">
        <a:font>
          <a:latin typeface="Times New Roman"/>
          <a:ea typeface="Times New Roman"/>
          <a:cs typeface="Times New Roman"/>
        </a:font>
        <a:schemeClr val="lt1"/>
      </a:tcTxStyle>
      <a:tcStyle>
        <a:tcBdr/>
        <a:fill>
          <a:solidFill>
            <a:schemeClr val="accent1"/>
          </a:solidFill>
        </a:fill>
      </a:tcStyle>
    </a:lastCol>
    <a:firstCol>
      <a:tcTxStyle b="on" i="off">
        <a:font>
          <a:latin typeface="Times New Roman"/>
          <a:ea typeface="Times New Roman"/>
          <a:cs typeface="Times New Roman"/>
        </a:font>
        <a:schemeClr val="lt1"/>
      </a:tcTxStyle>
      <a:tcStyle>
        <a:tcBdr/>
        <a:fill>
          <a:solidFill>
            <a:schemeClr val="accent1"/>
          </a:solidFill>
        </a:fill>
      </a:tcStyle>
    </a:firstCol>
    <a:lastRow>
      <a:tcTxStyle b="on" i="off">
        <a:font>
          <a:latin typeface="Times New Roman"/>
          <a:ea typeface="Times New Roman"/>
          <a:cs typeface="Times New Roman"/>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Times New Roman"/>
          <a:ea typeface="Times New Roman"/>
          <a:cs typeface="Times New Roman"/>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 styleId="{7DEFE1F0-23D1-467C-B1D0-CCCE52E34E7B}" styleName="Table_1">
    <a:wholeTbl>
      <a:tcTxStyle b="off" i="off">
        <a:font>
          <a:latin typeface="Times New Roman"/>
          <a:ea typeface="Times New Roman"/>
          <a:cs typeface="Times New Roman"/>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E7FAF5"/>
          </a:solidFill>
        </a:fill>
      </a:tcStyle>
    </a:wholeTbl>
    <a:band1H>
      <a:tcStyle>
        <a:tcBdr/>
        <a:fill>
          <a:solidFill>
            <a:srgbClr val="CBF4EA"/>
          </a:solidFill>
        </a:fill>
      </a:tcStyle>
    </a:band1H>
    <a:band1V>
      <a:tcStyle>
        <a:tcBdr/>
        <a:fill>
          <a:solidFill>
            <a:srgbClr val="CBF4EA"/>
          </a:solidFill>
        </a:fill>
      </a:tcStyle>
    </a:band1V>
    <a:lastCol>
      <a:tcTxStyle b="on" i="off">
        <a:font>
          <a:latin typeface="Times New Roman"/>
          <a:ea typeface="Times New Roman"/>
          <a:cs typeface="Times New Roman"/>
        </a:font>
        <a:schemeClr val="lt1"/>
      </a:tcTxStyle>
      <a:tcStyle>
        <a:tcBdr/>
        <a:fill>
          <a:solidFill>
            <a:schemeClr val="accent1"/>
          </a:solidFill>
        </a:fill>
      </a:tcStyle>
    </a:lastCol>
    <a:firstCol>
      <a:tcTxStyle b="on" i="off">
        <a:font>
          <a:latin typeface="Times New Roman"/>
          <a:ea typeface="Times New Roman"/>
          <a:cs typeface="Times New Roman"/>
        </a:font>
        <a:schemeClr val="lt1"/>
      </a:tcTxStyle>
      <a:tcStyle>
        <a:tcBdr/>
        <a:fill>
          <a:solidFill>
            <a:schemeClr val="accent1"/>
          </a:solidFill>
        </a:fill>
      </a:tcStyle>
    </a:firstCol>
    <a:lastRow>
      <a:tcTxStyle b="on" i="off">
        <a:font>
          <a:latin typeface="Times New Roman"/>
          <a:ea typeface="Times New Roman"/>
          <a:cs typeface="Times New Roman"/>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Times New Roman"/>
          <a:ea typeface="Times New Roman"/>
          <a:cs typeface="Times New Roman"/>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 styleId="{76D8E0FC-F2F0-4C2D-AB19-AB96CCA464D3}" styleName="Table_2">
    <a:wholeTbl>
      <a:tcTxStyle b="off" i="off">
        <a:font>
          <a:latin typeface="Times New Roman"/>
          <a:ea typeface="Times New Roman"/>
          <a:cs typeface="Times New Roman"/>
        </a:font>
        <a:schemeClr val="dk1"/>
      </a:tcTxStyle>
      <a:tcStyle>
        <a:tcBdr>
          <a:left>
            <a:ln w="12700" cap="flat">
              <a:solidFill>
                <a:schemeClr val="dk1"/>
              </a:solidFill>
              <a:prstDash val="solid"/>
              <a:round/>
              <a:headEnd type="none" w="med" len="med"/>
              <a:tailEnd type="none" w="med" len="med"/>
            </a:ln>
          </a:left>
          <a:right>
            <a:ln w="12700" cap="flat">
              <a:solidFill>
                <a:schemeClr val="dk1"/>
              </a:solidFill>
              <a:prstDash val="solid"/>
              <a:round/>
              <a:headEnd type="none" w="med" len="med"/>
              <a:tailEnd type="none" w="med" len="med"/>
            </a:ln>
          </a:right>
          <a:top>
            <a:ln w="12700" cap="flat">
              <a:solidFill>
                <a:schemeClr val="dk1"/>
              </a:solidFill>
              <a:prstDash val="solid"/>
              <a:round/>
              <a:headEnd type="none" w="med" len="med"/>
              <a:tailEnd type="none" w="med" len="med"/>
            </a:ln>
          </a:top>
          <a:bottom>
            <a:ln w="12700" cap="flat">
              <a:solidFill>
                <a:schemeClr val="dk1"/>
              </a:solidFill>
              <a:prstDash val="solid"/>
              <a:round/>
              <a:headEnd type="none" w="med" len="med"/>
              <a:tailEnd type="none" w="med" len="med"/>
            </a:ln>
          </a:bottom>
          <a:insideH>
            <a:ln w="12700" cap="flat">
              <a:solidFill>
                <a:schemeClr val="dk1"/>
              </a:solidFill>
              <a:prstDash val="solid"/>
              <a:round/>
              <a:headEnd type="none" w="med" len="med"/>
              <a:tailEnd type="none" w="med" len="med"/>
            </a:ln>
          </a:insideH>
          <a:insideV>
            <a:ln w="12700" cap="flat">
              <a:solidFill>
                <a:schemeClr val="dk1"/>
              </a:solidFill>
              <a:prstDash val="solid"/>
              <a:round/>
              <a:headEnd type="none" w="med" len="med"/>
              <a:tailEnd type="none" w="med" len="med"/>
            </a:ln>
          </a:insideV>
        </a:tcBdr>
        <a:fill>
          <a:solidFill>
            <a:srgbClr val="FFFFFF">
              <a:alpha val="0"/>
            </a:srgbClr>
          </a:solidFill>
        </a:fill>
      </a:tcStyle>
    </a:wholeTbl>
  </a:tblStyle>
  <a:tblStyle styleId="{03C6F5E2-FF9E-4968-86D7-54FDBC47BEC5}" styleName="Table_3"/>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2" autoAdjust="0"/>
    <p:restoredTop sz="95550" autoAdjust="0"/>
  </p:normalViewPr>
  <p:slideViewPr>
    <p:cSldViewPr snapToGrid="0">
      <p:cViewPr varScale="1">
        <p:scale>
          <a:sx n="92" d="100"/>
          <a:sy n="92" d="100"/>
        </p:scale>
        <p:origin x="117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9" d="100"/>
          <a:sy n="69" d="100"/>
        </p:scale>
        <p:origin x="3048" y="6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161" cy="465934"/>
          </a:xfrm>
          <a:prstGeom prst="rect">
            <a:avLst/>
          </a:prstGeom>
        </p:spPr>
        <p:txBody>
          <a:bodyPr vert="horz" lIns="91943" tIns="45972" rIns="91943" bIns="45972" rtlCol="0"/>
          <a:lstStyle>
            <a:lvl1pPr algn="l">
              <a:defRPr sz="1200"/>
            </a:lvl1pPr>
          </a:lstStyle>
          <a:p>
            <a:endParaRPr lang="en-US"/>
          </a:p>
        </p:txBody>
      </p:sp>
      <p:sp>
        <p:nvSpPr>
          <p:cNvPr id="3" name="Date Placeholder 2"/>
          <p:cNvSpPr>
            <a:spLocks noGrp="1"/>
          </p:cNvSpPr>
          <p:nvPr>
            <p:ph type="dt" sz="quarter" idx="1"/>
          </p:nvPr>
        </p:nvSpPr>
        <p:spPr>
          <a:xfrm>
            <a:off x="3970636" y="0"/>
            <a:ext cx="3038161" cy="465934"/>
          </a:xfrm>
          <a:prstGeom prst="rect">
            <a:avLst/>
          </a:prstGeom>
        </p:spPr>
        <p:txBody>
          <a:bodyPr vert="horz" lIns="91943" tIns="45972" rIns="91943" bIns="45972" rtlCol="0"/>
          <a:lstStyle>
            <a:lvl1pPr algn="r">
              <a:defRPr sz="1200"/>
            </a:lvl1pPr>
          </a:lstStyle>
          <a:p>
            <a:fld id="{8CB733E2-7CAD-465B-A296-40591105F131}" type="datetimeFigureOut">
              <a:rPr lang="en-US" smtClean="0"/>
              <a:t>11/9/2016</a:t>
            </a:fld>
            <a:endParaRPr lang="en-US"/>
          </a:p>
        </p:txBody>
      </p:sp>
      <p:sp>
        <p:nvSpPr>
          <p:cNvPr id="4" name="Footer Placeholder 3"/>
          <p:cNvSpPr>
            <a:spLocks noGrp="1"/>
          </p:cNvSpPr>
          <p:nvPr>
            <p:ph type="ftr" sz="quarter" idx="2"/>
          </p:nvPr>
        </p:nvSpPr>
        <p:spPr>
          <a:xfrm>
            <a:off x="2" y="8830467"/>
            <a:ext cx="3038161" cy="465933"/>
          </a:xfrm>
          <a:prstGeom prst="rect">
            <a:avLst/>
          </a:prstGeom>
        </p:spPr>
        <p:txBody>
          <a:bodyPr vert="horz" lIns="91943" tIns="45972" rIns="91943" bIns="45972" rtlCol="0" anchor="b"/>
          <a:lstStyle>
            <a:lvl1pPr algn="l">
              <a:defRPr sz="1200"/>
            </a:lvl1pPr>
          </a:lstStyle>
          <a:p>
            <a:endParaRPr lang="en-US"/>
          </a:p>
        </p:txBody>
      </p:sp>
      <p:sp>
        <p:nvSpPr>
          <p:cNvPr id="5" name="Slide Number Placeholder 4"/>
          <p:cNvSpPr>
            <a:spLocks noGrp="1"/>
          </p:cNvSpPr>
          <p:nvPr>
            <p:ph type="sldNum" sz="quarter" idx="3"/>
          </p:nvPr>
        </p:nvSpPr>
        <p:spPr>
          <a:xfrm>
            <a:off x="3970636" y="8830467"/>
            <a:ext cx="3038161" cy="465933"/>
          </a:xfrm>
          <a:prstGeom prst="rect">
            <a:avLst/>
          </a:prstGeom>
        </p:spPr>
        <p:txBody>
          <a:bodyPr vert="horz" lIns="91943" tIns="45972" rIns="91943" bIns="45972" rtlCol="0" anchor="b"/>
          <a:lstStyle>
            <a:lvl1pPr algn="r">
              <a:defRPr sz="1200"/>
            </a:lvl1pPr>
          </a:lstStyle>
          <a:p>
            <a:fld id="{4F963441-1638-4497-B809-E3C8A7276CC5}" type="slidenum">
              <a:rPr lang="en-US" smtClean="0"/>
              <a:t>‹#›</a:t>
            </a:fld>
            <a:endParaRPr lang="en-US"/>
          </a:p>
        </p:txBody>
      </p:sp>
    </p:spTree>
    <p:extLst>
      <p:ext uri="{BB962C8B-B14F-4D97-AF65-F5344CB8AC3E}">
        <p14:creationId xmlns:p14="http://schemas.microsoft.com/office/powerpoint/2010/main" val="3334602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5702371" y="98593"/>
            <a:ext cx="648398" cy="213088"/>
          </a:xfrm>
          <a:prstGeom prst="rect">
            <a:avLst/>
          </a:prstGeom>
          <a:noFill/>
          <a:ln>
            <a:noFill/>
          </a:ln>
        </p:spPr>
        <p:txBody>
          <a:bodyPr lIns="91928" tIns="91928" rIns="91928" bIns="91928" anchor="b" anchorCtr="0"/>
          <a:lstStyle>
            <a:lvl1pPr marL="0" marR="0" indent="0" algn="r" rtl="0">
              <a:spcBef>
                <a:spcPts val="0"/>
              </a:spcBef>
              <a:spcAft>
                <a:spcPts val="0"/>
              </a:spcAft>
              <a:defRPr/>
            </a:lvl1pPr>
            <a:lvl2pPr marL="459711" marR="0" indent="0" algn="l" rtl="0">
              <a:spcBef>
                <a:spcPts val="0"/>
              </a:spcBef>
              <a:spcAft>
                <a:spcPts val="0"/>
              </a:spcAft>
              <a:defRPr/>
            </a:lvl2pPr>
            <a:lvl3pPr marL="919419" marR="0" indent="0" algn="l" rtl="0">
              <a:spcBef>
                <a:spcPts val="0"/>
              </a:spcBef>
              <a:spcAft>
                <a:spcPts val="0"/>
              </a:spcAft>
              <a:defRPr/>
            </a:lvl3pPr>
            <a:lvl4pPr marL="1379130" marR="0" indent="0" algn="l" rtl="0">
              <a:spcBef>
                <a:spcPts val="0"/>
              </a:spcBef>
              <a:spcAft>
                <a:spcPts val="0"/>
              </a:spcAft>
              <a:defRPr/>
            </a:lvl4pPr>
            <a:lvl5pPr marL="1838841" marR="0" indent="0" algn="l" rtl="0">
              <a:spcBef>
                <a:spcPts val="0"/>
              </a:spcBef>
              <a:spcAft>
                <a:spcPts val="0"/>
              </a:spcAft>
              <a:defRPr/>
            </a:lvl5pPr>
            <a:lvl6pPr marL="2298550" marR="0" indent="0" algn="l" rtl="0">
              <a:spcBef>
                <a:spcPts val="0"/>
              </a:spcBef>
              <a:defRPr/>
            </a:lvl6pPr>
            <a:lvl7pPr marL="2758260" marR="0" indent="0" algn="l" rtl="0">
              <a:spcBef>
                <a:spcPts val="0"/>
              </a:spcBef>
              <a:defRPr/>
            </a:lvl7pPr>
            <a:lvl8pPr marL="3217970" marR="0" indent="0" algn="l" rtl="0">
              <a:spcBef>
                <a:spcPts val="0"/>
              </a:spcBef>
              <a:defRPr/>
            </a:lvl8pPr>
            <a:lvl9pPr marL="3677680" marR="0" indent="0" algn="l" rtl="0">
              <a:spcBef>
                <a:spcPts val="0"/>
              </a:spcBef>
              <a:defRPr/>
            </a:lvl9pPr>
          </a:lstStyle>
          <a:p>
            <a:endParaRPr dirty="0"/>
          </a:p>
        </p:txBody>
      </p:sp>
      <p:sp>
        <p:nvSpPr>
          <p:cNvPr id="3" name="Shape 3"/>
          <p:cNvSpPr txBox="1">
            <a:spLocks noGrp="1"/>
          </p:cNvSpPr>
          <p:nvPr>
            <p:ph type="dt" idx="10"/>
          </p:nvPr>
        </p:nvSpPr>
        <p:spPr>
          <a:xfrm>
            <a:off x="661239" y="98593"/>
            <a:ext cx="836177" cy="213088"/>
          </a:xfrm>
          <a:prstGeom prst="rect">
            <a:avLst/>
          </a:prstGeom>
          <a:noFill/>
          <a:ln>
            <a:noFill/>
          </a:ln>
        </p:spPr>
        <p:txBody>
          <a:bodyPr lIns="91928" tIns="91928" rIns="91928" bIns="91928" anchor="b" anchorCtr="0"/>
          <a:lstStyle>
            <a:lvl1pPr marL="0" marR="0" indent="0" algn="l" rtl="0">
              <a:spcBef>
                <a:spcPts val="0"/>
              </a:spcBef>
              <a:spcAft>
                <a:spcPts val="0"/>
              </a:spcAft>
              <a:defRPr/>
            </a:lvl1pPr>
            <a:lvl2pPr marL="459711" marR="0" indent="0" algn="l" rtl="0">
              <a:spcBef>
                <a:spcPts val="0"/>
              </a:spcBef>
              <a:spcAft>
                <a:spcPts val="0"/>
              </a:spcAft>
              <a:defRPr/>
            </a:lvl2pPr>
            <a:lvl3pPr marL="919419" marR="0" indent="0" algn="l" rtl="0">
              <a:spcBef>
                <a:spcPts val="0"/>
              </a:spcBef>
              <a:spcAft>
                <a:spcPts val="0"/>
              </a:spcAft>
              <a:defRPr/>
            </a:lvl3pPr>
            <a:lvl4pPr marL="1379130" marR="0" indent="0" algn="l" rtl="0">
              <a:spcBef>
                <a:spcPts val="0"/>
              </a:spcBef>
              <a:spcAft>
                <a:spcPts val="0"/>
              </a:spcAft>
              <a:defRPr/>
            </a:lvl4pPr>
            <a:lvl5pPr marL="1838841" marR="0" indent="0" algn="l" rtl="0">
              <a:spcBef>
                <a:spcPts val="0"/>
              </a:spcBef>
              <a:spcAft>
                <a:spcPts val="0"/>
              </a:spcAft>
              <a:defRPr/>
            </a:lvl5pPr>
            <a:lvl6pPr marL="2298550" marR="0" indent="0" algn="l" rtl="0">
              <a:spcBef>
                <a:spcPts val="0"/>
              </a:spcBef>
              <a:defRPr/>
            </a:lvl6pPr>
            <a:lvl7pPr marL="2758260" marR="0" indent="0" algn="l" rtl="0">
              <a:spcBef>
                <a:spcPts val="0"/>
              </a:spcBef>
              <a:defRPr/>
            </a:lvl7pPr>
            <a:lvl8pPr marL="3217970" marR="0" indent="0" algn="l" rtl="0">
              <a:spcBef>
                <a:spcPts val="0"/>
              </a:spcBef>
              <a:defRPr/>
            </a:lvl8pPr>
            <a:lvl9pPr marL="3677680" marR="0" indent="0" algn="l" rtl="0">
              <a:spcBef>
                <a:spcPts val="0"/>
              </a:spcBef>
              <a:defRPr/>
            </a:lvl9pPr>
          </a:lstStyle>
          <a:p>
            <a:endParaRPr dirty="0"/>
          </a:p>
        </p:txBody>
      </p:sp>
      <p:sp>
        <p:nvSpPr>
          <p:cNvPr id="4" name="Shape 4"/>
          <p:cNvSpPr>
            <a:spLocks noGrp="1" noRot="1" noChangeAspect="1"/>
          </p:cNvSpPr>
          <p:nvPr>
            <p:ph type="sldImg" idx="3"/>
          </p:nvPr>
        </p:nvSpPr>
        <p:spPr>
          <a:xfrm>
            <a:off x="1189038" y="703263"/>
            <a:ext cx="4632325" cy="3473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chemeClr val="dk1"/>
            </a:solidFill>
            <a:prstDash val="solid"/>
            <a:miter/>
            <a:headEnd type="none" w="med" len="med"/>
            <a:tailEnd type="none" w="med" len="med"/>
          </a:ln>
        </p:spPr>
      </p:sp>
      <p:sp>
        <p:nvSpPr>
          <p:cNvPr id="5" name="Shape 5"/>
          <p:cNvSpPr txBox="1">
            <a:spLocks noGrp="1"/>
          </p:cNvSpPr>
          <p:nvPr>
            <p:ph type="body" idx="1"/>
          </p:nvPr>
        </p:nvSpPr>
        <p:spPr>
          <a:xfrm>
            <a:off x="934080" y="4416030"/>
            <a:ext cx="5142243" cy="4183855"/>
          </a:xfrm>
          <a:prstGeom prst="rect">
            <a:avLst/>
          </a:prstGeom>
          <a:noFill/>
          <a:ln>
            <a:noFill/>
          </a:ln>
        </p:spPr>
        <p:txBody>
          <a:bodyPr lIns="91928" tIns="91928" rIns="91928" bIns="91928" anchor="t" anchorCtr="0"/>
          <a:lstStyle>
            <a:lvl1pPr marL="0" marR="0" indent="0" algn="l" rtl="0">
              <a:spcBef>
                <a:spcPts val="360"/>
              </a:spcBef>
              <a:spcAft>
                <a:spcPts val="0"/>
              </a:spcAft>
              <a:defRPr/>
            </a:lvl1pPr>
            <a:lvl2pPr marL="114300" marR="0" indent="0" algn="l" rtl="0">
              <a:spcBef>
                <a:spcPts val="360"/>
              </a:spcBef>
              <a:spcAft>
                <a:spcPts val="0"/>
              </a:spcAft>
              <a:defRPr/>
            </a:lvl2pPr>
            <a:lvl3pPr marL="228600" marR="0" indent="0" algn="l" rtl="0">
              <a:spcBef>
                <a:spcPts val="360"/>
              </a:spcBef>
              <a:spcAft>
                <a:spcPts val="0"/>
              </a:spcAft>
              <a:defRPr/>
            </a:lvl3pPr>
            <a:lvl4pPr marL="342900" marR="0" indent="0" algn="l" rtl="0">
              <a:spcBef>
                <a:spcPts val="360"/>
              </a:spcBef>
              <a:spcAft>
                <a:spcPts val="0"/>
              </a:spcAft>
              <a:defRPr/>
            </a:lvl4pPr>
            <a:lvl5pPr marL="457200" marR="0" indent="0" algn="l" rtl="0">
              <a:spcBef>
                <a:spcPts val="36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5416689" y="9000620"/>
            <a:ext cx="934077" cy="182876"/>
          </a:xfrm>
          <a:prstGeom prst="rect">
            <a:avLst/>
          </a:prstGeom>
          <a:noFill/>
          <a:ln>
            <a:noFill/>
          </a:ln>
        </p:spPr>
        <p:txBody>
          <a:bodyPr lIns="91928" tIns="91928" rIns="91928" bIns="91928" anchor="t" anchorCtr="0"/>
          <a:lstStyle>
            <a:lvl1pPr marL="0" marR="0" indent="0" algn="l" rtl="0">
              <a:spcBef>
                <a:spcPts val="0"/>
              </a:spcBef>
              <a:spcAft>
                <a:spcPts val="0"/>
              </a:spcAft>
              <a:defRPr/>
            </a:lvl1pPr>
            <a:lvl2pPr marL="459711" marR="0" indent="0" algn="l" rtl="0">
              <a:spcBef>
                <a:spcPts val="0"/>
              </a:spcBef>
              <a:spcAft>
                <a:spcPts val="0"/>
              </a:spcAft>
              <a:defRPr/>
            </a:lvl2pPr>
            <a:lvl3pPr marL="919419" marR="0" indent="0" algn="l" rtl="0">
              <a:spcBef>
                <a:spcPts val="0"/>
              </a:spcBef>
              <a:spcAft>
                <a:spcPts val="0"/>
              </a:spcAft>
              <a:defRPr/>
            </a:lvl3pPr>
            <a:lvl4pPr marL="1379130" marR="0" indent="0" algn="l" rtl="0">
              <a:spcBef>
                <a:spcPts val="0"/>
              </a:spcBef>
              <a:spcAft>
                <a:spcPts val="0"/>
              </a:spcAft>
              <a:defRPr/>
            </a:lvl4pPr>
            <a:lvl5pPr marL="459711" marR="0" indent="0" algn="r" rtl="0">
              <a:spcBef>
                <a:spcPts val="0"/>
              </a:spcBef>
              <a:spcAft>
                <a:spcPts val="0"/>
              </a:spcAft>
              <a:defRPr/>
            </a:lvl5pPr>
            <a:lvl6pPr marL="2298550" marR="0" indent="0" algn="l" rtl="0">
              <a:spcBef>
                <a:spcPts val="0"/>
              </a:spcBef>
              <a:defRPr/>
            </a:lvl6pPr>
            <a:lvl7pPr marL="2758260" marR="0" indent="0" algn="l" rtl="0">
              <a:spcBef>
                <a:spcPts val="0"/>
              </a:spcBef>
              <a:defRPr/>
            </a:lvl7pPr>
            <a:lvl8pPr marL="3217970" marR="0" indent="0" algn="l" rtl="0">
              <a:spcBef>
                <a:spcPts val="0"/>
              </a:spcBef>
              <a:defRPr/>
            </a:lvl8pPr>
            <a:lvl9pPr marL="3677680" marR="0" indent="0" algn="l" rtl="0">
              <a:spcBef>
                <a:spcPts val="0"/>
              </a:spcBef>
              <a:defRPr/>
            </a:lvl9pPr>
          </a:lstStyle>
          <a:p>
            <a:endParaRPr dirty="0"/>
          </a:p>
        </p:txBody>
      </p:sp>
      <p:sp>
        <p:nvSpPr>
          <p:cNvPr id="7" name="Shape 7"/>
          <p:cNvSpPr txBox="1">
            <a:spLocks noGrp="1"/>
          </p:cNvSpPr>
          <p:nvPr>
            <p:ph type="sldNum" idx="12"/>
          </p:nvPr>
        </p:nvSpPr>
        <p:spPr>
          <a:xfrm>
            <a:off x="3258040" y="9000620"/>
            <a:ext cx="518397" cy="182876"/>
          </a:xfrm>
          <a:prstGeom prst="rect">
            <a:avLst/>
          </a:prstGeom>
          <a:noFill/>
          <a:ln>
            <a:noFill/>
          </a:ln>
        </p:spPr>
        <p:txBody>
          <a:bodyPr lIns="0" tIns="0" rIns="0" bIns="0" anchor="t" anchorCtr="0">
            <a:noAutofit/>
          </a:bodyPr>
          <a:lstStyle>
            <a:lvl1pPr marL="0" marR="0" indent="0" algn="r" rtl="0">
              <a:spcBef>
                <a:spcPts val="0"/>
              </a:spcBef>
              <a:spcAft>
                <a:spcPts val="0"/>
              </a:spcAft>
              <a:buNone/>
              <a:defRPr sz="1200" b="0" i="0" u="none" strike="noStrike" cap="none" baseline="0">
                <a:solidFill>
                  <a:schemeClr val="dk1"/>
                </a:solidFill>
                <a:latin typeface="Times New Roman"/>
                <a:ea typeface="Times New Roman"/>
                <a:cs typeface="Times New Roman"/>
                <a:sym typeface="Times New Roman"/>
              </a:defRPr>
            </a:lvl1pPr>
          </a:lstStyle>
          <a:p>
            <a:pPr>
              <a:buSzPct val="25000"/>
            </a:pPr>
            <a:r>
              <a:rPr lang="en-US"/>
              <a:t>Page </a:t>
            </a:r>
            <a:fld id="{00000000-1234-1234-1234-123412341234}" type="slidenum">
              <a:rPr lang="en-US" smtClean="0"/>
              <a:pPr>
                <a:buSzPct val="25000"/>
              </a:pPr>
              <a:t>‹#›</a:t>
            </a:fld>
            <a:endParaRPr lang="en-US" dirty="0"/>
          </a:p>
        </p:txBody>
      </p:sp>
      <p:sp>
        <p:nvSpPr>
          <p:cNvPr id="8" name="Shape 8"/>
          <p:cNvSpPr/>
          <p:nvPr/>
        </p:nvSpPr>
        <p:spPr>
          <a:xfrm>
            <a:off x="731856" y="9000620"/>
            <a:ext cx="719015" cy="182876"/>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Times New Roman"/>
                <a:ea typeface="Times New Roman"/>
                <a:cs typeface="Times New Roman"/>
                <a:sym typeface="Times New Roman"/>
              </a:rPr>
              <a:t>Submission</a:t>
            </a:r>
          </a:p>
        </p:txBody>
      </p:sp>
      <p:cxnSp>
        <p:nvCxnSpPr>
          <p:cNvPr id="9" name="Shape 9"/>
          <p:cNvCxnSpPr/>
          <p:nvPr/>
        </p:nvCxnSpPr>
        <p:spPr>
          <a:xfrm>
            <a:off x="731857" y="8999031"/>
            <a:ext cx="5546689" cy="0"/>
          </a:xfrm>
          <a:prstGeom prst="straightConnector1">
            <a:avLst/>
          </a:prstGeom>
          <a:noFill/>
          <a:ln w="12700" cap="flat">
            <a:solidFill>
              <a:schemeClr val="dk1"/>
            </a:solidFill>
            <a:prstDash val="solid"/>
            <a:round/>
            <a:headEnd type="none" w="med" len="med"/>
            <a:tailEnd type="none" w="med" len="med"/>
          </a:ln>
        </p:spPr>
      </p:cxnSp>
      <p:cxnSp>
        <p:nvCxnSpPr>
          <p:cNvPr id="10" name="Shape 10"/>
          <p:cNvCxnSpPr/>
          <p:nvPr/>
        </p:nvCxnSpPr>
        <p:spPr>
          <a:xfrm>
            <a:off x="654818" y="297369"/>
            <a:ext cx="5700764" cy="0"/>
          </a:xfrm>
          <a:prstGeom prst="straightConnector1">
            <a:avLst/>
          </a:prstGeom>
          <a:noFill/>
          <a:ln w="12700" cap="flat">
            <a:solidFill>
              <a:schemeClr val="dk1"/>
            </a:solidFill>
            <a:prstDash val="solid"/>
            <a:round/>
            <a:headEnd type="none" w="med" len="med"/>
            <a:tailEnd type="none" w="med" len="med"/>
          </a:ln>
        </p:spPr>
      </p:cxnSp>
    </p:spTree>
    <p:extLst>
      <p:ext uri="{BB962C8B-B14F-4D97-AF65-F5344CB8AC3E}">
        <p14:creationId xmlns:p14="http://schemas.microsoft.com/office/powerpoint/2010/main" val="144588696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hdr" idx="2"/>
          </p:nvPr>
        </p:nvSpPr>
        <p:spPr>
          <a:xfrm>
            <a:off x="5702371" y="98593"/>
            <a:ext cx="648398" cy="213088"/>
          </a:xfrm>
          <a:prstGeom prst="rect">
            <a:avLst/>
          </a:prstGeom>
          <a:noFill/>
          <a:ln>
            <a:noFill/>
          </a:ln>
        </p:spPr>
        <p:txBody>
          <a:bodyPr lIns="0" tIns="0" rIns="0" bIns="0" anchor="b" anchorCtr="0">
            <a:noAutofit/>
          </a:bodyPr>
          <a:lstStyle/>
          <a:p>
            <a:pPr>
              <a:buSzPct val="25000"/>
            </a:pPr>
            <a:r>
              <a:rPr lang="en-US" b="1" dirty="0">
                <a:solidFill>
                  <a:schemeClr val="dk1"/>
                </a:solidFill>
                <a:latin typeface="Times New Roman"/>
                <a:ea typeface="Times New Roman"/>
                <a:cs typeface="Times New Roman"/>
                <a:sym typeface="Times New Roman"/>
              </a:rPr>
              <a:t>doc.: IEEE 802.11-09/0840r0</a:t>
            </a:r>
          </a:p>
        </p:txBody>
      </p:sp>
      <p:sp>
        <p:nvSpPr>
          <p:cNvPr id="82" name="Shape 82"/>
          <p:cNvSpPr txBox="1">
            <a:spLocks noGrp="1"/>
          </p:cNvSpPr>
          <p:nvPr>
            <p:ph type="dt" idx="10"/>
          </p:nvPr>
        </p:nvSpPr>
        <p:spPr>
          <a:xfrm>
            <a:off x="661239" y="98593"/>
            <a:ext cx="836177" cy="213088"/>
          </a:xfrm>
          <a:prstGeom prst="rect">
            <a:avLst/>
          </a:prstGeom>
          <a:noFill/>
          <a:ln>
            <a:noFill/>
          </a:ln>
        </p:spPr>
        <p:txBody>
          <a:bodyPr lIns="0" tIns="0" rIns="0" bIns="0" anchor="b" anchorCtr="0">
            <a:noAutofit/>
          </a:bodyPr>
          <a:lstStyle/>
          <a:p>
            <a:pPr>
              <a:buSzPct val="25000"/>
            </a:pPr>
            <a:r>
              <a:rPr lang="en-US" b="1" dirty="0">
                <a:solidFill>
                  <a:schemeClr val="dk1"/>
                </a:solidFill>
                <a:latin typeface="Times New Roman"/>
                <a:ea typeface="Times New Roman"/>
                <a:cs typeface="Times New Roman"/>
                <a:sym typeface="Times New Roman"/>
              </a:rPr>
              <a:t>July 2009</a:t>
            </a:r>
          </a:p>
        </p:txBody>
      </p:sp>
      <p:sp>
        <p:nvSpPr>
          <p:cNvPr id="83" name="Shape 83"/>
          <p:cNvSpPr txBox="1">
            <a:spLocks noGrp="1"/>
          </p:cNvSpPr>
          <p:nvPr>
            <p:ph type="ftr" idx="11"/>
          </p:nvPr>
        </p:nvSpPr>
        <p:spPr>
          <a:xfrm>
            <a:off x="5416689" y="9000620"/>
            <a:ext cx="934077" cy="182876"/>
          </a:xfrm>
          <a:prstGeom prst="rect">
            <a:avLst/>
          </a:prstGeom>
          <a:noFill/>
          <a:ln>
            <a:noFill/>
          </a:ln>
        </p:spPr>
        <p:txBody>
          <a:bodyPr lIns="0" tIns="0" rIns="0" bIns="0" anchor="t" anchorCtr="0">
            <a:noAutofit/>
          </a:bodyPr>
          <a:lstStyle/>
          <a:p>
            <a:pPr lvl="4">
              <a:buSzPct val="25000"/>
            </a:pPr>
            <a:r>
              <a:rPr lang="en-US" sz="1200" dirty="0">
                <a:solidFill>
                  <a:schemeClr val="dk1"/>
                </a:solidFill>
                <a:latin typeface="Times New Roman"/>
                <a:ea typeface="Times New Roman"/>
                <a:cs typeface="Times New Roman"/>
                <a:sym typeface="Times New Roman"/>
              </a:rPr>
              <a:t>David </a:t>
            </a:r>
            <a:r>
              <a:rPr lang="en-US" sz="1200" dirty="0" err="1">
                <a:solidFill>
                  <a:schemeClr val="dk1"/>
                </a:solidFill>
                <a:latin typeface="Times New Roman"/>
                <a:ea typeface="Times New Roman"/>
                <a:cs typeface="Times New Roman"/>
                <a:sym typeface="Times New Roman"/>
              </a:rPr>
              <a:t>Bagby</a:t>
            </a:r>
            <a:r>
              <a:rPr lang="en-US" sz="1200" dirty="0">
                <a:solidFill>
                  <a:schemeClr val="dk1"/>
                </a:solidFill>
                <a:latin typeface="Times New Roman"/>
                <a:ea typeface="Times New Roman"/>
                <a:cs typeface="Times New Roman"/>
                <a:sym typeface="Times New Roman"/>
              </a:rPr>
              <a:t>, Calypso Ventures, Inc.</a:t>
            </a:r>
          </a:p>
        </p:txBody>
      </p:sp>
      <p:sp>
        <p:nvSpPr>
          <p:cNvPr id="84" name="Shape 84"/>
          <p:cNvSpPr txBox="1">
            <a:spLocks noGrp="1"/>
          </p:cNvSpPr>
          <p:nvPr>
            <p:ph type="sldNum" idx="12"/>
          </p:nvPr>
        </p:nvSpPr>
        <p:spPr>
          <a:xfrm>
            <a:off x="3258040" y="9000620"/>
            <a:ext cx="518397" cy="182876"/>
          </a:xfrm>
          <a:prstGeom prst="rect">
            <a:avLst/>
          </a:prstGeom>
          <a:noFill/>
          <a:ln>
            <a:noFill/>
          </a:ln>
        </p:spPr>
        <p:txBody>
          <a:bodyPr lIns="0" tIns="0" rIns="0" bIns="0" anchor="t" anchorCtr="0">
            <a:noAutofit/>
          </a:bodyPr>
          <a:lstStyle/>
          <a:p>
            <a:pPr>
              <a:buSzPct val="25000"/>
            </a:pPr>
            <a:r>
              <a:rPr lang="en-US"/>
              <a:t>Page </a:t>
            </a:r>
            <a:fld id="{00000000-1234-1234-1234-123412341234}" type="slidenum">
              <a:rPr lang="en-US"/>
              <a:pPr>
                <a:buSzPct val="25000"/>
              </a:pPr>
              <a:t>1</a:t>
            </a:fld>
            <a:endParaRPr lang="en-US"/>
          </a:p>
        </p:txBody>
      </p:sp>
      <p:sp>
        <p:nvSpPr>
          <p:cNvPr id="85" name="Shape 85"/>
          <p:cNvSpPr>
            <a:spLocks noGrp="1" noRot="1" noChangeAspect="1"/>
          </p:cNvSpPr>
          <p:nvPr>
            <p:ph type="sldImg" idx="3"/>
          </p:nvPr>
        </p:nvSpPr>
        <p:spPr>
          <a:xfrm>
            <a:off x="1189038" y="703263"/>
            <a:ext cx="4632325" cy="3473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6" name="Shape 86"/>
          <p:cNvSpPr txBox="1">
            <a:spLocks noGrp="1"/>
          </p:cNvSpPr>
          <p:nvPr>
            <p:ph type="body" idx="1"/>
          </p:nvPr>
        </p:nvSpPr>
        <p:spPr>
          <a:xfrm>
            <a:off x="934080" y="4416030"/>
            <a:ext cx="5142243" cy="4183855"/>
          </a:xfrm>
          <a:prstGeom prst="rect">
            <a:avLst/>
          </a:prstGeom>
          <a:noFill/>
          <a:ln>
            <a:noFill/>
          </a:ln>
        </p:spPr>
        <p:txBody>
          <a:bodyPr lIns="94165" tIns="46277" rIns="94165" bIns="46277" anchor="t" anchorCtr="0">
            <a:noAutofit/>
          </a:bodyPr>
          <a:lstStyle/>
          <a:p>
            <a:pPr>
              <a:spcBef>
                <a:spcPts val="0"/>
              </a:spcBef>
            </a:pP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hdr" idx="2"/>
          </p:nvPr>
        </p:nvSpPr>
        <p:spPr>
          <a:xfrm>
            <a:off x="5702371" y="98593"/>
            <a:ext cx="648398"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doc.: IEEE 802.11-08/1455r0</a:t>
            </a:r>
          </a:p>
        </p:txBody>
      </p:sp>
      <p:sp>
        <p:nvSpPr>
          <p:cNvPr id="94" name="Shape 94"/>
          <p:cNvSpPr txBox="1">
            <a:spLocks noGrp="1"/>
          </p:cNvSpPr>
          <p:nvPr>
            <p:ph type="dt" idx="10"/>
          </p:nvPr>
        </p:nvSpPr>
        <p:spPr>
          <a:xfrm>
            <a:off x="661239" y="98593"/>
            <a:ext cx="836177"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Jan 2009</a:t>
            </a:r>
          </a:p>
        </p:txBody>
      </p:sp>
      <p:sp>
        <p:nvSpPr>
          <p:cNvPr id="95" name="Shape 95"/>
          <p:cNvSpPr txBox="1">
            <a:spLocks noGrp="1"/>
          </p:cNvSpPr>
          <p:nvPr>
            <p:ph type="ftr" idx="11"/>
          </p:nvPr>
        </p:nvSpPr>
        <p:spPr>
          <a:xfrm>
            <a:off x="5416689" y="9000620"/>
            <a:ext cx="934077" cy="182876"/>
          </a:xfrm>
          <a:prstGeom prst="rect">
            <a:avLst/>
          </a:prstGeom>
          <a:noFill/>
          <a:ln>
            <a:noFill/>
          </a:ln>
        </p:spPr>
        <p:txBody>
          <a:bodyPr lIns="0" tIns="0" rIns="0" bIns="0" anchor="t" anchorCtr="0">
            <a:noAutofit/>
          </a:bodyPr>
          <a:lstStyle/>
          <a:p>
            <a:pPr lvl="4">
              <a:buSzPct val="25000"/>
            </a:pPr>
            <a:r>
              <a:rPr lang="en-US" sz="1200">
                <a:solidFill>
                  <a:schemeClr val="dk1"/>
                </a:solidFill>
                <a:latin typeface="Times New Roman"/>
                <a:ea typeface="Times New Roman"/>
                <a:cs typeface="Times New Roman"/>
                <a:sym typeface="Times New Roman"/>
              </a:rPr>
              <a:t>David Bagby, Calypso Ventures, Inc.</a:t>
            </a:r>
          </a:p>
        </p:txBody>
      </p:sp>
      <p:sp>
        <p:nvSpPr>
          <p:cNvPr id="96" name="Shape 96"/>
          <p:cNvSpPr txBox="1">
            <a:spLocks noGrp="1"/>
          </p:cNvSpPr>
          <p:nvPr>
            <p:ph type="sldNum" idx="12"/>
          </p:nvPr>
        </p:nvSpPr>
        <p:spPr>
          <a:xfrm>
            <a:off x="3258040" y="9000620"/>
            <a:ext cx="518397" cy="182876"/>
          </a:xfrm>
          <a:prstGeom prst="rect">
            <a:avLst/>
          </a:prstGeom>
          <a:noFill/>
          <a:ln>
            <a:noFill/>
          </a:ln>
        </p:spPr>
        <p:txBody>
          <a:bodyPr lIns="0" tIns="0" rIns="0" bIns="0" anchor="t" anchorCtr="0">
            <a:noAutofit/>
          </a:bodyPr>
          <a:lstStyle/>
          <a:p>
            <a:pPr>
              <a:buSzPct val="25000"/>
            </a:pPr>
            <a:r>
              <a:rPr lang="en-US"/>
              <a:t>Page </a:t>
            </a:r>
            <a:fld id="{00000000-1234-1234-1234-123412341234}" type="slidenum">
              <a:rPr lang="en-US"/>
              <a:pPr>
                <a:buSzPct val="25000"/>
              </a:pPr>
              <a:t>10</a:t>
            </a:fld>
            <a:endParaRPr lang="en-US"/>
          </a:p>
        </p:txBody>
      </p:sp>
      <p:sp>
        <p:nvSpPr>
          <p:cNvPr id="97" name="Shape 97"/>
          <p:cNvSpPr>
            <a:spLocks noGrp="1" noRot="1" noChangeAspect="1"/>
          </p:cNvSpPr>
          <p:nvPr>
            <p:ph type="sldImg" idx="3"/>
          </p:nvPr>
        </p:nvSpPr>
        <p:spPr>
          <a:xfrm>
            <a:off x="1189038" y="703263"/>
            <a:ext cx="4632325" cy="3473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 name="Shape 98"/>
          <p:cNvSpPr txBox="1">
            <a:spLocks noGrp="1"/>
          </p:cNvSpPr>
          <p:nvPr>
            <p:ph type="body" idx="1"/>
          </p:nvPr>
        </p:nvSpPr>
        <p:spPr>
          <a:xfrm>
            <a:off x="934080" y="4416030"/>
            <a:ext cx="5142243" cy="4183855"/>
          </a:xfrm>
          <a:prstGeom prst="rect">
            <a:avLst/>
          </a:prstGeom>
          <a:noFill/>
          <a:ln>
            <a:noFill/>
          </a:ln>
        </p:spPr>
        <p:txBody>
          <a:bodyPr lIns="95773" tIns="46277" rIns="95773" bIns="46277" anchor="t" anchorCtr="0">
            <a:noAutofit/>
          </a:bodyPr>
          <a:lstStyle/>
          <a:p>
            <a:pPr>
              <a:spcBef>
                <a:spcPts val="0"/>
              </a:spcBef>
            </a:pPr>
            <a:endParaRPr lang="en-US"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55432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hdr" idx="2"/>
          </p:nvPr>
        </p:nvSpPr>
        <p:spPr>
          <a:xfrm>
            <a:off x="5640387" y="98425"/>
            <a:ext cx="641350" cy="212724"/>
          </a:xfrm>
          <a:prstGeom prst="rect">
            <a:avLst/>
          </a:prstGeom>
          <a:noFill/>
          <a:ln>
            <a:noFill/>
          </a:ln>
        </p:spPr>
        <p:txBody>
          <a:bodyPr lIns="0" tIns="0" rIns="0" bIns="0" anchor="b" anchorCtr="0">
            <a:noAutofit/>
          </a:bodyPr>
          <a:lstStyle/>
          <a:p>
            <a:pPr marL="0" marR="0" lvl="0" indent="0" algn="r" rtl="0">
              <a:spcBef>
                <a:spcPts val="0"/>
              </a:spcBef>
              <a:spcAft>
                <a:spcPts val="0"/>
              </a:spcAft>
              <a:buSzPct val="25000"/>
              <a:buNone/>
            </a:pPr>
            <a:r>
              <a:rPr lang="en-US" sz="1400" b="1" i="0" u="none" strike="noStrike" cap="none" baseline="0">
                <a:solidFill>
                  <a:schemeClr val="dk1"/>
                </a:solidFill>
                <a:latin typeface="Times New Roman"/>
                <a:ea typeface="Times New Roman"/>
                <a:cs typeface="Times New Roman"/>
                <a:sym typeface="Times New Roman"/>
              </a:rPr>
              <a:t>doc.: IEEE 802.11-08/1455r0</a:t>
            </a:r>
          </a:p>
        </p:txBody>
      </p:sp>
      <p:sp>
        <p:nvSpPr>
          <p:cNvPr id="94" name="Shape 94"/>
          <p:cNvSpPr txBox="1">
            <a:spLocks noGrp="1"/>
          </p:cNvSpPr>
          <p:nvPr>
            <p:ph type="dt" idx="10"/>
          </p:nvPr>
        </p:nvSpPr>
        <p:spPr>
          <a:xfrm>
            <a:off x="654050" y="98425"/>
            <a:ext cx="827088" cy="212724"/>
          </a:xfrm>
          <a:prstGeom prst="rect">
            <a:avLst/>
          </a:prstGeom>
          <a:noFill/>
          <a:ln>
            <a:noFill/>
          </a:ln>
        </p:spPr>
        <p:txBody>
          <a:bodyPr lIns="0" tIns="0" rIns="0" bIns="0" anchor="b" anchorCtr="0">
            <a:noAutofit/>
          </a:bodyPr>
          <a:lstStyle/>
          <a:p>
            <a:pPr marL="0" marR="0" lvl="0" indent="0" algn="l" rtl="0">
              <a:spcBef>
                <a:spcPts val="0"/>
              </a:spcBef>
              <a:spcAft>
                <a:spcPts val="0"/>
              </a:spcAft>
              <a:buSzPct val="25000"/>
              <a:buNone/>
            </a:pPr>
            <a:r>
              <a:rPr lang="en-US" sz="1400" b="1" i="0" u="none" strike="noStrike" cap="none" baseline="0">
                <a:solidFill>
                  <a:schemeClr val="dk1"/>
                </a:solidFill>
                <a:latin typeface="Times New Roman"/>
                <a:ea typeface="Times New Roman"/>
                <a:cs typeface="Times New Roman"/>
                <a:sym typeface="Times New Roman"/>
              </a:rPr>
              <a:t>Jan 2009</a:t>
            </a:r>
          </a:p>
        </p:txBody>
      </p:sp>
      <p:sp>
        <p:nvSpPr>
          <p:cNvPr id="95" name="Shape 95"/>
          <p:cNvSpPr txBox="1">
            <a:spLocks noGrp="1"/>
          </p:cNvSpPr>
          <p:nvPr>
            <p:ph type="ftr" idx="11"/>
          </p:nvPr>
        </p:nvSpPr>
        <p:spPr>
          <a:xfrm>
            <a:off x="5357812" y="8985250"/>
            <a:ext cx="923924" cy="182563"/>
          </a:xfrm>
          <a:prstGeom prst="rect">
            <a:avLst/>
          </a:prstGeom>
          <a:noFill/>
          <a:ln>
            <a:noFill/>
          </a:ln>
        </p:spPr>
        <p:txBody>
          <a:bodyPr lIns="0" tIns="0" rIns="0" bIns="0" anchor="t" anchorCtr="0">
            <a:noAutofit/>
          </a:bodyPr>
          <a:lstStyle/>
          <a:p>
            <a:pPr marL="457200" marR="0" lvl="4" indent="0" algn="r" rtl="0">
              <a:spcBef>
                <a:spcPts val="0"/>
              </a:spcBef>
              <a:spcAft>
                <a:spcPts val="0"/>
              </a:spcAft>
              <a:buSzPct val="25000"/>
              <a:buNone/>
            </a:pPr>
            <a:r>
              <a:rPr lang="en-US" sz="1200" b="0" i="0" u="none" strike="noStrike" cap="none" baseline="0">
                <a:solidFill>
                  <a:schemeClr val="dk1"/>
                </a:solidFill>
                <a:latin typeface="Times New Roman"/>
                <a:ea typeface="Times New Roman"/>
                <a:cs typeface="Times New Roman"/>
                <a:sym typeface="Times New Roman"/>
              </a:rPr>
              <a:t>David Bagby, Calypso Ventures, Inc.</a:t>
            </a:r>
          </a:p>
        </p:txBody>
      </p:sp>
      <p:sp>
        <p:nvSpPr>
          <p:cNvPr id="96" name="Shape 96"/>
          <p:cNvSpPr txBox="1">
            <a:spLocks noGrp="1"/>
          </p:cNvSpPr>
          <p:nvPr>
            <p:ph type="sldNum" idx="12"/>
          </p:nvPr>
        </p:nvSpPr>
        <p:spPr>
          <a:xfrm>
            <a:off x="3222625" y="8985250"/>
            <a:ext cx="512762" cy="182563"/>
          </a:xfrm>
          <a:prstGeom prst="rect">
            <a:avLst/>
          </a:prstGeom>
          <a:noFill/>
          <a:ln>
            <a:noFill/>
          </a:ln>
        </p:spPr>
        <p:txBody>
          <a:bodyPr lIns="0" tIns="0" rIns="0" bIns="0" anchor="t" anchorCtr="0">
            <a:noAutofit/>
          </a:bodyPr>
          <a:lstStyle/>
          <a:p>
            <a:pPr marL="0" marR="0" lvl="0" indent="0" algn="r" rtl="0">
              <a:spcBef>
                <a:spcPts val="0"/>
              </a:spcBef>
              <a:spcAft>
                <a:spcPts val="0"/>
              </a:spcAft>
              <a:buSzPct val="25000"/>
              <a:buNone/>
            </a:pPr>
            <a:r>
              <a:rPr lang="en-US" sz="1200" b="0" i="0" u="none" strike="noStrike" cap="none" baseline="0">
                <a:solidFill>
                  <a:schemeClr val="dk1"/>
                </a:solidFill>
                <a:latin typeface="Times New Roman"/>
                <a:ea typeface="Times New Roman"/>
                <a:cs typeface="Times New Roman"/>
                <a:sym typeface="Times New Roman"/>
              </a:rPr>
              <a:t>Page </a:t>
            </a: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11</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97" name="Shape 97"/>
          <p:cNvSpPr>
            <a:spLocks noGrp="1" noRot="1" noChangeAspect="1"/>
          </p:cNvSpPr>
          <p:nvPr>
            <p:ph type="sldImg" idx="3"/>
          </p:nvPr>
        </p:nvSpPr>
        <p:spPr>
          <a:xfrm>
            <a:off x="1154113" y="701675"/>
            <a:ext cx="4625975" cy="34686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 name="Shape 98"/>
          <p:cNvSpPr txBox="1">
            <a:spLocks noGrp="1"/>
          </p:cNvSpPr>
          <p:nvPr>
            <p:ph type="body" idx="1"/>
          </p:nvPr>
        </p:nvSpPr>
        <p:spPr>
          <a:xfrm>
            <a:off x="923925" y="4408487"/>
            <a:ext cx="5086349" cy="4176711"/>
          </a:xfrm>
          <a:prstGeom prst="rect">
            <a:avLst/>
          </a:prstGeom>
          <a:noFill/>
          <a:ln>
            <a:noFill/>
          </a:ln>
        </p:spPr>
        <p:txBody>
          <a:bodyPr lIns="95250" tIns="46025" rIns="95250" bIns="46025" anchor="t" anchorCtr="0">
            <a:noAutofit/>
          </a:bodyPr>
          <a:lstStyle/>
          <a:p>
            <a:pPr marL="0" marR="0" lvl="0" indent="0" algn="l" rtl="0">
              <a:spcBef>
                <a:spcPts val="0"/>
              </a:spcBef>
              <a:spcAft>
                <a:spcPts val="0"/>
              </a:spcAft>
              <a:buFontTx/>
              <a:buNone/>
            </a:pPr>
            <a:endParaRPr sz="1200" b="0" i="0" u="none" strike="noStrike" cap="none" baseline="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741605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hdr" idx="2"/>
          </p:nvPr>
        </p:nvSpPr>
        <p:spPr>
          <a:xfrm>
            <a:off x="5640387" y="98425"/>
            <a:ext cx="641350" cy="212724"/>
          </a:xfrm>
          <a:prstGeom prst="rect">
            <a:avLst/>
          </a:prstGeom>
          <a:noFill/>
          <a:ln>
            <a:noFill/>
          </a:ln>
        </p:spPr>
        <p:txBody>
          <a:bodyPr lIns="0" tIns="0" rIns="0" bIns="0" anchor="b" anchorCtr="0">
            <a:noAutofit/>
          </a:bodyPr>
          <a:lstStyle/>
          <a:p>
            <a:pPr marL="0" marR="0" lvl="0" indent="0" algn="r" rtl="0">
              <a:spcBef>
                <a:spcPts val="0"/>
              </a:spcBef>
              <a:spcAft>
                <a:spcPts val="0"/>
              </a:spcAft>
              <a:buSzPct val="25000"/>
              <a:buNone/>
            </a:pPr>
            <a:r>
              <a:rPr lang="en-US" sz="1400" b="1" i="0" u="none" strike="noStrike" cap="none" baseline="0">
                <a:solidFill>
                  <a:schemeClr val="dk1"/>
                </a:solidFill>
                <a:latin typeface="Times New Roman"/>
                <a:ea typeface="Times New Roman"/>
                <a:cs typeface="Times New Roman"/>
                <a:sym typeface="Times New Roman"/>
              </a:rPr>
              <a:t>doc.: IEEE 802.11-08/1455r0</a:t>
            </a:r>
          </a:p>
        </p:txBody>
      </p:sp>
      <p:sp>
        <p:nvSpPr>
          <p:cNvPr id="94" name="Shape 94"/>
          <p:cNvSpPr txBox="1">
            <a:spLocks noGrp="1"/>
          </p:cNvSpPr>
          <p:nvPr>
            <p:ph type="dt" idx="10"/>
          </p:nvPr>
        </p:nvSpPr>
        <p:spPr>
          <a:xfrm>
            <a:off x="654050" y="98425"/>
            <a:ext cx="827088" cy="212724"/>
          </a:xfrm>
          <a:prstGeom prst="rect">
            <a:avLst/>
          </a:prstGeom>
          <a:noFill/>
          <a:ln>
            <a:noFill/>
          </a:ln>
        </p:spPr>
        <p:txBody>
          <a:bodyPr lIns="0" tIns="0" rIns="0" bIns="0" anchor="b" anchorCtr="0">
            <a:noAutofit/>
          </a:bodyPr>
          <a:lstStyle/>
          <a:p>
            <a:pPr marL="0" marR="0" lvl="0" indent="0" algn="l" rtl="0">
              <a:spcBef>
                <a:spcPts val="0"/>
              </a:spcBef>
              <a:spcAft>
                <a:spcPts val="0"/>
              </a:spcAft>
              <a:buSzPct val="25000"/>
              <a:buNone/>
            </a:pPr>
            <a:r>
              <a:rPr lang="en-US" sz="1400" b="1" i="0" u="none" strike="noStrike" cap="none" baseline="0">
                <a:solidFill>
                  <a:schemeClr val="dk1"/>
                </a:solidFill>
                <a:latin typeface="Times New Roman"/>
                <a:ea typeface="Times New Roman"/>
                <a:cs typeface="Times New Roman"/>
                <a:sym typeface="Times New Roman"/>
              </a:rPr>
              <a:t>Jan 2009</a:t>
            </a:r>
          </a:p>
        </p:txBody>
      </p:sp>
      <p:sp>
        <p:nvSpPr>
          <p:cNvPr id="95" name="Shape 95"/>
          <p:cNvSpPr txBox="1">
            <a:spLocks noGrp="1"/>
          </p:cNvSpPr>
          <p:nvPr>
            <p:ph type="ftr" idx="11"/>
          </p:nvPr>
        </p:nvSpPr>
        <p:spPr>
          <a:xfrm>
            <a:off x="5357812" y="8985250"/>
            <a:ext cx="923924" cy="182563"/>
          </a:xfrm>
          <a:prstGeom prst="rect">
            <a:avLst/>
          </a:prstGeom>
          <a:noFill/>
          <a:ln>
            <a:noFill/>
          </a:ln>
        </p:spPr>
        <p:txBody>
          <a:bodyPr lIns="0" tIns="0" rIns="0" bIns="0" anchor="t" anchorCtr="0">
            <a:noAutofit/>
          </a:bodyPr>
          <a:lstStyle/>
          <a:p>
            <a:pPr marL="457200" marR="0" lvl="4" indent="0" algn="r" rtl="0">
              <a:spcBef>
                <a:spcPts val="0"/>
              </a:spcBef>
              <a:spcAft>
                <a:spcPts val="0"/>
              </a:spcAft>
              <a:buSzPct val="25000"/>
              <a:buNone/>
            </a:pPr>
            <a:r>
              <a:rPr lang="en-US" sz="1200" b="0" i="0" u="none" strike="noStrike" cap="none" baseline="0">
                <a:solidFill>
                  <a:schemeClr val="dk1"/>
                </a:solidFill>
                <a:latin typeface="Times New Roman"/>
                <a:ea typeface="Times New Roman"/>
                <a:cs typeface="Times New Roman"/>
                <a:sym typeface="Times New Roman"/>
              </a:rPr>
              <a:t>David Bagby, Calypso Ventures, Inc.</a:t>
            </a:r>
          </a:p>
        </p:txBody>
      </p:sp>
      <p:sp>
        <p:nvSpPr>
          <p:cNvPr id="96" name="Shape 96"/>
          <p:cNvSpPr txBox="1">
            <a:spLocks noGrp="1"/>
          </p:cNvSpPr>
          <p:nvPr>
            <p:ph type="sldNum" idx="12"/>
          </p:nvPr>
        </p:nvSpPr>
        <p:spPr>
          <a:xfrm>
            <a:off x="3222625" y="8985250"/>
            <a:ext cx="512762" cy="182563"/>
          </a:xfrm>
          <a:prstGeom prst="rect">
            <a:avLst/>
          </a:prstGeom>
          <a:noFill/>
          <a:ln>
            <a:noFill/>
          </a:ln>
        </p:spPr>
        <p:txBody>
          <a:bodyPr lIns="0" tIns="0" rIns="0" bIns="0" anchor="t" anchorCtr="0">
            <a:noAutofit/>
          </a:bodyPr>
          <a:lstStyle/>
          <a:p>
            <a:pPr marL="0" marR="0" lvl="0" indent="0" algn="r" rtl="0">
              <a:spcBef>
                <a:spcPts val="0"/>
              </a:spcBef>
              <a:spcAft>
                <a:spcPts val="0"/>
              </a:spcAft>
              <a:buSzPct val="25000"/>
              <a:buNone/>
            </a:pPr>
            <a:r>
              <a:rPr lang="en-US" sz="1200" b="0" i="0" u="none" strike="noStrike" cap="none" baseline="0">
                <a:solidFill>
                  <a:schemeClr val="dk1"/>
                </a:solidFill>
                <a:latin typeface="Times New Roman"/>
                <a:ea typeface="Times New Roman"/>
                <a:cs typeface="Times New Roman"/>
                <a:sym typeface="Times New Roman"/>
              </a:rPr>
              <a:t>Page </a:t>
            </a: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12</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97" name="Shape 97"/>
          <p:cNvSpPr>
            <a:spLocks noGrp="1" noRot="1" noChangeAspect="1"/>
          </p:cNvSpPr>
          <p:nvPr>
            <p:ph type="sldImg" idx="3"/>
          </p:nvPr>
        </p:nvSpPr>
        <p:spPr>
          <a:xfrm>
            <a:off x="1154113" y="701675"/>
            <a:ext cx="4625975" cy="34686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 name="Shape 98"/>
          <p:cNvSpPr txBox="1">
            <a:spLocks noGrp="1"/>
          </p:cNvSpPr>
          <p:nvPr>
            <p:ph type="body" idx="1"/>
          </p:nvPr>
        </p:nvSpPr>
        <p:spPr>
          <a:xfrm>
            <a:off x="923925" y="4408487"/>
            <a:ext cx="5086349" cy="4176711"/>
          </a:xfrm>
          <a:prstGeom prst="rect">
            <a:avLst/>
          </a:prstGeom>
          <a:noFill/>
          <a:ln>
            <a:noFill/>
          </a:ln>
        </p:spPr>
        <p:txBody>
          <a:bodyPr lIns="95250" tIns="46025" rIns="95250" bIns="46025" anchor="t" anchorCtr="0">
            <a:noAutofit/>
          </a:bodyPr>
          <a:lstStyle/>
          <a:p>
            <a:pPr marL="0" marR="0" lvl="0" indent="0" algn="l" rtl="0">
              <a:spcBef>
                <a:spcPts val="0"/>
              </a:spcBef>
              <a:spcAft>
                <a:spcPts val="0"/>
              </a:spcAft>
              <a:buFontTx/>
              <a:buNone/>
            </a:pPr>
            <a:endParaRPr sz="1200" b="0" i="0" u="none" strike="noStrike" cap="none" baseline="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89520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hdr" idx="2"/>
          </p:nvPr>
        </p:nvSpPr>
        <p:spPr>
          <a:xfrm>
            <a:off x="5702371" y="98593"/>
            <a:ext cx="648398"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doc.: IEEE 802.11-08/1455r0</a:t>
            </a:r>
          </a:p>
        </p:txBody>
      </p:sp>
      <p:sp>
        <p:nvSpPr>
          <p:cNvPr id="94" name="Shape 94"/>
          <p:cNvSpPr txBox="1">
            <a:spLocks noGrp="1"/>
          </p:cNvSpPr>
          <p:nvPr>
            <p:ph type="dt" idx="10"/>
          </p:nvPr>
        </p:nvSpPr>
        <p:spPr>
          <a:xfrm>
            <a:off x="661239" y="98593"/>
            <a:ext cx="836177"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Jan 2009</a:t>
            </a:r>
          </a:p>
        </p:txBody>
      </p:sp>
      <p:sp>
        <p:nvSpPr>
          <p:cNvPr id="95" name="Shape 95"/>
          <p:cNvSpPr txBox="1">
            <a:spLocks noGrp="1"/>
          </p:cNvSpPr>
          <p:nvPr>
            <p:ph type="ftr" idx="11"/>
          </p:nvPr>
        </p:nvSpPr>
        <p:spPr>
          <a:xfrm>
            <a:off x="5416689" y="9000620"/>
            <a:ext cx="934077" cy="182876"/>
          </a:xfrm>
          <a:prstGeom prst="rect">
            <a:avLst/>
          </a:prstGeom>
          <a:noFill/>
          <a:ln>
            <a:noFill/>
          </a:ln>
        </p:spPr>
        <p:txBody>
          <a:bodyPr lIns="0" tIns="0" rIns="0" bIns="0" anchor="t" anchorCtr="0">
            <a:noAutofit/>
          </a:bodyPr>
          <a:lstStyle/>
          <a:p>
            <a:pPr lvl="4">
              <a:buSzPct val="25000"/>
            </a:pPr>
            <a:r>
              <a:rPr lang="en-US" sz="1200">
                <a:solidFill>
                  <a:schemeClr val="dk1"/>
                </a:solidFill>
                <a:latin typeface="Times New Roman"/>
                <a:ea typeface="Times New Roman"/>
                <a:cs typeface="Times New Roman"/>
                <a:sym typeface="Times New Roman"/>
              </a:rPr>
              <a:t>David Bagby, Calypso Ventures, Inc.</a:t>
            </a:r>
          </a:p>
        </p:txBody>
      </p:sp>
      <p:sp>
        <p:nvSpPr>
          <p:cNvPr id="96" name="Shape 96"/>
          <p:cNvSpPr txBox="1">
            <a:spLocks noGrp="1"/>
          </p:cNvSpPr>
          <p:nvPr>
            <p:ph type="sldNum" idx="12"/>
          </p:nvPr>
        </p:nvSpPr>
        <p:spPr>
          <a:xfrm>
            <a:off x="3258040" y="9000620"/>
            <a:ext cx="518397" cy="182876"/>
          </a:xfrm>
          <a:prstGeom prst="rect">
            <a:avLst/>
          </a:prstGeom>
          <a:noFill/>
          <a:ln>
            <a:noFill/>
          </a:ln>
        </p:spPr>
        <p:txBody>
          <a:bodyPr lIns="0" tIns="0" rIns="0" bIns="0" anchor="t" anchorCtr="0">
            <a:noAutofit/>
          </a:bodyPr>
          <a:lstStyle/>
          <a:p>
            <a:pPr>
              <a:buSzPct val="25000"/>
            </a:pPr>
            <a:r>
              <a:rPr lang="en-US"/>
              <a:t>Page </a:t>
            </a:r>
            <a:fld id="{00000000-1234-1234-1234-123412341234}" type="slidenum">
              <a:rPr lang="en-US"/>
              <a:pPr>
                <a:buSzPct val="25000"/>
              </a:pPr>
              <a:t>13</a:t>
            </a:fld>
            <a:endParaRPr lang="en-US"/>
          </a:p>
        </p:txBody>
      </p:sp>
      <p:sp>
        <p:nvSpPr>
          <p:cNvPr id="97" name="Shape 97"/>
          <p:cNvSpPr>
            <a:spLocks noGrp="1" noRot="1" noChangeAspect="1"/>
          </p:cNvSpPr>
          <p:nvPr>
            <p:ph type="sldImg" idx="3"/>
          </p:nvPr>
        </p:nvSpPr>
        <p:spPr>
          <a:xfrm>
            <a:off x="1189038" y="703263"/>
            <a:ext cx="4632325" cy="3473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 name="Shape 98"/>
          <p:cNvSpPr txBox="1">
            <a:spLocks noGrp="1"/>
          </p:cNvSpPr>
          <p:nvPr>
            <p:ph type="body" idx="1"/>
          </p:nvPr>
        </p:nvSpPr>
        <p:spPr>
          <a:xfrm>
            <a:off x="934080" y="4416030"/>
            <a:ext cx="5142243" cy="4183855"/>
          </a:xfrm>
          <a:prstGeom prst="rect">
            <a:avLst/>
          </a:prstGeom>
          <a:noFill/>
          <a:ln>
            <a:noFill/>
          </a:ln>
        </p:spPr>
        <p:txBody>
          <a:bodyPr lIns="95773" tIns="46277" rIns="95773" bIns="46277" anchor="t" anchorCtr="0">
            <a:noAutofit/>
          </a:bodyPr>
          <a:lstStyle/>
          <a:p>
            <a:pPr>
              <a:spcBef>
                <a:spcPts val="0"/>
              </a:spcBef>
            </a:pPr>
            <a:endParaRPr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89974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hdr" idx="2"/>
          </p:nvPr>
        </p:nvSpPr>
        <p:spPr>
          <a:xfrm>
            <a:off x="5702371" y="98593"/>
            <a:ext cx="648398"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doc.: IEEE 802.11-08/1455r0</a:t>
            </a:r>
          </a:p>
        </p:txBody>
      </p:sp>
      <p:sp>
        <p:nvSpPr>
          <p:cNvPr id="94" name="Shape 94"/>
          <p:cNvSpPr txBox="1">
            <a:spLocks noGrp="1"/>
          </p:cNvSpPr>
          <p:nvPr>
            <p:ph type="dt" idx="10"/>
          </p:nvPr>
        </p:nvSpPr>
        <p:spPr>
          <a:xfrm>
            <a:off x="661239" y="98593"/>
            <a:ext cx="836177"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Jan 2009</a:t>
            </a:r>
          </a:p>
        </p:txBody>
      </p:sp>
      <p:sp>
        <p:nvSpPr>
          <p:cNvPr id="95" name="Shape 95"/>
          <p:cNvSpPr txBox="1">
            <a:spLocks noGrp="1"/>
          </p:cNvSpPr>
          <p:nvPr>
            <p:ph type="ftr" idx="11"/>
          </p:nvPr>
        </p:nvSpPr>
        <p:spPr>
          <a:xfrm>
            <a:off x="5416689" y="9000620"/>
            <a:ext cx="934077" cy="182876"/>
          </a:xfrm>
          <a:prstGeom prst="rect">
            <a:avLst/>
          </a:prstGeom>
          <a:noFill/>
          <a:ln>
            <a:noFill/>
          </a:ln>
        </p:spPr>
        <p:txBody>
          <a:bodyPr lIns="0" tIns="0" rIns="0" bIns="0" anchor="t" anchorCtr="0">
            <a:noAutofit/>
          </a:bodyPr>
          <a:lstStyle/>
          <a:p>
            <a:pPr lvl="4">
              <a:buSzPct val="25000"/>
            </a:pPr>
            <a:r>
              <a:rPr lang="en-US" sz="1200">
                <a:solidFill>
                  <a:schemeClr val="dk1"/>
                </a:solidFill>
                <a:latin typeface="Times New Roman"/>
                <a:ea typeface="Times New Roman"/>
                <a:cs typeface="Times New Roman"/>
                <a:sym typeface="Times New Roman"/>
              </a:rPr>
              <a:t>David Bagby, Calypso Ventures, Inc.</a:t>
            </a:r>
          </a:p>
        </p:txBody>
      </p:sp>
      <p:sp>
        <p:nvSpPr>
          <p:cNvPr id="96" name="Shape 96"/>
          <p:cNvSpPr txBox="1">
            <a:spLocks noGrp="1"/>
          </p:cNvSpPr>
          <p:nvPr>
            <p:ph type="sldNum" idx="12"/>
          </p:nvPr>
        </p:nvSpPr>
        <p:spPr>
          <a:xfrm>
            <a:off x="3258040" y="9000620"/>
            <a:ext cx="518397" cy="182876"/>
          </a:xfrm>
          <a:prstGeom prst="rect">
            <a:avLst/>
          </a:prstGeom>
          <a:noFill/>
          <a:ln>
            <a:noFill/>
          </a:ln>
        </p:spPr>
        <p:txBody>
          <a:bodyPr lIns="0" tIns="0" rIns="0" bIns="0" anchor="t" anchorCtr="0">
            <a:noAutofit/>
          </a:bodyPr>
          <a:lstStyle/>
          <a:p>
            <a:pPr>
              <a:buSzPct val="25000"/>
            </a:pPr>
            <a:r>
              <a:rPr lang="en-US"/>
              <a:t>Page </a:t>
            </a:r>
            <a:fld id="{00000000-1234-1234-1234-123412341234}" type="slidenum">
              <a:rPr lang="en-US"/>
              <a:pPr>
                <a:buSzPct val="25000"/>
              </a:pPr>
              <a:t>14</a:t>
            </a:fld>
            <a:endParaRPr lang="en-US"/>
          </a:p>
        </p:txBody>
      </p:sp>
      <p:sp>
        <p:nvSpPr>
          <p:cNvPr id="97" name="Shape 97"/>
          <p:cNvSpPr>
            <a:spLocks noGrp="1" noRot="1" noChangeAspect="1"/>
          </p:cNvSpPr>
          <p:nvPr>
            <p:ph type="sldImg" idx="3"/>
          </p:nvPr>
        </p:nvSpPr>
        <p:spPr>
          <a:xfrm>
            <a:off x="1189038" y="703263"/>
            <a:ext cx="4632325" cy="3473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 name="Shape 98"/>
          <p:cNvSpPr txBox="1">
            <a:spLocks noGrp="1"/>
          </p:cNvSpPr>
          <p:nvPr>
            <p:ph type="body" idx="1"/>
          </p:nvPr>
        </p:nvSpPr>
        <p:spPr>
          <a:xfrm>
            <a:off x="934080" y="4416030"/>
            <a:ext cx="5142243" cy="4183855"/>
          </a:xfrm>
          <a:prstGeom prst="rect">
            <a:avLst/>
          </a:prstGeom>
          <a:noFill/>
          <a:ln>
            <a:noFill/>
          </a:ln>
        </p:spPr>
        <p:txBody>
          <a:bodyPr lIns="95773" tIns="46277" rIns="95773" bIns="46277" anchor="t" anchorCtr="0">
            <a:noAutofit/>
          </a:bodyPr>
          <a:lstStyle/>
          <a:p>
            <a:pPr>
              <a:spcBef>
                <a:spcPts val="0"/>
              </a:spcBef>
            </a:pPr>
            <a:endParaRPr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16806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hdr" idx="2"/>
          </p:nvPr>
        </p:nvSpPr>
        <p:spPr>
          <a:xfrm>
            <a:off x="5702371" y="98593"/>
            <a:ext cx="648398"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doc.: IEEE 802.11-08/1455r0</a:t>
            </a:r>
          </a:p>
        </p:txBody>
      </p:sp>
      <p:sp>
        <p:nvSpPr>
          <p:cNvPr id="94" name="Shape 94"/>
          <p:cNvSpPr txBox="1">
            <a:spLocks noGrp="1"/>
          </p:cNvSpPr>
          <p:nvPr>
            <p:ph type="dt" idx="10"/>
          </p:nvPr>
        </p:nvSpPr>
        <p:spPr>
          <a:xfrm>
            <a:off x="661239" y="98593"/>
            <a:ext cx="836177"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Jan 2009</a:t>
            </a:r>
          </a:p>
        </p:txBody>
      </p:sp>
      <p:sp>
        <p:nvSpPr>
          <p:cNvPr id="95" name="Shape 95"/>
          <p:cNvSpPr txBox="1">
            <a:spLocks noGrp="1"/>
          </p:cNvSpPr>
          <p:nvPr>
            <p:ph type="ftr" idx="11"/>
          </p:nvPr>
        </p:nvSpPr>
        <p:spPr>
          <a:xfrm>
            <a:off x="5416689" y="9000620"/>
            <a:ext cx="934077" cy="182876"/>
          </a:xfrm>
          <a:prstGeom prst="rect">
            <a:avLst/>
          </a:prstGeom>
          <a:noFill/>
          <a:ln>
            <a:noFill/>
          </a:ln>
        </p:spPr>
        <p:txBody>
          <a:bodyPr lIns="0" tIns="0" rIns="0" bIns="0" anchor="t" anchorCtr="0">
            <a:noAutofit/>
          </a:bodyPr>
          <a:lstStyle/>
          <a:p>
            <a:pPr lvl="4">
              <a:buSzPct val="25000"/>
            </a:pPr>
            <a:r>
              <a:rPr lang="en-US" sz="1200">
                <a:solidFill>
                  <a:schemeClr val="dk1"/>
                </a:solidFill>
                <a:latin typeface="Times New Roman"/>
                <a:ea typeface="Times New Roman"/>
                <a:cs typeface="Times New Roman"/>
                <a:sym typeface="Times New Roman"/>
              </a:rPr>
              <a:t>David Bagby, Calypso Ventures, Inc.</a:t>
            </a:r>
          </a:p>
        </p:txBody>
      </p:sp>
      <p:sp>
        <p:nvSpPr>
          <p:cNvPr id="96" name="Shape 96"/>
          <p:cNvSpPr txBox="1">
            <a:spLocks noGrp="1"/>
          </p:cNvSpPr>
          <p:nvPr>
            <p:ph type="sldNum" idx="12"/>
          </p:nvPr>
        </p:nvSpPr>
        <p:spPr>
          <a:xfrm>
            <a:off x="3258040" y="9000620"/>
            <a:ext cx="518397" cy="182876"/>
          </a:xfrm>
          <a:prstGeom prst="rect">
            <a:avLst/>
          </a:prstGeom>
          <a:noFill/>
          <a:ln>
            <a:noFill/>
          </a:ln>
        </p:spPr>
        <p:txBody>
          <a:bodyPr lIns="0" tIns="0" rIns="0" bIns="0" anchor="t" anchorCtr="0">
            <a:noAutofit/>
          </a:bodyPr>
          <a:lstStyle/>
          <a:p>
            <a:pPr>
              <a:buSzPct val="25000"/>
            </a:pPr>
            <a:r>
              <a:rPr lang="en-US"/>
              <a:t>Page </a:t>
            </a:r>
            <a:fld id="{00000000-1234-1234-1234-123412341234}" type="slidenum">
              <a:rPr lang="en-US"/>
              <a:pPr>
                <a:buSzPct val="25000"/>
              </a:pPr>
              <a:t>2</a:t>
            </a:fld>
            <a:endParaRPr lang="en-US"/>
          </a:p>
        </p:txBody>
      </p:sp>
      <p:sp>
        <p:nvSpPr>
          <p:cNvPr id="97" name="Shape 97"/>
          <p:cNvSpPr>
            <a:spLocks noGrp="1" noRot="1" noChangeAspect="1"/>
          </p:cNvSpPr>
          <p:nvPr>
            <p:ph type="sldImg" idx="3"/>
          </p:nvPr>
        </p:nvSpPr>
        <p:spPr>
          <a:xfrm>
            <a:off x="1189038" y="703263"/>
            <a:ext cx="4632325" cy="3473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 name="Shape 98"/>
          <p:cNvSpPr txBox="1">
            <a:spLocks noGrp="1"/>
          </p:cNvSpPr>
          <p:nvPr>
            <p:ph type="body" idx="1"/>
          </p:nvPr>
        </p:nvSpPr>
        <p:spPr>
          <a:xfrm>
            <a:off x="934080" y="4416030"/>
            <a:ext cx="5142243" cy="4183855"/>
          </a:xfrm>
          <a:prstGeom prst="rect">
            <a:avLst/>
          </a:prstGeom>
          <a:noFill/>
          <a:ln>
            <a:noFill/>
          </a:ln>
        </p:spPr>
        <p:txBody>
          <a:bodyPr lIns="95773" tIns="46277" rIns="95773" bIns="46277" anchor="t" anchorCtr="0">
            <a:noAutofit/>
          </a:bodyPr>
          <a:lstStyle/>
          <a:p>
            <a:pPr>
              <a:spcBef>
                <a:spcPts val="0"/>
              </a:spcBef>
            </a:pP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hdr" idx="2"/>
          </p:nvPr>
        </p:nvSpPr>
        <p:spPr>
          <a:xfrm>
            <a:off x="5702371" y="98593"/>
            <a:ext cx="648398"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doc.: IEEE 802.11-08/1455r0</a:t>
            </a:r>
          </a:p>
        </p:txBody>
      </p:sp>
      <p:sp>
        <p:nvSpPr>
          <p:cNvPr id="94" name="Shape 94"/>
          <p:cNvSpPr txBox="1">
            <a:spLocks noGrp="1"/>
          </p:cNvSpPr>
          <p:nvPr>
            <p:ph type="dt" idx="10"/>
          </p:nvPr>
        </p:nvSpPr>
        <p:spPr>
          <a:xfrm>
            <a:off x="661239" y="98593"/>
            <a:ext cx="836177"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Jan 2009</a:t>
            </a:r>
          </a:p>
        </p:txBody>
      </p:sp>
      <p:sp>
        <p:nvSpPr>
          <p:cNvPr id="95" name="Shape 95"/>
          <p:cNvSpPr txBox="1">
            <a:spLocks noGrp="1"/>
          </p:cNvSpPr>
          <p:nvPr>
            <p:ph type="ftr" idx="11"/>
          </p:nvPr>
        </p:nvSpPr>
        <p:spPr>
          <a:xfrm>
            <a:off x="5416689" y="9000620"/>
            <a:ext cx="934077" cy="182876"/>
          </a:xfrm>
          <a:prstGeom prst="rect">
            <a:avLst/>
          </a:prstGeom>
          <a:noFill/>
          <a:ln>
            <a:noFill/>
          </a:ln>
        </p:spPr>
        <p:txBody>
          <a:bodyPr lIns="0" tIns="0" rIns="0" bIns="0" anchor="t" anchorCtr="0">
            <a:noAutofit/>
          </a:bodyPr>
          <a:lstStyle/>
          <a:p>
            <a:pPr lvl="4">
              <a:buSzPct val="25000"/>
            </a:pPr>
            <a:r>
              <a:rPr lang="en-US" sz="1200">
                <a:solidFill>
                  <a:schemeClr val="dk1"/>
                </a:solidFill>
                <a:latin typeface="Times New Roman"/>
                <a:ea typeface="Times New Roman"/>
                <a:cs typeface="Times New Roman"/>
                <a:sym typeface="Times New Roman"/>
              </a:rPr>
              <a:t>David Bagby, Calypso Ventures, Inc.</a:t>
            </a:r>
          </a:p>
        </p:txBody>
      </p:sp>
      <p:sp>
        <p:nvSpPr>
          <p:cNvPr id="96" name="Shape 96"/>
          <p:cNvSpPr txBox="1">
            <a:spLocks noGrp="1"/>
          </p:cNvSpPr>
          <p:nvPr>
            <p:ph type="sldNum" idx="12"/>
          </p:nvPr>
        </p:nvSpPr>
        <p:spPr>
          <a:xfrm>
            <a:off x="3258040" y="9000620"/>
            <a:ext cx="518397" cy="182876"/>
          </a:xfrm>
          <a:prstGeom prst="rect">
            <a:avLst/>
          </a:prstGeom>
          <a:noFill/>
          <a:ln>
            <a:noFill/>
          </a:ln>
        </p:spPr>
        <p:txBody>
          <a:bodyPr lIns="0" tIns="0" rIns="0" bIns="0" anchor="t" anchorCtr="0">
            <a:noAutofit/>
          </a:bodyPr>
          <a:lstStyle/>
          <a:p>
            <a:pPr>
              <a:buSzPct val="25000"/>
            </a:pPr>
            <a:r>
              <a:rPr lang="en-US"/>
              <a:t>Page </a:t>
            </a:r>
            <a:fld id="{00000000-1234-1234-1234-123412341234}" type="slidenum">
              <a:rPr lang="en-US"/>
              <a:pPr>
                <a:buSzPct val="25000"/>
              </a:pPr>
              <a:t>3</a:t>
            </a:fld>
            <a:endParaRPr lang="en-US"/>
          </a:p>
        </p:txBody>
      </p:sp>
      <p:sp>
        <p:nvSpPr>
          <p:cNvPr id="97" name="Shape 97"/>
          <p:cNvSpPr>
            <a:spLocks noGrp="1" noRot="1" noChangeAspect="1"/>
          </p:cNvSpPr>
          <p:nvPr>
            <p:ph type="sldImg" idx="3"/>
          </p:nvPr>
        </p:nvSpPr>
        <p:spPr>
          <a:xfrm>
            <a:off x="1189038" y="703263"/>
            <a:ext cx="4632325" cy="3473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 name="Shape 98"/>
          <p:cNvSpPr txBox="1">
            <a:spLocks noGrp="1"/>
          </p:cNvSpPr>
          <p:nvPr>
            <p:ph type="body" idx="1"/>
          </p:nvPr>
        </p:nvSpPr>
        <p:spPr>
          <a:xfrm>
            <a:off x="934080" y="4416030"/>
            <a:ext cx="5142243" cy="4183855"/>
          </a:xfrm>
          <a:prstGeom prst="rect">
            <a:avLst/>
          </a:prstGeom>
          <a:noFill/>
          <a:ln>
            <a:noFill/>
          </a:ln>
        </p:spPr>
        <p:txBody>
          <a:bodyPr lIns="95773" tIns="46277" rIns="95773" bIns="46277" anchor="t" anchorCtr="0">
            <a:noAutofit/>
          </a:bodyPr>
          <a:lstStyle/>
          <a:p>
            <a:pPr marL="0" indent="0">
              <a:spcBef>
                <a:spcPts val="0"/>
              </a:spcBef>
              <a:buFontTx/>
              <a:buNone/>
            </a:pPr>
            <a:endParaRPr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306184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hdr" idx="2"/>
          </p:nvPr>
        </p:nvSpPr>
        <p:spPr>
          <a:xfrm>
            <a:off x="5702371" y="98593"/>
            <a:ext cx="648398"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doc.: IEEE 802.11-08/1455r0</a:t>
            </a:r>
          </a:p>
        </p:txBody>
      </p:sp>
      <p:sp>
        <p:nvSpPr>
          <p:cNvPr id="94" name="Shape 94"/>
          <p:cNvSpPr txBox="1">
            <a:spLocks noGrp="1"/>
          </p:cNvSpPr>
          <p:nvPr>
            <p:ph type="dt" idx="10"/>
          </p:nvPr>
        </p:nvSpPr>
        <p:spPr>
          <a:xfrm>
            <a:off x="661239" y="98593"/>
            <a:ext cx="836177"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Jan 2009</a:t>
            </a:r>
          </a:p>
        </p:txBody>
      </p:sp>
      <p:sp>
        <p:nvSpPr>
          <p:cNvPr id="95" name="Shape 95"/>
          <p:cNvSpPr txBox="1">
            <a:spLocks noGrp="1"/>
          </p:cNvSpPr>
          <p:nvPr>
            <p:ph type="ftr" idx="11"/>
          </p:nvPr>
        </p:nvSpPr>
        <p:spPr>
          <a:xfrm>
            <a:off x="5416689" y="9000620"/>
            <a:ext cx="934077" cy="182876"/>
          </a:xfrm>
          <a:prstGeom prst="rect">
            <a:avLst/>
          </a:prstGeom>
          <a:noFill/>
          <a:ln>
            <a:noFill/>
          </a:ln>
        </p:spPr>
        <p:txBody>
          <a:bodyPr lIns="0" tIns="0" rIns="0" bIns="0" anchor="t" anchorCtr="0">
            <a:noAutofit/>
          </a:bodyPr>
          <a:lstStyle/>
          <a:p>
            <a:pPr lvl="4">
              <a:buSzPct val="25000"/>
            </a:pPr>
            <a:r>
              <a:rPr lang="en-US" sz="1200">
                <a:solidFill>
                  <a:schemeClr val="dk1"/>
                </a:solidFill>
                <a:latin typeface="Times New Roman"/>
                <a:ea typeface="Times New Roman"/>
                <a:cs typeface="Times New Roman"/>
                <a:sym typeface="Times New Roman"/>
              </a:rPr>
              <a:t>David Bagby, Calypso Ventures, Inc.</a:t>
            </a:r>
          </a:p>
        </p:txBody>
      </p:sp>
      <p:sp>
        <p:nvSpPr>
          <p:cNvPr id="96" name="Shape 96"/>
          <p:cNvSpPr txBox="1">
            <a:spLocks noGrp="1"/>
          </p:cNvSpPr>
          <p:nvPr>
            <p:ph type="sldNum" idx="12"/>
          </p:nvPr>
        </p:nvSpPr>
        <p:spPr>
          <a:xfrm>
            <a:off x="3258040" y="9000620"/>
            <a:ext cx="518397" cy="182876"/>
          </a:xfrm>
          <a:prstGeom prst="rect">
            <a:avLst/>
          </a:prstGeom>
          <a:noFill/>
          <a:ln>
            <a:noFill/>
          </a:ln>
        </p:spPr>
        <p:txBody>
          <a:bodyPr lIns="0" tIns="0" rIns="0" bIns="0" anchor="t" anchorCtr="0">
            <a:noAutofit/>
          </a:bodyPr>
          <a:lstStyle/>
          <a:p>
            <a:pPr>
              <a:buSzPct val="25000"/>
            </a:pPr>
            <a:r>
              <a:rPr lang="en-US"/>
              <a:t>Page </a:t>
            </a:r>
            <a:fld id="{00000000-1234-1234-1234-123412341234}" type="slidenum">
              <a:rPr lang="en-US"/>
              <a:pPr>
                <a:buSzPct val="25000"/>
              </a:pPr>
              <a:t>4</a:t>
            </a:fld>
            <a:endParaRPr lang="en-US"/>
          </a:p>
        </p:txBody>
      </p:sp>
      <p:sp>
        <p:nvSpPr>
          <p:cNvPr id="97" name="Shape 97"/>
          <p:cNvSpPr>
            <a:spLocks noGrp="1" noRot="1" noChangeAspect="1"/>
          </p:cNvSpPr>
          <p:nvPr>
            <p:ph type="sldImg" idx="3"/>
          </p:nvPr>
        </p:nvSpPr>
        <p:spPr>
          <a:xfrm>
            <a:off x="1189038" y="703263"/>
            <a:ext cx="4632325" cy="3473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 name="Shape 98"/>
          <p:cNvSpPr txBox="1">
            <a:spLocks noGrp="1"/>
          </p:cNvSpPr>
          <p:nvPr>
            <p:ph type="body" idx="1"/>
          </p:nvPr>
        </p:nvSpPr>
        <p:spPr>
          <a:xfrm>
            <a:off x="934080" y="4416030"/>
            <a:ext cx="5142243" cy="4183855"/>
          </a:xfrm>
          <a:prstGeom prst="rect">
            <a:avLst/>
          </a:prstGeom>
          <a:noFill/>
          <a:ln>
            <a:noFill/>
          </a:ln>
        </p:spPr>
        <p:txBody>
          <a:bodyPr lIns="95773" tIns="46277" rIns="95773" bIns="46277" anchor="t" anchorCtr="0">
            <a:noAutofit/>
          </a:bodyPr>
          <a:lstStyle/>
          <a:p>
            <a:pPr>
              <a:spcBef>
                <a:spcPts val="0"/>
              </a:spcBef>
            </a:pPr>
            <a:endParaRPr lang="en-US"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12283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hdr" idx="2"/>
          </p:nvPr>
        </p:nvSpPr>
        <p:spPr>
          <a:xfrm>
            <a:off x="5702371" y="98593"/>
            <a:ext cx="648398"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doc.: IEEE 802.11-08/1455r0</a:t>
            </a:r>
          </a:p>
        </p:txBody>
      </p:sp>
      <p:sp>
        <p:nvSpPr>
          <p:cNvPr id="94" name="Shape 94"/>
          <p:cNvSpPr txBox="1">
            <a:spLocks noGrp="1"/>
          </p:cNvSpPr>
          <p:nvPr>
            <p:ph type="dt" idx="10"/>
          </p:nvPr>
        </p:nvSpPr>
        <p:spPr>
          <a:xfrm>
            <a:off x="661239" y="98593"/>
            <a:ext cx="836177"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Jan 2009</a:t>
            </a:r>
          </a:p>
        </p:txBody>
      </p:sp>
      <p:sp>
        <p:nvSpPr>
          <p:cNvPr id="95" name="Shape 95"/>
          <p:cNvSpPr txBox="1">
            <a:spLocks noGrp="1"/>
          </p:cNvSpPr>
          <p:nvPr>
            <p:ph type="ftr" idx="11"/>
          </p:nvPr>
        </p:nvSpPr>
        <p:spPr>
          <a:xfrm>
            <a:off x="5416689" y="9000620"/>
            <a:ext cx="934077" cy="182876"/>
          </a:xfrm>
          <a:prstGeom prst="rect">
            <a:avLst/>
          </a:prstGeom>
          <a:noFill/>
          <a:ln>
            <a:noFill/>
          </a:ln>
        </p:spPr>
        <p:txBody>
          <a:bodyPr lIns="0" tIns="0" rIns="0" bIns="0" anchor="t" anchorCtr="0">
            <a:noAutofit/>
          </a:bodyPr>
          <a:lstStyle/>
          <a:p>
            <a:pPr lvl="4">
              <a:buSzPct val="25000"/>
            </a:pPr>
            <a:r>
              <a:rPr lang="en-US" sz="1200">
                <a:solidFill>
                  <a:schemeClr val="dk1"/>
                </a:solidFill>
                <a:latin typeface="Times New Roman"/>
                <a:ea typeface="Times New Roman"/>
                <a:cs typeface="Times New Roman"/>
                <a:sym typeface="Times New Roman"/>
              </a:rPr>
              <a:t>David Bagby, Calypso Ventures, Inc.</a:t>
            </a:r>
          </a:p>
        </p:txBody>
      </p:sp>
      <p:sp>
        <p:nvSpPr>
          <p:cNvPr id="96" name="Shape 96"/>
          <p:cNvSpPr txBox="1">
            <a:spLocks noGrp="1"/>
          </p:cNvSpPr>
          <p:nvPr>
            <p:ph type="sldNum" idx="12"/>
          </p:nvPr>
        </p:nvSpPr>
        <p:spPr>
          <a:xfrm>
            <a:off x="3258040" y="9000620"/>
            <a:ext cx="518397" cy="182876"/>
          </a:xfrm>
          <a:prstGeom prst="rect">
            <a:avLst/>
          </a:prstGeom>
          <a:noFill/>
          <a:ln>
            <a:noFill/>
          </a:ln>
        </p:spPr>
        <p:txBody>
          <a:bodyPr lIns="0" tIns="0" rIns="0" bIns="0" anchor="t" anchorCtr="0">
            <a:noAutofit/>
          </a:bodyPr>
          <a:lstStyle/>
          <a:p>
            <a:pPr>
              <a:buSzPct val="25000"/>
            </a:pPr>
            <a:r>
              <a:rPr lang="en-US"/>
              <a:t>Page </a:t>
            </a:r>
            <a:fld id="{00000000-1234-1234-1234-123412341234}" type="slidenum">
              <a:rPr lang="en-US"/>
              <a:pPr>
                <a:buSzPct val="25000"/>
              </a:pPr>
              <a:t>5</a:t>
            </a:fld>
            <a:endParaRPr lang="en-US"/>
          </a:p>
        </p:txBody>
      </p:sp>
      <p:sp>
        <p:nvSpPr>
          <p:cNvPr id="97" name="Shape 97"/>
          <p:cNvSpPr>
            <a:spLocks noGrp="1" noRot="1" noChangeAspect="1"/>
          </p:cNvSpPr>
          <p:nvPr>
            <p:ph type="sldImg" idx="3"/>
          </p:nvPr>
        </p:nvSpPr>
        <p:spPr>
          <a:xfrm>
            <a:off x="1189038" y="703263"/>
            <a:ext cx="4632325" cy="3473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 name="Shape 98"/>
          <p:cNvSpPr txBox="1">
            <a:spLocks noGrp="1"/>
          </p:cNvSpPr>
          <p:nvPr>
            <p:ph type="body" idx="1"/>
          </p:nvPr>
        </p:nvSpPr>
        <p:spPr>
          <a:xfrm>
            <a:off x="934080" y="4416030"/>
            <a:ext cx="5142243" cy="4183855"/>
          </a:xfrm>
          <a:prstGeom prst="rect">
            <a:avLst/>
          </a:prstGeom>
          <a:noFill/>
          <a:ln>
            <a:noFill/>
          </a:ln>
        </p:spPr>
        <p:txBody>
          <a:bodyPr lIns="95773" tIns="46277" rIns="95773" bIns="46277" anchor="t" anchorCtr="0">
            <a:noAutofit/>
          </a:bodyPr>
          <a:lstStyle/>
          <a:p>
            <a:pPr>
              <a:spcBef>
                <a:spcPts val="0"/>
              </a:spcBef>
            </a:pPr>
            <a:endParaRPr lang="en-US" baseline="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11790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hdr" idx="2"/>
          </p:nvPr>
        </p:nvSpPr>
        <p:spPr>
          <a:xfrm>
            <a:off x="5702371" y="98593"/>
            <a:ext cx="648398"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doc.: IEEE 802.11-08/1455r0</a:t>
            </a:r>
          </a:p>
        </p:txBody>
      </p:sp>
      <p:sp>
        <p:nvSpPr>
          <p:cNvPr id="94" name="Shape 94"/>
          <p:cNvSpPr txBox="1">
            <a:spLocks noGrp="1"/>
          </p:cNvSpPr>
          <p:nvPr>
            <p:ph type="dt" idx="10"/>
          </p:nvPr>
        </p:nvSpPr>
        <p:spPr>
          <a:xfrm>
            <a:off x="661239" y="98593"/>
            <a:ext cx="836177"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Jan 2009</a:t>
            </a:r>
          </a:p>
        </p:txBody>
      </p:sp>
      <p:sp>
        <p:nvSpPr>
          <p:cNvPr id="95" name="Shape 95"/>
          <p:cNvSpPr txBox="1">
            <a:spLocks noGrp="1"/>
          </p:cNvSpPr>
          <p:nvPr>
            <p:ph type="ftr" idx="11"/>
          </p:nvPr>
        </p:nvSpPr>
        <p:spPr>
          <a:xfrm>
            <a:off x="5416689" y="9000620"/>
            <a:ext cx="934077" cy="182876"/>
          </a:xfrm>
          <a:prstGeom prst="rect">
            <a:avLst/>
          </a:prstGeom>
          <a:noFill/>
          <a:ln>
            <a:noFill/>
          </a:ln>
        </p:spPr>
        <p:txBody>
          <a:bodyPr lIns="0" tIns="0" rIns="0" bIns="0" anchor="t" anchorCtr="0">
            <a:noAutofit/>
          </a:bodyPr>
          <a:lstStyle/>
          <a:p>
            <a:pPr lvl="4">
              <a:buSzPct val="25000"/>
            </a:pPr>
            <a:r>
              <a:rPr lang="en-US" sz="1200">
                <a:solidFill>
                  <a:schemeClr val="dk1"/>
                </a:solidFill>
                <a:latin typeface="Times New Roman"/>
                <a:ea typeface="Times New Roman"/>
                <a:cs typeface="Times New Roman"/>
                <a:sym typeface="Times New Roman"/>
              </a:rPr>
              <a:t>David Bagby, Calypso Ventures, Inc.</a:t>
            </a:r>
          </a:p>
        </p:txBody>
      </p:sp>
      <p:sp>
        <p:nvSpPr>
          <p:cNvPr id="96" name="Shape 96"/>
          <p:cNvSpPr txBox="1">
            <a:spLocks noGrp="1"/>
          </p:cNvSpPr>
          <p:nvPr>
            <p:ph type="sldNum" idx="12"/>
          </p:nvPr>
        </p:nvSpPr>
        <p:spPr>
          <a:xfrm>
            <a:off x="3258040" y="9000620"/>
            <a:ext cx="518397" cy="182876"/>
          </a:xfrm>
          <a:prstGeom prst="rect">
            <a:avLst/>
          </a:prstGeom>
          <a:noFill/>
          <a:ln>
            <a:noFill/>
          </a:ln>
        </p:spPr>
        <p:txBody>
          <a:bodyPr lIns="0" tIns="0" rIns="0" bIns="0" anchor="t" anchorCtr="0">
            <a:noAutofit/>
          </a:bodyPr>
          <a:lstStyle/>
          <a:p>
            <a:pPr>
              <a:buSzPct val="25000"/>
            </a:pPr>
            <a:r>
              <a:rPr lang="en-US"/>
              <a:t>Page </a:t>
            </a:r>
            <a:fld id="{00000000-1234-1234-1234-123412341234}" type="slidenum">
              <a:rPr lang="en-US"/>
              <a:pPr>
                <a:buSzPct val="25000"/>
              </a:pPr>
              <a:t>6</a:t>
            </a:fld>
            <a:endParaRPr lang="en-US"/>
          </a:p>
        </p:txBody>
      </p:sp>
      <p:sp>
        <p:nvSpPr>
          <p:cNvPr id="97" name="Shape 97"/>
          <p:cNvSpPr>
            <a:spLocks noGrp="1" noRot="1" noChangeAspect="1"/>
          </p:cNvSpPr>
          <p:nvPr>
            <p:ph type="sldImg" idx="3"/>
          </p:nvPr>
        </p:nvSpPr>
        <p:spPr>
          <a:xfrm>
            <a:off x="1189038" y="703263"/>
            <a:ext cx="4632325" cy="3473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 name="Shape 98"/>
          <p:cNvSpPr txBox="1">
            <a:spLocks noGrp="1"/>
          </p:cNvSpPr>
          <p:nvPr>
            <p:ph type="body" idx="1"/>
          </p:nvPr>
        </p:nvSpPr>
        <p:spPr>
          <a:xfrm>
            <a:off x="934080" y="4416030"/>
            <a:ext cx="5142243" cy="4183855"/>
          </a:xfrm>
          <a:prstGeom prst="rect">
            <a:avLst/>
          </a:prstGeom>
          <a:noFill/>
          <a:ln>
            <a:noFill/>
          </a:ln>
        </p:spPr>
        <p:txBody>
          <a:bodyPr lIns="95773" tIns="46277" rIns="95773" bIns="46277" anchor="t" anchorCtr="0">
            <a:noAutofit/>
          </a:bodyPr>
          <a:lstStyle/>
          <a:p>
            <a:pPr>
              <a:spcBef>
                <a:spcPts val="0"/>
              </a:spcBef>
            </a:pPr>
            <a:endParaRPr lang="en-US"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57696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hdr" idx="2"/>
          </p:nvPr>
        </p:nvSpPr>
        <p:spPr>
          <a:xfrm>
            <a:off x="5702371" y="98593"/>
            <a:ext cx="648398"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doc.: IEEE 802.11-08/1455r0</a:t>
            </a:r>
          </a:p>
        </p:txBody>
      </p:sp>
      <p:sp>
        <p:nvSpPr>
          <p:cNvPr id="94" name="Shape 94"/>
          <p:cNvSpPr txBox="1">
            <a:spLocks noGrp="1"/>
          </p:cNvSpPr>
          <p:nvPr>
            <p:ph type="dt" idx="10"/>
          </p:nvPr>
        </p:nvSpPr>
        <p:spPr>
          <a:xfrm>
            <a:off x="661239" y="98593"/>
            <a:ext cx="836177"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Jan 2009</a:t>
            </a:r>
          </a:p>
        </p:txBody>
      </p:sp>
      <p:sp>
        <p:nvSpPr>
          <p:cNvPr id="95" name="Shape 95"/>
          <p:cNvSpPr txBox="1">
            <a:spLocks noGrp="1"/>
          </p:cNvSpPr>
          <p:nvPr>
            <p:ph type="ftr" idx="11"/>
          </p:nvPr>
        </p:nvSpPr>
        <p:spPr>
          <a:xfrm>
            <a:off x="5416689" y="9000620"/>
            <a:ext cx="934077" cy="182876"/>
          </a:xfrm>
          <a:prstGeom prst="rect">
            <a:avLst/>
          </a:prstGeom>
          <a:noFill/>
          <a:ln>
            <a:noFill/>
          </a:ln>
        </p:spPr>
        <p:txBody>
          <a:bodyPr lIns="0" tIns="0" rIns="0" bIns="0" anchor="t" anchorCtr="0">
            <a:noAutofit/>
          </a:bodyPr>
          <a:lstStyle/>
          <a:p>
            <a:pPr lvl="4">
              <a:buSzPct val="25000"/>
            </a:pPr>
            <a:r>
              <a:rPr lang="en-US" sz="1200">
                <a:solidFill>
                  <a:schemeClr val="dk1"/>
                </a:solidFill>
                <a:latin typeface="Times New Roman"/>
                <a:ea typeface="Times New Roman"/>
                <a:cs typeface="Times New Roman"/>
                <a:sym typeface="Times New Roman"/>
              </a:rPr>
              <a:t>David Bagby, Calypso Ventures, Inc.</a:t>
            </a:r>
          </a:p>
        </p:txBody>
      </p:sp>
      <p:sp>
        <p:nvSpPr>
          <p:cNvPr id="96" name="Shape 96"/>
          <p:cNvSpPr txBox="1">
            <a:spLocks noGrp="1"/>
          </p:cNvSpPr>
          <p:nvPr>
            <p:ph type="sldNum" idx="12"/>
          </p:nvPr>
        </p:nvSpPr>
        <p:spPr>
          <a:xfrm>
            <a:off x="3258040" y="9000620"/>
            <a:ext cx="518397" cy="182876"/>
          </a:xfrm>
          <a:prstGeom prst="rect">
            <a:avLst/>
          </a:prstGeom>
          <a:noFill/>
          <a:ln>
            <a:noFill/>
          </a:ln>
        </p:spPr>
        <p:txBody>
          <a:bodyPr lIns="0" tIns="0" rIns="0" bIns="0" anchor="t" anchorCtr="0">
            <a:noAutofit/>
          </a:bodyPr>
          <a:lstStyle/>
          <a:p>
            <a:pPr>
              <a:buSzPct val="25000"/>
            </a:pPr>
            <a:r>
              <a:rPr lang="en-US"/>
              <a:t>Page </a:t>
            </a:r>
            <a:fld id="{00000000-1234-1234-1234-123412341234}" type="slidenum">
              <a:rPr lang="en-US"/>
              <a:pPr>
                <a:buSzPct val="25000"/>
              </a:pPr>
              <a:t>7</a:t>
            </a:fld>
            <a:endParaRPr lang="en-US"/>
          </a:p>
        </p:txBody>
      </p:sp>
      <p:sp>
        <p:nvSpPr>
          <p:cNvPr id="97" name="Shape 97"/>
          <p:cNvSpPr>
            <a:spLocks noGrp="1" noRot="1" noChangeAspect="1"/>
          </p:cNvSpPr>
          <p:nvPr>
            <p:ph type="sldImg" idx="3"/>
          </p:nvPr>
        </p:nvSpPr>
        <p:spPr>
          <a:xfrm>
            <a:off x="1189038" y="703263"/>
            <a:ext cx="4632325" cy="3473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 name="Shape 98"/>
          <p:cNvSpPr txBox="1">
            <a:spLocks noGrp="1"/>
          </p:cNvSpPr>
          <p:nvPr>
            <p:ph type="body" idx="1"/>
          </p:nvPr>
        </p:nvSpPr>
        <p:spPr>
          <a:xfrm>
            <a:off x="934080" y="4416030"/>
            <a:ext cx="5142243" cy="4183855"/>
          </a:xfrm>
          <a:prstGeom prst="rect">
            <a:avLst/>
          </a:prstGeom>
          <a:noFill/>
          <a:ln>
            <a:noFill/>
          </a:ln>
        </p:spPr>
        <p:txBody>
          <a:bodyPr lIns="95773" tIns="46277" rIns="95773" bIns="46277" anchor="t" anchorCtr="0">
            <a:noAutofit/>
          </a:bodyPr>
          <a:lstStyle/>
          <a:p>
            <a:pPr>
              <a:spcBef>
                <a:spcPts val="0"/>
              </a:spcBef>
            </a:pPr>
            <a:endParaRPr lang="en-US"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2989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hdr" idx="2"/>
          </p:nvPr>
        </p:nvSpPr>
        <p:spPr>
          <a:xfrm>
            <a:off x="5702371" y="98593"/>
            <a:ext cx="648398"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doc.: IEEE 802.11-08/1455r0</a:t>
            </a:r>
          </a:p>
        </p:txBody>
      </p:sp>
      <p:sp>
        <p:nvSpPr>
          <p:cNvPr id="94" name="Shape 94"/>
          <p:cNvSpPr txBox="1">
            <a:spLocks noGrp="1"/>
          </p:cNvSpPr>
          <p:nvPr>
            <p:ph type="dt" idx="10"/>
          </p:nvPr>
        </p:nvSpPr>
        <p:spPr>
          <a:xfrm>
            <a:off x="661239" y="98593"/>
            <a:ext cx="836177"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Jan 2009</a:t>
            </a:r>
          </a:p>
        </p:txBody>
      </p:sp>
      <p:sp>
        <p:nvSpPr>
          <p:cNvPr id="95" name="Shape 95"/>
          <p:cNvSpPr txBox="1">
            <a:spLocks noGrp="1"/>
          </p:cNvSpPr>
          <p:nvPr>
            <p:ph type="ftr" idx="11"/>
          </p:nvPr>
        </p:nvSpPr>
        <p:spPr>
          <a:xfrm>
            <a:off x="5416689" y="9000620"/>
            <a:ext cx="934077" cy="182876"/>
          </a:xfrm>
          <a:prstGeom prst="rect">
            <a:avLst/>
          </a:prstGeom>
          <a:noFill/>
          <a:ln>
            <a:noFill/>
          </a:ln>
        </p:spPr>
        <p:txBody>
          <a:bodyPr lIns="0" tIns="0" rIns="0" bIns="0" anchor="t" anchorCtr="0">
            <a:noAutofit/>
          </a:bodyPr>
          <a:lstStyle/>
          <a:p>
            <a:pPr lvl="4">
              <a:buSzPct val="25000"/>
            </a:pPr>
            <a:r>
              <a:rPr lang="en-US" sz="1200">
                <a:solidFill>
                  <a:schemeClr val="dk1"/>
                </a:solidFill>
                <a:latin typeface="Times New Roman"/>
                <a:ea typeface="Times New Roman"/>
                <a:cs typeface="Times New Roman"/>
                <a:sym typeface="Times New Roman"/>
              </a:rPr>
              <a:t>David Bagby, Calypso Ventures, Inc.</a:t>
            </a:r>
          </a:p>
        </p:txBody>
      </p:sp>
      <p:sp>
        <p:nvSpPr>
          <p:cNvPr id="96" name="Shape 96"/>
          <p:cNvSpPr txBox="1">
            <a:spLocks noGrp="1"/>
          </p:cNvSpPr>
          <p:nvPr>
            <p:ph type="sldNum" idx="12"/>
          </p:nvPr>
        </p:nvSpPr>
        <p:spPr>
          <a:xfrm>
            <a:off x="3258040" y="9000620"/>
            <a:ext cx="518397" cy="182876"/>
          </a:xfrm>
          <a:prstGeom prst="rect">
            <a:avLst/>
          </a:prstGeom>
          <a:noFill/>
          <a:ln>
            <a:noFill/>
          </a:ln>
        </p:spPr>
        <p:txBody>
          <a:bodyPr lIns="0" tIns="0" rIns="0" bIns="0" anchor="t" anchorCtr="0">
            <a:noAutofit/>
          </a:bodyPr>
          <a:lstStyle/>
          <a:p>
            <a:pPr>
              <a:buSzPct val="25000"/>
            </a:pPr>
            <a:r>
              <a:rPr lang="en-US"/>
              <a:t>Page </a:t>
            </a:r>
            <a:fld id="{00000000-1234-1234-1234-123412341234}" type="slidenum">
              <a:rPr lang="en-US"/>
              <a:pPr>
                <a:buSzPct val="25000"/>
              </a:pPr>
              <a:t>8</a:t>
            </a:fld>
            <a:endParaRPr lang="en-US"/>
          </a:p>
        </p:txBody>
      </p:sp>
      <p:sp>
        <p:nvSpPr>
          <p:cNvPr id="97" name="Shape 97"/>
          <p:cNvSpPr>
            <a:spLocks noGrp="1" noRot="1" noChangeAspect="1"/>
          </p:cNvSpPr>
          <p:nvPr>
            <p:ph type="sldImg" idx="3"/>
          </p:nvPr>
        </p:nvSpPr>
        <p:spPr>
          <a:xfrm>
            <a:off x="1189038" y="703263"/>
            <a:ext cx="4632325" cy="3473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 name="Shape 98"/>
          <p:cNvSpPr txBox="1">
            <a:spLocks noGrp="1"/>
          </p:cNvSpPr>
          <p:nvPr>
            <p:ph type="body" idx="1"/>
          </p:nvPr>
        </p:nvSpPr>
        <p:spPr>
          <a:xfrm>
            <a:off x="934080" y="4416030"/>
            <a:ext cx="5142243" cy="4183855"/>
          </a:xfrm>
          <a:prstGeom prst="rect">
            <a:avLst/>
          </a:prstGeom>
          <a:noFill/>
          <a:ln>
            <a:noFill/>
          </a:ln>
        </p:spPr>
        <p:txBody>
          <a:bodyPr lIns="95773" tIns="46277" rIns="95773" bIns="46277" anchor="t" anchorCtr="0">
            <a:noAutofit/>
          </a:bodyPr>
          <a:lstStyle/>
          <a:p>
            <a:pPr>
              <a:spcBef>
                <a:spcPts val="0"/>
              </a:spcBef>
            </a:pPr>
            <a:endParaRPr lang="en-US"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32438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hdr" idx="2"/>
          </p:nvPr>
        </p:nvSpPr>
        <p:spPr>
          <a:xfrm>
            <a:off x="5702371" y="98593"/>
            <a:ext cx="648398"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doc.: IEEE 802.11-08/1455r0</a:t>
            </a:r>
          </a:p>
        </p:txBody>
      </p:sp>
      <p:sp>
        <p:nvSpPr>
          <p:cNvPr id="94" name="Shape 94"/>
          <p:cNvSpPr txBox="1">
            <a:spLocks noGrp="1"/>
          </p:cNvSpPr>
          <p:nvPr>
            <p:ph type="dt" idx="10"/>
          </p:nvPr>
        </p:nvSpPr>
        <p:spPr>
          <a:xfrm>
            <a:off x="661239" y="98593"/>
            <a:ext cx="836177" cy="213088"/>
          </a:xfrm>
          <a:prstGeom prst="rect">
            <a:avLst/>
          </a:prstGeom>
          <a:noFill/>
          <a:ln>
            <a:noFill/>
          </a:ln>
        </p:spPr>
        <p:txBody>
          <a:bodyPr lIns="0" tIns="0" rIns="0" bIns="0" anchor="b" anchorCtr="0">
            <a:noAutofit/>
          </a:bodyPr>
          <a:lstStyle/>
          <a:p>
            <a:pPr>
              <a:buSzPct val="25000"/>
            </a:pPr>
            <a:r>
              <a:rPr lang="en-US" b="1">
                <a:solidFill>
                  <a:schemeClr val="dk1"/>
                </a:solidFill>
                <a:latin typeface="Times New Roman"/>
                <a:ea typeface="Times New Roman"/>
                <a:cs typeface="Times New Roman"/>
                <a:sym typeface="Times New Roman"/>
              </a:rPr>
              <a:t>Jan 2009</a:t>
            </a:r>
          </a:p>
        </p:txBody>
      </p:sp>
      <p:sp>
        <p:nvSpPr>
          <p:cNvPr id="95" name="Shape 95"/>
          <p:cNvSpPr txBox="1">
            <a:spLocks noGrp="1"/>
          </p:cNvSpPr>
          <p:nvPr>
            <p:ph type="ftr" idx="11"/>
          </p:nvPr>
        </p:nvSpPr>
        <p:spPr>
          <a:xfrm>
            <a:off x="5416689" y="9000620"/>
            <a:ext cx="934077" cy="182876"/>
          </a:xfrm>
          <a:prstGeom prst="rect">
            <a:avLst/>
          </a:prstGeom>
          <a:noFill/>
          <a:ln>
            <a:noFill/>
          </a:ln>
        </p:spPr>
        <p:txBody>
          <a:bodyPr lIns="0" tIns="0" rIns="0" bIns="0" anchor="t" anchorCtr="0">
            <a:noAutofit/>
          </a:bodyPr>
          <a:lstStyle/>
          <a:p>
            <a:pPr lvl="4">
              <a:buSzPct val="25000"/>
            </a:pPr>
            <a:r>
              <a:rPr lang="en-US" sz="1200">
                <a:solidFill>
                  <a:schemeClr val="dk1"/>
                </a:solidFill>
                <a:latin typeface="Times New Roman"/>
                <a:ea typeface="Times New Roman"/>
                <a:cs typeface="Times New Roman"/>
                <a:sym typeface="Times New Roman"/>
              </a:rPr>
              <a:t>David Bagby, Calypso Ventures, Inc.</a:t>
            </a:r>
          </a:p>
        </p:txBody>
      </p:sp>
      <p:sp>
        <p:nvSpPr>
          <p:cNvPr id="96" name="Shape 96"/>
          <p:cNvSpPr txBox="1">
            <a:spLocks noGrp="1"/>
          </p:cNvSpPr>
          <p:nvPr>
            <p:ph type="sldNum" idx="12"/>
          </p:nvPr>
        </p:nvSpPr>
        <p:spPr>
          <a:xfrm>
            <a:off x="3258040" y="9000620"/>
            <a:ext cx="518397" cy="182876"/>
          </a:xfrm>
          <a:prstGeom prst="rect">
            <a:avLst/>
          </a:prstGeom>
          <a:noFill/>
          <a:ln>
            <a:noFill/>
          </a:ln>
        </p:spPr>
        <p:txBody>
          <a:bodyPr lIns="0" tIns="0" rIns="0" bIns="0" anchor="t" anchorCtr="0">
            <a:noAutofit/>
          </a:bodyPr>
          <a:lstStyle/>
          <a:p>
            <a:pPr>
              <a:buSzPct val="25000"/>
            </a:pPr>
            <a:r>
              <a:rPr lang="en-US"/>
              <a:t>Page </a:t>
            </a:r>
            <a:fld id="{00000000-1234-1234-1234-123412341234}" type="slidenum">
              <a:rPr lang="en-US"/>
              <a:pPr>
                <a:buSzPct val="25000"/>
              </a:pPr>
              <a:t>9</a:t>
            </a:fld>
            <a:endParaRPr lang="en-US"/>
          </a:p>
        </p:txBody>
      </p:sp>
      <p:sp>
        <p:nvSpPr>
          <p:cNvPr id="97" name="Shape 97"/>
          <p:cNvSpPr>
            <a:spLocks noGrp="1" noRot="1" noChangeAspect="1"/>
          </p:cNvSpPr>
          <p:nvPr>
            <p:ph type="sldImg" idx="3"/>
          </p:nvPr>
        </p:nvSpPr>
        <p:spPr>
          <a:xfrm>
            <a:off x="1189038" y="703263"/>
            <a:ext cx="4632325" cy="3473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 name="Shape 98"/>
          <p:cNvSpPr txBox="1">
            <a:spLocks noGrp="1"/>
          </p:cNvSpPr>
          <p:nvPr>
            <p:ph type="body" idx="1"/>
          </p:nvPr>
        </p:nvSpPr>
        <p:spPr>
          <a:xfrm>
            <a:off x="934080" y="4416030"/>
            <a:ext cx="5142243" cy="4183855"/>
          </a:xfrm>
          <a:prstGeom prst="rect">
            <a:avLst/>
          </a:prstGeom>
          <a:noFill/>
          <a:ln>
            <a:noFill/>
          </a:ln>
        </p:spPr>
        <p:txBody>
          <a:bodyPr lIns="95773" tIns="46277" rIns="95773" bIns="46277" anchor="t" anchorCtr="0">
            <a:noAutofit/>
          </a:bodyPr>
          <a:lstStyle/>
          <a:p>
            <a:pPr>
              <a:spcBef>
                <a:spcPts val="0"/>
              </a:spcBef>
            </a:pPr>
            <a:endParaRPr lang="en-US"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97049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685800" y="692834"/>
            <a:ext cx="7772400" cy="1066799"/>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dirty="0"/>
          </a:p>
        </p:txBody>
      </p:sp>
      <p:sp>
        <p:nvSpPr>
          <p:cNvPr id="22" name="Shape 22"/>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dk1"/>
              </a:buClr>
              <a:buFont typeface="Times New Roman"/>
              <a:buChar char="•"/>
              <a:defRPr/>
            </a:lvl1pPr>
            <a:lvl2pPr marL="742950" indent="-158750" algn="l" rtl="0">
              <a:spcBef>
                <a:spcPts val="400"/>
              </a:spcBef>
              <a:spcAft>
                <a:spcPts val="0"/>
              </a:spcAft>
              <a:buClr>
                <a:schemeClr val="dk1"/>
              </a:buClr>
              <a:buFont typeface="Times New Roman"/>
              <a:buChar char="–"/>
              <a:defRPr/>
            </a:lvl2pPr>
            <a:lvl3pPr marL="1085850" indent="-120650" algn="l" rtl="0">
              <a:spcBef>
                <a:spcPts val="360"/>
              </a:spcBef>
              <a:spcAft>
                <a:spcPts val="0"/>
              </a:spcAft>
              <a:buClr>
                <a:schemeClr val="dk1"/>
              </a:buClr>
              <a:buFont typeface="Times New Roman"/>
              <a:buChar char="•"/>
              <a:defRPr/>
            </a:lvl3pPr>
            <a:lvl4pPr marL="1428750" indent="-133350" algn="l" rtl="0">
              <a:spcBef>
                <a:spcPts val="320"/>
              </a:spcBef>
              <a:spcAft>
                <a:spcPts val="0"/>
              </a:spcAft>
              <a:buClr>
                <a:schemeClr val="dk1"/>
              </a:buClr>
              <a:buFont typeface="Times New Roman"/>
              <a:buChar char="–"/>
              <a:defRPr/>
            </a:lvl4pPr>
            <a:lvl5pPr marL="1771650" indent="-133350" algn="l" rtl="0">
              <a:spcBef>
                <a:spcPts val="320"/>
              </a:spcBef>
              <a:spcAft>
                <a:spcPts val="0"/>
              </a:spcAft>
              <a:buClr>
                <a:schemeClr val="dk1"/>
              </a:buClr>
              <a:buFont typeface="Times New Roman"/>
              <a:buChar char="•"/>
              <a:defRPr/>
            </a:lvl5pPr>
            <a:lvl6pPr marL="2228850" indent="-133350" algn="l" rtl="0">
              <a:spcBef>
                <a:spcPts val="320"/>
              </a:spcBef>
              <a:spcAft>
                <a:spcPts val="0"/>
              </a:spcAft>
              <a:buClr>
                <a:schemeClr val="dk1"/>
              </a:buClr>
              <a:buFont typeface="Times New Roman"/>
              <a:buChar char="•"/>
              <a:defRPr/>
            </a:lvl6pPr>
            <a:lvl7pPr marL="2686050" indent="-133350" algn="l" rtl="0">
              <a:spcBef>
                <a:spcPts val="320"/>
              </a:spcBef>
              <a:spcAft>
                <a:spcPts val="0"/>
              </a:spcAft>
              <a:buClr>
                <a:schemeClr val="dk1"/>
              </a:buClr>
              <a:buFont typeface="Times New Roman"/>
              <a:buChar char="•"/>
              <a:defRPr/>
            </a:lvl7pPr>
            <a:lvl8pPr marL="3143250" indent="-133350" algn="l" rtl="0">
              <a:spcBef>
                <a:spcPts val="320"/>
              </a:spcBef>
              <a:spcAft>
                <a:spcPts val="0"/>
              </a:spcAft>
              <a:buClr>
                <a:schemeClr val="dk1"/>
              </a:buClr>
              <a:buFont typeface="Times New Roman"/>
              <a:buChar char="•"/>
              <a:defRPr/>
            </a:lvl8pPr>
            <a:lvl9pPr marL="3600450" indent="-133350" algn="l" rtl="0">
              <a:spcBef>
                <a:spcPts val="320"/>
              </a:spcBef>
              <a:spcAft>
                <a:spcPts val="0"/>
              </a:spcAft>
              <a:buClr>
                <a:schemeClr val="dk1"/>
              </a:buClr>
              <a:buFont typeface="Times New Roman"/>
              <a:buChar char="•"/>
              <a:defRPr/>
            </a:lvl9pPr>
          </a:lstStyle>
          <a:p>
            <a:endParaRPr dirty="0"/>
          </a:p>
        </p:txBody>
      </p:sp>
      <p:sp>
        <p:nvSpPr>
          <p:cNvPr id="6" name="Rectangle 4"/>
          <p:cNvSpPr txBox="1">
            <a:spLocks noChangeArrowheads="1"/>
          </p:cNvSpPr>
          <p:nvPr userDrawn="1"/>
        </p:nvSpPr>
        <p:spPr bwMode="auto">
          <a:xfrm>
            <a:off x="5357818" y="6475413"/>
            <a:ext cx="3184520"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defPPr>
              <a:defRPr lang="en-GB"/>
            </a:defPPr>
            <a:lvl1pPr algn="r" defTabSz="449263" rtl="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kern="1200">
                <a:solidFill>
                  <a:srgbClr val="000000"/>
                </a:solidFill>
                <a:latin typeface="Times New Roman" pitchFamily="16" charset="0"/>
                <a:ea typeface="MS Gothic" charset="-128"/>
                <a:cs typeface="Arial Unicode MS" charset="0"/>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r>
              <a:rPr lang="en-GB" dirty="0"/>
              <a:t>Camillo</a:t>
            </a:r>
            <a:r>
              <a:rPr lang="en-GB" baseline="0" dirty="0"/>
              <a:t> Gentile</a:t>
            </a:r>
            <a:r>
              <a:rPr lang="en-GB" dirty="0"/>
              <a:t>,</a:t>
            </a:r>
            <a:r>
              <a:rPr lang="en-GB" baseline="0" dirty="0"/>
              <a:t> NIST</a:t>
            </a:r>
            <a:endParaRPr lang="en-GB" dirty="0"/>
          </a:p>
        </p:txBody>
      </p:sp>
      <p:sp>
        <p:nvSpPr>
          <p:cNvPr id="7" name="Slide Number Placeholder 5"/>
          <p:cNvSpPr txBox="1">
            <a:spLocks/>
          </p:cNvSpPr>
          <p:nvPr userDrawn="1"/>
        </p:nvSpPr>
        <p:spPr bwMode="auto">
          <a:xfrm>
            <a:off x="4344988" y="6475413"/>
            <a:ext cx="528637" cy="36353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defPPr>
              <a:defRPr lang="en-GB"/>
            </a:defPPr>
            <a:lvl1pPr algn="ctr" defTabSz="449263" rtl="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kern="1200">
                <a:solidFill>
                  <a:srgbClr val="000000"/>
                </a:solidFill>
                <a:latin typeface="Times New Roman" pitchFamily="16" charset="0"/>
                <a:ea typeface="MS Gothic" charset="-128"/>
                <a:cs typeface="Arial Unicode MS" charset="0"/>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200" b="0" i="0" u="none" strike="noStrike" kern="1200" cap="none" spc="0" normalizeH="0" baseline="0" noProof="0">
                <a:ln>
                  <a:noFill/>
                </a:ln>
                <a:solidFill>
                  <a:srgbClr val="000000"/>
                </a:solidFill>
                <a:effectLst/>
                <a:uLnTx/>
                <a:uFillTx/>
                <a:latin typeface="Times New Roman" pitchFamily="16" charset="0"/>
                <a:ea typeface="MS Gothic" charset="-128"/>
                <a:cs typeface="Arial Unicode MS" charset="0"/>
              </a:rPr>
              <a:t>Slide </a:t>
            </a:r>
            <a:fld id="{440F5867-744E-4AA6-B0ED-4C44D2DFBB7B}" type="slidenum">
              <a:rPr kumimoji="0" lang="en-GB" sz="1200" b="0" i="0" u="none" strike="noStrike" kern="1200" cap="none" spc="0" normalizeH="0" baseline="0" noProof="0" smtClean="0">
                <a:ln>
                  <a:noFill/>
                </a:ln>
                <a:solidFill>
                  <a:srgbClr val="000000"/>
                </a:solidFill>
                <a:effectLst/>
                <a:uLnTx/>
                <a:uFillTx/>
                <a:latin typeface="Times New Roman" pitchFamily="16" charset="0"/>
                <a:ea typeface="MS Gothic" charset="-128"/>
                <a:cs typeface="Arial Unicode MS" charset="0"/>
              </a:rPr>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a:t>
            </a:fld>
            <a:endParaRPr kumimoji="0" lang="en-GB" sz="1200" b="0" i="0" u="none" strike="noStrike" kern="1200" cap="none" spc="0" normalizeH="0" baseline="0" noProof="0" dirty="0">
              <a:ln>
                <a:noFill/>
              </a:ln>
              <a:solidFill>
                <a:srgbClr val="000000"/>
              </a:solidFill>
              <a:effectLst/>
              <a:uLnTx/>
              <a:uFillTx/>
              <a:latin typeface="Times New Roman" pitchFamily="16" charset="0"/>
              <a:ea typeface="MS Gothic" charset="-128"/>
              <a:cs typeface="Arial Unicode MS"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EF564-37CA-4620-8A25-CB822F3EA915}" type="datetime1">
              <a:rPr lang="en-US" smtClean="0"/>
              <a:t>11/9/2016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9D8E9D-1616-4052-B7BC-C3E9003F645D}" type="slidenum">
              <a:rPr lang="en-US" smtClean="0"/>
              <a:t>‹#›</a:t>
            </a:fld>
            <a:endParaRPr lang="en-US"/>
          </a:p>
        </p:txBody>
      </p:sp>
    </p:spTree>
    <p:extLst>
      <p:ext uri="{BB962C8B-B14F-4D97-AF65-F5344CB8AC3E}">
        <p14:creationId xmlns:p14="http://schemas.microsoft.com/office/powerpoint/2010/main" val="195620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59354-99D0-45ED-8134-AC82C38428DA}" type="datetime1">
              <a:rPr lang="en-US" smtClean="0"/>
              <a:t>11/9/2016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9D8E9D-1616-4052-B7BC-C3E9003F645D}" type="slidenum">
              <a:rPr lang="en-US" smtClean="0"/>
              <a:t>‹#›</a:t>
            </a:fld>
            <a:endParaRPr lang="en-US"/>
          </a:p>
        </p:txBody>
      </p:sp>
    </p:spTree>
    <p:extLst>
      <p:ext uri="{BB962C8B-B14F-4D97-AF65-F5344CB8AC3E}">
        <p14:creationId xmlns:p14="http://schemas.microsoft.com/office/powerpoint/2010/main" val="335119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AB6FDB-074E-4883-B7BA-744CF0676CED}" type="datetime1">
              <a:rPr lang="en-US" smtClean="0"/>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D8E9D-1616-4052-B7BC-C3E9003F645D}" type="slidenum">
              <a:rPr lang="en-US" smtClean="0"/>
              <a:t>‹#›</a:t>
            </a:fld>
            <a:endParaRPr lang="en-US"/>
          </a:p>
        </p:txBody>
      </p:sp>
    </p:spTree>
    <p:extLst>
      <p:ext uri="{BB962C8B-B14F-4D97-AF65-F5344CB8AC3E}">
        <p14:creationId xmlns:p14="http://schemas.microsoft.com/office/powerpoint/2010/main" val="4017108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A750CE-923C-48FF-AE2B-1DDF7EE45AEA}" type="datetime1">
              <a:rPr lang="en-US" smtClean="0"/>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D8E9D-1616-4052-B7BC-C3E9003F645D}" type="slidenum">
              <a:rPr lang="en-US" smtClean="0"/>
              <a:t>‹#›</a:t>
            </a:fld>
            <a:endParaRPr lang="en-US"/>
          </a:p>
        </p:txBody>
      </p:sp>
    </p:spTree>
    <p:extLst>
      <p:ext uri="{BB962C8B-B14F-4D97-AF65-F5344CB8AC3E}">
        <p14:creationId xmlns:p14="http://schemas.microsoft.com/office/powerpoint/2010/main" val="74967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9E544D-6B28-4C09-AC47-30939782804C}" type="datetime1">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D8E9D-1616-4052-B7BC-C3E9003F645D}" type="slidenum">
              <a:rPr lang="en-US" smtClean="0"/>
              <a:t>‹#›</a:t>
            </a:fld>
            <a:endParaRPr lang="en-US"/>
          </a:p>
        </p:txBody>
      </p:sp>
    </p:spTree>
    <p:extLst>
      <p:ext uri="{BB962C8B-B14F-4D97-AF65-F5344CB8AC3E}">
        <p14:creationId xmlns:p14="http://schemas.microsoft.com/office/powerpoint/2010/main" val="19530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1E81FA-BCE6-459D-A799-0C8E9D46C47D}" type="datetime1">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D8E9D-1616-4052-B7BC-C3E9003F645D}" type="slidenum">
              <a:rPr lang="en-US" smtClean="0"/>
              <a:t>‹#›</a:t>
            </a:fld>
            <a:endParaRPr lang="en-US"/>
          </a:p>
        </p:txBody>
      </p:sp>
    </p:spTree>
    <p:extLst>
      <p:ext uri="{BB962C8B-B14F-4D97-AF65-F5344CB8AC3E}">
        <p14:creationId xmlns:p14="http://schemas.microsoft.com/office/powerpoint/2010/main" val="2337791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58" name="Shape 58"/>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59" name="Shape 59"/>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Times New Roman"/>
              <a:buNone/>
              <a:defRPr/>
            </a:lvl1pPr>
            <a:lvl2pPr marL="457200" indent="0" rtl="0">
              <a:spcBef>
                <a:spcPts val="0"/>
              </a:spcBef>
              <a:buFont typeface="Times New Roman"/>
              <a:buNone/>
              <a:defRPr/>
            </a:lvl2pPr>
            <a:lvl3pPr marL="914400" indent="0" rtl="0">
              <a:spcBef>
                <a:spcPts val="0"/>
              </a:spcBef>
              <a:buFont typeface="Times New Roman"/>
              <a:buNone/>
              <a:defRPr/>
            </a:lvl3pPr>
            <a:lvl4pPr marL="1371600" indent="0" rtl="0">
              <a:spcBef>
                <a:spcPts val="0"/>
              </a:spcBef>
              <a:buFont typeface="Times New Roman"/>
              <a:buNone/>
              <a:defRPr/>
            </a:lvl4pPr>
            <a:lvl5pPr marL="1828800" indent="0" rtl="0">
              <a:spcBef>
                <a:spcPts val="0"/>
              </a:spcBef>
              <a:buFont typeface="Times New Roman"/>
              <a:buNone/>
              <a:defRPr/>
            </a:lvl5pPr>
            <a:lvl6pPr marL="2286000" indent="0" rtl="0">
              <a:spcBef>
                <a:spcPts val="0"/>
              </a:spcBef>
              <a:buFont typeface="Times New Roman"/>
              <a:buNone/>
              <a:defRPr/>
            </a:lvl6pPr>
            <a:lvl7pPr marL="2743200" indent="0" rtl="0">
              <a:spcBef>
                <a:spcPts val="0"/>
              </a:spcBef>
              <a:buFont typeface="Times New Roman"/>
              <a:buNone/>
              <a:defRPr/>
            </a:lvl7pPr>
            <a:lvl8pPr marL="3200400" indent="0" rtl="0">
              <a:spcBef>
                <a:spcPts val="0"/>
              </a:spcBef>
              <a:buFont typeface="Times New Roman"/>
              <a:buNone/>
              <a:defRPr/>
            </a:lvl8pPr>
            <a:lvl9pPr marL="3657600" indent="0" rtl="0">
              <a:spcBef>
                <a:spcPts val="0"/>
              </a:spcBef>
              <a:buFont typeface="Times New Roman"/>
              <a:buNone/>
              <a:defRPr/>
            </a:lvl9pPr>
          </a:lstStyle>
          <a:p>
            <a:endParaRPr/>
          </a:p>
        </p:txBody>
      </p:sp>
      <p:sp>
        <p:nvSpPr>
          <p:cNvPr id="60" name="Shape 60"/>
          <p:cNvSpPr txBox="1">
            <a:spLocks noGrp="1"/>
          </p:cNvSpPr>
          <p:nvPr>
            <p:ph type="sldNum" idx="12"/>
          </p:nvPr>
        </p:nvSpPr>
        <p:spPr>
          <a:xfrm>
            <a:off x="4344987" y="6475412"/>
            <a:ext cx="530224" cy="182561"/>
          </a:xfrm>
          <a:prstGeom prst="rect">
            <a:avLst/>
          </a:prstGeom>
          <a:noFill/>
          <a:ln>
            <a:noFill/>
          </a:ln>
        </p:spPr>
        <p:txBody>
          <a:bodyPr lIns="0" tIns="0" rIns="0" bIns="0" anchor="t" anchorCtr="0">
            <a:noAutofit/>
          </a:bodyPr>
          <a:lstStyle>
            <a:lvl1pPr marL="0" marR="0" indent="0" algn="ctr" rtl="0">
              <a:spcBef>
                <a:spcPts val="0"/>
              </a:spcBef>
              <a:buNone/>
              <a:defRPr sz="1800" b="0" i="0" u="none" strike="noStrike" cap="none" baseline="0">
                <a:solidFill>
                  <a:schemeClr val="dk1"/>
                </a:solidFill>
                <a:latin typeface="Times New Roman"/>
                <a:ea typeface="Times New Roman"/>
                <a:cs typeface="Times New Roman"/>
                <a:sym typeface="Times New Roman"/>
              </a:defRPr>
            </a:lvl1pPr>
          </a:lstStyle>
          <a:p>
            <a:pPr marL="0" lvl="0" indent="0">
              <a:spcBef>
                <a:spcPts val="0"/>
              </a:spcBef>
              <a:buSzPct val="25000"/>
              <a:buNone/>
            </a:pPr>
            <a:r>
              <a:rPr lang="en-US" dirty="0"/>
              <a:t>Slide </a:t>
            </a:r>
            <a:fld id="{00000000-1234-1234-1234-123412341234}" type="slidenum">
              <a:rPr lang="en-US"/>
              <a:pPr marL="0" lvl="0" indent="0">
                <a:spcBef>
                  <a:spcPts val="0"/>
                </a:spcBef>
                <a:buSzPct val="25000"/>
                <a:buNone/>
              </a:pPr>
              <a:t>‹#›</a:t>
            </a:fld>
            <a:endParaRPr lang="en-US" dirty="0"/>
          </a:p>
        </p:txBody>
      </p:sp>
      <p:sp>
        <p:nvSpPr>
          <p:cNvPr id="61" name="Shape 61"/>
          <p:cNvSpPr txBox="1">
            <a:spLocks noGrp="1"/>
          </p:cNvSpPr>
          <p:nvPr>
            <p:ph type="ftr" idx="11"/>
          </p:nvPr>
        </p:nvSpPr>
        <p:spPr>
          <a:xfrm>
            <a:off x="7453882" y="6475412"/>
            <a:ext cx="1090041" cy="184666"/>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a:spLocks noGrp="1"/>
          </p:cNvSpPr>
          <p:nvPr>
            <p:ph type="pic" idx="2"/>
          </p:nvPr>
        </p:nvSpPr>
        <p:spPr>
          <a:xfrm>
            <a:off x="1792288" y="612775"/>
            <a:ext cx="5486399" cy="4114800"/>
          </a:xfrm>
          <a:prstGeom prst="rect">
            <a:avLst/>
          </a:prstGeom>
          <a:noFill/>
          <a:ln>
            <a:noFill/>
          </a:ln>
        </p:spPr>
      </p:sp>
      <p:sp>
        <p:nvSpPr>
          <p:cNvPr id="65" name="Shape 65"/>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Times New Roman"/>
              <a:buNone/>
              <a:defRPr/>
            </a:lvl1pPr>
            <a:lvl2pPr marL="457200" indent="0" rtl="0">
              <a:spcBef>
                <a:spcPts val="0"/>
              </a:spcBef>
              <a:buFont typeface="Times New Roman"/>
              <a:buNone/>
              <a:defRPr/>
            </a:lvl2pPr>
            <a:lvl3pPr marL="914400" indent="0" rtl="0">
              <a:spcBef>
                <a:spcPts val="0"/>
              </a:spcBef>
              <a:buFont typeface="Times New Roman"/>
              <a:buNone/>
              <a:defRPr/>
            </a:lvl3pPr>
            <a:lvl4pPr marL="1371600" indent="0" rtl="0">
              <a:spcBef>
                <a:spcPts val="0"/>
              </a:spcBef>
              <a:buFont typeface="Times New Roman"/>
              <a:buNone/>
              <a:defRPr/>
            </a:lvl4pPr>
            <a:lvl5pPr marL="1828800" indent="0" rtl="0">
              <a:spcBef>
                <a:spcPts val="0"/>
              </a:spcBef>
              <a:buFont typeface="Times New Roman"/>
              <a:buNone/>
              <a:defRPr/>
            </a:lvl5pPr>
            <a:lvl6pPr marL="2286000" indent="0" rtl="0">
              <a:spcBef>
                <a:spcPts val="0"/>
              </a:spcBef>
              <a:buFont typeface="Times New Roman"/>
              <a:buNone/>
              <a:defRPr/>
            </a:lvl6pPr>
            <a:lvl7pPr marL="2743200" indent="0" rtl="0">
              <a:spcBef>
                <a:spcPts val="0"/>
              </a:spcBef>
              <a:buFont typeface="Times New Roman"/>
              <a:buNone/>
              <a:defRPr/>
            </a:lvl7pPr>
            <a:lvl8pPr marL="3200400" indent="0" rtl="0">
              <a:spcBef>
                <a:spcPts val="0"/>
              </a:spcBef>
              <a:buFont typeface="Times New Roman"/>
              <a:buNone/>
              <a:defRPr/>
            </a:lvl8pPr>
            <a:lvl9pPr marL="3657600" indent="0" rtl="0">
              <a:spcBef>
                <a:spcPts val="0"/>
              </a:spcBef>
              <a:buFont typeface="Times New Roman"/>
              <a:buNone/>
              <a:defRPr/>
            </a:lvl9pPr>
          </a:lstStyle>
          <a:p>
            <a:endParaRPr/>
          </a:p>
        </p:txBody>
      </p:sp>
      <p:sp>
        <p:nvSpPr>
          <p:cNvPr id="66" name="Shape 66"/>
          <p:cNvSpPr txBox="1">
            <a:spLocks noGrp="1"/>
          </p:cNvSpPr>
          <p:nvPr>
            <p:ph type="sldNum" idx="12"/>
          </p:nvPr>
        </p:nvSpPr>
        <p:spPr>
          <a:xfrm>
            <a:off x="4344987" y="6475412"/>
            <a:ext cx="530224" cy="182561"/>
          </a:xfrm>
          <a:prstGeom prst="rect">
            <a:avLst/>
          </a:prstGeom>
          <a:noFill/>
          <a:ln>
            <a:noFill/>
          </a:ln>
        </p:spPr>
        <p:txBody>
          <a:bodyPr lIns="0" tIns="0" rIns="0" bIns="0" anchor="t" anchorCtr="0">
            <a:noAutofit/>
          </a:bodyPr>
          <a:lstStyle>
            <a:lvl1pPr marL="0" marR="0" indent="0" algn="ctr" rtl="0">
              <a:spcBef>
                <a:spcPts val="0"/>
              </a:spcBef>
              <a:buNone/>
              <a:defRPr sz="1800" b="0" i="0" u="none" strike="noStrike" cap="none" baseline="0">
                <a:solidFill>
                  <a:schemeClr val="dk1"/>
                </a:solidFill>
                <a:latin typeface="Times New Roman"/>
                <a:ea typeface="Times New Roman"/>
                <a:cs typeface="Times New Roman"/>
                <a:sym typeface="Times New Roman"/>
              </a:defRPr>
            </a:lvl1pPr>
          </a:lstStyle>
          <a:p>
            <a:pPr marL="0" lvl="0" indent="0">
              <a:spcBef>
                <a:spcPts val="0"/>
              </a:spcBef>
              <a:buSzPct val="25000"/>
              <a:buNone/>
            </a:pPr>
            <a:r>
              <a:rPr lang="en-US" dirty="0"/>
              <a:t>Slide </a:t>
            </a:r>
            <a:fld id="{00000000-1234-1234-1234-123412341234}" type="slidenum">
              <a:rPr lang="en-US"/>
              <a:pPr marL="0" lvl="0" indent="0">
                <a:spcBef>
                  <a:spcPts val="0"/>
                </a:spcBef>
                <a:buSzPct val="25000"/>
                <a:buNone/>
              </a:pPr>
              <a:t>‹#›</a:t>
            </a:fld>
            <a:endParaRPr lang="en-US" dirty="0"/>
          </a:p>
        </p:txBody>
      </p:sp>
      <p:sp>
        <p:nvSpPr>
          <p:cNvPr id="67" name="Shape 67"/>
          <p:cNvSpPr txBox="1">
            <a:spLocks noGrp="1"/>
          </p:cNvSpPr>
          <p:nvPr>
            <p:ph type="ftr" idx="11"/>
          </p:nvPr>
        </p:nvSpPr>
        <p:spPr>
          <a:xfrm>
            <a:off x="7453882" y="6475412"/>
            <a:ext cx="1090041" cy="184666"/>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685800"/>
            <a:ext cx="7772400" cy="1066799"/>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70" name="Shape 70"/>
          <p:cNvSpPr txBox="1">
            <a:spLocks noGrp="1"/>
          </p:cNvSpPr>
          <p:nvPr>
            <p:ph type="body" idx="1"/>
          </p:nvPr>
        </p:nvSpPr>
        <p:spPr>
          <a:xfrm rot="5400000">
            <a:off x="2514599" y="152399"/>
            <a:ext cx="4114800" cy="7772400"/>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dk1"/>
              </a:buClr>
              <a:buFont typeface="Times New Roman"/>
              <a:buChar char="•"/>
              <a:defRPr/>
            </a:lvl1pPr>
            <a:lvl2pPr marL="742950" indent="-158750" algn="l" rtl="0">
              <a:spcBef>
                <a:spcPts val="400"/>
              </a:spcBef>
              <a:spcAft>
                <a:spcPts val="0"/>
              </a:spcAft>
              <a:buClr>
                <a:schemeClr val="dk1"/>
              </a:buClr>
              <a:buFont typeface="Times New Roman"/>
              <a:buChar char="–"/>
              <a:defRPr/>
            </a:lvl2pPr>
            <a:lvl3pPr marL="1085850" indent="-120650" algn="l" rtl="0">
              <a:spcBef>
                <a:spcPts val="360"/>
              </a:spcBef>
              <a:spcAft>
                <a:spcPts val="0"/>
              </a:spcAft>
              <a:buClr>
                <a:schemeClr val="dk1"/>
              </a:buClr>
              <a:buFont typeface="Times New Roman"/>
              <a:buChar char="•"/>
              <a:defRPr/>
            </a:lvl3pPr>
            <a:lvl4pPr marL="1428750" indent="-133350" algn="l" rtl="0">
              <a:spcBef>
                <a:spcPts val="320"/>
              </a:spcBef>
              <a:spcAft>
                <a:spcPts val="0"/>
              </a:spcAft>
              <a:buClr>
                <a:schemeClr val="dk1"/>
              </a:buClr>
              <a:buFont typeface="Times New Roman"/>
              <a:buChar char="–"/>
              <a:defRPr/>
            </a:lvl4pPr>
            <a:lvl5pPr marL="1771650" indent="-133350" algn="l" rtl="0">
              <a:spcBef>
                <a:spcPts val="320"/>
              </a:spcBef>
              <a:spcAft>
                <a:spcPts val="0"/>
              </a:spcAft>
              <a:buClr>
                <a:schemeClr val="dk1"/>
              </a:buClr>
              <a:buFont typeface="Times New Roman"/>
              <a:buChar char="•"/>
              <a:defRPr/>
            </a:lvl5pPr>
            <a:lvl6pPr marL="2228850" indent="-133350" algn="l" rtl="0">
              <a:spcBef>
                <a:spcPts val="320"/>
              </a:spcBef>
              <a:spcAft>
                <a:spcPts val="0"/>
              </a:spcAft>
              <a:buClr>
                <a:schemeClr val="dk1"/>
              </a:buClr>
              <a:buFont typeface="Times New Roman"/>
              <a:buChar char="•"/>
              <a:defRPr/>
            </a:lvl6pPr>
            <a:lvl7pPr marL="2686050" indent="-133350" algn="l" rtl="0">
              <a:spcBef>
                <a:spcPts val="320"/>
              </a:spcBef>
              <a:spcAft>
                <a:spcPts val="0"/>
              </a:spcAft>
              <a:buClr>
                <a:schemeClr val="dk1"/>
              </a:buClr>
              <a:buFont typeface="Times New Roman"/>
              <a:buChar char="•"/>
              <a:defRPr/>
            </a:lvl7pPr>
            <a:lvl8pPr marL="3143250" indent="-133350" algn="l" rtl="0">
              <a:spcBef>
                <a:spcPts val="320"/>
              </a:spcBef>
              <a:spcAft>
                <a:spcPts val="0"/>
              </a:spcAft>
              <a:buClr>
                <a:schemeClr val="dk1"/>
              </a:buClr>
              <a:buFont typeface="Times New Roman"/>
              <a:buChar char="•"/>
              <a:defRPr/>
            </a:lvl8pPr>
            <a:lvl9pPr marL="3600450" indent="-133350" algn="l" rtl="0">
              <a:spcBef>
                <a:spcPts val="320"/>
              </a:spcBef>
              <a:spcAft>
                <a:spcPts val="0"/>
              </a:spcAft>
              <a:buClr>
                <a:schemeClr val="dk1"/>
              </a:buClr>
              <a:buFont typeface="Times New Roman"/>
              <a:buChar char="•"/>
              <a:defRPr/>
            </a:lvl9pPr>
          </a:lstStyle>
          <a:p>
            <a:endParaRPr dirty="0"/>
          </a:p>
        </p:txBody>
      </p:sp>
      <p:sp>
        <p:nvSpPr>
          <p:cNvPr id="71" name="Shape 71"/>
          <p:cNvSpPr txBox="1">
            <a:spLocks noGrp="1"/>
          </p:cNvSpPr>
          <p:nvPr>
            <p:ph type="sldNum" idx="12"/>
          </p:nvPr>
        </p:nvSpPr>
        <p:spPr>
          <a:xfrm>
            <a:off x="4344987" y="6475412"/>
            <a:ext cx="530224" cy="182561"/>
          </a:xfrm>
          <a:prstGeom prst="rect">
            <a:avLst/>
          </a:prstGeom>
          <a:noFill/>
          <a:ln>
            <a:noFill/>
          </a:ln>
        </p:spPr>
        <p:txBody>
          <a:bodyPr lIns="0" tIns="0" rIns="0" bIns="0" anchor="t" anchorCtr="0">
            <a:noAutofit/>
          </a:bodyPr>
          <a:lstStyle>
            <a:lvl1pPr marL="0" marR="0" indent="0" algn="ctr" rtl="0">
              <a:spcBef>
                <a:spcPts val="0"/>
              </a:spcBef>
              <a:buNone/>
              <a:defRPr sz="1800" b="0" i="0" u="none" strike="noStrike" cap="none" baseline="0">
                <a:solidFill>
                  <a:schemeClr val="dk1"/>
                </a:solidFill>
                <a:latin typeface="Times New Roman"/>
                <a:ea typeface="Times New Roman"/>
                <a:cs typeface="Times New Roman"/>
                <a:sym typeface="Times New Roman"/>
              </a:defRPr>
            </a:lvl1pPr>
          </a:lstStyle>
          <a:p>
            <a:pPr marL="0" lvl="0" indent="0">
              <a:spcBef>
                <a:spcPts val="0"/>
              </a:spcBef>
              <a:buSzPct val="25000"/>
              <a:buNone/>
            </a:pPr>
            <a:r>
              <a:rPr lang="en-US" dirty="0"/>
              <a:t>Slide </a:t>
            </a:r>
            <a:fld id="{00000000-1234-1234-1234-123412341234}" type="slidenum">
              <a:rPr lang="en-US"/>
              <a:pPr marL="0" lvl="0" indent="0">
                <a:spcBef>
                  <a:spcPts val="0"/>
                </a:spcBef>
                <a:buSzPct val="25000"/>
                <a:buNone/>
              </a:pPr>
              <a:t>‹#›</a:t>
            </a:fld>
            <a:endParaRPr lang="en-US" dirty="0"/>
          </a:p>
        </p:txBody>
      </p:sp>
      <p:sp>
        <p:nvSpPr>
          <p:cNvPr id="72" name="Shape 72"/>
          <p:cNvSpPr txBox="1">
            <a:spLocks noGrp="1"/>
          </p:cNvSpPr>
          <p:nvPr>
            <p:ph type="ftr" idx="11"/>
          </p:nvPr>
        </p:nvSpPr>
        <p:spPr>
          <a:xfrm>
            <a:off x="7453882" y="6475412"/>
            <a:ext cx="1090041" cy="184666"/>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41342C-6111-4FE4-8E0E-DC7E55E97C79}" type="datetime1">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D8E9D-1616-4052-B7BC-C3E9003F645D}" type="slidenum">
              <a:rPr lang="en-US" smtClean="0"/>
              <a:t>‹#›</a:t>
            </a:fld>
            <a:endParaRPr lang="en-US"/>
          </a:p>
        </p:txBody>
      </p:sp>
    </p:spTree>
    <p:extLst>
      <p:ext uri="{BB962C8B-B14F-4D97-AF65-F5344CB8AC3E}">
        <p14:creationId xmlns:p14="http://schemas.microsoft.com/office/powerpoint/2010/main" val="82622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DE8C48-3B47-4021-9B2B-F56D242D41F9}" type="datetime1">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D8E9D-1616-4052-B7BC-C3E9003F645D}" type="slidenum">
              <a:rPr lang="en-US" smtClean="0"/>
              <a:t>‹#›</a:t>
            </a:fld>
            <a:endParaRPr lang="en-US"/>
          </a:p>
        </p:txBody>
      </p:sp>
    </p:spTree>
    <p:extLst>
      <p:ext uri="{BB962C8B-B14F-4D97-AF65-F5344CB8AC3E}">
        <p14:creationId xmlns:p14="http://schemas.microsoft.com/office/powerpoint/2010/main" val="1105755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03089E-1E2A-4BB3-9025-FFBB4A88CD57}" type="datetime1">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D8E9D-1616-4052-B7BC-C3E9003F645D}" type="slidenum">
              <a:rPr lang="en-US" smtClean="0"/>
              <a:t>‹#›</a:t>
            </a:fld>
            <a:endParaRPr lang="en-US"/>
          </a:p>
        </p:txBody>
      </p:sp>
    </p:spTree>
    <p:extLst>
      <p:ext uri="{BB962C8B-B14F-4D97-AF65-F5344CB8AC3E}">
        <p14:creationId xmlns:p14="http://schemas.microsoft.com/office/powerpoint/2010/main" val="914594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E68FB0-7A70-41DA-BE0B-D3708AD33E0B}" type="datetime1">
              <a:rPr lang="en-US" smtClean="0"/>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D8E9D-1616-4052-B7BC-C3E9003F645D}" type="slidenum">
              <a:rPr lang="en-US" smtClean="0"/>
              <a:t>‹#›</a:t>
            </a:fld>
            <a:endParaRPr lang="en-US"/>
          </a:p>
        </p:txBody>
      </p:sp>
    </p:spTree>
    <p:extLst>
      <p:ext uri="{BB962C8B-B14F-4D97-AF65-F5344CB8AC3E}">
        <p14:creationId xmlns:p14="http://schemas.microsoft.com/office/powerpoint/2010/main" val="9813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BD273A-44CD-4F1A-9880-FB454D08D124}" type="datetime1">
              <a:rPr lang="en-US" smtClean="0"/>
              <a:t>11/9/2016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9D8E9D-1616-4052-B7BC-C3E9003F645D}" type="slidenum">
              <a:rPr lang="en-US" smtClean="0"/>
              <a:t>‹#›</a:t>
            </a:fld>
            <a:endParaRPr lang="en-US"/>
          </a:p>
        </p:txBody>
      </p:sp>
    </p:spTree>
    <p:extLst>
      <p:ext uri="{BB962C8B-B14F-4D97-AF65-F5344CB8AC3E}">
        <p14:creationId xmlns:p14="http://schemas.microsoft.com/office/powerpoint/2010/main" val="235527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685800" y="685800"/>
            <a:ext cx="7772400" cy="1066799"/>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dirty="0"/>
          </a:p>
        </p:txBody>
      </p:sp>
      <p:sp>
        <p:nvSpPr>
          <p:cNvPr id="13" name="Shape 13"/>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190500" algn="l" rtl="0">
              <a:spcBef>
                <a:spcPts val="480"/>
              </a:spcBef>
              <a:spcAft>
                <a:spcPts val="0"/>
              </a:spcAft>
              <a:buClr>
                <a:schemeClr val="dk1"/>
              </a:buClr>
              <a:buFont typeface="Times New Roman"/>
              <a:buChar char="•"/>
              <a:defRPr/>
            </a:lvl1pPr>
            <a:lvl2pPr marL="742950" marR="0" indent="-158750" algn="l" rtl="0">
              <a:spcBef>
                <a:spcPts val="400"/>
              </a:spcBef>
              <a:spcAft>
                <a:spcPts val="0"/>
              </a:spcAft>
              <a:buClr>
                <a:schemeClr val="dk1"/>
              </a:buClr>
              <a:buFont typeface="Times New Roman"/>
              <a:buChar char="–"/>
              <a:defRPr/>
            </a:lvl2pPr>
            <a:lvl3pPr marL="1085850" marR="0" indent="-120650" algn="l" rtl="0">
              <a:spcBef>
                <a:spcPts val="360"/>
              </a:spcBef>
              <a:spcAft>
                <a:spcPts val="0"/>
              </a:spcAft>
              <a:buClr>
                <a:schemeClr val="dk1"/>
              </a:buClr>
              <a:buFont typeface="Times New Roman"/>
              <a:buChar char="•"/>
              <a:defRPr/>
            </a:lvl3pPr>
            <a:lvl4pPr marL="1428750" marR="0" indent="-133350" algn="l" rtl="0">
              <a:spcBef>
                <a:spcPts val="320"/>
              </a:spcBef>
              <a:spcAft>
                <a:spcPts val="0"/>
              </a:spcAft>
              <a:buClr>
                <a:schemeClr val="dk1"/>
              </a:buClr>
              <a:buFont typeface="Times New Roman"/>
              <a:buChar char="–"/>
              <a:defRPr/>
            </a:lvl4pPr>
            <a:lvl5pPr marL="1771650" marR="0" indent="-133350" algn="l" rtl="0">
              <a:spcBef>
                <a:spcPts val="320"/>
              </a:spcBef>
              <a:spcAft>
                <a:spcPts val="0"/>
              </a:spcAft>
              <a:buClr>
                <a:schemeClr val="dk1"/>
              </a:buClr>
              <a:buFont typeface="Times New Roman"/>
              <a:buChar char="•"/>
              <a:defRPr/>
            </a:lvl5pPr>
            <a:lvl6pPr marL="2228850" marR="0" indent="-133350" algn="l" rtl="0">
              <a:spcBef>
                <a:spcPts val="320"/>
              </a:spcBef>
              <a:spcAft>
                <a:spcPts val="0"/>
              </a:spcAft>
              <a:buClr>
                <a:schemeClr val="dk1"/>
              </a:buClr>
              <a:buFont typeface="Times New Roman"/>
              <a:buChar char="•"/>
              <a:defRPr/>
            </a:lvl6pPr>
            <a:lvl7pPr marL="2686050" marR="0" indent="-133350" algn="l" rtl="0">
              <a:spcBef>
                <a:spcPts val="320"/>
              </a:spcBef>
              <a:spcAft>
                <a:spcPts val="0"/>
              </a:spcAft>
              <a:buClr>
                <a:schemeClr val="dk1"/>
              </a:buClr>
              <a:buFont typeface="Times New Roman"/>
              <a:buChar char="•"/>
              <a:defRPr/>
            </a:lvl7pPr>
            <a:lvl8pPr marL="3143250" marR="0" indent="-133350" algn="l" rtl="0">
              <a:spcBef>
                <a:spcPts val="320"/>
              </a:spcBef>
              <a:spcAft>
                <a:spcPts val="0"/>
              </a:spcAft>
              <a:buClr>
                <a:schemeClr val="dk1"/>
              </a:buClr>
              <a:buFont typeface="Times New Roman"/>
              <a:buChar char="•"/>
              <a:defRPr/>
            </a:lvl8pPr>
            <a:lvl9pPr marL="3600450" marR="0" indent="-133350" algn="l" rtl="0">
              <a:spcBef>
                <a:spcPts val="320"/>
              </a:spcBef>
              <a:spcAft>
                <a:spcPts val="0"/>
              </a:spcAft>
              <a:buClr>
                <a:schemeClr val="dk1"/>
              </a:buClr>
              <a:buFont typeface="Times New Roman"/>
              <a:buChar char="•"/>
              <a:defRPr/>
            </a:lvl9pPr>
          </a:lstStyle>
          <a:p>
            <a:endParaRPr dirty="0"/>
          </a:p>
        </p:txBody>
      </p:sp>
      <p:sp>
        <p:nvSpPr>
          <p:cNvPr id="14" name="Shape 14"/>
          <p:cNvSpPr txBox="1">
            <a:spLocks noGrp="1"/>
          </p:cNvSpPr>
          <p:nvPr>
            <p:ph type="ftr" idx="11"/>
          </p:nvPr>
        </p:nvSpPr>
        <p:spPr>
          <a:xfrm>
            <a:off x="7415410" y="6475412"/>
            <a:ext cx="1128513" cy="184666"/>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lang="en-US" dirty="0"/>
          </a:p>
        </p:txBody>
      </p:sp>
      <p:sp>
        <p:nvSpPr>
          <p:cNvPr id="15" name="Shape 15"/>
          <p:cNvSpPr txBox="1">
            <a:spLocks noGrp="1"/>
          </p:cNvSpPr>
          <p:nvPr>
            <p:ph type="sldNum" idx="12"/>
          </p:nvPr>
        </p:nvSpPr>
        <p:spPr>
          <a:xfrm>
            <a:off x="4344987" y="6475412"/>
            <a:ext cx="530224" cy="182561"/>
          </a:xfrm>
          <a:prstGeom prst="rect">
            <a:avLst/>
          </a:prstGeom>
          <a:noFill/>
          <a:ln>
            <a:noFill/>
          </a:ln>
        </p:spPr>
        <p:txBody>
          <a:bodyPr lIns="0" tIns="0" rIns="0" bIns="0" anchor="t" anchorCtr="0">
            <a:noAutofit/>
          </a:bodyPr>
          <a:lstStyle>
            <a:lvl1pPr marL="0" marR="0" indent="0" algn="ctr" rtl="0">
              <a:spcBef>
                <a:spcPts val="0"/>
              </a:spcBef>
              <a:buNone/>
              <a:defRPr sz="1800" b="0" i="0" u="none" strike="noStrike" cap="none" baseline="0">
                <a:solidFill>
                  <a:schemeClr val="dk1"/>
                </a:solidFill>
                <a:latin typeface="Times New Roman"/>
                <a:ea typeface="Times New Roman"/>
                <a:cs typeface="Times New Roman"/>
                <a:sym typeface="Times New Roman"/>
              </a:defRPr>
            </a:lvl1pPr>
          </a:lstStyle>
          <a:p>
            <a:pPr marL="0" lvl="0" indent="0">
              <a:spcBef>
                <a:spcPts val="0"/>
              </a:spcBef>
              <a:buSzPct val="25000"/>
              <a:buNone/>
            </a:pPr>
            <a:r>
              <a:rPr lang="en-US" dirty="0"/>
              <a:t>Slide </a:t>
            </a:r>
            <a:fld id="{00000000-1234-1234-1234-123412341234}" type="slidenum">
              <a:rPr lang="en-US"/>
              <a:pPr marL="0" lvl="0" indent="0">
                <a:spcBef>
                  <a:spcPts val="0"/>
                </a:spcBef>
                <a:buSzPct val="25000"/>
                <a:buNone/>
              </a:pPr>
              <a:t>‹#›</a:t>
            </a:fld>
            <a:endParaRPr lang="en-US" dirty="0"/>
          </a:p>
        </p:txBody>
      </p:sp>
      <p:sp>
        <p:nvSpPr>
          <p:cNvPr id="16" name="Shape 16"/>
          <p:cNvSpPr/>
          <p:nvPr/>
        </p:nvSpPr>
        <p:spPr>
          <a:xfrm>
            <a:off x="685800" y="332601"/>
            <a:ext cx="7759700" cy="276998"/>
          </a:xfrm>
          <a:prstGeom prst="rect">
            <a:avLst/>
          </a:prstGeom>
          <a:noFill/>
          <a:ln>
            <a:noFill/>
          </a:ln>
        </p:spPr>
        <p:txBody>
          <a:bodyPr lIns="0" tIns="0" rIns="0" bIns="0" anchor="t" anchorCtr="0">
            <a:noAutofit/>
          </a:bodyPr>
          <a:lstStyle/>
          <a:p>
            <a:pPr marL="0" marR="0" lvl="4" indent="0" algn="just" rtl="0">
              <a:spcBef>
                <a:spcPts val="0"/>
              </a:spcBef>
              <a:spcAft>
                <a:spcPts val="0"/>
              </a:spcAft>
              <a:buSzPct val="25000"/>
              <a:buNone/>
            </a:pPr>
            <a:r>
              <a:rPr lang="en-US" sz="1800" b="1" i="0" u="none" strike="noStrike" cap="none" baseline="0" dirty="0">
                <a:solidFill>
                  <a:schemeClr val="dk1"/>
                </a:solidFill>
                <a:latin typeface="Times New Roman"/>
                <a:ea typeface="Times New Roman"/>
                <a:cs typeface="Times New Roman"/>
                <a:sym typeface="Times New Roman"/>
              </a:rPr>
              <a:t>November 2016			           doc.: IEEE 802.11-2016/1423-00-ay</a:t>
            </a:r>
          </a:p>
        </p:txBody>
      </p:sp>
      <p:cxnSp>
        <p:nvCxnSpPr>
          <p:cNvPr id="17" name="Shape 17"/>
          <p:cNvCxnSpPr/>
          <p:nvPr/>
        </p:nvCxnSpPr>
        <p:spPr>
          <a:xfrm>
            <a:off x="685800" y="609600"/>
            <a:ext cx="7772400" cy="0"/>
          </a:xfrm>
          <a:prstGeom prst="straightConnector1">
            <a:avLst/>
          </a:prstGeom>
          <a:noFill/>
          <a:ln w="12700" cap="flat">
            <a:solidFill>
              <a:schemeClr val="dk1"/>
            </a:solidFill>
            <a:prstDash val="solid"/>
            <a:round/>
            <a:headEnd type="none" w="med" len="med"/>
            <a:tailEnd type="none" w="med" len="med"/>
          </a:ln>
        </p:spPr>
      </p:cxnSp>
      <p:sp>
        <p:nvSpPr>
          <p:cNvPr id="18" name="Shape 18"/>
          <p:cNvSpPr/>
          <p:nvPr/>
        </p:nvSpPr>
        <p:spPr>
          <a:xfrm>
            <a:off x="685800" y="6475412"/>
            <a:ext cx="711200" cy="182561"/>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Times New Roman"/>
                <a:ea typeface="Times New Roman"/>
                <a:cs typeface="Times New Roman"/>
                <a:sym typeface="Times New Roman"/>
              </a:rPr>
              <a:t>Submission</a:t>
            </a:r>
          </a:p>
        </p:txBody>
      </p:sp>
      <p:cxnSp>
        <p:nvCxnSpPr>
          <p:cNvPr id="19" name="Shape 19"/>
          <p:cNvCxnSpPr/>
          <p:nvPr/>
        </p:nvCxnSpPr>
        <p:spPr>
          <a:xfrm>
            <a:off x="685800" y="6477000"/>
            <a:ext cx="7848599" cy="0"/>
          </a:xfrm>
          <a:prstGeom prst="straightConnector1">
            <a:avLst/>
          </a:prstGeom>
          <a:noFill/>
          <a:ln w="12700" cap="flat">
            <a:solidFill>
              <a:schemeClr val="dk1"/>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55" r:id="rId2"/>
    <p:sldLayoutId id="2147483656" r:id="rId3"/>
    <p:sldLayoutId id="2147483657" r:id="rId4"/>
  </p:sldLayoutIdLst>
  <p:hf sldNum="0" hdr="0" ftr="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71EED7-C5F7-4A13-BD95-FBD83812E22A}" type="datetime1">
              <a:rPr lang="en-US" smtClean="0"/>
              <a:t>11/9/2016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9D8E9D-1616-4052-B7BC-C3E9003F645D}" type="slidenum">
              <a:rPr lang="en-US" smtClean="0"/>
              <a:t>‹#›</a:t>
            </a:fld>
            <a:endParaRPr lang="en-US"/>
          </a:p>
        </p:txBody>
      </p:sp>
    </p:spTree>
    <p:extLst>
      <p:ext uri="{BB962C8B-B14F-4D97-AF65-F5344CB8AC3E}">
        <p14:creationId xmlns:p14="http://schemas.microsoft.com/office/powerpoint/2010/main" val="50990079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kate.remley@nist.gov" TargetMode="External"/><Relationship Id="rId3" Type="http://schemas.openxmlformats.org/officeDocument/2006/relationships/hyperlink" Target="mailto:peter.papazian@nist.gov" TargetMode="External"/><Relationship Id="rId7" Type="http://schemas.openxmlformats.org/officeDocument/2006/relationships/hyperlink" Target="mailto:camillo.gentile@nist.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jelena.senic@nist.gov" TargetMode="External"/><Relationship Id="rId5" Type="http://schemas.openxmlformats.org/officeDocument/2006/relationships/hyperlink" Target="mailto:Jian.wang@nist.gov" TargetMode="External"/><Relationship Id="rId4" Type="http://schemas.openxmlformats.org/officeDocument/2006/relationships/hyperlink" Target="mailto:jae-kark.choi@nist.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12.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302262" y="740976"/>
            <a:ext cx="8384537" cy="1090022"/>
          </a:xfrm>
          <a:prstGeom prst="rect">
            <a:avLst/>
          </a:prstGeom>
          <a:noFill/>
          <a:ln>
            <a:noFill/>
          </a:ln>
        </p:spPr>
        <p:txBody>
          <a:bodyPr lIns="92075" tIns="46025" rIns="92075" bIns="46025" anchor="ctr" anchorCtr="0">
            <a:noAutofit/>
          </a:bodyPr>
          <a:lstStyle/>
          <a:p>
            <a:pPr marL="0" marR="0" lvl="0" indent="0" algn="ctr" rtl="0">
              <a:spcBef>
                <a:spcPts val="0"/>
              </a:spcBef>
              <a:spcAft>
                <a:spcPts val="0"/>
              </a:spcAft>
              <a:buSzPct val="25000"/>
              <a:buNone/>
            </a:pPr>
            <a:r>
              <a:rPr lang="en-US" sz="3200" b="1" dirty="0">
                <a:solidFill>
                  <a:schemeClr val="dk2"/>
                </a:solidFill>
                <a:latin typeface="Times New Roman"/>
                <a:ea typeface="Times New Roman"/>
                <a:cs typeface="Times New Roman"/>
                <a:sym typeface="Times New Roman"/>
              </a:rPr>
              <a:t>Quasi-deterministic Channel Model for a Server Room at 60 GHz</a:t>
            </a:r>
            <a:endParaRPr lang="en-US" sz="3200" b="1" i="0" u="none" strike="noStrike" cap="none" baseline="0" dirty="0">
              <a:solidFill>
                <a:schemeClr val="dk2"/>
              </a:solidFill>
              <a:latin typeface="Times New Roman"/>
              <a:ea typeface="Times New Roman"/>
              <a:cs typeface="Times New Roman"/>
              <a:sym typeface="Times New Roman"/>
            </a:endParaRPr>
          </a:p>
        </p:txBody>
      </p:sp>
      <p:sp>
        <p:nvSpPr>
          <p:cNvPr id="76" name="Shape 76"/>
          <p:cNvSpPr txBox="1">
            <a:spLocks noGrp="1"/>
          </p:cNvSpPr>
          <p:nvPr>
            <p:ph type="body" idx="1"/>
          </p:nvPr>
        </p:nvSpPr>
        <p:spPr>
          <a:xfrm>
            <a:off x="685800" y="1892365"/>
            <a:ext cx="7772400" cy="381000"/>
          </a:xfrm>
          <a:prstGeom prst="rect">
            <a:avLst/>
          </a:prstGeom>
          <a:noFill/>
          <a:ln>
            <a:noFill/>
          </a:ln>
        </p:spPr>
        <p:txBody>
          <a:bodyPr lIns="92075" tIns="46025" rIns="92075" bIns="46025" anchor="t" anchorCtr="0">
            <a:noAutofit/>
          </a:bodyPr>
          <a:lstStyle/>
          <a:p>
            <a:pPr marL="342900" marR="0" lvl="0" indent="-342900" algn="ctr" rtl="0">
              <a:spcBef>
                <a:spcPts val="0"/>
              </a:spcBef>
              <a:spcAft>
                <a:spcPts val="0"/>
              </a:spcAft>
              <a:buClr>
                <a:schemeClr val="dk1"/>
              </a:buClr>
              <a:buSzPct val="25000"/>
              <a:buFont typeface="Times New Roman"/>
              <a:buNone/>
            </a:pPr>
            <a:r>
              <a:rPr lang="en-US" sz="2000" b="1" i="0" u="none" strike="noStrike" cap="none" baseline="0" dirty="0">
                <a:solidFill>
                  <a:schemeClr val="dk1"/>
                </a:solidFill>
                <a:latin typeface="Times New Roman"/>
                <a:ea typeface="Times New Roman"/>
                <a:cs typeface="Times New Roman"/>
                <a:sym typeface="Times New Roman"/>
              </a:rPr>
              <a:t>Date:</a:t>
            </a:r>
            <a:r>
              <a:rPr lang="en-US" sz="2000" b="0" i="0" u="none" strike="noStrike" cap="none" baseline="0" dirty="0">
                <a:solidFill>
                  <a:schemeClr val="dk1"/>
                </a:solidFill>
                <a:latin typeface="Times New Roman"/>
                <a:ea typeface="Times New Roman"/>
                <a:cs typeface="Times New Roman"/>
                <a:sym typeface="Times New Roman"/>
              </a:rPr>
              <a:t> 2016-11</a:t>
            </a:r>
          </a:p>
        </p:txBody>
      </p:sp>
      <p:sp>
        <p:nvSpPr>
          <p:cNvPr id="78" name="Shape 78"/>
          <p:cNvSpPr/>
          <p:nvPr/>
        </p:nvSpPr>
        <p:spPr>
          <a:xfrm>
            <a:off x="520502" y="2304048"/>
            <a:ext cx="1447800" cy="381000"/>
          </a:xfrm>
          <a:prstGeom prst="rect">
            <a:avLst/>
          </a:prstGeom>
          <a:noFill/>
          <a:ln>
            <a:noFill/>
          </a:ln>
        </p:spPr>
        <p:txBody>
          <a:bodyPr lIns="92075" tIns="46025" rIns="92075" bIns="46025" anchor="t" anchorCtr="0">
            <a:noAutofit/>
          </a:bodyPr>
          <a:lstStyle/>
          <a:p>
            <a:pPr marL="342900" marR="0" lvl="0" indent="-342900" algn="l" rtl="0">
              <a:spcBef>
                <a:spcPts val="0"/>
              </a:spcBef>
              <a:spcAft>
                <a:spcPts val="0"/>
              </a:spcAft>
              <a:buSzPct val="25000"/>
              <a:buNone/>
            </a:pPr>
            <a:r>
              <a:rPr lang="en-US" sz="2000" b="1" i="0" u="none" strike="noStrike" cap="none" baseline="0" dirty="0">
                <a:solidFill>
                  <a:schemeClr val="dk1"/>
                </a:solidFill>
                <a:latin typeface="Times New Roman"/>
                <a:ea typeface="Times New Roman"/>
                <a:cs typeface="Times New Roman"/>
                <a:sym typeface="Times New Roman"/>
              </a:rPr>
              <a:t>Authors:</a:t>
            </a:r>
          </a:p>
        </p:txBody>
      </p:sp>
      <p:graphicFrame>
        <p:nvGraphicFramePr>
          <p:cNvPr id="3" name="Table 2"/>
          <p:cNvGraphicFramePr>
            <a:graphicFrameLocks noGrp="1"/>
          </p:cNvGraphicFramePr>
          <p:nvPr>
            <p:extLst>
              <p:ext uri="{D42A27DB-BD31-4B8C-83A1-F6EECF244321}">
                <p14:modId xmlns:p14="http://schemas.microsoft.com/office/powerpoint/2010/main" val="2531132494"/>
              </p:ext>
            </p:extLst>
          </p:nvPr>
        </p:nvGraphicFramePr>
        <p:xfrm>
          <a:off x="604527" y="2746415"/>
          <a:ext cx="7948923" cy="2506585"/>
        </p:xfrm>
        <a:graphic>
          <a:graphicData uri="http://schemas.openxmlformats.org/drawingml/2006/table">
            <a:tbl>
              <a:tblPr firstRow="1" bandRow="1">
                <a:tableStyleId>{03C6F5E2-FF9E-4968-86D7-54FDBC47BEC5}</a:tableStyleId>
              </a:tblPr>
              <a:tblGrid>
                <a:gridCol w="1654566">
                  <a:extLst>
                    <a:ext uri="{9D8B030D-6E8A-4147-A177-3AD203B41FA5}">
                      <a16:colId xmlns:a16="http://schemas.microsoft.com/office/drawing/2014/main" val="203605199"/>
                    </a:ext>
                  </a:extLst>
                </a:gridCol>
                <a:gridCol w="1041765">
                  <a:extLst>
                    <a:ext uri="{9D8B030D-6E8A-4147-A177-3AD203B41FA5}">
                      <a16:colId xmlns:a16="http://schemas.microsoft.com/office/drawing/2014/main" val="1461910085"/>
                    </a:ext>
                  </a:extLst>
                </a:gridCol>
                <a:gridCol w="1922084">
                  <a:extLst>
                    <a:ext uri="{9D8B030D-6E8A-4147-A177-3AD203B41FA5}">
                      <a16:colId xmlns:a16="http://schemas.microsoft.com/office/drawing/2014/main" val="3359598622"/>
                    </a:ext>
                  </a:extLst>
                </a:gridCol>
                <a:gridCol w="1363935">
                  <a:extLst>
                    <a:ext uri="{9D8B030D-6E8A-4147-A177-3AD203B41FA5}">
                      <a16:colId xmlns:a16="http://schemas.microsoft.com/office/drawing/2014/main" val="855138319"/>
                    </a:ext>
                  </a:extLst>
                </a:gridCol>
                <a:gridCol w="1966573">
                  <a:extLst>
                    <a:ext uri="{9D8B030D-6E8A-4147-A177-3AD203B41FA5}">
                      <a16:colId xmlns:a16="http://schemas.microsoft.com/office/drawing/2014/main" val="3449038408"/>
                    </a:ext>
                  </a:extLst>
                </a:gridCol>
              </a:tblGrid>
              <a:tr h="296618">
                <a:tc>
                  <a:txBody>
                    <a:bodyPr/>
                    <a:lstStyle/>
                    <a:p>
                      <a:r>
                        <a:rPr lang="en-US" sz="1400" b="1" dirty="0">
                          <a:solidFill>
                            <a:schemeClr val="dk2"/>
                          </a:solidFill>
                          <a:latin typeface="Times New Roman" panose="02020603050405020304" pitchFamily="18" charset="0"/>
                          <a:ea typeface="Times New Roman"/>
                          <a:cs typeface="Times New Roman" panose="02020603050405020304" pitchFamily="18" charset="0"/>
                          <a:sym typeface="Times New Roman"/>
                        </a:rPr>
                        <a:t>Name</a:t>
                      </a:r>
                      <a:endParaRPr lang="en-US" dirty="0">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dk2"/>
                          </a:solidFill>
                          <a:latin typeface="Times New Roman" panose="02020603050405020304" pitchFamily="18" charset="0"/>
                          <a:ea typeface="Times New Roman"/>
                          <a:cs typeface="Times New Roman" panose="02020603050405020304" pitchFamily="18" charset="0"/>
                          <a:sym typeface="Times New Roman"/>
                        </a:rPr>
                        <a:t>Affiliations</a:t>
                      </a:r>
                      <a:endParaRPr lang="en-US"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dk2"/>
                          </a:solidFill>
                          <a:latin typeface="Times New Roman" panose="02020603050405020304" pitchFamily="18" charset="0"/>
                          <a:ea typeface="Times New Roman"/>
                          <a:cs typeface="Times New Roman" panose="02020603050405020304" pitchFamily="18" charset="0"/>
                          <a:sym typeface="Times New Roman"/>
                        </a:rPr>
                        <a:t>Address</a:t>
                      </a:r>
                      <a:endParaRPr lang="en-US"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dk2"/>
                          </a:solidFill>
                          <a:latin typeface="Times New Roman" panose="02020603050405020304" pitchFamily="18" charset="0"/>
                          <a:cs typeface="Times New Roman" panose="02020603050405020304" pitchFamily="18" charset="0"/>
                          <a:sym typeface="Times New Roman"/>
                        </a:rPr>
                        <a:t>Phone</a:t>
                      </a:r>
                      <a:endParaRPr lang="en-US"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dk2"/>
                          </a:solidFill>
                          <a:latin typeface="Times New Roman" panose="02020603050405020304" pitchFamily="18" charset="0"/>
                          <a:cs typeface="Times New Roman" panose="02020603050405020304" pitchFamily="18" charset="0"/>
                          <a:sym typeface="Times New Roman"/>
                        </a:rPr>
                        <a:t>email</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51749040"/>
                  </a:ext>
                </a:extLst>
              </a:tr>
              <a:tr h="2669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dk2"/>
                          </a:solidFill>
                          <a:latin typeface="Times New Roman" panose="02020603050405020304" pitchFamily="18" charset="0"/>
                          <a:cs typeface="Times New Roman" panose="02020603050405020304" pitchFamily="18" charset="0"/>
                          <a:sym typeface="Times New Roman"/>
                        </a:rPr>
                        <a:t>Peter Papazian</a:t>
                      </a:r>
                      <a:endParaRPr lang="en-US" sz="1200" b="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NIST</a:t>
                      </a:r>
                    </a:p>
                  </a:txBody>
                  <a:tcPr/>
                </a:tc>
                <a:tc>
                  <a:txBody>
                    <a:bodyPr/>
                    <a:lstStyle/>
                    <a:p>
                      <a:r>
                        <a:rPr lang="en-US" sz="1200" dirty="0">
                          <a:latin typeface="Times New Roman" panose="02020603050405020304" pitchFamily="18" charset="0"/>
                          <a:cs typeface="Times New Roman" panose="02020603050405020304" pitchFamily="18" charset="0"/>
                        </a:rPr>
                        <a:t>Boulder,</a:t>
                      </a:r>
                      <a:r>
                        <a:rPr lang="en-US" sz="1200" baseline="0" dirty="0">
                          <a:latin typeface="Times New Roman" panose="02020603050405020304" pitchFamily="18" charset="0"/>
                          <a:cs typeface="Times New Roman" panose="02020603050405020304" pitchFamily="18" charset="0"/>
                        </a:rPr>
                        <a:t> CO, USA</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+1 (303)</a:t>
                      </a:r>
                      <a:r>
                        <a:rPr lang="en-US" sz="1200" baseline="0" dirty="0">
                          <a:latin typeface="Times New Roman" panose="02020603050405020304" pitchFamily="18" charset="0"/>
                          <a:cs typeface="Times New Roman" panose="02020603050405020304" pitchFamily="18" charset="0"/>
                        </a:rPr>
                        <a:t> 497-7078</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hlinkClick r:id="rId3"/>
                        </a:rPr>
                        <a:t>peter.papazian@nist.gov</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38297962"/>
                  </a:ext>
                </a:extLst>
              </a:tr>
              <a:tr h="266956">
                <a:tc>
                  <a:txBody>
                    <a:bodyPr/>
                    <a:lstStyle/>
                    <a:p>
                      <a:r>
                        <a:rPr lang="en-US" sz="1200" dirty="0">
                          <a:latin typeface="Times New Roman" panose="02020603050405020304" pitchFamily="18" charset="0"/>
                          <a:cs typeface="Times New Roman" panose="02020603050405020304" pitchFamily="18" charset="0"/>
                        </a:rPr>
                        <a:t>Jae-Kark</a:t>
                      </a:r>
                      <a:r>
                        <a:rPr lang="en-US" sz="1200" baseline="0" dirty="0">
                          <a:latin typeface="Times New Roman" panose="02020603050405020304" pitchFamily="18" charset="0"/>
                          <a:cs typeface="Times New Roman" panose="02020603050405020304" pitchFamily="18" charset="0"/>
                        </a:rPr>
                        <a:t> Choi</a:t>
                      </a:r>
                      <a:endParaRPr lang="en-US" sz="12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NIST</a:t>
                      </a:r>
                    </a:p>
                  </a:txBody>
                  <a:tcPr/>
                </a:tc>
                <a:tc>
                  <a:txBody>
                    <a:bodyPr/>
                    <a:lstStyle/>
                    <a:p>
                      <a:r>
                        <a:rPr lang="en-US" sz="1200" dirty="0">
                          <a:latin typeface="Times New Roman" panose="02020603050405020304" pitchFamily="18" charset="0"/>
                          <a:cs typeface="Times New Roman" panose="02020603050405020304" pitchFamily="18" charset="0"/>
                        </a:rPr>
                        <a:t>Gaithersburg,</a:t>
                      </a:r>
                      <a:r>
                        <a:rPr lang="en-US" sz="1200" baseline="0" dirty="0">
                          <a:latin typeface="Times New Roman" panose="02020603050405020304" pitchFamily="18" charset="0"/>
                          <a:cs typeface="Times New Roman" panose="02020603050405020304" pitchFamily="18" charset="0"/>
                        </a:rPr>
                        <a:t> MD, USA</a:t>
                      </a:r>
                      <a:endParaRPr lang="en-US"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+1 (301)</a:t>
                      </a:r>
                      <a:r>
                        <a:rPr lang="en-US" sz="1200" baseline="0" dirty="0">
                          <a:latin typeface="Times New Roman" panose="02020603050405020304" pitchFamily="18" charset="0"/>
                          <a:cs typeface="Times New Roman" panose="02020603050405020304" pitchFamily="18" charset="0"/>
                        </a:rPr>
                        <a:t> 975-6049</a:t>
                      </a:r>
                      <a:endParaRPr lang="en-US"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hlinkClick r:id="rId4"/>
                        </a:rPr>
                        <a:t>jae-kark.choi@nist.gov</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88494975"/>
                  </a:ext>
                </a:extLst>
              </a:tr>
              <a:tr h="266956">
                <a:tc>
                  <a:txBody>
                    <a:bodyPr/>
                    <a:lstStyle/>
                    <a:p>
                      <a:r>
                        <a:rPr lang="en-US" sz="1200" dirty="0" err="1">
                          <a:latin typeface="Times New Roman" panose="02020603050405020304" pitchFamily="18" charset="0"/>
                          <a:cs typeface="Times New Roman" panose="02020603050405020304" pitchFamily="18" charset="0"/>
                        </a:rPr>
                        <a:t>Ruoyu</a:t>
                      </a:r>
                      <a:r>
                        <a:rPr lang="en-US" sz="1200" baseline="0" dirty="0">
                          <a:latin typeface="Times New Roman" panose="02020603050405020304" pitchFamily="18" charset="0"/>
                          <a:cs typeface="Times New Roman" panose="02020603050405020304" pitchFamily="18" charset="0"/>
                        </a:rPr>
                        <a:t> Sun</a:t>
                      </a:r>
                      <a:endParaRPr lang="en-US" sz="12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NIST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Boulder,</a:t>
                      </a:r>
                      <a:r>
                        <a:rPr lang="en-US" sz="1200" baseline="0" dirty="0">
                          <a:latin typeface="Times New Roman" panose="02020603050405020304" pitchFamily="18" charset="0"/>
                          <a:cs typeface="Times New Roman" panose="02020603050405020304" pitchFamily="18" charset="0"/>
                        </a:rPr>
                        <a:t> CO, USA</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+1 (303) 497-6698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hlinkClick r:id="rId5"/>
                        </a:rPr>
                        <a:t>ruoyu.sun@nist.gov</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60511855"/>
                  </a:ext>
                </a:extLst>
              </a:tr>
              <a:tr h="2669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dk2"/>
                          </a:solidFill>
                          <a:latin typeface="Times New Roman" panose="02020603050405020304" pitchFamily="18" charset="0"/>
                          <a:cs typeface="Times New Roman" panose="02020603050405020304" pitchFamily="18" charset="0"/>
                          <a:sym typeface="Times New Roman"/>
                        </a:rPr>
                        <a:t>Jian</a:t>
                      </a:r>
                      <a:r>
                        <a:rPr lang="en-US" sz="1200" b="0" baseline="0" dirty="0">
                          <a:solidFill>
                            <a:schemeClr val="dk2"/>
                          </a:solidFill>
                          <a:latin typeface="Times New Roman" panose="02020603050405020304" pitchFamily="18" charset="0"/>
                          <a:cs typeface="Times New Roman" panose="02020603050405020304" pitchFamily="18" charset="0"/>
                          <a:sym typeface="Times New Roman"/>
                        </a:rPr>
                        <a:t> Wang</a:t>
                      </a:r>
                      <a:endParaRPr lang="en-US" sz="1200" b="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NIST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Gaithersburg,</a:t>
                      </a:r>
                      <a:r>
                        <a:rPr lang="en-US" sz="1200" baseline="0" dirty="0">
                          <a:latin typeface="Times New Roman" panose="02020603050405020304" pitchFamily="18" charset="0"/>
                          <a:cs typeface="Times New Roman" panose="02020603050405020304" pitchFamily="18" charset="0"/>
                        </a:rPr>
                        <a:t> MD, USA</a:t>
                      </a:r>
                      <a:endParaRPr lang="en-US"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+1 (301) 975-8012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hlinkClick r:id="rId5"/>
                        </a:rPr>
                        <a:t>jian.wang@nist.gov</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30922730"/>
                  </a:ext>
                </a:extLst>
              </a:tr>
              <a:tr h="266956">
                <a:tc>
                  <a:txBody>
                    <a:bodyPr/>
                    <a:lstStyle/>
                    <a:p>
                      <a:r>
                        <a:rPr lang="en-US" sz="1200" dirty="0">
                          <a:latin typeface="Times New Roman" panose="02020603050405020304" pitchFamily="18" charset="0"/>
                          <a:cs typeface="Times New Roman" panose="02020603050405020304" pitchFamily="18" charset="0"/>
                        </a:rPr>
                        <a:t>Jelena</a:t>
                      </a:r>
                      <a:r>
                        <a:rPr lang="en-US" sz="1200" baseline="0" dirty="0">
                          <a:latin typeface="Times New Roman" panose="02020603050405020304" pitchFamily="18" charset="0"/>
                          <a:cs typeface="Times New Roman" panose="02020603050405020304" pitchFamily="18" charset="0"/>
                        </a:rPr>
                        <a:t> Senic</a:t>
                      </a:r>
                      <a:endParaRPr lang="en-US" sz="12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NIST</a:t>
                      </a:r>
                    </a:p>
                  </a:txBody>
                  <a:tcPr/>
                </a:tc>
                <a:tc>
                  <a:txBody>
                    <a:bodyPr/>
                    <a:lstStyle/>
                    <a:p>
                      <a:r>
                        <a:rPr lang="en-US" sz="1200" dirty="0">
                          <a:latin typeface="Times New Roman" panose="02020603050405020304" pitchFamily="18" charset="0"/>
                          <a:cs typeface="Times New Roman" panose="02020603050405020304" pitchFamily="18" charset="0"/>
                        </a:rPr>
                        <a:t>Boulder,</a:t>
                      </a:r>
                      <a:r>
                        <a:rPr lang="en-US" sz="1200" baseline="0" dirty="0">
                          <a:latin typeface="Times New Roman" panose="02020603050405020304" pitchFamily="18" charset="0"/>
                          <a:cs typeface="Times New Roman" panose="02020603050405020304" pitchFamily="18" charset="0"/>
                        </a:rPr>
                        <a:t> CO, USA</a:t>
                      </a:r>
                      <a:endParaRPr lang="en-US"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+1 (303)</a:t>
                      </a:r>
                      <a:r>
                        <a:rPr lang="en-US" sz="1200" baseline="0" dirty="0">
                          <a:latin typeface="Times New Roman" panose="02020603050405020304" pitchFamily="18" charset="0"/>
                          <a:cs typeface="Times New Roman" panose="02020603050405020304" pitchFamily="18" charset="0"/>
                        </a:rPr>
                        <a:t> 497-6166</a:t>
                      </a:r>
                      <a:endParaRPr lang="en-US"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hlinkClick r:id="rId6"/>
                        </a:rPr>
                        <a:t>jelena.senic@nist.gov</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2672349"/>
                  </a:ext>
                </a:extLst>
              </a:tr>
              <a:tr h="266956">
                <a:tc>
                  <a:txBody>
                    <a:bodyPr/>
                    <a:lstStyle/>
                    <a:p>
                      <a:r>
                        <a:rPr lang="en-US" sz="1200" dirty="0">
                          <a:latin typeface="Times New Roman" panose="02020603050405020304" pitchFamily="18" charset="0"/>
                          <a:cs typeface="Times New Roman" panose="02020603050405020304" pitchFamily="18" charset="0"/>
                        </a:rPr>
                        <a:t>Camillo</a:t>
                      </a:r>
                      <a:r>
                        <a:rPr lang="en-US" sz="1200" baseline="0" dirty="0">
                          <a:latin typeface="Times New Roman" panose="02020603050405020304" pitchFamily="18" charset="0"/>
                          <a:cs typeface="Times New Roman" panose="02020603050405020304" pitchFamily="18" charset="0"/>
                        </a:rPr>
                        <a:t> Gentile</a:t>
                      </a:r>
                      <a:endParaRPr lang="en-US" sz="12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NIST</a:t>
                      </a:r>
                    </a:p>
                  </a:txBody>
                  <a:tcPr/>
                </a:tc>
                <a:tc>
                  <a:txBody>
                    <a:bodyPr/>
                    <a:lstStyle/>
                    <a:p>
                      <a:r>
                        <a:rPr lang="en-US" sz="1200" dirty="0">
                          <a:latin typeface="Times New Roman" panose="02020603050405020304" pitchFamily="18" charset="0"/>
                          <a:cs typeface="Times New Roman" panose="02020603050405020304" pitchFamily="18" charset="0"/>
                        </a:rPr>
                        <a:t>Gaithersburg,</a:t>
                      </a:r>
                      <a:r>
                        <a:rPr lang="en-US" sz="1200" baseline="0" dirty="0">
                          <a:latin typeface="Times New Roman" panose="02020603050405020304" pitchFamily="18" charset="0"/>
                          <a:cs typeface="Times New Roman" panose="02020603050405020304" pitchFamily="18" charset="0"/>
                        </a:rPr>
                        <a:t> MD, USA</a:t>
                      </a:r>
                      <a:endParaRPr lang="en-US"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+1 (301) 975-3685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hlinkClick r:id="rId7"/>
                        </a:rPr>
                        <a:t>camillo.gentile@nist.gov</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57461007"/>
                  </a:ext>
                </a:extLst>
              </a:tr>
              <a:tr h="266956">
                <a:tc>
                  <a:txBody>
                    <a:bodyPr/>
                    <a:lstStyle/>
                    <a:p>
                      <a:r>
                        <a:rPr lang="en-US" sz="1200" dirty="0">
                          <a:latin typeface="Times New Roman" panose="02020603050405020304" pitchFamily="18" charset="0"/>
                          <a:cs typeface="Times New Roman" panose="02020603050405020304" pitchFamily="18" charset="0"/>
                        </a:rPr>
                        <a:t>Yeh Lo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NIST</a:t>
                      </a:r>
                    </a:p>
                  </a:txBody>
                  <a:tcPr/>
                </a:tc>
                <a:tc>
                  <a:txBody>
                    <a:bodyPr/>
                    <a:lstStyle/>
                    <a:p>
                      <a:r>
                        <a:rPr lang="en-US" sz="1200" dirty="0">
                          <a:latin typeface="Times New Roman" panose="02020603050405020304" pitchFamily="18" charset="0"/>
                          <a:cs typeface="Times New Roman" panose="02020603050405020304" pitchFamily="18" charset="0"/>
                        </a:rPr>
                        <a:t>Boulder,</a:t>
                      </a:r>
                      <a:r>
                        <a:rPr lang="en-US" sz="1200" baseline="0" dirty="0">
                          <a:latin typeface="Times New Roman" panose="02020603050405020304" pitchFamily="18" charset="0"/>
                          <a:cs typeface="Times New Roman" panose="02020603050405020304" pitchFamily="18" charset="0"/>
                        </a:rPr>
                        <a:t> CO, USA</a:t>
                      </a:r>
                      <a:endParaRPr lang="en-US" sz="1200" dirty="0">
                        <a:latin typeface="Times New Roman" panose="02020603050405020304" pitchFamily="18" charset="0"/>
                        <a:cs typeface="Times New Roman" panose="02020603050405020304" pitchFamily="18" charset="0"/>
                      </a:endParaRPr>
                    </a:p>
                  </a:txBody>
                  <a:tcPr/>
                </a:tc>
                <a:tc>
                  <a:txBody>
                    <a:bodyPr/>
                    <a:lstStyle/>
                    <a:p>
                      <a:pPr fontAlgn="base"/>
                      <a:r>
                        <a:rPr lang="en-US" sz="1200" dirty="0">
                          <a:effectLst/>
                          <a:latin typeface="Times New Roman" panose="02020603050405020304" pitchFamily="18" charset="0"/>
                          <a:cs typeface="Times New Roman" panose="02020603050405020304" pitchFamily="18" charset="0"/>
                        </a:rPr>
                        <a:t>+1</a:t>
                      </a:r>
                      <a:r>
                        <a:rPr lang="en-US" sz="1200" baseline="0" dirty="0">
                          <a:effectLst/>
                          <a:latin typeface="Times New Roman" panose="02020603050405020304" pitchFamily="18" charset="0"/>
                          <a:cs typeface="Times New Roman" panose="02020603050405020304" pitchFamily="18" charset="0"/>
                        </a:rPr>
                        <a:t> </a:t>
                      </a:r>
                      <a:r>
                        <a:rPr lang="en-US" sz="1200" dirty="0">
                          <a:effectLst/>
                          <a:latin typeface="Times New Roman" panose="02020603050405020304" pitchFamily="18" charset="0"/>
                          <a:cs typeface="Times New Roman" panose="02020603050405020304" pitchFamily="18" charset="0"/>
                        </a:rPr>
                        <a:t>(303) 497-669</a:t>
                      </a:r>
                    </a:p>
                  </a:txBody>
                  <a:tcPr marT="38100" marB="38100"/>
                </a:tc>
                <a:tc>
                  <a:txBody>
                    <a:bodyPr/>
                    <a:lstStyle/>
                    <a:p>
                      <a:r>
                        <a:rPr lang="en-US" sz="1200" u="sng">
                          <a:solidFill>
                            <a:srgbClr val="237BFF"/>
                          </a:solidFill>
                          <a:latin typeface="Times New Roman" panose="02020603050405020304" pitchFamily="18" charset="0"/>
                          <a:cs typeface="Times New Roman" panose="02020603050405020304" pitchFamily="18" charset="0"/>
                        </a:rPr>
                        <a:t>yeh.lo@nist.gov</a:t>
                      </a:r>
                      <a:endParaRPr lang="en-US" sz="1200" u="sng" dirty="0">
                        <a:solidFill>
                          <a:srgbClr val="237BFF"/>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80613606"/>
                  </a:ext>
                </a:extLst>
              </a:tr>
              <a:tr h="2815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latin typeface="Times New Roman" panose="02020603050405020304" pitchFamily="18" charset="0"/>
                          <a:cs typeface="Times New Roman" panose="02020603050405020304" pitchFamily="18" charset="0"/>
                        </a:rPr>
                        <a:t>Kate Remley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NIST</a:t>
                      </a:r>
                    </a:p>
                  </a:txBody>
                  <a:tcPr/>
                </a:tc>
                <a:tc>
                  <a:txBody>
                    <a:bodyPr/>
                    <a:lstStyle/>
                    <a:p>
                      <a:r>
                        <a:rPr lang="en-US" sz="1200" dirty="0">
                          <a:latin typeface="Times New Roman" panose="02020603050405020304" pitchFamily="18" charset="0"/>
                          <a:cs typeface="Times New Roman" panose="02020603050405020304" pitchFamily="18" charset="0"/>
                        </a:rPr>
                        <a:t>Boulder,</a:t>
                      </a:r>
                      <a:r>
                        <a:rPr lang="en-US" sz="1200" baseline="0" dirty="0">
                          <a:latin typeface="Times New Roman" panose="02020603050405020304" pitchFamily="18" charset="0"/>
                          <a:cs typeface="Times New Roman" panose="02020603050405020304" pitchFamily="18" charset="0"/>
                        </a:rPr>
                        <a:t> CO, USA</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+1 (303)</a:t>
                      </a:r>
                      <a:r>
                        <a:rPr lang="en-US" sz="1200" baseline="0" dirty="0">
                          <a:latin typeface="Times New Roman" panose="02020603050405020304" pitchFamily="18" charset="0"/>
                          <a:cs typeface="Times New Roman" panose="02020603050405020304" pitchFamily="18" charset="0"/>
                        </a:rPr>
                        <a:t> 497-3652</a:t>
                      </a:r>
                      <a:endParaRPr lang="en-US"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hlinkClick r:id="rId8"/>
                        </a:rPr>
                        <a:t>kate.remley@nist.gov</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0264605"/>
                  </a:ext>
                </a:extLst>
              </a:tr>
            </a:tbl>
          </a:graphicData>
        </a:graphic>
      </p:graphicFrame>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1714961" y="645286"/>
            <a:ext cx="6433828" cy="484807"/>
          </a:xfrm>
          <a:prstGeom prst="rect">
            <a:avLst/>
          </a:prstGeom>
          <a:noFill/>
          <a:ln>
            <a:noFill/>
          </a:ln>
        </p:spPr>
        <p:txBody>
          <a:bodyPr lIns="92075" tIns="46025" rIns="92075" bIns="46025" anchor="ctr" anchorCtr="0">
            <a:noAutofit/>
          </a:bodyPr>
          <a:lstStyle/>
          <a:p>
            <a:pPr marL="0" marR="0" lvl="0" indent="0" algn="ctr" rtl="0">
              <a:spcBef>
                <a:spcPts val="0"/>
              </a:spcBef>
              <a:spcAft>
                <a:spcPts val="0"/>
              </a:spcAft>
              <a:buSzPct val="25000"/>
              <a:buNone/>
            </a:pPr>
            <a:r>
              <a:rPr lang="en-US" sz="3200" b="1" dirty="0">
                <a:solidFill>
                  <a:schemeClr val="dk2"/>
                </a:solidFill>
                <a:latin typeface="Times New Roman"/>
                <a:ea typeface="Times New Roman"/>
                <a:cs typeface="Times New Roman"/>
                <a:sym typeface="Times New Roman"/>
              </a:rPr>
              <a:t>Classification: </a:t>
            </a:r>
            <a:r>
              <a:rPr lang="en-US" sz="3200" b="1" dirty="0" err="1">
                <a:solidFill>
                  <a:schemeClr val="dk2"/>
                </a:solidFill>
                <a:latin typeface="Times New Roman"/>
                <a:ea typeface="Times New Roman"/>
                <a:cs typeface="Times New Roman"/>
                <a:sym typeface="Times New Roman"/>
              </a:rPr>
              <a:t>Rackside</a:t>
            </a:r>
            <a:r>
              <a:rPr lang="en-US" sz="3200" b="1" dirty="0">
                <a:solidFill>
                  <a:schemeClr val="dk2"/>
                </a:solidFill>
                <a:latin typeface="Times New Roman"/>
                <a:ea typeface="Times New Roman"/>
                <a:cs typeface="Times New Roman"/>
                <a:sym typeface="Times New Roman"/>
              </a:rPr>
              <a:t> Reflection</a:t>
            </a:r>
            <a:endParaRPr lang="en-US" sz="3200" b="1" i="0" u="none" strike="noStrike" cap="none" baseline="0" dirty="0">
              <a:solidFill>
                <a:schemeClr val="dk2"/>
              </a:solidFill>
              <a:latin typeface="Times New Roman"/>
              <a:ea typeface="Times New Roman"/>
              <a:cs typeface="Times New Roman"/>
              <a:sym typeface="Times New Roman"/>
            </a:endParaRPr>
          </a:p>
        </p:txBody>
      </p:sp>
      <p:sp>
        <p:nvSpPr>
          <p:cNvPr id="11" name="Shape 89"/>
          <p:cNvSpPr txBox="1">
            <a:spLocks noGrp="1"/>
          </p:cNvSpPr>
          <p:nvPr>
            <p:ph type="body" idx="1"/>
          </p:nvPr>
        </p:nvSpPr>
        <p:spPr>
          <a:xfrm>
            <a:off x="503506" y="5614339"/>
            <a:ext cx="8230359" cy="426552"/>
          </a:xfrm>
          <a:prstGeom prst="rect">
            <a:avLst/>
          </a:prstGeom>
          <a:noFill/>
          <a:ln>
            <a:noFill/>
          </a:ln>
        </p:spPr>
        <p:txBody>
          <a:bodyPr lIns="92075" tIns="46025" rIns="92075" bIns="46025" anchor="t" anchorCtr="0">
            <a:noAutofit/>
          </a:bodyPr>
          <a:lstStyle/>
          <a:p>
            <a:pPr marL="285750" indent="-285750">
              <a:spcBef>
                <a:spcPts val="0"/>
              </a:spcBef>
              <a:buSzPct val="100000"/>
            </a:pPr>
            <a:r>
              <a:rPr lang="en-US" sz="1100" b="1" dirty="0">
                <a:solidFill>
                  <a:schemeClr val="dk1"/>
                </a:solidFill>
                <a:latin typeface="Times New Roman"/>
                <a:ea typeface="Times New Roman"/>
                <a:cs typeface="Times New Roman"/>
                <a:sym typeface="Times New Roman"/>
              </a:rPr>
              <a:t>Given that the racks are below the TX-RX heights, specular reflections from </a:t>
            </a:r>
            <a:r>
              <a:rPr lang="en-US" sz="1100" b="1" dirty="0" err="1">
                <a:solidFill>
                  <a:schemeClr val="dk1"/>
                </a:solidFill>
                <a:latin typeface="Times New Roman"/>
                <a:ea typeface="Times New Roman"/>
                <a:cs typeface="Times New Roman"/>
                <a:sym typeface="Times New Roman"/>
              </a:rPr>
              <a:t>racksides</a:t>
            </a:r>
            <a:r>
              <a:rPr lang="en-US" sz="1100" b="1" dirty="0">
                <a:solidFill>
                  <a:schemeClr val="dk1"/>
                </a:solidFill>
                <a:latin typeface="Times New Roman"/>
                <a:ea typeface="Times New Roman"/>
                <a:cs typeface="Times New Roman"/>
                <a:sym typeface="Times New Roman"/>
              </a:rPr>
              <a:t> do not exist </a:t>
            </a:r>
          </a:p>
          <a:p>
            <a:pPr marL="285750" indent="-285750">
              <a:spcBef>
                <a:spcPts val="0"/>
              </a:spcBef>
              <a:buSzPct val="100000"/>
            </a:pPr>
            <a:r>
              <a:rPr lang="en-US" sz="1100" b="1" dirty="0">
                <a:solidFill>
                  <a:schemeClr val="dk1"/>
                </a:solidFill>
                <a:latin typeface="Times New Roman"/>
                <a:ea typeface="Times New Roman"/>
                <a:cs typeface="Times New Roman"/>
                <a:sym typeface="Times New Roman"/>
              </a:rPr>
              <a:t>However clusters of diffuse components from </a:t>
            </a:r>
            <a:r>
              <a:rPr lang="en-US" sz="1100" b="1" dirty="0" err="1">
                <a:solidFill>
                  <a:schemeClr val="dk1"/>
                </a:solidFill>
                <a:latin typeface="Times New Roman"/>
                <a:ea typeface="Times New Roman"/>
                <a:cs typeface="Times New Roman"/>
                <a:sym typeface="Times New Roman"/>
              </a:rPr>
              <a:t>racksides</a:t>
            </a:r>
            <a:r>
              <a:rPr lang="en-US" sz="1100" b="1" dirty="0">
                <a:solidFill>
                  <a:schemeClr val="dk1"/>
                </a:solidFill>
                <a:latin typeface="Times New Roman"/>
                <a:ea typeface="Times New Roman"/>
                <a:cs typeface="Times New Roman"/>
                <a:sym typeface="Times New Roman"/>
              </a:rPr>
              <a:t> still detectable, even though the average reflection loss is large (15.9 dB)</a:t>
            </a:r>
          </a:p>
          <a:p>
            <a:pPr marL="285750" indent="-285750">
              <a:spcBef>
                <a:spcPts val="0"/>
              </a:spcBef>
              <a:buSzPct val="100000"/>
            </a:pPr>
            <a:r>
              <a:rPr lang="en-US" sz="1100" b="1" dirty="0">
                <a:solidFill>
                  <a:schemeClr val="dk1"/>
                </a:solidFill>
                <a:latin typeface="Times New Roman"/>
                <a:ea typeface="Times New Roman"/>
                <a:cs typeface="Times New Roman"/>
                <a:sym typeface="Times New Roman"/>
              </a:rPr>
              <a:t>Often there are multiple clusters from the same rack given the complex side profiles (caged door on front side and open back side with dense cabling) and variety of devices inside</a:t>
            </a:r>
          </a:p>
          <a:p>
            <a:pPr marL="285750" indent="-285750">
              <a:spcBef>
                <a:spcPts val="0"/>
              </a:spcBef>
              <a:buSzPct val="100000"/>
            </a:pPr>
            <a:endParaRPr lang="en-US" b="1" dirty="0">
              <a:solidFill>
                <a:schemeClr val="dk1"/>
              </a:solidFill>
              <a:latin typeface="Times New Roman"/>
              <a:ea typeface="Times New Roman"/>
              <a:cs typeface="Times New Roman"/>
              <a:sym typeface="Times New Roman"/>
            </a:endParaRPr>
          </a:p>
          <a:p>
            <a:pPr marL="285750" indent="-285750">
              <a:spcBef>
                <a:spcPts val="0"/>
              </a:spcBef>
              <a:buSzPct val="100000"/>
            </a:pPr>
            <a:endParaRPr lang="en-US" b="1" dirty="0">
              <a:solidFill>
                <a:schemeClr val="dk1"/>
              </a:solidFill>
              <a:latin typeface="Times New Roman"/>
              <a:ea typeface="Times New Roman"/>
              <a:cs typeface="Times New Roman"/>
              <a:sym typeface="Times New Roman"/>
            </a:endParaRPr>
          </a:p>
          <a:p>
            <a:pPr marL="285750" indent="-285750">
              <a:spcBef>
                <a:spcPts val="0"/>
              </a:spcBef>
              <a:buSzPct val="100000"/>
            </a:pPr>
            <a:endParaRPr lang="en-US" b="1" dirty="0">
              <a:solidFill>
                <a:schemeClr val="dk1"/>
              </a:solidFill>
              <a:latin typeface="Times New Roman"/>
              <a:ea typeface="Times New Roman"/>
              <a:cs typeface="Times New Roman"/>
              <a:sym typeface="Times New Roman"/>
            </a:endParaRPr>
          </a:p>
          <a:p>
            <a:pPr marL="285750" indent="-285750">
              <a:spcBef>
                <a:spcPts val="0"/>
              </a:spcBef>
              <a:buSzPct val="100000"/>
            </a:pPr>
            <a:endParaRPr lang="en-US" b="1" dirty="0">
              <a:solidFill>
                <a:schemeClr val="dk1"/>
              </a:solidFill>
              <a:latin typeface="Times New Roman"/>
              <a:ea typeface="Times New Roman"/>
              <a:cs typeface="Times New Roman"/>
              <a:sym typeface="Times New Roman"/>
            </a:endParaRPr>
          </a:p>
          <a:p>
            <a:pPr marL="285750" indent="-285750">
              <a:spcBef>
                <a:spcPts val="0"/>
              </a:spcBef>
              <a:buSzPct val="100000"/>
            </a:pPr>
            <a:endParaRPr lang="en-US" b="1" dirty="0">
              <a:solidFill>
                <a:schemeClr val="dk1"/>
              </a:solidFill>
              <a:latin typeface="Times New Roman"/>
              <a:ea typeface="Times New Roman"/>
              <a:cs typeface="Times New Roman"/>
              <a:sym typeface="Times New Roman"/>
            </a:endParaRPr>
          </a:p>
          <a:p>
            <a:pPr marL="285750" indent="-285750">
              <a:spcBef>
                <a:spcPts val="0"/>
              </a:spcBef>
              <a:buSzPct val="100000"/>
            </a:pPr>
            <a:endParaRPr lang="en-US" b="1" dirty="0">
              <a:solidFill>
                <a:schemeClr val="dk1"/>
              </a:solidFill>
              <a:latin typeface="Times New Roman"/>
              <a:ea typeface="Times New Roman"/>
              <a:cs typeface="Times New Roman"/>
              <a:sym typeface="Times New Roman"/>
            </a:endParaRPr>
          </a:p>
        </p:txBody>
      </p:sp>
      <p:grpSp>
        <p:nvGrpSpPr>
          <p:cNvPr id="186" name="Group 185"/>
          <p:cNvGrpSpPr/>
          <p:nvPr/>
        </p:nvGrpSpPr>
        <p:grpSpPr>
          <a:xfrm>
            <a:off x="721890" y="1352840"/>
            <a:ext cx="3785546" cy="4296956"/>
            <a:chOff x="721890" y="1352840"/>
            <a:chExt cx="3785546" cy="4296956"/>
          </a:xfrm>
        </p:grpSpPr>
        <p:pic>
          <p:nvPicPr>
            <p:cNvPr id="179" name="Picture 178"/>
            <p:cNvPicPr>
              <a:picLocks noChangeAspect="1"/>
            </p:cNvPicPr>
            <p:nvPr/>
          </p:nvPicPr>
          <p:blipFill rotWithShape="1">
            <a:blip r:embed="rId3"/>
            <a:srcRect l="44896"/>
            <a:stretch/>
          </p:blipFill>
          <p:spPr>
            <a:xfrm>
              <a:off x="721890" y="1352840"/>
              <a:ext cx="2457803" cy="3345214"/>
            </a:xfrm>
            <a:prstGeom prst="rect">
              <a:avLst/>
            </a:prstGeom>
            <a:ln w="50800">
              <a:solidFill>
                <a:schemeClr val="bg2"/>
              </a:solidFill>
            </a:ln>
          </p:spPr>
        </p:pic>
        <p:pic>
          <p:nvPicPr>
            <p:cNvPr id="178" name="Picture 177"/>
            <p:cNvPicPr>
              <a:picLocks noChangeAspect="1"/>
            </p:cNvPicPr>
            <p:nvPr/>
          </p:nvPicPr>
          <p:blipFill rotWithShape="1">
            <a:blip r:embed="rId4"/>
            <a:srcRect r="66074"/>
            <a:stretch/>
          </p:blipFill>
          <p:spPr>
            <a:xfrm>
              <a:off x="2982619" y="1682867"/>
              <a:ext cx="1524817" cy="3370872"/>
            </a:xfrm>
            <a:prstGeom prst="rect">
              <a:avLst/>
            </a:prstGeom>
            <a:ln w="50800">
              <a:solidFill>
                <a:schemeClr val="bg2"/>
              </a:solidFill>
            </a:ln>
          </p:spPr>
        </p:pic>
        <p:sp>
          <p:nvSpPr>
            <p:cNvPr id="182" name="Rectangle 181"/>
            <p:cNvSpPr/>
            <p:nvPr/>
          </p:nvSpPr>
          <p:spPr>
            <a:xfrm>
              <a:off x="1196466" y="4789376"/>
              <a:ext cx="1311578" cy="523220"/>
            </a:xfrm>
            <a:prstGeom prst="rect">
              <a:avLst/>
            </a:prstGeom>
          </p:spPr>
          <p:txBody>
            <a:bodyPr wrap="none">
              <a:spAutoFit/>
            </a:bodyPr>
            <a:lstStyle/>
            <a:p>
              <a:pPr algn="ctr"/>
              <a:r>
                <a:rPr lang="en-US" b="1" dirty="0">
                  <a:solidFill>
                    <a:schemeClr val="dk2"/>
                  </a:solidFill>
                  <a:latin typeface="+mj-lt"/>
                  <a:cs typeface="Times New Roman"/>
                  <a:sym typeface="Times New Roman"/>
                </a:rPr>
                <a:t>RACKSIDE </a:t>
              </a:r>
            </a:p>
            <a:p>
              <a:pPr algn="ctr"/>
              <a:r>
                <a:rPr lang="en-US" b="1" dirty="0">
                  <a:solidFill>
                    <a:schemeClr val="dk2"/>
                  </a:solidFill>
                  <a:latin typeface="+mj-lt"/>
                  <a:cs typeface="Times New Roman"/>
                  <a:sym typeface="Times New Roman"/>
                </a:rPr>
                <a:t>FRONT VIEW</a:t>
              </a:r>
              <a:endParaRPr lang="en-US" dirty="0">
                <a:latin typeface="+mj-lt"/>
              </a:endParaRPr>
            </a:p>
          </p:txBody>
        </p:sp>
        <p:sp>
          <p:nvSpPr>
            <p:cNvPr id="183" name="Rectangle 182"/>
            <p:cNvSpPr/>
            <p:nvPr/>
          </p:nvSpPr>
          <p:spPr>
            <a:xfrm>
              <a:off x="3138130" y="5126576"/>
              <a:ext cx="1213794" cy="523220"/>
            </a:xfrm>
            <a:prstGeom prst="rect">
              <a:avLst/>
            </a:prstGeom>
          </p:spPr>
          <p:txBody>
            <a:bodyPr wrap="none">
              <a:spAutoFit/>
            </a:bodyPr>
            <a:lstStyle/>
            <a:p>
              <a:pPr algn="ctr"/>
              <a:r>
                <a:rPr lang="en-US" b="1" dirty="0">
                  <a:solidFill>
                    <a:schemeClr val="dk2"/>
                  </a:solidFill>
                  <a:latin typeface="+mj-lt"/>
                  <a:cs typeface="Times New Roman"/>
                  <a:sym typeface="Times New Roman"/>
                </a:rPr>
                <a:t>RACKSIDE </a:t>
              </a:r>
            </a:p>
            <a:p>
              <a:pPr algn="ctr"/>
              <a:r>
                <a:rPr lang="en-US" b="1" dirty="0">
                  <a:solidFill>
                    <a:schemeClr val="dk2"/>
                  </a:solidFill>
                  <a:latin typeface="+mj-lt"/>
                  <a:cs typeface="Times New Roman"/>
                  <a:sym typeface="Times New Roman"/>
                </a:rPr>
                <a:t>BACK VIEW</a:t>
              </a:r>
              <a:endParaRPr lang="en-US" dirty="0">
                <a:latin typeface="+mj-lt"/>
              </a:endParaRPr>
            </a:p>
          </p:txBody>
        </p:sp>
      </p:grpSp>
      <p:grpSp>
        <p:nvGrpSpPr>
          <p:cNvPr id="185" name="Group 184"/>
          <p:cNvGrpSpPr/>
          <p:nvPr/>
        </p:nvGrpSpPr>
        <p:grpSpPr>
          <a:xfrm>
            <a:off x="5092877" y="1286165"/>
            <a:ext cx="3808687" cy="3955045"/>
            <a:chOff x="4945366" y="1219490"/>
            <a:chExt cx="3808687" cy="3955045"/>
          </a:xfrm>
        </p:grpSpPr>
        <p:grpSp>
          <p:nvGrpSpPr>
            <p:cNvPr id="180" name="Group 179"/>
            <p:cNvGrpSpPr/>
            <p:nvPr/>
          </p:nvGrpSpPr>
          <p:grpSpPr>
            <a:xfrm>
              <a:off x="4945366" y="1219490"/>
              <a:ext cx="3808687" cy="3602619"/>
              <a:chOff x="5072409" y="1378328"/>
              <a:chExt cx="3808687" cy="3602619"/>
            </a:xfrm>
          </p:grpSpPr>
          <p:grpSp>
            <p:nvGrpSpPr>
              <p:cNvPr id="59" name="Group 58"/>
              <p:cNvGrpSpPr/>
              <p:nvPr/>
            </p:nvGrpSpPr>
            <p:grpSpPr>
              <a:xfrm>
                <a:off x="5072409" y="1378328"/>
                <a:ext cx="3808687" cy="3602619"/>
                <a:chOff x="2996928" y="1773850"/>
                <a:chExt cx="3808687" cy="3602619"/>
              </a:xfrm>
            </p:grpSpPr>
            <p:grpSp>
              <p:nvGrpSpPr>
                <p:cNvPr id="60" name="Group 59"/>
                <p:cNvGrpSpPr/>
                <p:nvPr/>
              </p:nvGrpSpPr>
              <p:grpSpPr>
                <a:xfrm>
                  <a:off x="2996928" y="1773850"/>
                  <a:ext cx="3808687" cy="3602619"/>
                  <a:chOff x="4751189" y="1220897"/>
                  <a:chExt cx="3808687" cy="3602619"/>
                </a:xfrm>
              </p:grpSpPr>
              <p:grpSp>
                <p:nvGrpSpPr>
                  <p:cNvPr id="66" name="Group 65"/>
                  <p:cNvGrpSpPr>
                    <a:grpSpLocks noChangeAspect="1"/>
                  </p:cNvGrpSpPr>
                  <p:nvPr/>
                </p:nvGrpSpPr>
                <p:grpSpPr>
                  <a:xfrm>
                    <a:off x="4751189" y="1220897"/>
                    <a:ext cx="3808687" cy="3602619"/>
                    <a:chOff x="4629392" y="1230990"/>
                    <a:chExt cx="3808687" cy="3602619"/>
                  </a:xfrm>
                </p:grpSpPr>
                <p:pic>
                  <p:nvPicPr>
                    <p:cNvPr id="75" name="Picture 74"/>
                    <p:cNvPicPr>
                      <a:picLocks noChangeAspect="1"/>
                    </p:cNvPicPr>
                    <p:nvPr/>
                  </p:nvPicPr>
                  <p:blipFill>
                    <a:blip r:embed="rId5"/>
                    <a:stretch>
                      <a:fillRect/>
                    </a:stretch>
                  </p:blipFill>
                  <p:spPr>
                    <a:xfrm>
                      <a:off x="4629392" y="1230990"/>
                      <a:ext cx="3808687" cy="3602619"/>
                    </a:xfrm>
                    <a:prstGeom prst="rect">
                      <a:avLst/>
                    </a:prstGeom>
                  </p:spPr>
                </p:pic>
                <p:sp>
                  <p:nvSpPr>
                    <p:cNvPr id="76" name="Oval 75"/>
                    <p:cNvSpPr>
                      <a:spLocks noChangeAspect="1"/>
                    </p:cNvSpPr>
                    <p:nvPr/>
                  </p:nvSpPr>
                  <p:spPr>
                    <a:xfrm>
                      <a:off x="6388685" y="1851731"/>
                      <a:ext cx="83651" cy="861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a:spLocks noChangeAspect="1"/>
                    </p:cNvSpPr>
                    <p:nvPr/>
                  </p:nvSpPr>
                  <p:spPr>
                    <a:xfrm>
                      <a:off x="6388686" y="2886254"/>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6388686" y="2752616"/>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a:spLocks noChangeAspect="1"/>
                    </p:cNvSpPr>
                    <p:nvPr/>
                  </p:nvSpPr>
                  <p:spPr>
                    <a:xfrm>
                      <a:off x="6391358" y="2603683"/>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a:spLocks noChangeAspect="1"/>
                    </p:cNvSpPr>
                    <p:nvPr/>
                  </p:nvSpPr>
                  <p:spPr>
                    <a:xfrm>
                      <a:off x="6294276" y="3715535"/>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a:spLocks noChangeAspect="1"/>
                    </p:cNvSpPr>
                    <p:nvPr/>
                  </p:nvSpPr>
                  <p:spPr>
                    <a:xfrm>
                      <a:off x="6305933" y="4004268"/>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a:spLocks noChangeAspect="1"/>
                    </p:cNvSpPr>
                    <p:nvPr/>
                  </p:nvSpPr>
                  <p:spPr>
                    <a:xfrm>
                      <a:off x="7438201" y="2222016"/>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a:spLocks noChangeAspect="1"/>
                    </p:cNvSpPr>
                    <p:nvPr/>
                  </p:nvSpPr>
                  <p:spPr>
                    <a:xfrm>
                      <a:off x="7438200" y="2517503"/>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a:spLocks noChangeAspect="1"/>
                    </p:cNvSpPr>
                    <p:nvPr/>
                  </p:nvSpPr>
                  <p:spPr>
                    <a:xfrm>
                      <a:off x="7192567" y="4111964"/>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p:cNvSpPr txBox="1"/>
                  <p:nvPr/>
                </p:nvSpPr>
                <p:spPr>
                  <a:xfrm>
                    <a:off x="6103802" y="2531697"/>
                    <a:ext cx="409086" cy="507831"/>
                  </a:xfrm>
                  <a:prstGeom prst="rect">
                    <a:avLst/>
                  </a:prstGeom>
                  <a:noFill/>
                </p:spPr>
                <p:txBody>
                  <a:bodyPr wrap="none" rtlCol="0">
                    <a:spAutoFit/>
                  </a:bodyPr>
                  <a:lstStyle/>
                  <a:p>
                    <a:r>
                      <a:rPr lang="en-US" sz="900" b="1" dirty="0">
                        <a:solidFill>
                          <a:srgbClr val="FF0000"/>
                        </a:solidFill>
                      </a:rPr>
                      <a:t>RX1</a:t>
                    </a:r>
                  </a:p>
                  <a:p>
                    <a:r>
                      <a:rPr lang="en-US" sz="900" b="1" dirty="0">
                        <a:solidFill>
                          <a:srgbClr val="FF0000"/>
                        </a:solidFill>
                      </a:rPr>
                      <a:t>RX2</a:t>
                    </a:r>
                  </a:p>
                  <a:p>
                    <a:r>
                      <a:rPr lang="en-US" sz="900" b="1" dirty="0">
                        <a:solidFill>
                          <a:srgbClr val="FF0000"/>
                        </a:solidFill>
                      </a:rPr>
                      <a:t>RX3</a:t>
                    </a:r>
                  </a:p>
                </p:txBody>
              </p:sp>
              <p:sp>
                <p:nvSpPr>
                  <p:cNvPr id="71" name="TextBox 70"/>
                  <p:cNvSpPr txBox="1"/>
                  <p:nvPr/>
                </p:nvSpPr>
                <p:spPr>
                  <a:xfrm>
                    <a:off x="6017745" y="3643407"/>
                    <a:ext cx="409086" cy="507831"/>
                  </a:xfrm>
                  <a:prstGeom prst="rect">
                    <a:avLst/>
                  </a:prstGeom>
                  <a:noFill/>
                </p:spPr>
                <p:txBody>
                  <a:bodyPr wrap="none" rtlCol="0">
                    <a:spAutoFit/>
                  </a:bodyPr>
                  <a:lstStyle/>
                  <a:p>
                    <a:r>
                      <a:rPr lang="en-US" sz="900" b="1" dirty="0">
                        <a:solidFill>
                          <a:srgbClr val="FF0000"/>
                        </a:solidFill>
                      </a:rPr>
                      <a:t>RX4</a:t>
                    </a:r>
                  </a:p>
                  <a:p>
                    <a:endParaRPr lang="en-US" sz="900" b="1" dirty="0">
                      <a:solidFill>
                        <a:srgbClr val="FF0000"/>
                      </a:solidFill>
                    </a:endParaRPr>
                  </a:p>
                  <a:p>
                    <a:r>
                      <a:rPr lang="en-US" sz="900" b="1" dirty="0">
                        <a:solidFill>
                          <a:srgbClr val="FF0000"/>
                        </a:solidFill>
                      </a:rPr>
                      <a:t>RX5</a:t>
                    </a:r>
                  </a:p>
                </p:txBody>
              </p:sp>
              <p:sp>
                <p:nvSpPr>
                  <p:cNvPr id="72" name="TextBox 71"/>
                  <p:cNvSpPr txBox="1"/>
                  <p:nvPr/>
                </p:nvSpPr>
                <p:spPr>
                  <a:xfrm>
                    <a:off x="7660958" y="2162365"/>
                    <a:ext cx="409086" cy="507831"/>
                  </a:xfrm>
                  <a:prstGeom prst="rect">
                    <a:avLst/>
                  </a:prstGeom>
                  <a:noFill/>
                </p:spPr>
                <p:txBody>
                  <a:bodyPr wrap="none" rtlCol="0">
                    <a:spAutoFit/>
                  </a:bodyPr>
                  <a:lstStyle/>
                  <a:p>
                    <a:r>
                      <a:rPr lang="en-US" sz="900" b="1" dirty="0">
                        <a:solidFill>
                          <a:srgbClr val="FF0000"/>
                        </a:solidFill>
                      </a:rPr>
                      <a:t>RX6</a:t>
                    </a:r>
                  </a:p>
                  <a:p>
                    <a:endParaRPr lang="en-US" sz="900" b="1" dirty="0">
                      <a:solidFill>
                        <a:srgbClr val="FF0000"/>
                      </a:solidFill>
                    </a:endParaRPr>
                  </a:p>
                  <a:p>
                    <a:r>
                      <a:rPr lang="en-US" sz="900" b="1" dirty="0">
                        <a:solidFill>
                          <a:srgbClr val="FF0000"/>
                        </a:solidFill>
                      </a:rPr>
                      <a:t>RX7</a:t>
                    </a:r>
                  </a:p>
                </p:txBody>
              </p:sp>
              <p:sp>
                <p:nvSpPr>
                  <p:cNvPr id="73" name="TextBox 72"/>
                  <p:cNvSpPr txBox="1"/>
                  <p:nvPr/>
                </p:nvSpPr>
                <p:spPr>
                  <a:xfrm>
                    <a:off x="7398015" y="4033350"/>
                    <a:ext cx="409086" cy="230832"/>
                  </a:xfrm>
                  <a:prstGeom prst="rect">
                    <a:avLst/>
                  </a:prstGeom>
                  <a:noFill/>
                </p:spPr>
                <p:txBody>
                  <a:bodyPr wrap="none" rtlCol="0">
                    <a:spAutoFit/>
                  </a:bodyPr>
                  <a:lstStyle/>
                  <a:p>
                    <a:r>
                      <a:rPr lang="en-US" sz="900" b="1" dirty="0">
                        <a:solidFill>
                          <a:srgbClr val="FF0000"/>
                        </a:solidFill>
                      </a:rPr>
                      <a:t>RX8</a:t>
                    </a:r>
                  </a:p>
                </p:txBody>
              </p:sp>
              <p:sp>
                <p:nvSpPr>
                  <p:cNvPr id="74" name="TextBox 73"/>
                  <p:cNvSpPr txBox="1"/>
                  <p:nvPr/>
                </p:nvSpPr>
                <p:spPr>
                  <a:xfrm>
                    <a:off x="6146066" y="1769312"/>
                    <a:ext cx="332142" cy="230832"/>
                  </a:xfrm>
                  <a:prstGeom prst="rect">
                    <a:avLst/>
                  </a:prstGeom>
                  <a:noFill/>
                </p:spPr>
                <p:txBody>
                  <a:bodyPr wrap="none" rtlCol="0">
                    <a:spAutoFit/>
                  </a:bodyPr>
                  <a:lstStyle/>
                  <a:p>
                    <a:r>
                      <a:rPr lang="en-US" sz="900" b="1" dirty="0">
                        <a:solidFill>
                          <a:srgbClr val="00B050"/>
                        </a:solidFill>
                      </a:rPr>
                      <a:t>TX</a:t>
                    </a:r>
                  </a:p>
                </p:txBody>
              </p:sp>
            </p:grpSp>
            <p:sp>
              <p:nvSpPr>
                <p:cNvPr id="61" name="TextBox 60"/>
                <p:cNvSpPr txBox="1"/>
                <p:nvPr/>
              </p:nvSpPr>
              <p:spPr>
                <a:xfrm>
                  <a:off x="4263485" y="3517358"/>
                  <a:ext cx="154996" cy="115294"/>
                </a:xfrm>
                <a:prstGeom prst="rect">
                  <a:avLst/>
                </a:prstGeom>
                <a:solidFill>
                  <a:srgbClr val="0070C0"/>
                </a:solidFill>
                <a:ln>
                  <a:solidFill>
                    <a:srgbClr val="0070C0"/>
                  </a:solidFill>
                </a:ln>
              </p:spPr>
              <p:txBody>
                <a:bodyPr wrap="square" rtlCol="0">
                  <a:spAutoFit/>
                </a:bodyPr>
                <a:lstStyle/>
                <a:p>
                  <a:endParaRPr lang="en-US" dirty="0"/>
                </a:p>
              </p:txBody>
            </p:sp>
            <p:sp>
              <p:nvSpPr>
                <p:cNvPr id="64" name="TextBox 63"/>
                <p:cNvSpPr txBox="1"/>
                <p:nvPr/>
              </p:nvSpPr>
              <p:spPr>
                <a:xfrm>
                  <a:off x="5422773" y="3521386"/>
                  <a:ext cx="154996" cy="115294"/>
                </a:xfrm>
                <a:prstGeom prst="rect">
                  <a:avLst/>
                </a:prstGeom>
                <a:solidFill>
                  <a:srgbClr val="0070C0"/>
                </a:solidFill>
                <a:ln>
                  <a:solidFill>
                    <a:srgbClr val="0070C0"/>
                  </a:solidFill>
                </a:ln>
              </p:spPr>
              <p:txBody>
                <a:bodyPr wrap="square" rtlCol="0">
                  <a:spAutoFit/>
                </a:bodyPr>
                <a:lstStyle/>
                <a:p>
                  <a:endParaRPr lang="en-US" dirty="0"/>
                </a:p>
              </p:txBody>
            </p:sp>
          </p:grpSp>
          <p:cxnSp>
            <p:nvCxnSpPr>
              <p:cNvPr id="92" name="Straight Connector 91"/>
              <p:cNvCxnSpPr/>
              <p:nvPr/>
            </p:nvCxnSpPr>
            <p:spPr>
              <a:xfrm flipH="1" flipV="1">
                <a:off x="6901332" y="2067269"/>
                <a:ext cx="318619" cy="47645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82" idx="7"/>
              </p:cNvCxnSpPr>
              <p:nvPr/>
            </p:nvCxnSpPr>
            <p:spPr>
              <a:xfrm flipV="1">
                <a:off x="6905776" y="2536943"/>
                <a:ext cx="324305" cy="226699"/>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endCxn id="76" idx="5"/>
              </p:cNvCxnSpPr>
              <p:nvPr/>
            </p:nvCxnSpPr>
            <p:spPr>
              <a:xfrm flipH="1" flipV="1">
                <a:off x="6903103" y="2072628"/>
                <a:ext cx="584575" cy="47422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81" idx="7"/>
              </p:cNvCxnSpPr>
              <p:nvPr/>
            </p:nvCxnSpPr>
            <p:spPr>
              <a:xfrm flipV="1">
                <a:off x="6903104" y="2539651"/>
                <a:ext cx="589242" cy="37292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flipV="1">
                <a:off x="6898659" y="2069493"/>
                <a:ext cx="326979" cy="382906"/>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82" idx="7"/>
              </p:cNvCxnSpPr>
              <p:nvPr/>
            </p:nvCxnSpPr>
            <p:spPr>
              <a:xfrm flipV="1">
                <a:off x="6905776" y="2448712"/>
                <a:ext cx="324305" cy="31493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76" idx="3"/>
              </p:cNvCxnSpPr>
              <p:nvPr/>
            </p:nvCxnSpPr>
            <p:spPr>
              <a:xfrm flipV="1">
                <a:off x="6072225" y="2072628"/>
                <a:ext cx="771727" cy="96096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84" idx="1"/>
              </p:cNvCxnSpPr>
              <p:nvPr/>
            </p:nvCxnSpPr>
            <p:spPr>
              <a:xfrm>
                <a:off x="6072225" y="3033592"/>
                <a:ext cx="677318" cy="84190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84" name="Rectangle 183"/>
            <p:cNvSpPr/>
            <p:nvPr/>
          </p:nvSpPr>
          <p:spPr>
            <a:xfrm>
              <a:off x="6147263" y="4866758"/>
              <a:ext cx="1361278" cy="307777"/>
            </a:xfrm>
            <a:prstGeom prst="rect">
              <a:avLst/>
            </a:prstGeom>
          </p:spPr>
          <p:txBody>
            <a:bodyPr wrap="square">
              <a:spAutoFit/>
            </a:bodyPr>
            <a:lstStyle/>
            <a:p>
              <a:pPr algn="ctr"/>
              <a:r>
                <a:rPr lang="en-US" b="1" dirty="0">
                  <a:solidFill>
                    <a:schemeClr val="dk2"/>
                  </a:solidFill>
                  <a:cs typeface="Times New Roman"/>
                  <a:sym typeface="Times New Roman"/>
                </a:rPr>
                <a:t>FLOOR PLAN</a:t>
              </a:r>
              <a:endParaRPr lang="en-US" dirty="0"/>
            </a:p>
          </p:txBody>
        </p:sp>
      </p:grpSp>
    </p:spTree>
    <p:extLst>
      <p:ext uri="{BB962C8B-B14F-4D97-AF65-F5344CB8AC3E}">
        <p14:creationId xmlns:p14="http://schemas.microsoft.com/office/powerpoint/2010/main" val="1997600777"/>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710053" y="659236"/>
            <a:ext cx="7772400" cy="609600"/>
          </a:xfrm>
          <a:prstGeom prst="rect">
            <a:avLst/>
          </a:prstGeom>
          <a:noFill/>
          <a:ln>
            <a:noFill/>
          </a:ln>
        </p:spPr>
        <p:txBody>
          <a:bodyPr lIns="92075" tIns="46025" rIns="92075" bIns="46025" anchor="ctr" anchorCtr="0">
            <a:noAutofit/>
          </a:bodyPr>
          <a:lstStyle/>
          <a:p>
            <a:pPr marL="0" marR="0" lvl="0" indent="0" algn="ctr" rtl="0">
              <a:spcBef>
                <a:spcPts val="0"/>
              </a:spcBef>
              <a:spcAft>
                <a:spcPts val="0"/>
              </a:spcAft>
              <a:buSzPct val="25000"/>
              <a:buNone/>
            </a:pPr>
            <a:r>
              <a:rPr lang="en-US" sz="3200" b="1" dirty="0">
                <a:solidFill>
                  <a:schemeClr val="dk2"/>
                </a:solidFill>
                <a:latin typeface="Times New Roman"/>
                <a:ea typeface="Times New Roman"/>
                <a:cs typeface="Times New Roman"/>
                <a:sym typeface="Times New Roman"/>
              </a:rPr>
              <a:t>Reduction of QD* Cluster Parameters</a:t>
            </a:r>
            <a:endParaRPr lang="en-US" sz="3200" b="1" i="0" u="none" strike="noStrike" cap="none" baseline="0" dirty="0">
              <a:solidFill>
                <a:schemeClr val="dk2"/>
              </a:solidFill>
              <a:latin typeface="Times New Roman"/>
              <a:ea typeface="Times New Roman"/>
              <a:cs typeface="Times New Roman"/>
              <a:sym typeface="Times New Roman"/>
            </a:endParaRPr>
          </a:p>
        </p:txBody>
      </p:sp>
      <p:cxnSp>
        <p:nvCxnSpPr>
          <p:cNvPr id="4" name="Straight Connector 3"/>
          <p:cNvCxnSpPr/>
          <p:nvPr/>
        </p:nvCxnSpPr>
        <p:spPr>
          <a:xfrm>
            <a:off x="1007826" y="1308879"/>
            <a:ext cx="0" cy="220147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369038" y="2278447"/>
            <a:ext cx="826384" cy="235339"/>
          </a:xfrm>
          <a:prstGeom prst="rect">
            <a:avLst/>
          </a:prstGeom>
          <a:noFill/>
        </p:spPr>
        <p:txBody>
          <a:bodyPr wrap="none" rtlCol="0">
            <a:spAutoFit/>
          </a:bodyPr>
          <a:lstStyle/>
          <a:p>
            <a:r>
              <a:rPr lang="en-US" dirty="0"/>
              <a:t>Power (dB)</a:t>
            </a:r>
          </a:p>
        </p:txBody>
      </p:sp>
      <p:sp>
        <p:nvSpPr>
          <p:cNvPr id="35" name="TextBox 34"/>
          <p:cNvSpPr txBox="1"/>
          <p:nvPr/>
        </p:nvSpPr>
        <p:spPr>
          <a:xfrm>
            <a:off x="2089713" y="3913234"/>
            <a:ext cx="741808" cy="235339"/>
          </a:xfrm>
          <a:prstGeom prst="rect">
            <a:avLst/>
          </a:prstGeom>
          <a:noFill/>
        </p:spPr>
        <p:txBody>
          <a:bodyPr wrap="none" rtlCol="0">
            <a:spAutoFit/>
          </a:bodyPr>
          <a:lstStyle/>
          <a:p>
            <a:r>
              <a:rPr lang="en-US" dirty="0"/>
              <a:t>delay (ns)</a:t>
            </a:r>
          </a:p>
        </p:txBody>
      </p:sp>
      <p:cxnSp>
        <p:nvCxnSpPr>
          <p:cNvPr id="14" name="Straight Connector 13"/>
          <p:cNvCxnSpPr/>
          <p:nvPr/>
        </p:nvCxnSpPr>
        <p:spPr>
          <a:xfrm>
            <a:off x="2178038" y="1308879"/>
            <a:ext cx="0" cy="221409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335574" y="2378174"/>
            <a:ext cx="0" cy="11443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831521" y="2940847"/>
            <a:ext cx="2575" cy="59174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2957252" y="2670083"/>
            <a:ext cx="11064" cy="85178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3156153" y="2578074"/>
            <a:ext cx="4648" cy="93817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93542" y="3237120"/>
            <a:ext cx="0" cy="27278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110358" y="3163018"/>
            <a:ext cx="2312" cy="34733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91574" y="3339025"/>
            <a:ext cx="0" cy="1831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1001596" y="3510352"/>
            <a:ext cx="3640831" cy="1179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78" idx="1"/>
          </p:cNvCxnSpPr>
          <p:nvPr/>
        </p:nvCxnSpPr>
        <p:spPr>
          <a:xfrm flipH="1" flipV="1">
            <a:off x="2335580" y="1505138"/>
            <a:ext cx="515579" cy="737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2851159" y="1189342"/>
            <a:ext cx="994183" cy="646331"/>
          </a:xfrm>
          <a:prstGeom prst="rect">
            <a:avLst/>
          </a:prstGeom>
          <a:noFill/>
        </p:spPr>
        <p:txBody>
          <a:bodyPr wrap="none" rtlCol="0">
            <a:spAutoFit/>
          </a:bodyPr>
          <a:lstStyle/>
          <a:p>
            <a:pPr algn="ctr"/>
            <a:r>
              <a:rPr lang="en-US" sz="1200" dirty="0">
                <a:solidFill>
                  <a:srgbClr val="C00000"/>
                </a:solidFill>
              </a:rPr>
              <a:t>cursor</a:t>
            </a:r>
          </a:p>
          <a:p>
            <a:pPr algn="ctr"/>
            <a:r>
              <a:rPr lang="en-US" sz="1200" dirty="0">
                <a:solidFill>
                  <a:srgbClr val="C00000"/>
                </a:solidFill>
              </a:rPr>
              <a:t>(dominant</a:t>
            </a:r>
          </a:p>
          <a:p>
            <a:pPr algn="ctr"/>
            <a:r>
              <a:rPr lang="en-US" sz="1200" dirty="0">
                <a:solidFill>
                  <a:srgbClr val="C00000"/>
                </a:solidFill>
              </a:rPr>
              <a:t>component)</a:t>
            </a:r>
            <a:endParaRPr lang="en-US" dirty="0">
              <a:solidFill>
                <a:srgbClr val="C00000"/>
              </a:solidFill>
            </a:endParaRPr>
          </a:p>
        </p:txBody>
      </p:sp>
      <p:sp>
        <p:nvSpPr>
          <p:cNvPr id="79" name="TextBox 78"/>
          <p:cNvSpPr txBox="1"/>
          <p:nvPr/>
        </p:nvSpPr>
        <p:spPr>
          <a:xfrm>
            <a:off x="3756958" y="2188698"/>
            <a:ext cx="1019830" cy="461665"/>
          </a:xfrm>
          <a:prstGeom prst="rect">
            <a:avLst/>
          </a:prstGeom>
          <a:noFill/>
        </p:spPr>
        <p:txBody>
          <a:bodyPr wrap="none" rtlCol="0">
            <a:spAutoFit/>
          </a:bodyPr>
          <a:lstStyle/>
          <a:p>
            <a:pPr algn="ctr"/>
            <a:r>
              <a:rPr lang="en-US" sz="1200" dirty="0">
                <a:solidFill>
                  <a:srgbClr val="0070C0"/>
                </a:solidFill>
              </a:rPr>
              <a:t>diffuse </a:t>
            </a:r>
          </a:p>
          <a:p>
            <a:pPr algn="ctr"/>
            <a:r>
              <a:rPr lang="en-US" sz="1200" dirty="0">
                <a:solidFill>
                  <a:srgbClr val="0070C0"/>
                </a:solidFill>
              </a:rPr>
              <a:t>components</a:t>
            </a:r>
          </a:p>
        </p:txBody>
      </p:sp>
      <p:cxnSp>
        <p:nvCxnSpPr>
          <p:cNvPr id="80" name="Straight Arrow Connector 79"/>
          <p:cNvCxnSpPr/>
          <p:nvPr/>
        </p:nvCxnSpPr>
        <p:spPr>
          <a:xfrm flipH="1">
            <a:off x="3836528" y="2690527"/>
            <a:ext cx="49072" cy="398927"/>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2331799" y="3017733"/>
            <a:ext cx="491097" cy="290570"/>
            <a:chOff x="1895745" y="3369603"/>
            <a:chExt cx="491097" cy="290570"/>
          </a:xfrm>
        </p:grpSpPr>
        <p:cxnSp>
          <p:nvCxnSpPr>
            <p:cNvPr id="82" name="Straight Arrow Connector 81"/>
            <p:cNvCxnSpPr/>
            <p:nvPr/>
          </p:nvCxnSpPr>
          <p:spPr>
            <a:xfrm flipH="1">
              <a:off x="1895745" y="3660173"/>
              <a:ext cx="491097"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TextBox 85"/>
                <p:cNvSpPr txBox="1"/>
                <p:nvPr/>
              </p:nvSpPr>
              <p:spPr>
                <a:xfrm>
                  <a:off x="1926651" y="3369603"/>
                  <a:ext cx="396056" cy="2353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a:ea typeface="Cambria Math"/>
                          </a:rPr>
                          <m:t>1/</m:t>
                        </m:r>
                        <m:r>
                          <a:rPr lang="en-US" i="1" smtClean="0">
                            <a:latin typeface="Cambria Math"/>
                            <a:ea typeface="Cambria Math"/>
                          </a:rPr>
                          <m:t>𝜆</m:t>
                        </m:r>
                      </m:oMath>
                    </m:oMathPara>
                  </a14:m>
                  <a:endParaRPr lang="en-US" dirty="0"/>
                </a:p>
              </p:txBody>
            </p:sp>
          </mc:Choice>
          <mc:Fallback xmlns="">
            <p:sp>
              <p:nvSpPr>
                <p:cNvPr id="86" name="TextBox 85"/>
                <p:cNvSpPr txBox="1">
                  <a:spLocks noRot="1" noChangeAspect="1" noMove="1" noResize="1" noEditPoints="1" noAdjustHandles="1" noChangeArrowheads="1" noChangeShapeType="1" noTextEdit="1"/>
                </p:cNvSpPr>
                <p:nvPr/>
              </p:nvSpPr>
              <p:spPr>
                <a:xfrm>
                  <a:off x="1926651" y="3369603"/>
                  <a:ext cx="396056" cy="235339"/>
                </a:xfrm>
                <a:prstGeom prst="rect">
                  <a:avLst/>
                </a:prstGeom>
                <a:blipFill>
                  <a:blip r:embed="rId3"/>
                  <a:stretch>
                    <a:fillRect r="-7692" b="-41026"/>
                  </a:stretch>
                </a:blipFill>
              </p:spPr>
              <p:txBody>
                <a:bodyPr/>
                <a:lstStyle/>
                <a:p>
                  <a:r>
                    <a:rPr lang="en-US">
                      <a:noFill/>
                    </a:rPr>
                    <a:t> </a:t>
                  </a:r>
                </a:p>
              </p:txBody>
            </p:sp>
          </mc:Fallback>
        </mc:AlternateContent>
      </p:grpSp>
      <p:grpSp>
        <p:nvGrpSpPr>
          <p:cNvPr id="5" name="Group 4"/>
          <p:cNvGrpSpPr/>
          <p:nvPr/>
        </p:nvGrpSpPr>
        <p:grpSpPr>
          <a:xfrm>
            <a:off x="3176807" y="2907261"/>
            <a:ext cx="369188" cy="383136"/>
            <a:chOff x="1926684" y="2538033"/>
            <a:chExt cx="369188" cy="383136"/>
          </a:xfrm>
        </p:grpSpPr>
        <mc:AlternateContent xmlns:mc="http://schemas.openxmlformats.org/markup-compatibility/2006" xmlns:a14="http://schemas.microsoft.com/office/drawing/2010/main">
          <mc:Choice Requires="a14">
            <p:sp>
              <p:nvSpPr>
                <p:cNvPr id="63" name="TextBox 62"/>
                <p:cNvSpPr txBox="1"/>
                <p:nvPr/>
              </p:nvSpPr>
              <p:spPr>
                <a:xfrm>
                  <a:off x="1926684" y="2685830"/>
                  <a:ext cx="369188" cy="235339"/>
                </a:xfrm>
                <a:prstGeom prst="rect">
                  <a:avLst/>
                </a:prstGeom>
                <a:noFill/>
              </p:spPr>
              <p:txBody>
                <a:bodyPr wrap="none" rtlCol="0">
                  <a:spAutoFit/>
                </a:bodyPr>
                <a:lstStyle/>
                <a:p>
                  <a:r>
                    <a:rPr lang="en-US" dirty="0"/>
                    <a:t>1/</a:t>
                  </a:r>
                  <a14:m>
                    <m:oMath xmlns:m="http://schemas.openxmlformats.org/officeDocument/2006/math">
                      <m:r>
                        <a:rPr lang="en-US" i="1" smtClean="0">
                          <a:latin typeface="Cambria Math"/>
                          <a:ea typeface="Cambria Math"/>
                        </a:rPr>
                        <m:t>𝛾</m:t>
                      </m:r>
                    </m:oMath>
                  </a14:m>
                  <a:r>
                    <a:rPr lang="en-US" dirty="0"/>
                    <a:t> </a:t>
                  </a:r>
                </a:p>
              </p:txBody>
            </p:sp>
          </mc:Choice>
          <mc:Fallback xmlns="">
            <p:sp>
              <p:nvSpPr>
                <p:cNvPr id="63" name="TextBox 62"/>
                <p:cNvSpPr txBox="1">
                  <a:spLocks noRot="1" noChangeAspect="1" noMove="1" noResize="1" noEditPoints="1" noAdjustHandles="1" noChangeArrowheads="1" noChangeShapeType="1" noTextEdit="1"/>
                </p:cNvSpPr>
                <p:nvPr/>
              </p:nvSpPr>
              <p:spPr>
                <a:xfrm>
                  <a:off x="1926684" y="2685830"/>
                  <a:ext cx="369188" cy="235339"/>
                </a:xfrm>
                <a:prstGeom prst="rect">
                  <a:avLst/>
                </a:prstGeom>
                <a:blipFill>
                  <a:blip r:embed="rId4"/>
                  <a:stretch>
                    <a:fillRect l="-4918" t="-5128" r="-6557" b="-56410"/>
                  </a:stretch>
                </a:blipFill>
              </p:spPr>
              <p:txBody>
                <a:bodyPr/>
                <a:lstStyle/>
                <a:p>
                  <a:r>
                    <a:rPr lang="en-US">
                      <a:noFill/>
                    </a:rPr>
                    <a:t> </a:t>
                  </a:r>
                </a:p>
              </p:txBody>
            </p:sp>
          </mc:Fallback>
        </mc:AlternateContent>
        <p:cxnSp>
          <p:nvCxnSpPr>
            <p:cNvPr id="75" name="Straight Connector 74"/>
            <p:cNvCxnSpPr/>
            <p:nvPr/>
          </p:nvCxnSpPr>
          <p:spPr>
            <a:xfrm>
              <a:off x="2030638" y="2538033"/>
              <a:ext cx="4662" cy="1690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45324" y="2704021"/>
              <a:ext cx="249010" cy="30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6" name="Straight Connector 55"/>
          <p:cNvCxnSpPr/>
          <p:nvPr/>
        </p:nvCxnSpPr>
        <p:spPr>
          <a:xfrm>
            <a:off x="2178038" y="2393963"/>
            <a:ext cx="2446433" cy="113253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259118" y="2510310"/>
            <a:ext cx="534424" cy="67764"/>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070951" y="2677979"/>
            <a:ext cx="42653" cy="437891"/>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p:cNvSpPr txBox="1"/>
              <p:nvPr/>
            </p:nvSpPr>
            <p:spPr>
              <a:xfrm>
                <a:off x="4966112" y="4483998"/>
                <a:ext cx="3677610" cy="483722"/>
              </a:xfrm>
              <a:prstGeom prst="rect">
                <a:avLst/>
              </a:prstGeom>
              <a:noFill/>
            </p:spPr>
            <p:txBody>
              <a:bodyPr wrap="none" rtlCol="0">
                <a:spAutoFit/>
              </a:bodyPr>
              <a:lstStyle/>
              <a:p>
                <a:r>
                  <a:rPr lang="en-US" sz="1100" dirty="0"/>
                  <a:t>K-factor  = </a:t>
                </a:r>
                <a14:m>
                  <m:oMath xmlns:m="http://schemas.openxmlformats.org/officeDocument/2006/math">
                    <m:f>
                      <m:fPr>
                        <m:ctrlPr>
                          <a:rPr lang="en-US" sz="1600" i="1" smtClean="0">
                            <a:latin typeface="Cambria Math" panose="02040503050406030204" pitchFamily="18" charset="0"/>
                          </a:rPr>
                        </m:ctrlPr>
                      </m:fPr>
                      <m:num>
                        <m:r>
                          <m:rPr>
                            <m:sty m:val="p"/>
                          </m:rPr>
                          <a:rPr lang="en-US" sz="1600" b="0" i="0" smtClean="0">
                            <a:solidFill>
                              <a:srgbClr val="C00000"/>
                            </a:solidFill>
                            <a:latin typeface="Cambria Math" panose="02040503050406030204" pitchFamily="18" charset="0"/>
                          </a:rPr>
                          <m:t>dominant</m:t>
                        </m:r>
                        <m:r>
                          <a:rPr lang="en-US" sz="1600" b="0" i="0" smtClean="0">
                            <a:solidFill>
                              <a:srgbClr val="C00000"/>
                            </a:solidFill>
                            <a:latin typeface="Cambria Math"/>
                          </a:rPr>
                          <m:t> </m:t>
                        </m:r>
                        <m:r>
                          <m:rPr>
                            <m:sty m:val="p"/>
                          </m:rPr>
                          <a:rPr lang="en-US" sz="1600" b="0" i="0" smtClean="0">
                            <a:solidFill>
                              <a:srgbClr val="C00000"/>
                            </a:solidFill>
                            <a:latin typeface="Cambria Math"/>
                          </a:rPr>
                          <m:t>power</m:t>
                        </m:r>
                      </m:num>
                      <m:den>
                        <m:r>
                          <a:rPr lang="en-US" sz="1600" b="0" i="0" smtClean="0">
                            <a:solidFill>
                              <a:schemeClr val="accent2"/>
                            </a:solidFill>
                            <a:latin typeface="Cambria Math"/>
                          </a:rPr>
                          <m:t> </m:t>
                        </m:r>
                        <m:r>
                          <m:rPr>
                            <m:sty m:val="p"/>
                          </m:rPr>
                          <a:rPr lang="en-US" sz="1600" b="0" i="0" smtClean="0">
                            <a:solidFill>
                              <a:srgbClr val="0070C0"/>
                            </a:solidFill>
                            <a:latin typeface="Cambria Math" panose="02040503050406030204" pitchFamily="18" charset="0"/>
                          </a:rPr>
                          <m:t>pre</m:t>
                        </m:r>
                        <m:r>
                          <a:rPr lang="en-US" sz="1600" b="0" i="0" smtClean="0">
                            <a:solidFill>
                              <a:srgbClr val="0070C0"/>
                            </a:solidFill>
                            <a:latin typeface="Cambria Math" panose="02040503050406030204" pitchFamily="18" charset="0"/>
                          </a:rPr>
                          <m:t>− /</m:t>
                        </m:r>
                        <m:r>
                          <m:rPr>
                            <m:sty m:val="p"/>
                          </m:rPr>
                          <a:rPr lang="en-US" sz="1600" b="0" i="0" smtClean="0">
                            <a:solidFill>
                              <a:srgbClr val="0070C0"/>
                            </a:solidFill>
                            <a:latin typeface="Cambria Math" panose="02040503050406030204" pitchFamily="18" charset="0"/>
                          </a:rPr>
                          <m:t>post</m:t>
                        </m:r>
                        <m:r>
                          <a:rPr lang="en-US" sz="1600" b="0" i="0" smtClean="0">
                            <a:solidFill>
                              <a:srgbClr val="0070C0"/>
                            </a:solidFill>
                            <a:latin typeface="Cambria Math" panose="02040503050406030204" pitchFamily="18" charset="0"/>
                          </a:rPr>
                          <m:t>−</m:t>
                        </m:r>
                        <m:r>
                          <m:rPr>
                            <m:sty m:val="p"/>
                          </m:rPr>
                          <a:rPr lang="en-US" sz="1600" b="0" i="0" smtClean="0">
                            <a:solidFill>
                              <a:srgbClr val="0070C0"/>
                            </a:solidFill>
                            <a:latin typeface="Cambria Math" panose="02040503050406030204" pitchFamily="18" charset="0"/>
                          </a:rPr>
                          <m:t>cursor</m:t>
                        </m:r>
                        <m:r>
                          <a:rPr lang="en-US" sz="1600" b="0" i="0" smtClean="0">
                            <a:solidFill>
                              <a:srgbClr val="0070C0"/>
                            </a:solidFill>
                            <a:latin typeface="Cambria Math" panose="02040503050406030204" pitchFamily="18" charset="0"/>
                          </a:rPr>
                          <m:t> </m:t>
                        </m:r>
                        <m:r>
                          <m:rPr>
                            <m:sty m:val="p"/>
                          </m:rPr>
                          <a:rPr lang="en-US" sz="1600" b="0" i="0" smtClean="0">
                            <a:solidFill>
                              <a:srgbClr val="0070C0"/>
                            </a:solidFill>
                            <a:latin typeface="Cambria Math" panose="02040503050406030204" pitchFamily="18" charset="0"/>
                          </a:rPr>
                          <m:t>total</m:t>
                        </m:r>
                        <m:r>
                          <a:rPr lang="en-US" sz="1600" b="0" i="0" smtClean="0">
                            <a:solidFill>
                              <a:srgbClr val="0070C0"/>
                            </a:solidFill>
                            <a:latin typeface="Cambria Math" panose="02040503050406030204" pitchFamily="18" charset="0"/>
                          </a:rPr>
                          <m:t> </m:t>
                        </m:r>
                        <m:r>
                          <m:rPr>
                            <m:sty m:val="p"/>
                          </m:rPr>
                          <a:rPr lang="en-US" sz="1600" b="0" i="0" smtClean="0">
                            <a:solidFill>
                              <a:srgbClr val="0070C0"/>
                            </a:solidFill>
                            <a:latin typeface="Cambria Math" panose="02040503050406030204" pitchFamily="18" charset="0"/>
                          </a:rPr>
                          <m:t>diffuse</m:t>
                        </m:r>
                        <m:r>
                          <a:rPr lang="en-US" sz="1600" b="0" i="0" smtClean="0">
                            <a:solidFill>
                              <a:srgbClr val="0070C0"/>
                            </a:solidFill>
                            <a:latin typeface="Cambria Math" panose="02040503050406030204" pitchFamily="18" charset="0"/>
                          </a:rPr>
                          <m:t> </m:t>
                        </m:r>
                        <m:r>
                          <m:rPr>
                            <m:sty m:val="p"/>
                          </m:rPr>
                          <a:rPr lang="en-US" sz="1600" b="0" i="0" smtClean="0">
                            <a:solidFill>
                              <a:srgbClr val="0070C0"/>
                            </a:solidFill>
                            <a:latin typeface="Cambria Math" panose="02040503050406030204" pitchFamily="18" charset="0"/>
                          </a:rPr>
                          <m:t>power</m:t>
                        </m:r>
                      </m:den>
                    </m:f>
                  </m:oMath>
                </a14:m>
                <a:endParaRPr 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4966112" y="4483998"/>
                <a:ext cx="3677610" cy="483722"/>
              </a:xfrm>
              <a:prstGeom prst="rect">
                <a:avLst/>
              </a:prstGeom>
              <a:blipFill>
                <a:blip r:embed="rId5"/>
                <a:stretch>
                  <a:fillRect b="-5063"/>
                </a:stretch>
              </a:blipFill>
            </p:spPr>
            <p:txBody>
              <a:bodyPr/>
              <a:lstStyle/>
              <a:p>
                <a:r>
                  <a:rPr lang="en-US">
                    <a:noFill/>
                  </a:rPr>
                  <a:t> </a:t>
                </a:r>
              </a:p>
            </p:txBody>
          </p:sp>
        </mc:Fallback>
      </mc:AlternateContent>
      <p:grpSp>
        <p:nvGrpSpPr>
          <p:cNvPr id="16" name="Group 15"/>
          <p:cNvGrpSpPr/>
          <p:nvPr/>
        </p:nvGrpSpPr>
        <p:grpSpPr>
          <a:xfrm>
            <a:off x="5038238" y="1350904"/>
            <a:ext cx="3234089" cy="2553676"/>
            <a:chOff x="5101023" y="1596132"/>
            <a:chExt cx="3234089" cy="2553676"/>
          </a:xfrm>
        </p:grpSpPr>
        <p:grpSp>
          <p:nvGrpSpPr>
            <p:cNvPr id="33" name="Group 32"/>
            <p:cNvGrpSpPr>
              <a:grpSpLocks noChangeAspect="1"/>
            </p:cNvGrpSpPr>
            <p:nvPr/>
          </p:nvGrpSpPr>
          <p:grpSpPr>
            <a:xfrm>
              <a:off x="5101023" y="1596132"/>
              <a:ext cx="3234089" cy="2553676"/>
              <a:chOff x="2410743" y="2373791"/>
              <a:chExt cx="4229543" cy="3339699"/>
            </a:xfrm>
          </p:grpSpPr>
          <p:cxnSp>
            <p:nvCxnSpPr>
              <p:cNvPr id="34" name="Straight Connector 33"/>
              <p:cNvCxnSpPr/>
              <p:nvPr/>
            </p:nvCxnSpPr>
            <p:spPr>
              <a:xfrm>
                <a:off x="2906486" y="2373791"/>
                <a:ext cx="0" cy="289560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6200000">
                <a:off x="2024258" y="3647448"/>
                <a:ext cx="1080746" cy="307776"/>
              </a:xfrm>
              <a:prstGeom prst="rect">
                <a:avLst/>
              </a:prstGeom>
              <a:noFill/>
            </p:spPr>
            <p:txBody>
              <a:bodyPr wrap="none" rtlCol="0">
                <a:spAutoFit/>
              </a:bodyPr>
              <a:lstStyle/>
              <a:p>
                <a:r>
                  <a:rPr lang="en-US" dirty="0"/>
                  <a:t>Power (dB)</a:t>
                </a:r>
              </a:p>
            </p:txBody>
          </p:sp>
          <p:sp>
            <p:nvSpPr>
              <p:cNvPr id="37" name="TextBox 36"/>
              <p:cNvSpPr txBox="1"/>
              <p:nvPr/>
            </p:nvSpPr>
            <p:spPr>
              <a:xfrm>
                <a:off x="4320321" y="5310979"/>
                <a:ext cx="1516123" cy="402511"/>
              </a:xfrm>
              <a:prstGeom prst="rect">
                <a:avLst/>
              </a:prstGeom>
              <a:noFill/>
            </p:spPr>
            <p:txBody>
              <a:bodyPr wrap="none" rtlCol="0">
                <a:spAutoFit/>
              </a:bodyPr>
              <a:lstStyle/>
              <a:p>
                <a:r>
                  <a:rPr lang="en-US" dirty="0"/>
                  <a:t>Angle (deg.)</a:t>
                </a:r>
              </a:p>
            </p:txBody>
          </p:sp>
          <p:cxnSp>
            <p:nvCxnSpPr>
              <p:cNvPr id="38" name="Straight Connector 37"/>
              <p:cNvCxnSpPr/>
              <p:nvPr/>
            </p:nvCxnSpPr>
            <p:spPr>
              <a:xfrm>
                <a:off x="4897026" y="2373791"/>
                <a:ext cx="0" cy="28956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672573" y="3312939"/>
                <a:ext cx="0" cy="195645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086907" y="3641292"/>
                <a:ext cx="0" cy="162620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523344" y="4160456"/>
                <a:ext cx="0" cy="111880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320321" y="4013389"/>
                <a:ext cx="0" cy="128181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385599" y="4291165"/>
                <a:ext cx="0" cy="97822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660695" y="4599039"/>
                <a:ext cx="0" cy="6802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036096" y="5008562"/>
                <a:ext cx="0" cy="23948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2906486" y="5269392"/>
                <a:ext cx="37338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70" name="Straight Arrow Connector 69"/>
            <p:cNvCxnSpPr/>
            <p:nvPr/>
          </p:nvCxnSpPr>
          <p:spPr>
            <a:xfrm flipH="1">
              <a:off x="6609530" y="2157130"/>
              <a:ext cx="766195" cy="500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011772" y="1799526"/>
              <a:ext cx="1180131" cy="307777"/>
            </a:xfrm>
            <a:prstGeom prst="rect">
              <a:avLst/>
            </a:prstGeom>
            <a:noFill/>
          </p:spPr>
          <p:txBody>
            <a:bodyPr wrap="none" rtlCol="0">
              <a:spAutoFit/>
            </a:bodyPr>
            <a:lstStyle/>
            <a:p>
              <a:r>
                <a:rPr lang="en-US" dirty="0"/>
                <a:t>RMS spread</a:t>
              </a:r>
            </a:p>
          </p:txBody>
        </p:sp>
      </p:grpSp>
      <p:grpSp>
        <p:nvGrpSpPr>
          <p:cNvPr id="15" name="Group 14"/>
          <p:cNvGrpSpPr/>
          <p:nvPr/>
        </p:nvGrpSpPr>
        <p:grpSpPr>
          <a:xfrm>
            <a:off x="6030994" y="5523090"/>
            <a:ext cx="1967100" cy="595680"/>
            <a:chOff x="6159731" y="5456850"/>
            <a:chExt cx="1967100" cy="595680"/>
          </a:xfrm>
        </p:grpSpPr>
        <p:cxnSp>
          <p:nvCxnSpPr>
            <p:cNvPr id="72" name="Straight Connector 71"/>
            <p:cNvCxnSpPr/>
            <p:nvPr/>
          </p:nvCxnSpPr>
          <p:spPr>
            <a:xfrm flipH="1" flipV="1">
              <a:off x="6159731" y="5757134"/>
              <a:ext cx="1534202" cy="6673"/>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6498166" y="5763807"/>
              <a:ext cx="407047" cy="288723"/>
            </a:xfrm>
            <a:prstGeom prst="straightConnector1">
              <a:avLst/>
            </a:prstGeom>
            <a:ln>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6905213" y="5763807"/>
              <a:ext cx="338436" cy="28872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6260614" y="5456850"/>
              <a:ext cx="1866217" cy="307777"/>
            </a:xfrm>
            <a:prstGeom prst="rect">
              <a:avLst/>
            </a:prstGeom>
            <a:noFill/>
          </p:spPr>
          <p:txBody>
            <a:bodyPr wrap="none" rtlCol="0">
              <a:spAutoFit/>
            </a:bodyPr>
            <a:lstStyle/>
            <a:p>
              <a:r>
                <a:rPr lang="en-US" dirty="0"/>
                <a:t>Cursor reflection loss</a:t>
              </a:r>
            </a:p>
          </p:txBody>
        </p:sp>
      </p:grpSp>
      <mc:AlternateContent xmlns:mc="http://schemas.openxmlformats.org/markup-compatibility/2006" xmlns:a14="http://schemas.microsoft.com/office/drawing/2010/main">
        <mc:Choice Requires="a14">
          <p:sp>
            <p:nvSpPr>
              <p:cNvPr id="83" name="Shape 89"/>
              <p:cNvSpPr txBox="1">
                <a:spLocks/>
              </p:cNvSpPr>
              <p:nvPr/>
            </p:nvSpPr>
            <p:spPr>
              <a:xfrm>
                <a:off x="930792" y="4525584"/>
                <a:ext cx="3875951" cy="1131015"/>
              </a:xfrm>
              <a:prstGeom prst="rect">
                <a:avLst/>
              </a:prstGeom>
              <a:noFill/>
              <a:ln>
                <a:noFill/>
              </a:ln>
            </p:spPr>
            <p:txBody>
              <a:bodyPr lIns="92075" tIns="46025" rIns="92075" bIns="46025" anchor="t" anchorCtr="0">
                <a:noAutofit/>
              </a:bodyPr>
              <a:lstStyle>
                <a:defPPr marR="0" algn="l" rtl="0">
                  <a:lnSpc>
                    <a:spcPct val="100000"/>
                  </a:lnSpc>
                  <a:spcBef>
                    <a:spcPts val="0"/>
                  </a:spcBef>
                  <a:spcAft>
                    <a:spcPts val="0"/>
                  </a:spcAft>
                </a:defPPr>
                <a:lvl1pPr marL="342900" marR="0" indent="-190500" algn="l" rtl="0">
                  <a:lnSpc>
                    <a:spcPct val="100000"/>
                  </a:lnSpc>
                  <a:spcBef>
                    <a:spcPts val="48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40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2pPr>
                <a:lvl3pPr marL="1085850" marR="0" indent="-120650" algn="l" rtl="0">
                  <a:lnSpc>
                    <a:spcPct val="100000"/>
                  </a:lnSpc>
                  <a:spcBef>
                    <a:spcPts val="36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3pPr>
                <a:lvl4pPr marL="14287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4pPr>
                <a:lvl5pPr marL="17716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5pPr>
                <a:lvl6pPr marL="22288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6pPr>
                <a:lvl7pPr marL="26860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7pPr>
                <a:lvl8pPr marL="31432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8pPr>
                <a:lvl9pPr marL="36004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9pPr>
              </a:lstStyle>
              <a:p>
                <a:pPr indent="-342900">
                  <a:spcBef>
                    <a:spcPts val="0"/>
                  </a:spcBef>
                  <a:buSzPct val="100000"/>
                  <a:buFont typeface="+mj-lt"/>
                  <a:buAutoNum type="arabicPeriod"/>
                </a:pPr>
                <a:r>
                  <a:rPr lang="en-US" sz="1200" b="1" dirty="0" err="1">
                    <a:solidFill>
                      <a:schemeClr val="tx1"/>
                    </a:solidFill>
                    <a:latin typeface="Times New Roman"/>
                    <a:ea typeface="Times New Roman"/>
                    <a:cs typeface="Times New Roman"/>
                    <a:sym typeface="Times New Roman"/>
                  </a:rPr>
                  <a:t>Ricean</a:t>
                </a:r>
                <a:r>
                  <a:rPr lang="en-US" sz="1200" b="1" dirty="0">
                    <a:solidFill>
                      <a:schemeClr val="tx1"/>
                    </a:solidFill>
                    <a:latin typeface="Times New Roman"/>
                    <a:ea typeface="Times New Roman"/>
                    <a:cs typeface="Times New Roman"/>
                    <a:sym typeface="Times New Roman"/>
                  </a:rPr>
                  <a:t> K-factor (pre- / post-cursor) </a:t>
                </a:r>
              </a:p>
              <a:p>
                <a:pPr indent="-342900">
                  <a:spcBef>
                    <a:spcPts val="0"/>
                  </a:spcBef>
                  <a:buSzPct val="100000"/>
                  <a:buFont typeface="+mj-lt"/>
                  <a:buAutoNum type="arabicPeriod"/>
                </a:pPr>
                <a:r>
                  <a:rPr lang="en-US" sz="1200" b="1" dirty="0">
                    <a:solidFill>
                      <a:schemeClr val="dk2"/>
                    </a:solidFill>
                    <a:latin typeface="Times New Roman"/>
                    <a:ea typeface="Times New Roman"/>
                    <a:cs typeface="Times New Roman"/>
                    <a:sym typeface="Times New Roman"/>
                  </a:rPr>
                  <a:t>Power-delay decay constant (</a:t>
                </a:r>
                <a14:m>
                  <m:oMath xmlns:m="http://schemas.openxmlformats.org/officeDocument/2006/math">
                    <m:r>
                      <a:rPr lang="en-US" sz="1200" b="1" i="1">
                        <a:solidFill>
                          <a:schemeClr val="dk2"/>
                        </a:solidFill>
                        <a:latin typeface="Cambria Math"/>
                        <a:ea typeface="Cambria Math"/>
                        <a:cs typeface="Times New Roman"/>
                        <a:sym typeface="Times New Roman"/>
                      </a:rPr>
                      <m:t>𝜸</m:t>
                    </m:r>
                  </m:oMath>
                </a14:m>
                <a:r>
                  <a:rPr lang="en-US" sz="1200" b="1" dirty="0">
                    <a:solidFill>
                      <a:schemeClr val="dk2"/>
                    </a:solidFill>
                    <a:latin typeface="Times New Roman"/>
                    <a:ea typeface="Times New Roman"/>
                    <a:cs typeface="Times New Roman"/>
                    <a:sym typeface="Times New Roman"/>
                  </a:rPr>
                  <a:t>) (pre- / post-cursor)</a:t>
                </a:r>
              </a:p>
              <a:p>
                <a:pPr indent="-342900">
                  <a:spcBef>
                    <a:spcPts val="0"/>
                  </a:spcBef>
                  <a:buSzPct val="100000"/>
                  <a:buFont typeface="+mj-lt"/>
                  <a:buAutoNum type="arabicPeriod"/>
                </a:pPr>
                <a:r>
                  <a:rPr lang="en-US" sz="1200" b="1" dirty="0">
                    <a:latin typeface="Times New Roman" panose="02020603050405020304" pitchFamily="18" charset="0"/>
                    <a:cs typeface="Times New Roman" panose="02020603050405020304" pitchFamily="18" charset="0"/>
                  </a:rPr>
                  <a:t>Intra-cluster arrival rate (</a:t>
                </a:r>
                <a:r>
                  <a:rPr lang="el-GR" sz="1200" b="1" dirty="0">
                    <a:latin typeface="Times New Roman" panose="02020603050405020304" pitchFamily="18" charset="0"/>
                    <a:cs typeface="Times New Roman" panose="02020603050405020304" pitchFamily="18" charset="0"/>
                  </a:rPr>
                  <a:t>λ</a:t>
                </a:r>
                <a:r>
                  <a:rPr lang="en-US" sz="1200" b="1" dirty="0">
                    <a:latin typeface="Times New Roman" panose="02020603050405020304" pitchFamily="18" charset="0"/>
                    <a:cs typeface="Times New Roman" panose="02020603050405020304" pitchFamily="18" charset="0"/>
                  </a:rPr>
                  <a:t>) (pre- / post-cursor)</a:t>
                </a:r>
                <a:endParaRPr lang="en-US" sz="1200" b="1" dirty="0">
                  <a:solidFill>
                    <a:schemeClr val="dk2"/>
                  </a:solidFill>
                  <a:latin typeface="Times New Roman"/>
                  <a:ea typeface="Times New Roman"/>
                  <a:cs typeface="Times New Roman"/>
                  <a:sym typeface="Times New Roman"/>
                </a:endParaRPr>
              </a:p>
              <a:p>
                <a:pPr indent="-342900">
                  <a:spcBef>
                    <a:spcPts val="0"/>
                  </a:spcBef>
                  <a:buSzPct val="100000"/>
                  <a:buFont typeface="+mj-lt"/>
                  <a:buAutoNum type="arabicPeriod"/>
                </a:pPr>
                <a:r>
                  <a:rPr lang="en-US" sz="1200" b="1" dirty="0">
                    <a:solidFill>
                      <a:schemeClr val="dk2"/>
                    </a:solidFill>
                    <a:latin typeface="Times New Roman"/>
                    <a:ea typeface="Times New Roman"/>
                    <a:cs typeface="Times New Roman"/>
                    <a:sym typeface="Times New Roman"/>
                  </a:rPr>
                  <a:t>RMS angle spread (AZ / EL x </a:t>
                </a:r>
                <a:r>
                  <a:rPr lang="en-US" sz="1200" b="1" dirty="0" err="1">
                    <a:solidFill>
                      <a:schemeClr val="dk2"/>
                    </a:solidFill>
                    <a:latin typeface="Times New Roman"/>
                    <a:ea typeface="Times New Roman"/>
                    <a:cs typeface="Times New Roman"/>
                    <a:sym typeface="Times New Roman"/>
                  </a:rPr>
                  <a:t>AoA</a:t>
                </a:r>
                <a:r>
                  <a:rPr lang="en-US" sz="1200" b="1" dirty="0">
                    <a:solidFill>
                      <a:schemeClr val="dk2"/>
                    </a:solidFill>
                    <a:latin typeface="Times New Roman"/>
                    <a:ea typeface="Times New Roman"/>
                    <a:cs typeface="Times New Roman"/>
                    <a:sym typeface="Times New Roman"/>
                  </a:rPr>
                  <a:t> / </a:t>
                </a:r>
                <a:r>
                  <a:rPr lang="en-US" sz="1200" b="1" dirty="0" err="1">
                    <a:solidFill>
                      <a:schemeClr val="dk2"/>
                    </a:solidFill>
                    <a:latin typeface="Times New Roman"/>
                    <a:ea typeface="Times New Roman"/>
                    <a:cs typeface="Times New Roman"/>
                    <a:sym typeface="Times New Roman"/>
                  </a:rPr>
                  <a:t>AoD</a:t>
                </a:r>
                <a:r>
                  <a:rPr lang="en-US" sz="1200" b="1" dirty="0">
                    <a:solidFill>
                      <a:schemeClr val="dk2"/>
                    </a:solidFill>
                    <a:latin typeface="Times New Roman"/>
                    <a:ea typeface="Times New Roman"/>
                    <a:cs typeface="Times New Roman"/>
                    <a:sym typeface="Times New Roman"/>
                  </a:rPr>
                  <a:t>)</a:t>
                </a:r>
              </a:p>
              <a:p>
                <a:pPr indent="-342900">
                  <a:spcBef>
                    <a:spcPts val="0"/>
                  </a:spcBef>
                  <a:buSzPct val="100000"/>
                  <a:buFont typeface="+mj-lt"/>
                  <a:buAutoNum type="arabicPeriod"/>
                </a:pPr>
                <a:r>
                  <a:rPr lang="en-US" sz="1200" b="1" dirty="0">
                    <a:solidFill>
                      <a:schemeClr val="dk2"/>
                    </a:solidFill>
                    <a:latin typeface="Times New Roman"/>
                    <a:ea typeface="Times New Roman"/>
                    <a:cs typeface="Times New Roman"/>
                    <a:sym typeface="Times New Roman"/>
                  </a:rPr>
                  <a:t>Reflection loss</a:t>
                </a:r>
              </a:p>
              <a:p>
                <a:pPr indent="-342900">
                  <a:spcBef>
                    <a:spcPts val="0"/>
                  </a:spcBef>
                  <a:buSzPct val="100000"/>
                  <a:buFont typeface="+mj-lt"/>
                  <a:buAutoNum type="arabicPeriod"/>
                </a:pPr>
                <a:endParaRPr lang="en-US" sz="1600" b="1" dirty="0">
                  <a:solidFill>
                    <a:schemeClr val="dk2"/>
                  </a:solidFill>
                  <a:latin typeface="Times New Roman"/>
                  <a:ea typeface="Times New Roman"/>
                  <a:cs typeface="Times New Roman"/>
                  <a:sym typeface="Times New Roman"/>
                </a:endParaRPr>
              </a:p>
              <a:p>
                <a:pPr indent="-342900">
                  <a:spcBef>
                    <a:spcPts val="0"/>
                  </a:spcBef>
                  <a:buSzPct val="100000"/>
                  <a:buFont typeface="+mj-lt"/>
                  <a:buAutoNum type="arabicPeriod"/>
                </a:pPr>
                <a:endParaRPr lang="en-US" sz="1600" b="1" dirty="0">
                  <a:solidFill>
                    <a:schemeClr val="tx1"/>
                  </a:solidFill>
                  <a:latin typeface="Times New Roman"/>
                  <a:ea typeface="Times New Roman"/>
                  <a:cs typeface="Times New Roman"/>
                  <a:sym typeface="Times New Roman"/>
                </a:endParaRPr>
              </a:p>
              <a:p>
                <a:pPr indent="-342900">
                  <a:spcBef>
                    <a:spcPts val="0"/>
                  </a:spcBef>
                  <a:buSzPct val="100000"/>
                  <a:buFont typeface="+mj-lt"/>
                  <a:buAutoNum type="arabicPeriod"/>
                </a:pPr>
                <a:endParaRPr lang="en-US" sz="1600" b="1" dirty="0">
                  <a:solidFill>
                    <a:schemeClr val="tx1"/>
                  </a:solidFill>
                  <a:latin typeface="Times New Roman"/>
                  <a:ea typeface="Times New Roman"/>
                  <a:cs typeface="Times New Roman"/>
                  <a:sym typeface="Times New Roman"/>
                </a:endParaRPr>
              </a:p>
              <a:p>
                <a:pPr indent="-342900">
                  <a:spcBef>
                    <a:spcPts val="0"/>
                  </a:spcBef>
                  <a:buSzPct val="100000"/>
                  <a:buFont typeface="+mj-lt"/>
                  <a:buAutoNum type="arabicPeriod"/>
                </a:pPr>
                <a:endParaRPr lang="en-US" sz="1800" b="1" dirty="0">
                  <a:solidFill>
                    <a:schemeClr val="tx1"/>
                  </a:solidFill>
                  <a:latin typeface="Times New Roman"/>
                  <a:ea typeface="Times New Roman"/>
                  <a:cs typeface="Times New Roman"/>
                  <a:sym typeface="Times New Roman"/>
                </a:endParaRPr>
              </a:p>
              <a:p>
                <a:pPr marL="137160" indent="-137160">
                  <a:spcBef>
                    <a:spcPts val="0"/>
                  </a:spcBef>
                  <a:buSzPct val="100000"/>
                  <a:buFont typeface="Arial" panose="020B0604020202020204" pitchFamily="34" charset="0"/>
                  <a:buChar char="•"/>
                </a:pPr>
                <a:endParaRPr lang="en-US" sz="1600" b="1" dirty="0">
                  <a:solidFill>
                    <a:schemeClr val="tx1"/>
                  </a:solidFill>
                  <a:latin typeface="Times New Roman"/>
                  <a:ea typeface="Times New Roman"/>
                  <a:cs typeface="Times New Roman"/>
                  <a:sym typeface="Times New Roman"/>
                </a:endParaRPr>
              </a:p>
              <a:p>
                <a:pPr marL="137160" lvl="3" indent="-137160">
                  <a:spcBef>
                    <a:spcPts val="0"/>
                  </a:spcBef>
                  <a:buSzPct val="100000"/>
                  <a:buFont typeface="Arial" panose="020B0604020202020204" pitchFamily="34" charset="0"/>
                  <a:buChar char="•"/>
                </a:pPr>
                <a:endParaRPr lang="en-US" b="1" dirty="0">
                  <a:solidFill>
                    <a:schemeClr val="tx1"/>
                  </a:solidFill>
                  <a:latin typeface="Times New Roman" panose="02020603050405020304" pitchFamily="18" charset="0"/>
                  <a:ea typeface="Times New Roman"/>
                  <a:cs typeface="Times New Roman" panose="02020603050405020304" pitchFamily="18" charset="0"/>
                  <a:sym typeface="Times New Roman"/>
                </a:endParaRPr>
              </a:p>
              <a:p>
                <a:pPr marL="137160" indent="-137160">
                  <a:spcBef>
                    <a:spcPts val="0"/>
                  </a:spcBef>
                  <a:buSzPct val="100000"/>
                  <a:buFont typeface="Arial" panose="020B0604020202020204" pitchFamily="34" charset="0"/>
                  <a:buChar char="•"/>
                </a:pPr>
                <a:endParaRPr lang="en-US" sz="1600" b="1" dirty="0">
                  <a:solidFill>
                    <a:schemeClr val="tx1"/>
                  </a:solidFill>
                  <a:latin typeface="Times New Roman"/>
                  <a:ea typeface="Times New Roman"/>
                  <a:cs typeface="Times New Roman"/>
                  <a:sym typeface="Times New Roman"/>
                </a:endParaRPr>
              </a:p>
            </p:txBody>
          </p:sp>
        </mc:Choice>
        <mc:Fallback xmlns="">
          <p:sp>
            <p:nvSpPr>
              <p:cNvPr id="83" name="Shape 89"/>
              <p:cNvSpPr txBox="1">
                <a:spLocks noRot="1" noChangeAspect="1" noMove="1" noResize="1" noEditPoints="1" noAdjustHandles="1" noChangeArrowheads="1" noChangeShapeType="1" noTextEdit="1"/>
              </p:cNvSpPr>
              <p:nvPr/>
            </p:nvSpPr>
            <p:spPr>
              <a:xfrm>
                <a:off x="930792" y="4525584"/>
                <a:ext cx="3875951" cy="1131015"/>
              </a:xfrm>
              <a:prstGeom prst="rect">
                <a:avLst/>
              </a:prstGeom>
              <a:blipFill>
                <a:blip r:embed="rId6"/>
                <a:stretch>
                  <a:fillRect/>
                </a:stretch>
              </a:blipFill>
              <a:ln>
                <a:noFill/>
              </a:ln>
            </p:spPr>
            <p:txBody>
              <a:bodyPr/>
              <a:lstStyle/>
              <a:p>
                <a:r>
                  <a:rPr lang="en-US">
                    <a:noFill/>
                  </a:rPr>
                  <a:t> </a:t>
                </a:r>
              </a:p>
            </p:txBody>
          </p:sp>
        </mc:Fallback>
      </mc:AlternateContent>
      <p:cxnSp>
        <p:nvCxnSpPr>
          <p:cNvPr id="84" name="Straight Connector 83"/>
          <p:cNvCxnSpPr/>
          <p:nvPr/>
        </p:nvCxnSpPr>
        <p:spPr>
          <a:xfrm>
            <a:off x="4829695" y="1268836"/>
            <a:ext cx="16625" cy="4990648"/>
          </a:xfrm>
          <a:prstGeom prst="line">
            <a:avLst/>
          </a:prstGeom>
          <a:ln w="28575">
            <a:solidFill>
              <a:srgbClr val="7E2F8E"/>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954221" y="4256116"/>
            <a:ext cx="7383444" cy="8313"/>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4846320" y="5303520"/>
            <a:ext cx="3491345" cy="1"/>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55" name="Shape 89"/>
          <p:cNvSpPr txBox="1">
            <a:spLocks/>
          </p:cNvSpPr>
          <p:nvPr/>
        </p:nvSpPr>
        <p:spPr>
          <a:xfrm>
            <a:off x="591488" y="5841040"/>
            <a:ext cx="3710526" cy="485016"/>
          </a:xfrm>
          <a:prstGeom prst="rect">
            <a:avLst/>
          </a:prstGeom>
          <a:noFill/>
          <a:ln>
            <a:noFill/>
          </a:ln>
        </p:spPr>
        <p:txBody>
          <a:bodyPr lIns="92075" tIns="46025" rIns="92075" bIns="46025" anchor="t" anchorCtr="0">
            <a:noAutofit/>
          </a:bodyPr>
          <a:lstStyle>
            <a:defPPr marR="0" algn="l" rtl="0">
              <a:lnSpc>
                <a:spcPct val="100000"/>
              </a:lnSpc>
              <a:spcBef>
                <a:spcPts val="0"/>
              </a:spcBef>
              <a:spcAft>
                <a:spcPts val="0"/>
              </a:spcAft>
            </a:defPPr>
            <a:lvl1pPr marL="342900" marR="0" indent="-190500" algn="l" rtl="0">
              <a:lnSpc>
                <a:spcPct val="100000"/>
              </a:lnSpc>
              <a:spcBef>
                <a:spcPts val="48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40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2pPr>
            <a:lvl3pPr marL="1085850" marR="0" indent="-120650" algn="l" rtl="0">
              <a:lnSpc>
                <a:spcPct val="100000"/>
              </a:lnSpc>
              <a:spcBef>
                <a:spcPts val="36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3pPr>
            <a:lvl4pPr marL="14287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4pPr>
            <a:lvl5pPr marL="17716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5pPr>
            <a:lvl6pPr marL="22288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6pPr>
            <a:lvl7pPr marL="26860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7pPr>
            <a:lvl8pPr marL="31432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8pPr>
            <a:lvl9pPr marL="36004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9pPr>
          </a:lstStyle>
          <a:p>
            <a:pPr indent="-342900">
              <a:spcBef>
                <a:spcPts val="0"/>
              </a:spcBef>
              <a:buSzPct val="25000"/>
              <a:buNone/>
            </a:pPr>
            <a:r>
              <a:rPr lang="en-US" sz="1000" dirty="0">
                <a:solidFill>
                  <a:schemeClr val="dk1"/>
                </a:solidFill>
                <a:latin typeface="Times New Roman"/>
                <a:ea typeface="Times New Roman"/>
                <a:cs typeface="Times New Roman"/>
                <a:sym typeface="Times New Roman"/>
              </a:rPr>
              <a:t>*“Quasi-deterministic Approach to </a:t>
            </a:r>
            <a:r>
              <a:rPr lang="en-US" sz="1000" dirty="0" err="1">
                <a:solidFill>
                  <a:schemeClr val="dk1"/>
                </a:solidFill>
                <a:latin typeface="Times New Roman"/>
                <a:ea typeface="Times New Roman"/>
                <a:cs typeface="Times New Roman"/>
                <a:sym typeface="Times New Roman"/>
              </a:rPr>
              <a:t>mmWave</a:t>
            </a:r>
            <a:r>
              <a:rPr lang="en-US" sz="1000" dirty="0">
                <a:solidFill>
                  <a:schemeClr val="dk1"/>
                </a:solidFill>
                <a:latin typeface="Times New Roman"/>
                <a:ea typeface="Times New Roman"/>
                <a:cs typeface="Times New Roman"/>
                <a:sym typeface="Times New Roman"/>
              </a:rPr>
              <a:t> Channel Modeling in Non-stationary Environment,” </a:t>
            </a:r>
            <a:r>
              <a:rPr lang="en-US" sz="1000" dirty="0" err="1">
                <a:solidFill>
                  <a:schemeClr val="dk1"/>
                </a:solidFill>
                <a:latin typeface="Times New Roman"/>
                <a:ea typeface="Times New Roman"/>
                <a:cs typeface="Times New Roman"/>
                <a:sym typeface="Times New Roman"/>
              </a:rPr>
              <a:t>Maltsev</a:t>
            </a:r>
            <a:r>
              <a:rPr lang="en-US" sz="1000" dirty="0">
                <a:solidFill>
                  <a:schemeClr val="dk1"/>
                </a:solidFill>
                <a:latin typeface="Times New Roman"/>
                <a:ea typeface="Times New Roman"/>
                <a:cs typeface="Times New Roman"/>
                <a:sym typeface="Times New Roman"/>
              </a:rPr>
              <a:t>, Pudeyev, </a:t>
            </a:r>
            <a:r>
              <a:rPr lang="en-US" sz="1000" dirty="0" err="1">
                <a:solidFill>
                  <a:schemeClr val="dk1"/>
                </a:solidFill>
                <a:latin typeface="Times New Roman"/>
                <a:ea typeface="Times New Roman"/>
                <a:cs typeface="Times New Roman"/>
                <a:sym typeface="Times New Roman"/>
              </a:rPr>
              <a:t>Karls</a:t>
            </a:r>
            <a:r>
              <a:rPr lang="en-US" sz="1000" dirty="0">
                <a:solidFill>
                  <a:schemeClr val="dk1"/>
                </a:solidFill>
                <a:latin typeface="Times New Roman"/>
                <a:ea typeface="Times New Roman"/>
                <a:cs typeface="Times New Roman"/>
                <a:sym typeface="Times New Roman"/>
              </a:rPr>
              <a:t>,</a:t>
            </a:r>
          </a:p>
          <a:p>
            <a:pPr indent="-342900">
              <a:spcBef>
                <a:spcPts val="0"/>
              </a:spcBef>
              <a:buSzPct val="25000"/>
              <a:buNone/>
            </a:pPr>
            <a:r>
              <a:rPr lang="en-US" sz="1000" dirty="0" err="1">
                <a:solidFill>
                  <a:schemeClr val="dk1"/>
                </a:solidFill>
                <a:latin typeface="Times New Roman"/>
                <a:ea typeface="Times New Roman"/>
                <a:cs typeface="Times New Roman"/>
                <a:sym typeface="Times New Roman"/>
              </a:rPr>
              <a:t>Bolotin</a:t>
            </a:r>
            <a:r>
              <a:rPr lang="en-US" sz="1000" dirty="0">
                <a:solidFill>
                  <a:schemeClr val="dk1"/>
                </a:solidFill>
                <a:latin typeface="Times New Roman"/>
                <a:ea typeface="Times New Roman"/>
                <a:cs typeface="Times New Roman"/>
                <a:sym typeface="Times New Roman"/>
              </a:rPr>
              <a:t>, </a:t>
            </a:r>
            <a:r>
              <a:rPr lang="en-US" sz="1000" dirty="0" err="1">
                <a:solidFill>
                  <a:schemeClr val="dk1"/>
                </a:solidFill>
                <a:latin typeface="Times New Roman"/>
                <a:ea typeface="Times New Roman"/>
                <a:cs typeface="Times New Roman"/>
                <a:sym typeface="Times New Roman"/>
              </a:rPr>
              <a:t>Morozov</a:t>
            </a:r>
            <a:r>
              <a:rPr lang="en-US" sz="1000" dirty="0">
                <a:solidFill>
                  <a:schemeClr val="dk1"/>
                </a:solidFill>
                <a:latin typeface="Times New Roman"/>
                <a:ea typeface="Times New Roman"/>
                <a:cs typeface="Times New Roman"/>
                <a:sym typeface="Times New Roman"/>
              </a:rPr>
              <a:t>, </a:t>
            </a:r>
            <a:r>
              <a:rPr lang="de-DE" sz="1000" dirty="0">
                <a:solidFill>
                  <a:schemeClr val="dk1"/>
                </a:solidFill>
                <a:latin typeface="Times New Roman"/>
                <a:ea typeface="Times New Roman"/>
                <a:cs typeface="Times New Roman"/>
                <a:sym typeface="Times New Roman"/>
              </a:rPr>
              <a:t>Weiler, Peter, Keusgen, Globecom 2014.</a:t>
            </a:r>
            <a:endParaRPr lang="en-US" sz="1000" dirty="0">
              <a:solidFill>
                <a:schemeClr val="dk1"/>
              </a:solidFill>
              <a:latin typeface="Times New Roman"/>
              <a:ea typeface="Times New Roman"/>
              <a:cs typeface="Times New Roman"/>
              <a:sym typeface="Times New Roman"/>
            </a:endParaRPr>
          </a:p>
        </p:txBody>
      </p:sp>
      <p:cxnSp>
        <p:nvCxnSpPr>
          <p:cNvPr id="59" name="Straight Connector 58"/>
          <p:cNvCxnSpPr/>
          <p:nvPr/>
        </p:nvCxnSpPr>
        <p:spPr>
          <a:xfrm flipH="1">
            <a:off x="1010694" y="1776578"/>
            <a:ext cx="1154343" cy="173377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1995604" y="1776578"/>
            <a:ext cx="24899" cy="173044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569902" y="2756687"/>
            <a:ext cx="4651" cy="73828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1243686" y="2889990"/>
            <a:ext cx="3647" cy="61822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93" name="Left Brace 92"/>
          <p:cNvSpPr/>
          <p:nvPr/>
        </p:nvSpPr>
        <p:spPr>
          <a:xfrm rot="16200000">
            <a:off x="1505524" y="3183932"/>
            <a:ext cx="158449" cy="950526"/>
          </a:xfrm>
          <a:prstGeom prst="leftBrace">
            <a:avLst/>
          </a:prstGeom>
          <a:ln w="19050">
            <a:solidFill>
              <a:srgbClr val="007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Left Brace 93"/>
          <p:cNvSpPr/>
          <p:nvPr/>
        </p:nvSpPr>
        <p:spPr>
          <a:xfrm rot="16200000">
            <a:off x="3344377" y="2503275"/>
            <a:ext cx="135847" cy="2301607"/>
          </a:xfrm>
          <a:prstGeom prst="leftBrace">
            <a:avLst/>
          </a:prstGeom>
          <a:ln w="19050">
            <a:solidFill>
              <a:srgbClr val="007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TextBox 94"/>
          <p:cNvSpPr txBox="1"/>
          <p:nvPr/>
        </p:nvSpPr>
        <p:spPr>
          <a:xfrm>
            <a:off x="1247333" y="3676934"/>
            <a:ext cx="883575" cy="276999"/>
          </a:xfrm>
          <a:prstGeom prst="rect">
            <a:avLst/>
          </a:prstGeom>
          <a:noFill/>
        </p:spPr>
        <p:txBody>
          <a:bodyPr wrap="none" rtlCol="0">
            <a:spAutoFit/>
          </a:bodyPr>
          <a:lstStyle/>
          <a:p>
            <a:pPr algn="ctr"/>
            <a:r>
              <a:rPr lang="en-US" sz="1200" dirty="0">
                <a:solidFill>
                  <a:srgbClr val="007F00"/>
                </a:solidFill>
              </a:rPr>
              <a:t>pre-cursor</a:t>
            </a:r>
          </a:p>
        </p:txBody>
      </p:sp>
      <p:sp>
        <p:nvSpPr>
          <p:cNvPr id="96" name="TextBox 95"/>
          <p:cNvSpPr txBox="1"/>
          <p:nvPr/>
        </p:nvSpPr>
        <p:spPr>
          <a:xfrm>
            <a:off x="3006854" y="3695106"/>
            <a:ext cx="952505" cy="276999"/>
          </a:xfrm>
          <a:prstGeom prst="rect">
            <a:avLst/>
          </a:prstGeom>
          <a:noFill/>
        </p:spPr>
        <p:txBody>
          <a:bodyPr wrap="none" rtlCol="0">
            <a:spAutoFit/>
          </a:bodyPr>
          <a:lstStyle/>
          <a:p>
            <a:pPr algn="ctr"/>
            <a:r>
              <a:rPr lang="en-US" sz="1200" dirty="0">
                <a:solidFill>
                  <a:srgbClr val="007F00"/>
                </a:solidFill>
              </a:rPr>
              <a:t>post-cursor</a:t>
            </a:r>
          </a:p>
        </p:txBody>
      </p:sp>
    </p:spTree>
    <p:extLst>
      <p:ext uri="{BB962C8B-B14F-4D97-AF65-F5344CB8AC3E}">
        <p14:creationId xmlns:p14="http://schemas.microsoft.com/office/powerpoint/2010/main" val="2650593693"/>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710053" y="659236"/>
            <a:ext cx="7772400" cy="609600"/>
          </a:xfrm>
          <a:prstGeom prst="rect">
            <a:avLst/>
          </a:prstGeom>
          <a:noFill/>
          <a:ln>
            <a:noFill/>
          </a:ln>
        </p:spPr>
        <p:txBody>
          <a:bodyPr lIns="92075" tIns="46025" rIns="92075" bIns="46025" anchor="ctr" anchorCtr="0">
            <a:noAutofit/>
          </a:bodyPr>
          <a:lstStyle/>
          <a:p>
            <a:pPr marL="0" marR="0" lvl="0" indent="0" algn="ctr" rtl="0">
              <a:spcBef>
                <a:spcPts val="0"/>
              </a:spcBef>
              <a:spcAft>
                <a:spcPts val="0"/>
              </a:spcAft>
              <a:buSzPct val="25000"/>
              <a:buNone/>
            </a:pPr>
            <a:r>
              <a:rPr lang="en-US" sz="3200" b="1" dirty="0">
                <a:solidFill>
                  <a:schemeClr val="dk2"/>
                </a:solidFill>
                <a:latin typeface="Times New Roman"/>
                <a:ea typeface="Times New Roman"/>
                <a:cs typeface="Times New Roman"/>
                <a:sym typeface="Times New Roman"/>
              </a:rPr>
              <a:t>Summary of Parameter-extraction Steps</a:t>
            </a:r>
            <a:endParaRPr lang="en-US" sz="3200" b="1" i="0" u="none" strike="noStrike" cap="none" baseline="0" dirty="0">
              <a:solidFill>
                <a:schemeClr val="dk2"/>
              </a:solidFill>
              <a:latin typeface="Times New Roman"/>
              <a:ea typeface="Times New Roman"/>
              <a:cs typeface="Times New Roman"/>
              <a:sym typeface="Times New Roman"/>
            </a:endParaRPr>
          </a:p>
        </p:txBody>
      </p:sp>
      <p:sp>
        <p:nvSpPr>
          <p:cNvPr id="32" name="Shape 89"/>
          <p:cNvSpPr txBox="1">
            <a:spLocks/>
          </p:cNvSpPr>
          <p:nvPr/>
        </p:nvSpPr>
        <p:spPr>
          <a:xfrm>
            <a:off x="277434" y="1546718"/>
            <a:ext cx="8401053" cy="1632306"/>
          </a:xfrm>
          <a:prstGeom prst="rect">
            <a:avLst/>
          </a:prstGeom>
          <a:noFill/>
          <a:ln>
            <a:noFill/>
          </a:ln>
        </p:spPr>
        <p:txBody>
          <a:bodyPr lIns="92075" tIns="46025" rIns="92075" bIns="46025" anchor="t" anchorCtr="0">
            <a:noAutofit/>
          </a:bodyPr>
          <a:lstStyle>
            <a:defPPr marR="0" algn="l" rtl="0">
              <a:lnSpc>
                <a:spcPct val="100000"/>
              </a:lnSpc>
              <a:spcBef>
                <a:spcPts val="0"/>
              </a:spcBef>
              <a:spcAft>
                <a:spcPts val="0"/>
              </a:spcAft>
            </a:defPPr>
            <a:lvl1pPr marL="342900" marR="0" indent="-190500" algn="l" rtl="0">
              <a:lnSpc>
                <a:spcPct val="100000"/>
              </a:lnSpc>
              <a:spcBef>
                <a:spcPts val="48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40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2pPr>
            <a:lvl3pPr marL="1085850" marR="0" indent="-120650" algn="l" rtl="0">
              <a:lnSpc>
                <a:spcPct val="100000"/>
              </a:lnSpc>
              <a:spcBef>
                <a:spcPts val="36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3pPr>
            <a:lvl4pPr marL="14287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4pPr>
            <a:lvl5pPr marL="17716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5pPr>
            <a:lvl6pPr marL="22288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6pPr>
            <a:lvl7pPr marL="26860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7pPr>
            <a:lvl8pPr marL="31432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8pPr>
            <a:lvl9pPr marL="36004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9pPr>
          </a:lstStyle>
          <a:p>
            <a:pPr lvl="1" indent="-342900">
              <a:spcBef>
                <a:spcPts val="0"/>
              </a:spcBef>
              <a:buSzPct val="100000"/>
              <a:buFont typeface="+mj-lt"/>
              <a:buAutoNum type="arabicPeriod"/>
            </a:pPr>
            <a:r>
              <a:rPr lang="en-US" sz="1600" b="1" dirty="0">
                <a:solidFill>
                  <a:schemeClr val="tx1"/>
                </a:solidFill>
                <a:latin typeface="Times New Roman"/>
                <a:ea typeface="Times New Roman"/>
                <a:cs typeface="Times New Roman"/>
                <a:sym typeface="Times New Roman"/>
              </a:rPr>
              <a:t>CLUSTERING:</a:t>
            </a:r>
          </a:p>
          <a:p>
            <a:pPr marL="742950" lvl="2" indent="0">
              <a:spcBef>
                <a:spcPts val="0"/>
              </a:spcBef>
              <a:buSzPct val="100000"/>
              <a:buNone/>
            </a:pPr>
            <a:r>
              <a:rPr lang="en-US" sz="1600" b="1" dirty="0">
                <a:solidFill>
                  <a:schemeClr val="tx1"/>
                </a:solidFill>
                <a:latin typeface="Times New Roman"/>
                <a:ea typeface="Times New Roman"/>
                <a:cs typeface="Times New Roman"/>
                <a:sym typeface="Times New Roman"/>
              </a:rPr>
              <a:t>Measured MPCs at each location are clustered</a:t>
            </a:r>
          </a:p>
          <a:p>
            <a:pPr marL="742950" lvl="2" indent="0">
              <a:spcBef>
                <a:spcPts val="0"/>
              </a:spcBef>
              <a:buSzPct val="100000"/>
              <a:buNone/>
            </a:pPr>
            <a:endParaRPr lang="en-US" sz="1600" b="1" dirty="0">
              <a:solidFill>
                <a:schemeClr val="tx1"/>
              </a:solidFill>
              <a:latin typeface="Times New Roman"/>
              <a:ea typeface="Times New Roman"/>
              <a:cs typeface="Times New Roman"/>
              <a:sym typeface="Times New Roman"/>
            </a:endParaRPr>
          </a:p>
          <a:p>
            <a:pPr marL="400050" lvl="1" indent="0">
              <a:spcBef>
                <a:spcPts val="0"/>
              </a:spcBef>
              <a:buSzPct val="100000"/>
              <a:buNone/>
            </a:pPr>
            <a:r>
              <a:rPr lang="en-US" sz="1600" b="1" dirty="0">
                <a:solidFill>
                  <a:schemeClr val="tx1"/>
                </a:solidFill>
                <a:latin typeface="Times New Roman"/>
                <a:ea typeface="Times New Roman"/>
                <a:cs typeface="Times New Roman"/>
                <a:sym typeface="Times New Roman"/>
              </a:rPr>
              <a:t>2.   REDUCTION:</a:t>
            </a:r>
          </a:p>
          <a:p>
            <a:pPr marL="400050" lvl="1" indent="0">
              <a:spcBef>
                <a:spcPts val="0"/>
              </a:spcBef>
              <a:buSzPct val="100000"/>
              <a:buNone/>
            </a:pPr>
            <a:r>
              <a:rPr lang="en-US" sz="1600" b="1" dirty="0">
                <a:solidFill>
                  <a:schemeClr val="tx1"/>
                </a:solidFill>
                <a:latin typeface="Times New Roman"/>
                <a:ea typeface="Times New Roman"/>
                <a:cs typeface="Times New Roman"/>
                <a:sym typeface="Times New Roman"/>
              </a:rPr>
              <a:t>      QD parameters of each cluster are reduced</a:t>
            </a:r>
          </a:p>
          <a:p>
            <a:pPr marL="742950" lvl="2" indent="0">
              <a:spcBef>
                <a:spcPts val="0"/>
              </a:spcBef>
              <a:buSzPct val="100000"/>
              <a:buNone/>
            </a:pPr>
            <a:endParaRPr lang="en-US" sz="1600" b="1" dirty="0">
              <a:solidFill>
                <a:schemeClr val="tx1"/>
              </a:solidFill>
              <a:latin typeface="Times New Roman"/>
              <a:ea typeface="Times New Roman"/>
              <a:cs typeface="Times New Roman"/>
              <a:sym typeface="Times New Roman"/>
            </a:endParaRPr>
          </a:p>
          <a:p>
            <a:pPr lvl="1" indent="-342900">
              <a:spcBef>
                <a:spcPts val="0"/>
              </a:spcBef>
              <a:buSzPct val="100000"/>
              <a:buFont typeface="+mj-lt"/>
              <a:buAutoNum type="arabicPeriod" startAt="3"/>
            </a:pPr>
            <a:r>
              <a:rPr lang="en-US" sz="1600" b="1" dirty="0">
                <a:solidFill>
                  <a:schemeClr val="tx1"/>
                </a:solidFill>
                <a:latin typeface="Times New Roman"/>
                <a:ea typeface="Times New Roman"/>
                <a:cs typeface="Times New Roman"/>
                <a:sym typeface="Times New Roman"/>
              </a:rPr>
              <a:t>CLASSIFICATION:</a:t>
            </a:r>
          </a:p>
          <a:p>
            <a:pPr marL="742950" lvl="2" indent="0">
              <a:spcBef>
                <a:spcPts val="0"/>
              </a:spcBef>
              <a:buSzPct val="100000"/>
              <a:buNone/>
            </a:pPr>
            <a:r>
              <a:rPr lang="en-US" sz="1600" b="1" dirty="0">
                <a:solidFill>
                  <a:schemeClr val="tx1"/>
                </a:solidFill>
                <a:latin typeface="Times New Roman"/>
                <a:ea typeface="Times New Roman"/>
                <a:cs typeface="Times New Roman"/>
                <a:sym typeface="Times New Roman"/>
              </a:rPr>
              <a:t>Delay, </a:t>
            </a:r>
            <a:r>
              <a:rPr lang="en-US" sz="1600" b="1" dirty="0" err="1">
                <a:solidFill>
                  <a:schemeClr val="tx1"/>
                </a:solidFill>
                <a:latin typeface="Times New Roman"/>
                <a:ea typeface="Times New Roman"/>
                <a:cs typeface="Times New Roman"/>
                <a:sym typeface="Times New Roman"/>
              </a:rPr>
              <a:t>AoA</a:t>
            </a:r>
            <a:r>
              <a:rPr lang="en-US" sz="1600" b="1" dirty="0">
                <a:solidFill>
                  <a:schemeClr val="tx1"/>
                </a:solidFill>
                <a:latin typeface="Times New Roman"/>
                <a:ea typeface="Times New Roman"/>
                <a:cs typeface="Times New Roman"/>
                <a:sym typeface="Times New Roman"/>
              </a:rPr>
              <a:t>, and </a:t>
            </a:r>
            <a:r>
              <a:rPr lang="en-US" sz="1600" b="1" dirty="0" err="1">
                <a:solidFill>
                  <a:schemeClr val="tx1"/>
                </a:solidFill>
                <a:latin typeface="Times New Roman"/>
                <a:ea typeface="Times New Roman"/>
                <a:cs typeface="Times New Roman"/>
                <a:sym typeface="Times New Roman"/>
              </a:rPr>
              <a:t>AoD</a:t>
            </a:r>
            <a:r>
              <a:rPr lang="en-US" sz="1600" b="1" dirty="0">
                <a:solidFill>
                  <a:schemeClr val="tx1"/>
                </a:solidFill>
                <a:latin typeface="Times New Roman"/>
                <a:ea typeface="Times New Roman"/>
                <a:cs typeface="Times New Roman"/>
                <a:sym typeface="Times New Roman"/>
              </a:rPr>
              <a:t> of the cluster cursor is compared to </a:t>
            </a:r>
            <a:r>
              <a:rPr lang="en-US" sz="1600" b="1" dirty="0" err="1">
                <a:solidFill>
                  <a:schemeClr val="tx1"/>
                </a:solidFill>
                <a:latin typeface="Times New Roman"/>
                <a:ea typeface="Times New Roman"/>
                <a:cs typeface="Times New Roman"/>
                <a:sym typeface="Times New Roman"/>
              </a:rPr>
              <a:t>raytraced</a:t>
            </a:r>
            <a:r>
              <a:rPr lang="en-US" sz="1600" b="1" dirty="0">
                <a:solidFill>
                  <a:schemeClr val="tx1"/>
                </a:solidFill>
                <a:latin typeface="Times New Roman"/>
                <a:ea typeface="Times New Roman"/>
                <a:cs typeface="Times New Roman"/>
                <a:sym typeface="Times New Roman"/>
              </a:rPr>
              <a:t> reflections in order to classify reflection type (ceiling, </a:t>
            </a:r>
            <a:r>
              <a:rPr lang="en-US" sz="1600" b="1" dirty="0" err="1">
                <a:solidFill>
                  <a:schemeClr val="tx1"/>
                </a:solidFill>
                <a:latin typeface="Times New Roman"/>
                <a:ea typeface="Times New Roman"/>
                <a:cs typeface="Times New Roman"/>
                <a:sym typeface="Times New Roman"/>
              </a:rPr>
              <a:t>racktop</a:t>
            </a:r>
            <a:r>
              <a:rPr lang="en-US" sz="1600" b="1" dirty="0">
                <a:solidFill>
                  <a:schemeClr val="tx1"/>
                </a:solidFill>
                <a:latin typeface="Times New Roman"/>
                <a:ea typeface="Times New Roman"/>
                <a:cs typeface="Times New Roman"/>
                <a:sym typeface="Times New Roman"/>
              </a:rPr>
              <a:t>, curtain, wall, column, or </a:t>
            </a:r>
            <a:r>
              <a:rPr lang="en-US" sz="1600" b="1" dirty="0" err="1">
                <a:solidFill>
                  <a:schemeClr val="tx1"/>
                </a:solidFill>
                <a:latin typeface="Times New Roman"/>
                <a:ea typeface="Times New Roman"/>
                <a:cs typeface="Times New Roman"/>
                <a:sym typeface="Times New Roman"/>
              </a:rPr>
              <a:t>rackside</a:t>
            </a:r>
            <a:r>
              <a:rPr lang="en-US" sz="1600" b="1" dirty="0">
                <a:solidFill>
                  <a:schemeClr val="tx1"/>
                </a:solidFill>
                <a:latin typeface="Times New Roman"/>
                <a:ea typeface="Times New Roman"/>
                <a:cs typeface="Times New Roman"/>
                <a:sym typeface="Times New Roman"/>
              </a:rPr>
              <a:t>)</a:t>
            </a:r>
          </a:p>
          <a:p>
            <a:pPr marL="400050" lvl="1" indent="0">
              <a:spcBef>
                <a:spcPts val="0"/>
              </a:spcBef>
              <a:buSzPct val="100000"/>
              <a:buNone/>
            </a:pPr>
            <a:endParaRPr lang="en-US" sz="1600" b="1" dirty="0">
              <a:solidFill>
                <a:schemeClr val="tx1"/>
              </a:solidFill>
              <a:latin typeface="Times New Roman"/>
              <a:ea typeface="Times New Roman"/>
              <a:cs typeface="Times New Roman"/>
              <a:sym typeface="Times New Roman"/>
            </a:endParaRPr>
          </a:p>
          <a:p>
            <a:pPr marL="400050" lvl="1" indent="0">
              <a:spcBef>
                <a:spcPts val="0"/>
              </a:spcBef>
              <a:buSzPct val="100000"/>
              <a:buNone/>
            </a:pPr>
            <a:r>
              <a:rPr lang="en-US" sz="1600" b="1" dirty="0">
                <a:solidFill>
                  <a:schemeClr val="tx1"/>
                </a:solidFill>
                <a:latin typeface="Times New Roman"/>
                <a:ea typeface="Times New Roman"/>
                <a:cs typeface="Times New Roman"/>
                <a:sym typeface="Times New Roman"/>
              </a:rPr>
              <a:t>4.  AGGREGATION:</a:t>
            </a:r>
          </a:p>
          <a:p>
            <a:pPr marL="742950" lvl="2" indent="0">
              <a:spcBef>
                <a:spcPts val="0"/>
              </a:spcBef>
              <a:buSzPct val="100000"/>
              <a:buNone/>
            </a:pPr>
            <a:r>
              <a:rPr lang="en-US" sz="1600" b="1" dirty="0">
                <a:solidFill>
                  <a:schemeClr val="tx1"/>
                </a:solidFill>
                <a:latin typeface="Times New Roman"/>
                <a:ea typeface="Times New Roman"/>
                <a:cs typeface="Times New Roman"/>
                <a:sym typeface="Times New Roman"/>
              </a:rPr>
              <a:t>Clusters are assigned reflection type associated with their cursor and their statistics aggregated accordingly</a:t>
            </a:r>
          </a:p>
          <a:p>
            <a:pPr indent="-342900">
              <a:spcBef>
                <a:spcPts val="0"/>
              </a:spcBef>
              <a:buSzPct val="100000"/>
              <a:buFont typeface="+mj-lt"/>
              <a:buAutoNum type="arabicPeriod"/>
            </a:pPr>
            <a:endParaRPr lang="en-US" sz="1600" b="1" dirty="0">
              <a:solidFill>
                <a:schemeClr val="tx1"/>
              </a:solidFill>
              <a:latin typeface="Times New Roman"/>
              <a:ea typeface="Times New Roman"/>
              <a:cs typeface="Times New Roman"/>
              <a:sym typeface="Times New Roman"/>
            </a:endParaRPr>
          </a:p>
          <a:p>
            <a:pPr marL="0" indent="0">
              <a:spcBef>
                <a:spcPts val="0"/>
              </a:spcBef>
              <a:buSzPct val="100000"/>
              <a:buNone/>
            </a:pPr>
            <a:r>
              <a:rPr lang="en-US" sz="1800" b="1" dirty="0">
                <a:solidFill>
                  <a:schemeClr val="tx1"/>
                </a:solidFill>
                <a:latin typeface="Times New Roman"/>
                <a:ea typeface="Times New Roman"/>
                <a:cs typeface="Times New Roman"/>
                <a:sym typeface="Times New Roman"/>
              </a:rPr>
              <a:t>            </a:t>
            </a:r>
          </a:p>
          <a:p>
            <a:pPr marL="0" indent="0">
              <a:spcBef>
                <a:spcPts val="0"/>
              </a:spcBef>
              <a:buSzPct val="100000"/>
              <a:buNone/>
            </a:pPr>
            <a:r>
              <a:rPr lang="en-US" sz="1800" b="1" dirty="0">
                <a:solidFill>
                  <a:schemeClr val="tx1"/>
                </a:solidFill>
                <a:latin typeface="Times New Roman"/>
                <a:ea typeface="Times New Roman"/>
                <a:cs typeface="Times New Roman"/>
                <a:sym typeface="Times New Roman"/>
              </a:rPr>
              <a:t>            Over 40 clusters from 8 RX locations used to aggregate data</a:t>
            </a:r>
          </a:p>
          <a:p>
            <a:pPr marL="137160" indent="-137160">
              <a:spcBef>
                <a:spcPts val="0"/>
              </a:spcBef>
              <a:buSzPct val="100000"/>
              <a:buFont typeface="Arial" panose="020B0604020202020204" pitchFamily="34" charset="0"/>
              <a:buChar char="•"/>
            </a:pPr>
            <a:endParaRPr lang="en-US" sz="1600" b="1" dirty="0">
              <a:solidFill>
                <a:schemeClr val="tx1"/>
              </a:solidFill>
              <a:latin typeface="Times New Roman"/>
              <a:ea typeface="Times New Roman"/>
              <a:cs typeface="Times New Roman"/>
              <a:sym typeface="Times New Roman"/>
            </a:endParaRPr>
          </a:p>
          <a:p>
            <a:pPr marL="137160" lvl="3" indent="-137160">
              <a:spcBef>
                <a:spcPts val="0"/>
              </a:spcBef>
              <a:buSzPct val="100000"/>
              <a:buFont typeface="Arial" panose="020B0604020202020204" pitchFamily="34" charset="0"/>
              <a:buChar char="•"/>
            </a:pPr>
            <a:endParaRPr lang="en-US" b="1" dirty="0">
              <a:solidFill>
                <a:schemeClr val="tx1"/>
              </a:solidFill>
              <a:latin typeface="Times New Roman" panose="02020603050405020304" pitchFamily="18" charset="0"/>
              <a:ea typeface="Times New Roman"/>
              <a:cs typeface="Times New Roman" panose="02020603050405020304" pitchFamily="18" charset="0"/>
              <a:sym typeface="Times New Roman"/>
            </a:endParaRPr>
          </a:p>
          <a:p>
            <a:pPr marL="137160" indent="-137160">
              <a:spcBef>
                <a:spcPts val="0"/>
              </a:spcBef>
              <a:buSzPct val="100000"/>
              <a:buFont typeface="Arial" panose="020B0604020202020204" pitchFamily="34" charset="0"/>
              <a:buChar char="•"/>
            </a:pPr>
            <a:endParaRPr lang="en-US" sz="1600" b="1" dirty="0">
              <a:solidFill>
                <a:schemeClr val="tx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32289013"/>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662790" y="872507"/>
            <a:ext cx="7688730" cy="433407"/>
          </a:xfrm>
          <a:prstGeom prst="rect">
            <a:avLst/>
          </a:prstGeom>
          <a:noFill/>
          <a:ln>
            <a:noFill/>
          </a:ln>
        </p:spPr>
        <p:txBody>
          <a:bodyPr lIns="92075" tIns="46025" rIns="92075" bIns="46025" anchor="ctr" anchorCtr="0">
            <a:noAutofit/>
          </a:bodyPr>
          <a:lstStyle/>
          <a:p>
            <a:pPr marL="0" marR="0" lvl="0" indent="0" algn="ctr" rtl="0">
              <a:spcBef>
                <a:spcPts val="0"/>
              </a:spcBef>
              <a:spcAft>
                <a:spcPts val="0"/>
              </a:spcAft>
              <a:buSzPct val="25000"/>
              <a:buNone/>
            </a:pPr>
            <a:r>
              <a:rPr lang="en-US" sz="3200" b="1" dirty="0">
                <a:solidFill>
                  <a:schemeClr val="dk2"/>
                </a:solidFill>
                <a:latin typeface="Times New Roman"/>
                <a:ea typeface="Times New Roman"/>
                <a:cs typeface="Times New Roman"/>
                <a:sym typeface="Times New Roman"/>
              </a:rPr>
              <a:t>Comprehensive QD Model Parameters</a:t>
            </a:r>
            <a:endParaRPr lang="en-US" sz="3200" b="1" i="0" u="none" strike="noStrike" cap="none" baseline="0" dirty="0">
              <a:solidFill>
                <a:schemeClr val="dk2"/>
              </a:solidFill>
              <a:latin typeface="Times New Roman"/>
              <a:ea typeface="Times New Roman"/>
              <a:cs typeface="Times New Roman"/>
              <a:sym typeface="Times New Roman"/>
            </a:endParaRPr>
          </a:p>
        </p:txBody>
      </p:sp>
      <p:cxnSp>
        <p:nvCxnSpPr>
          <p:cNvPr id="84" name="Straight Connector 83"/>
          <p:cNvCxnSpPr/>
          <p:nvPr/>
        </p:nvCxnSpPr>
        <p:spPr>
          <a:xfrm>
            <a:off x="7234619" y="3518699"/>
            <a:ext cx="78463" cy="6337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7196270" y="3517189"/>
            <a:ext cx="115046" cy="1010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2432527884"/>
              </p:ext>
            </p:extLst>
          </p:nvPr>
        </p:nvGraphicFramePr>
        <p:xfrm>
          <a:off x="963855" y="1495250"/>
          <a:ext cx="7498080" cy="2368121"/>
        </p:xfrm>
        <a:graphic>
          <a:graphicData uri="http://schemas.openxmlformats.org/drawingml/2006/table">
            <a:tbl>
              <a:tblPr/>
              <a:tblGrid>
                <a:gridCol w="914400">
                  <a:extLst>
                    <a:ext uri="{9D8B030D-6E8A-4147-A177-3AD203B41FA5}">
                      <a16:colId xmlns:a16="http://schemas.microsoft.com/office/drawing/2014/main" val="2500229475"/>
                    </a:ext>
                  </a:extLst>
                </a:gridCol>
                <a:gridCol w="411480">
                  <a:extLst>
                    <a:ext uri="{9D8B030D-6E8A-4147-A177-3AD203B41FA5}">
                      <a16:colId xmlns:a16="http://schemas.microsoft.com/office/drawing/2014/main" val="1300175091"/>
                    </a:ext>
                  </a:extLst>
                </a:gridCol>
                <a:gridCol w="411480">
                  <a:extLst>
                    <a:ext uri="{9D8B030D-6E8A-4147-A177-3AD203B41FA5}">
                      <a16:colId xmlns:a16="http://schemas.microsoft.com/office/drawing/2014/main" val="985677889"/>
                    </a:ext>
                  </a:extLst>
                </a:gridCol>
                <a:gridCol w="411480">
                  <a:extLst>
                    <a:ext uri="{9D8B030D-6E8A-4147-A177-3AD203B41FA5}">
                      <a16:colId xmlns:a16="http://schemas.microsoft.com/office/drawing/2014/main" val="546323213"/>
                    </a:ext>
                  </a:extLst>
                </a:gridCol>
                <a:gridCol w="411480">
                  <a:extLst>
                    <a:ext uri="{9D8B030D-6E8A-4147-A177-3AD203B41FA5}">
                      <a16:colId xmlns:a16="http://schemas.microsoft.com/office/drawing/2014/main" val="4241504507"/>
                    </a:ext>
                  </a:extLst>
                </a:gridCol>
                <a:gridCol w="411480">
                  <a:extLst>
                    <a:ext uri="{9D8B030D-6E8A-4147-A177-3AD203B41FA5}">
                      <a16:colId xmlns:a16="http://schemas.microsoft.com/office/drawing/2014/main" val="1947120623"/>
                    </a:ext>
                  </a:extLst>
                </a:gridCol>
                <a:gridCol w="411480">
                  <a:extLst>
                    <a:ext uri="{9D8B030D-6E8A-4147-A177-3AD203B41FA5}">
                      <a16:colId xmlns:a16="http://schemas.microsoft.com/office/drawing/2014/main" val="3005070181"/>
                    </a:ext>
                  </a:extLst>
                </a:gridCol>
                <a:gridCol w="411480">
                  <a:extLst>
                    <a:ext uri="{9D8B030D-6E8A-4147-A177-3AD203B41FA5}">
                      <a16:colId xmlns:a16="http://schemas.microsoft.com/office/drawing/2014/main" val="1857649994"/>
                    </a:ext>
                  </a:extLst>
                </a:gridCol>
                <a:gridCol w="411480">
                  <a:extLst>
                    <a:ext uri="{9D8B030D-6E8A-4147-A177-3AD203B41FA5}">
                      <a16:colId xmlns:a16="http://schemas.microsoft.com/office/drawing/2014/main" val="3416439885"/>
                    </a:ext>
                  </a:extLst>
                </a:gridCol>
                <a:gridCol w="411480">
                  <a:extLst>
                    <a:ext uri="{9D8B030D-6E8A-4147-A177-3AD203B41FA5}">
                      <a16:colId xmlns:a16="http://schemas.microsoft.com/office/drawing/2014/main" val="1803559343"/>
                    </a:ext>
                  </a:extLst>
                </a:gridCol>
                <a:gridCol w="411480">
                  <a:extLst>
                    <a:ext uri="{9D8B030D-6E8A-4147-A177-3AD203B41FA5}">
                      <a16:colId xmlns:a16="http://schemas.microsoft.com/office/drawing/2014/main" val="2868157834"/>
                    </a:ext>
                  </a:extLst>
                </a:gridCol>
                <a:gridCol w="411480">
                  <a:extLst>
                    <a:ext uri="{9D8B030D-6E8A-4147-A177-3AD203B41FA5}">
                      <a16:colId xmlns:a16="http://schemas.microsoft.com/office/drawing/2014/main" val="4170083277"/>
                    </a:ext>
                  </a:extLst>
                </a:gridCol>
                <a:gridCol w="411480">
                  <a:extLst>
                    <a:ext uri="{9D8B030D-6E8A-4147-A177-3AD203B41FA5}">
                      <a16:colId xmlns:a16="http://schemas.microsoft.com/office/drawing/2014/main" val="194084863"/>
                    </a:ext>
                  </a:extLst>
                </a:gridCol>
                <a:gridCol w="411480">
                  <a:extLst>
                    <a:ext uri="{9D8B030D-6E8A-4147-A177-3AD203B41FA5}">
                      <a16:colId xmlns:a16="http://schemas.microsoft.com/office/drawing/2014/main" val="2837980897"/>
                    </a:ext>
                  </a:extLst>
                </a:gridCol>
                <a:gridCol w="411480">
                  <a:extLst>
                    <a:ext uri="{9D8B030D-6E8A-4147-A177-3AD203B41FA5}">
                      <a16:colId xmlns:a16="http://schemas.microsoft.com/office/drawing/2014/main" val="3612763112"/>
                    </a:ext>
                  </a:extLst>
                </a:gridCol>
                <a:gridCol w="411480">
                  <a:extLst>
                    <a:ext uri="{9D8B030D-6E8A-4147-A177-3AD203B41FA5}">
                      <a16:colId xmlns:a16="http://schemas.microsoft.com/office/drawing/2014/main" val="1356474954"/>
                    </a:ext>
                  </a:extLst>
                </a:gridCol>
                <a:gridCol w="411480">
                  <a:extLst>
                    <a:ext uri="{9D8B030D-6E8A-4147-A177-3AD203B41FA5}">
                      <a16:colId xmlns:a16="http://schemas.microsoft.com/office/drawing/2014/main" val="3734679533"/>
                    </a:ext>
                  </a:extLst>
                </a:gridCol>
              </a:tblGrid>
              <a:tr h="803853">
                <a:tc>
                  <a:txBody>
                    <a:bodyPr/>
                    <a:lstStyle/>
                    <a:p>
                      <a:pPr algn="l"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gridSpan="4">
                  <a:txBody>
                    <a:bodyPr/>
                    <a:lstStyle/>
                    <a:p>
                      <a:pPr algn="ctr" fontAlgn="b"/>
                      <a:r>
                        <a:rPr lang="en-US" sz="1100" b="0" i="0" u="none" strike="noStrike" dirty="0" err="1">
                          <a:solidFill>
                            <a:srgbClr val="000000"/>
                          </a:solidFill>
                          <a:effectLst/>
                          <a:latin typeface="Times New Roman" panose="02020603050405020304" pitchFamily="18" charset="0"/>
                          <a:cs typeface="Times New Roman" panose="02020603050405020304" pitchFamily="18" charset="0"/>
                        </a:rPr>
                        <a:t>Ricean</a:t>
                      </a:r>
                      <a:r>
                        <a:rPr lang="en-US" sz="1100" b="0" i="0" u="none" strike="noStrike" dirty="0">
                          <a:solidFill>
                            <a:srgbClr val="000000"/>
                          </a:solidFill>
                          <a:effectLst/>
                          <a:latin typeface="Times New Roman" panose="02020603050405020304" pitchFamily="18" charset="0"/>
                          <a:cs typeface="Times New Roman" panose="02020603050405020304" pitchFamily="18" charset="0"/>
                        </a:rPr>
                        <a:t> </a:t>
                      </a:r>
                    </a:p>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K-factor</a:t>
                      </a:r>
                    </a:p>
                    <a:p>
                      <a:pPr algn="ctr" fontAlgn="b"/>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 (dB)</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algn="ctr" fontAlgn="b"/>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el-GR" sz="1100" b="0" i="0" u="none" strike="noStrike" dirty="0">
                          <a:solidFill>
                            <a:srgbClr val="000000"/>
                          </a:solidFill>
                          <a:effectLst/>
                          <a:latin typeface="Times New Roman" panose="02020603050405020304" pitchFamily="18" charset="0"/>
                          <a:cs typeface="Times New Roman" panose="02020603050405020304" pitchFamily="18" charset="0"/>
                        </a:rPr>
                        <a:t>γ</a:t>
                      </a:r>
                      <a:r>
                        <a:rPr lang="en-US" sz="1100" b="0" i="0" u="none" strike="noStrike" dirty="0">
                          <a:solidFill>
                            <a:srgbClr val="000000"/>
                          </a:solidFill>
                          <a:effectLst/>
                          <a:latin typeface="Times New Roman" panose="02020603050405020304" pitchFamily="18" charset="0"/>
                          <a:cs typeface="Times New Roman" panose="02020603050405020304" pitchFamily="18" charset="0"/>
                        </a:rPr>
                        <a:t>,</a:t>
                      </a:r>
                      <a:r>
                        <a:rPr lang="el-GR" sz="1100" b="0" i="0" u="none" strike="noStrike" dirty="0">
                          <a:solidFill>
                            <a:srgbClr val="000000"/>
                          </a:solidFill>
                          <a:effectLst/>
                          <a:latin typeface="Times New Roman" panose="02020603050405020304" pitchFamily="18" charset="0"/>
                          <a:cs typeface="Times New Roman" panose="02020603050405020304" pitchFamily="18" charset="0"/>
                        </a:rPr>
                        <a:t> </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power-delay decay constant</a:t>
                      </a:r>
                    </a:p>
                    <a:p>
                      <a:pPr algn="ctr" fontAlgn="b"/>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(ns)</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algn="ctr" fontAlgn="b"/>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el-GR" sz="1100" b="0" i="0" u="none" strike="noStrike" dirty="0">
                          <a:solidFill>
                            <a:srgbClr val="000000"/>
                          </a:solidFill>
                          <a:effectLst/>
                          <a:latin typeface="Times New Roman" panose="02020603050405020304" pitchFamily="18" charset="0"/>
                          <a:cs typeface="Times New Roman" panose="02020603050405020304" pitchFamily="18" charset="0"/>
                        </a:rPr>
                        <a:t>λ</a:t>
                      </a:r>
                      <a:r>
                        <a:rPr lang="en-US" sz="1100" b="0" i="0" u="none" strike="noStrike" dirty="0">
                          <a:solidFill>
                            <a:srgbClr val="000000"/>
                          </a:solidFill>
                          <a:effectLst/>
                          <a:latin typeface="Times New Roman" panose="02020603050405020304" pitchFamily="18" charset="0"/>
                          <a:cs typeface="Times New Roman" panose="02020603050405020304" pitchFamily="18" charset="0"/>
                        </a:rPr>
                        <a:t>,</a:t>
                      </a:r>
                      <a:r>
                        <a:rPr lang="el-GR" sz="1100" b="0" i="0" u="none" strike="noStrike" dirty="0">
                          <a:solidFill>
                            <a:srgbClr val="000000"/>
                          </a:solidFill>
                          <a:effectLst/>
                          <a:latin typeface="Times New Roman" panose="02020603050405020304" pitchFamily="18" charset="0"/>
                          <a:cs typeface="Times New Roman" panose="02020603050405020304" pitchFamily="18" charset="0"/>
                        </a:rPr>
                        <a:t> </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intra-cluster arrival rate</a:t>
                      </a:r>
                    </a:p>
                    <a:p>
                      <a:pPr algn="ctr" fontAlgn="b"/>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(1/ns)</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algn="ctr" fontAlgn="b"/>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RMS angle</a:t>
                      </a:r>
                      <a:r>
                        <a:rPr lang="en-US" sz="1100" b="0" i="0" u="none" strike="noStrike" baseline="0" dirty="0">
                          <a:solidFill>
                            <a:srgbClr val="000000"/>
                          </a:solidFill>
                          <a:effectLst/>
                          <a:latin typeface="Times New Roman" panose="02020603050405020304" pitchFamily="18" charset="0"/>
                          <a:cs typeface="Times New Roman" panose="02020603050405020304" pitchFamily="18" charset="0"/>
                        </a:rPr>
                        <a:t> </a:t>
                      </a:r>
                    </a:p>
                    <a:p>
                      <a:pPr algn="ctr" fontAlgn="b"/>
                      <a:r>
                        <a:rPr lang="en-US" sz="1100" b="0" i="0" u="none" strike="noStrike" baseline="0" dirty="0">
                          <a:solidFill>
                            <a:srgbClr val="000000"/>
                          </a:solidFill>
                          <a:effectLst/>
                          <a:latin typeface="Times New Roman" panose="02020603050405020304" pitchFamily="18" charset="0"/>
                          <a:cs typeface="Times New Roman" panose="02020603050405020304" pitchFamily="18" charset="0"/>
                        </a:rPr>
                        <a:t>spread** </a:t>
                      </a:r>
                    </a:p>
                    <a:p>
                      <a:pPr algn="ctr" fontAlgn="b"/>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(deg.)</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Reflection</a:t>
                      </a:r>
                    </a:p>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loss</a:t>
                      </a:r>
                    </a:p>
                    <a:p>
                      <a:pPr algn="ctr" fontAlgn="b"/>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 (dB)</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942235014"/>
                  </a:ext>
                </a:extLst>
              </a:tr>
              <a:tr h="178328">
                <a:tc>
                  <a:txBody>
                    <a:bodyPr/>
                    <a:lstStyle/>
                    <a:p>
                      <a:pPr algn="l" fontAlgn="b"/>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gridSpan="2">
                  <a:txBody>
                    <a:bodyPr/>
                    <a:lstStyle/>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pre-cursor</a:t>
                      </a:r>
                    </a:p>
                  </a:txBody>
                  <a:tcPr marL="8623" marR="8623" marT="86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b"/>
                      <a:endParaRPr lang="el-G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post-cursor</a:t>
                      </a:r>
                      <a:endParaRPr lang="el-G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b"/>
                      <a:endParaRPr lang="el-G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pre-cursor</a:t>
                      </a:r>
                    </a:p>
                  </a:txBody>
                  <a:tcPr marL="8623" marR="8623" marT="86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l-G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post-cursor</a:t>
                      </a:r>
                      <a:endParaRPr lang="el-G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l-G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pre-cursor</a:t>
                      </a:r>
                    </a:p>
                  </a:txBody>
                  <a:tcPr marL="8623" marR="8623" marT="86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b"/>
                      <a:endParaRPr lang="el-G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post-cursor</a:t>
                      </a:r>
                      <a:endParaRPr lang="el-G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b"/>
                      <a:endParaRPr lang="el-G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b"/>
                      <a:endParaRPr lang="en-US" sz="1100" b="0" i="0" u="none" strike="noStrike" dirty="0">
                        <a:solidFill>
                          <a:schemeClr val="bg1">
                            <a:lumMod val="75000"/>
                          </a:schemeClr>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hMerge="1">
                  <a:txBody>
                    <a:bodyPr/>
                    <a:lstStyle/>
                    <a:p>
                      <a:pPr algn="ctr" fontAlgn="b"/>
                      <a:endParaRPr lang="el-G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b"/>
                      <a:endParaRPr lang="en-US" sz="1100" b="0" i="0" u="none" strike="noStrike" dirty="0">
                        <a:solidFill>
                          <a:schemeClr val="bg1">
                            <a:lumMod val="75000"/>
                          </a:schemeClr>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hMerge="1">
                  <a:txBody>
                    <a:bodyPr/>
                    <a:lstStyle/>
                    <a:p>
                      <a:pPr algn="ctr" fontAlgn="b"/>
                      <a:endParaRPr lang="el-G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552150"/>
                  </a:ext>
                </a:extLst>
              </a:tr>
              <a:tr h="204455">
                <a:tc>
                  <a:txBody>
                    <a:bodyPr/>
                    <a:lstStyle/>
                    <a:p>
                      <a:pPr algn="l"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Reflection</a:t>
                      </a:r>
                      <a:r>
                        <a:rPr lang="en-US" sz="1100" b="0" i="0" u="none" strike="noStrike" baseline="0" dirty="0">
                          <a:solidFill>
                            <a:srgbClr val="000000"/>
                          </a:solidFill>
                          <a:effectLst/>
                          <a:latin typeface="Times New Roman" panose="02020603050405020304" pitchFamily="18" charset="0"/>
                          <a:cs typeface="Times New Roman" panose="02020603050405020304" pitchFamily="18" charset="0"/>
                        </a:rPr>
                        <a:t> Type</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µ</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l-GR" sz="1100" b="0" i="0" u="none" strike="noStrike" dirty="0">
                          <a:solidFill>
                            <a:srgbClr val="000000"/>
                          </a:solidFill>
                          <a:effectLst/>
                          <a:latin typeface="Times New Roman" panose="02020603050405020304" pitchFamily="18" charset="0"/>
                          <a:cs typeface="Times New Roman" panose="02020603050405020304" pitchFamily="18" charset="0"/>
                        </a:rPr>
                        <a:t>σ</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µ</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l-GR" sz="1100" b="0" i="0" u="none" strike="noStrike" dirty="0">
                          <a:solidFill>
                            <a:srgbClr val="000000"/>
                          </a:solidFill>
                          <a:effectLst/>
                          <a:latin typeface="Times New Roman" panose="02020603050405020304" pitchFamily="18" charset="0"/>
                          <a:cs typeface="Times New Roman" panose="02020603050405020304" pitchFamily="18" charset="0"/>
                        </a:rPr>
                        <a:t>σ</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µ</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panose="02020603050405020304" pitchFamily="18" charset="0"/>
                          <a:cs typeface="Times New Roman" panose="02020603050405020304" pitchFamily="18" charset="0"/>
                        </a:rPr>
                        <a:t>σ</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µ</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panose="02020603050405020304" pitchFamily="18" charset="0"/>
                          <a:cs typeface="Times New Roman" panose="02020603050405020304" pitchFamily="18" charset="0"/>
                        </a:rPr>
                        <a:t>σ</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µ</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l-GR" sz="1100" b="0" i="0" u="none" strike="noStrike" dirty="0">
                          <a:solidFill>
                            <a:srgbClr val="000000"/>
                          </a:solidFill>
                          <a:effectLst/>
                          <a:latin typeface="Times New Roman" panose="02020603050405020304" pitchFamily="18" charset="0"/>
                          <a:cs typeface="Times New Roman" panose="02020603050405020304" pitchFamily="18" charset="0"/>
                        </a:rPr>
                        <a:t>σ</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µ</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l-GR" sz="1100" b="0" i="0" u="none" strike="noStrike" dirty="0">
                          <a:solidFill>
                            <a:srgbClr val="000000"/>
                          </a:solidFill>
                          <a:effectLst/>
                          <a:latin typeface="Times New Roman" panose="02020603050405020304" pitchFamily="18" charset="0"/>
                          <a:cs typeface="Times New Roman" panose="02020603050405020304" pitchFamily="18" charset="0"/>
                        </a:rPr>
                        <a:t>σ</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µ</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l-GR" sz="1100" b="0" i="0" u="none" strike="noStrike" dirty="0">
                          <a:solidFill>
                            <a:srgbClr val="000000"/>
                          </a:solidFill>
                          <a:effectLst/>
                          <a:latin typeface="Times New Roman" panose="02020603050405020304" pitchFamily="18" charset="0"/>
                          <a:cs typeface="Times New Roman" panose="02020603050405020304" pitchFamily="18" charset="0"/>
                        </a:rPr>
                        <a:t>σ</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µ</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panose="02020603050405020304" pitchFamily="18" charset="0"/>
                          <a:cs typeface="Times New Roman" panose="02020603050405020304" pitchFamily="18" charset="0"/>
                        </a:rPr>
                        <a:t>σ</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434222"/>
                  </a:ext>
                </a:extLst>
              </a:tr>
              <a:tr h="205185">
                <a:tc>
                  <a:txBody>
                    <a:bodyPr/>
                    <a:lstStyle/>
                    <a:p>
                      <a:pPr algn="l"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Ceiling</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12.4</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6.2</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0.74</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0.53</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2.5</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1.6</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7.6</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2.6</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94154907"/>
                  </a:ext>
                </a:extLst>
              </a:tr>
              <a:tr h="205185">
                <a:tc>
                  <a:txBody>
                    <a:bodyPr/>
                    <a:lstStyle/>
                    <a:p>
                      <a:pPr algn="l" fontAlgn="b"/>
                      <a:r>
                        <a:rPr lang="en-US" sz="1100" b="0" i="0" u="none" strike="noStrike" dirty="0" err="1">
                          <a:solidFill>
                            <a:schemeClr val="tx1"/>
                          </a:solidFill>
                          <a:effectLst/>
                          <a:latin typeface="Times New Roman" panose="02020603050405020304" pitchFamily="18" charset="0"/>
                          <a:cs typeface="Times New Roman" panose="02020603050405020304" pitchFamily="18" charset="0"/>
                        </a:rPr>
                        <a:t>Rack</a:t>
                      </a:r>
                      <a:r>
                        <a:rPr lang="en-US" sz="1100" b="0" i="0" u="none" strike="noStrike" baseline="0" dirty="0" err="1">
                          <a:solidFill>
                            <a:schemeClr val="tx1"/>
                          </a:solidFill>
                          <a:effectLst/>
                          <a:latin typeface="Times New Roman" panose="02020603050405020304" pitchFamily="18" charset="0"/>
                          <a:cs typeface="Times New Roman" panose="02020603050405020304" pitchFamily="18" charset="0"/>
                        </a:rPr>
                        <a:t>top</a:t>
                      </a:r>
                      <a:r>
                        <a:rPr lang="en-US" sz="1100" b="0" i="0" u="none" strike="noStrike" baseline="0" dirty="0">
                          <a:solidFill>
                            <a:schemeClr val="tx1"/>
                          </a:solidFill>
                          <a:effectLst/>
                          <a:latin typeface="Times New Roman" panose="02020603050405020304" pitchFamily="18" charset="0"/>
                          <a:cs typeface="Times New Roman" panose="02020603050405020304" pitchFamily="18" charset="0"/>
                        </a:rPr>
                        <a:t>*</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6.8</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1.1</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809466"/>
                  </a:ext>
                </a:extLst>
              </a:tr>
              <a:tr h="205185">
                <a:tc>
                  <a:txBody>
                    <a:bodyPr/>
                    <a:lstStyle/>
                    <a:p>
                      <a:pPr algn="l"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Curtain</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7.3</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4.4</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0.95</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0.58</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0.34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3.6</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1.2</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0.1</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1.2</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9677542"/>
                  </a:ext>
                </a:extLst>
              </a:tr>
              <a:tr h="205185">
                <a:tc>
                  <a:txBody>
                    <a:bodyPr/>
                    <a:lstStyle/>
                    <a:p>
                      <a:pPr algn="l"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Wall</a:t>
                      </a:r>
                      <a:r>
                        <a:rPr lang="en-US" sz="1100" b="0" i="0" u="none" strike="noStrike" baseline="0" dirty="0">
                          <a:solidFill>
                            <a:schemeClr val="tx1"/>
                          </a:solidFill>
                          <a:effectLst/>
                          <a:latin typeface="Times New Roman" panose="02020603050405020304" pitchFamily="18" charset="0"/>
                          <a:cs typeface="Times New Roman" panose="02020603050405020304" pitchFamily="18" charset="0"/>
                        </a:rPr>
                        <a:t> / Column</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8.2</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6.2</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7.9</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3.7</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0.37</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0.52</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0.89</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0.70</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3.2</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1.7</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7.4</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1.3</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9485124"/>
                  </a:ext>
                </a:extLst>
              </a:tr>
              <a:tr h="221297">
                <a:tc>
                  <a:txBody>
                    <a:bodyPr/>
                    <a:lstStyle/>
                    <a:p>
                      <a:pPr algn="l" fontAlgn="b"/>
                      <a:r>
                        <a:rPr lang="en-US" sz="1100" b="0" i="0" u="none" strike="noStrike" dirty="0" err="1">
                          <a:solidFill>
                            <a:schemeClr val="tx1"/>
                          </a:solidFill>
                          <a:effectLst/>
                          <a:latin typeface="Times New Roman" panose="02020603050405020304" pitchFamily="18" charset="0"/>
                          <a:cs typeface="Times New Roman" panose="02020603050405020304" pitchFamily="18" charset="0"/>
                        </a:rPr>
                        <a:t>Rack</a:t>
                      </a:r>
                      <a:r>
                        <a:rPr lang="en-US" sz="1100" b="0" i="0" u="none" strike="noStrike" baseline="0" dirty="0" err="1">
                          <a:solidFill>
                            <a:schemeClr val="tx1"/>
                          </a:solidFill>
                          <a:effectLst/>
                          <a:latin typeface="Times New Roman" panose="02020603050405020304" pitchFamily="18" charset="0"/>
                          <a:cs typeface="Times New Roman" panose="02020603050405020304" pitchFamily="18" charset="0"/>
                        </a:rPr>
                        <a:t>side</a:t>
                      </a:r>
                      <a:endParaRPr lang="en-US"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8.5</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4.6</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7.8</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5.3</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2.50</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3.51</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3.33</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1.97</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0.75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0.64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3.7</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1.4</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15.9</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Times New Roman" panose="02020603050405020304" pitchFamily="18" charset="0"/>
                          <a:cs typeface="Times New Roman" panose="02020603050405020304" pitchFamily="18" charset="0"/>
                        </a:rPr>
                        <a:t>4.3</a:t>
                      </a:r>
                    </a:p>
                  </a:txBody>
                  <a:tcPr marL="8623" marR="8623" marT="86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8982310"/>
                  </a:ext>
                </a:extLst>
              </a:tr>
            </a:tbl>
          </a:graphicData>
        </a:graphic>
      </p:graphicFrame>
      <p:sp>
        <p:nvSpPr>
          <p:cNvPr id="8" name="Shape 89"/>
          <p:cNvSpPr txBox="1">
            <a:spLocks/>
          </p:cNvSpPr>
          <p:nvPr/>
        </p:nvSpPr>
        <p:spPr>
          <a:xfrm>
            <a:off x="606165" y="5976730"/>
            <a:ext cx="3968987" cy="244493"/>
          </a:xfrm>
          <a:prstGeom prst="rect">
            <a:avLst/>
          </a:prstGeom>
          <a:noFill/>
          <a:ln>
            <a:noFill/>
          </a:ln>
        </p:spPr>
        <p:txBody>
          <a:bodyPr lIns="92075" tIns="46025" rIns="92075" bIns="46025" anchor="t" anchorCtr="0">
            <a:noAutofit/>
          </a:bodyPr>
          <a:lstStyle>
            <a:defPPr marR="0" algn="l" rtl="0">
              <a:lnSpc>
                <a:spcPct val="100000"/>
              </a:lnSpc>
              <a:spcBef>
                <a:spcPts val="0"/>
              </a:spcBef>
              <a:spcAft>
                <a:spcPts val="0"/>
              </a:spcAft>
            </a:defPPr>
            <a:lvl1pPr marL="342900" marR="0" indent="-190500" algn="l" rtl="0">
              <a:lnSpc>
                <a:spcPct val="100000"/>
              </a:lnSpc>
              <a:spcBef>
                <a:spcPts val="48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40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2pPr>
            <a:lvl3pPr marL="1085850" marR="0" indent="-120650" algn="l" rtl="0">
              <a:lnSpc>
                <a:spcPct val="100000"/>
              </a:lnSpc>
              <a:spcBef>
                <a:spcPts val="36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3pPr>
            <a:lvl4pPr marL="14287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4pPr>
            <a:lvl5pPr marL="17716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5pPr>
            <a:lvl6pPr marL="22288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6pPr>
            <a:lvl7pPr marL="26860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7pPr>
            <a:lvl8pPr marL="31432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8pPr>
            <a:lvl9pPr marL="36004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9pPr>
          </a:lstStyle>
          <a:p>
            <a:pPr marL="0" indent="0">
              <a:spcBef>
                <a:spcPts val="0"/>
              </a:spcBef>
              <a:buSzPct val="100000"/>
              <a:buNone/>
            </a:pPr>
            <a:r>
              <a:rPr lang="en-US" sz="1000" dirty="0">
                <a:solidFill>
                  <a:schemeClr val="dk1"/>
                </a:solidFill>
                <a:latin typeface="Times New Roman"/>
                <a:ea typeface="Times New Roman"/>
                <a:cs typeface="Times New Roman"/>
                <a:sym typeface="Times New Roman"/>
              </a:rPr>
              <a:t>* Valid only for intra-rack TX-RX configurations</a:t>
            </a:r>
          </a:p>
          <a:p>
            <a:pPr marL="0" indent="0">
              <a:spcBef>
                <a:spcPts val="0"/>
              </a:spcBef>
              <a:buSzPct val="100000"/>
              <a:buNone/>
            </a:pPr>
            <a:r>
              <a:rPr lang="en-US" sz="1000" dirty="0">
                <a:solidFill>
                  <a:schemeClr val="dk1"/>
                </a:solidFill>
                <a:latin typeface="Times New Roman"/>
                <a:ea typeface="Times New Roman"/>
                <a:cs typeface="Times New Roman"/>
                <a:sym typeface="Times New Roman"/>
              </a:rPr>
              <a:t>** Average over AZ / EL x </a:t>
            </a:r>
            <a:r>
              <a:rPr lang="en-US" sz="1000" dirty="0" err="1">
                <a:solidFill>
                  <a:schemeClr val="dk1"/>
                </a:solidFill>
                <a:latin typeface="Times New Roman"/>
                <a:ea typeface="Times New Roman"/>
                <a:cs typeface="Times New Roman"/>
                <a:sym typeface="Times New Roman"/>
              </a:rPr>
              <a:t>AoA</a:t>
            </a:r>
            <a:r>
              <a:rPr lang="en-US" sz="1000" dirty="0">
                <a:solidFill>
                  <a:schemeClr val="dk1"/>
                </a:solidFill>
                <a:latin typeface="Times New Roman"/>
                <a:ea typeface="Times New Roman"/>
                <a:cs typeface="Times New Roman"/>
                <a:sym typeface="Times New Roman"/>
              </a:rPr>
              <a:t> / </a:t>
            </a:r>
            <a:r>
              <a:rPr lang="en-US" sz="1000" dirty="0" err="1">
                <a:solidFill>
                  <a:schemeClr val="dk1"/>
                </a:solidFill>
                <a:latin typeface="Times New Roman"/>
                <a:ea typeface="Times New Roman"/>
                <a:cs typeface="Times New Roman"/>
                <a:sym typeface="Times New Roman"/>
              </a:rPr>
              <a:t>AoD</a:t>
            </a:r>
            <a:endParaRPr lang="en-US" sz="1000" dirty="0">
              <a:solidFill>
                <a:schemeClr val="dk1"/>
              </a:solidFill>
              <a:latin typeface="Times New Roman"/>
              <a:ea typeface="Times New Roman"/>
              <a:cs typeface="Times New Roman"/>
              <a:sym typeface="Times New Roman"/>
            </a:endParaRPr>
          </a:p>
        </p:txBody>
      </p:sp>
      <p:cxnSp>
        <p:nvCxnSpPr>
          <p:cNvPr id="4" name="Straight Connector 3"/>
          <p:cNvCxnSpPr/>
          <p:nvPr/>
        </p:nvCxnSpPr>
        <p:spPr>
          <a:xfrm flipV="1">
            <a:off x="963855" y="2839589"/>
            <a:ext cx="7498080" cy="24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891056" y="1495250"/>
            <a:ext cx="6324" cy="23681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hape 89"/>
          <p:cNvSpPr txBox="1">
            <a:spLocks noGrp="1"/>
          </p:cNvSpPr>
          <p:nvPr>
            <p:ph type="body" idx="1"/>
          </p:nvPr>
        </p:nvSpPr>
        <p:spPr>
          <a:xfrm>
            <a:off x="758114" y="4258690"/>
            <a:ext cx="7634075" cy="1147286"/>
          </a:xfrm>
          <a:prstGeom prst="rect">
            <a:avLst/>
          </a:prstGeom>
          <a:noFill/>
          <a:ln>
            <a:noFill/>
          </a:ln>
        </p:spPr>
        <p:txBody>
          <a:bodyPr lIns="92075" tIns="46025" rIns="92075" bIns="46025" anchor="t" anchorCtr="0">
            <a:noAutofit/>
          </a:bodyPr>
          <a:lstStyle/>
          <a:p>
            <a:pPr marL="285750" indent="-285750">
              <a:spcBef>
                <a:spcPts val="0"/>
              </a:spcBef>
              <a:buSzPct val="100000"/>
            </a:pPr>
            <a:r>
              <a:rPr lang="en-US" b="1" dirty="0">
                <a:solidFill>
                  <a:schemeClr val="dk1"/>
                </a:solidFill>
                <a:latin typeface="Times New Roman"/>
                <a:ea typeface="Times New Roman"/>
                <a:cs typeface="Times New Roman"/>
                <a:sym typeface="Times New Roman"/>
              </a:rPr>
              <a:t>Only first-order reflections considered in this model</a:t>
            </a:r>
          </a:p>
          <a:p>
            <a:pPr marL="285750" indent="-285750">
              <a:spcBef>
                <a:spcPts val="0"/>
              </a:spcBef>
              <a:buSzPct val="100000"/>
            </a:pPr>
            <a:r>
              <a:rPr lang="en-US" b="1" dirty="0">
                <a:solidFill>
                  <a:schemeClr val="dk1"/>
                </a:solidFill>
                <a:latin typeface="Times New Roman"/>
                <a:ea typeface="Times New Roman"/>
                <a:cs typeface="Times New Roman"/>
                <a:sym typeface="Times New Roman"/>
              </a:rPr>
              <a:t>Diffuse components in </a:t>
            </a:r>
            <a:r>
              <a:rPr lang="en-US" b="1" dirty="0" err="1">
                <a:solidFill>
                  <a:schemeClr val="dk1"/>
                </a:solidFill>
                <a:latin typeface="Times New Roman"/>
                <a:ea typeface="Times New Roman"/>
                <a:cs typeface="Times New Roman"/>
                <a:sym typeface="Times New Roman"/>
              </a:rPr>
              <a:t>racktop</a:t>
            </a:r>
            <a:r>
              <a:rPr lang="en-US" b="1" dirty="0">
                <a:solidFill>
                  <a:schemeClr val="dk1"/>
                </a:solidFill>
                <a:latin typeface="Times New Roman"/>
                <a:ea typeface="Times New Roman"/>
                <a:cs typeface="Times New Roman"/>
                <a:sym typeface="Times New Roman"/>
              </a:rPr>
              <a:t> clusters too few in number to reduce intra-cluster parameters from them (seem to be insignificant)</a:t>
            </a:r>
          </a:p>
          <a:p>
            <a:pPr marL="285750" indent="-285750">
              <a:spcBef>
                <a:spcPts val="0"/>
              </a:spcBef>
              <a:buSzPct val="100000"/>
            </a:pPr>
            <a:r>
              <a:rPr lang="en-US" b="1" dirty="0">
                <a:solidFill>
                  <a:schemeClr val="dk1"/>
                </a:solidFill>
                <a:latin typeface="Times New Roman"/>
                <a:ea typeface="Times New Roman"/>
                <a:cs typeface="Times New Roman"/>
                <a:sym typeface="Times New Roman"/>
              </a:rPr>
              <a:t>Power-delay decay constant of </a:t>
            </a:r>
            <a:r>
              <a:rPr lang="en-US" b="1" dirty="0" err="1">
                <a:solidFill>
                  <a:schemeClr val="dk1"/>
                </a:solidFill>
                <a:latin typeface="Times New Roman"/>
                <a:ea typeface="Times New Roman"/>
                <a:cs typeface="Times New Roman"/>
                <a:sym typeface="Times New Roman"/>
              </a:rPr>
              <a:t>rackside</a:t>
            </a:r>
            <a:r>
              <a:rPr lang="en-US" b="1" dirty="0">
                <a:solidFill>
                  <a:schemeClr val="dk1"/>
                </a:solidFill>
                <a:latin typeface="Times New Roman"/>
                <a:ea typeface="Times New Roman"/>
                <a:cs typeface="Times New Roman"/>
                <a:sym typeface="Times New Roman"/>
              </a:rPr>
              <a:t> clusters significantly larger than other classes due to highly rich scattering environment</a:t>
            </a:r>
          </a:p>
          <a:p>
            <a:pPr marL="285750" indent="-285750">
              <a:spcBef>
                <a:spcPts val="0"/>
              </a:spcBef>
              <a:buSzPct val="100000"/>
            </a:pPr>
            <a:endParaRPr lang="en-US" b="1" dirty="0">
              <a:solidFill>
                <a:schemeClr val="dk1"/>
              </a:solidFill>
              <a:latin typeface="Times New Roman"/>
              <a:ea typeface="Times New Roman"/>
              <a:cs typeface="Times New Roman"/>
              <a:sym typeface="Times New Roman"/>
            </a:endParaRPr>
          </a:p>
          <a:p>
            <a:pPr marL="285750" indent="-285750">
              <a:spcBef>
                <a:spcPts val="0"/>
              </a:spcBef>
              <a:buSzPct val="100000"/>
            </a:pPr>
            <a:endParaRPr lang="en-US" b="1"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05433475"/>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1059786" y="657392"/>
            <a:ext cx="7097109" cy="457200"/>
          </a:xfrm>
          <a:prstGeom prst="rect">
            <a:avLst/>
          </a:prstGeom>
          <a:noFill/>
          <a:ln>
            <a:noFill/>
          </a:ln>
        </p:spPr>
        <p:txBody>
          <a:bodyPr lIns="92075" tIns="46025" rIns="92075" bIns="46025" anchor="ctr" anchorCtr="0">
            <a:noAutofit/>
          </a:bodyPr>
          <a:lstStyle/>
          <a:p>
            <a:pPr marL="0" marR="0" lvl="0" indent="0" algn="ctr" rtl="0">
              <a:spcBef>
                <a:spcPts val="0"/>
              </a:spcBef>
              <a:spcAft>
                <a:spcPts val="0"/>
              </a:spcAft>
              <a:buSzPct val="25000"/>
              <a:buNone/>
            </a:pPr>
            <a:r>
              <a:rPr lang="en-US" sz="3200" b="1" dirty="0">
                <a:solidFill>
                  <a:schemeClr val="tx1"/>
                </a:solidFill>
                <a:latin typeface="Times New Roman"/>
                <a:ea typeface="Times New Roman"/>
                <a:cs typeface="Times New Roman"/>
                <a:sym typeface="Times New Roman"/>
              </a:rPr>
              <a:t>Surveyed Environments</a:t>
            </a:r>
            <a:endParaRPr lang="en-US" sz="3200" b="1" i="0" u="none" strike="noStrike" cap="none" baseline="0" dirty="0">
              <a:solidFill>
                <a:schemeClr val="tx1"/>
              </a:solidFill>
              <a:latin typeface="Times New Roman"/>
              <a:ea typeface="Times New Roman"/>
              <a:cs typeface="Times New Roman"/>
              <a:sym typeface="Times New Roman"/>
            </a:endParaRPr>
          </a:p>
        </p:txBody>
      </p:sp>
      <p:sp>
        <p:nvSpPr>
          <p:cNvPr id="18" name="Shape 89"/>
          <p:cNvSpPr txBox="1">
            <a:spLocks/>
          </p:cNvSpPr>
          <p:nvPr/>
        </p:nvSpPr>
        <p:spPr>
          <a:xfrm>
            <a:off x="1361841" y="6075904"/>
            <a:ext cx="8363053" cy="522513"/>
          </a:xfrm>
          <a:prstGeom prst="rect">
            <a:avLst/>
          </a:prstGeom>
          <a:noFill/>
          <a:ln>
            <a:noFill/>
          </a:ln>
        </p:spPr>
        <p:txBody>
          <a:bodyPr lIns="92075" tIns="46025" rIns="92075" bIns="46025" anchor="t" anchorCtr="0">
            <a:noAutofit/>
          </a:bodyPr>
          <a:lstStyle>
            <a:defPPr marR="0" algn="l" rtl="0">
              <a:lnSpc>
                <a:spcPct val="100000"/>
              </a:lnSpc>
              <a:spcBef>
                <a:spcPts val="0"/>
              </a:spcBef>
              <a:spcAft>
                <a:spcPts val="0"/>
              </a:spcAft>
            </a:defPPr>
            <a:lvl1pPr marL="342900" marR="0" indent="-190500" algn="l" rtl="0">
              <a:lnSpc>
                <a:spcPct val="100000"/>
              </a:lnSpc>
              <a:spcBef>
                <a:spcPts val="48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40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2pPr>
            <a:lvl3pPr marL="1085850" marR="0" indent="-120650" algn="l" rtl="0">
              <a:lnSpc>
                <a:spcPct val="100000"/>
              </a:lnSpc>
              <a:spcBef>
                <a:spcPts val="36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3pPr>
            <a:lvl4pPr marL="14287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4pPr>
            <a:lvl5pPr marL="17716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5pPr>
            <a:lvl6pPr marL="22288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6pPr>
            <a:lvl7pPr marL="26860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7pPr>
            <a:lvl8pPr marL="31432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8pPr>
            <a:lvl9pPr marL="36004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9pPr>
          </a:lstStyle>
          <a:p>
            <a:pPr marL="0" indent="0">
              <a:spcBef>
                <a:spcPts val="0"/>
              </a:spcBef>
              <a:buSzPct val="100000"/>
              <a:buNone/>
            </a:pPr>
            <a:r>
              <a:rPr lang="en-US" b="1" dirty="0">
                <a:solidFill>
                  <a:schemeClr val="tx1"/>
                </a:solidFill>
                <a:latin typeface="Times New Roman"/>
                <a:ea typeface="Times New Roman"/>
                <a:cs typeface="Times New Roman"/>
                <a:sym typeface="Times New Roman"/>
              </a:rPr>
              <a:t>What is the priority for IEEE 802.11ay?</a:t>
            </a:r>
          </a:p>
          <a:p>
            <a:pPr marL="137160" indent="-137160">
              <a:spcBef>
                <a:spcPts val="0"/>
              </a:spcBef>
              <a:buSzPct val="100000"/>
              <a:buFont typeface="Arial" panose="020B0604020202020204" pitchFamily="34" charset="0"/>
              <a:buChar char="•"/>
            </a:pPr>
            <a:endParaRPr lang="en-US" sz="1600" b="1" dirty="0">
              <a:solidFill>
                <a:schemeClr val="dk1"/>
              </a:solidFill>
              <a:latin typeface="Times New Roman"/>
              <a:ea typeface="Times New Roman"/>
              <a:cs typeface="Times New Roman"/>
              <a:sym typeface="Times New Roman"/>
            </a:endParaRPr>
          </a:p>
          <a:p>
            <a:pPr marL="91440" indent="-91440">
              <a:spcBef>
                <a:spcPts val="0"/>
              </a:spcBef>
              <a:buSzPct val="100000"/>
              <a:buFont typeface="Arial" panose="020B0604020202020204" pitchFamily="34" charset="0"/>
              <a:buChar char="•"/>
            </a:pPr>
            <a:endParaRPr lang="en-US" sz="1600" b="1" dirty="0">
              <a:solidFill>
                <a:schemeClr val="dk1"/>
              </a:solidFill>
              <a:latin typeface="Times New Roman"/>
              <a:ea typeface="Times New Roman"/>
              <a:cs typeface="Times New Roman"/>
              <a:sym typeface="Times New Roman"/>
            </a:endParaRPr>
          </a:p>
          <a:p>
            <a:pPr marL="91440" indent="-91440">
              <a:spcBef>
                <a:spcPts val="0"/>
              </a:spcBef>
              <a:buSzPct val="100000"/>
              <a:buFont typeface="Arial" panose="020B0604020202020204" pitchFamily="34" charset="0"/>
              <a:buChar char="•"/>
            </a:pPr>
            <a:endParaRPr lang="en-US" sz="1600" b="1" dirty="0">
              <a:solidFill>
                <a:schemeClr val="dk1"/>
              </a:solidFill>
              <a:latin typeface="Times New Roman"/>
              <a:ea typeface="Times New Roman"/>
              <a:cs typeface="Times New Roman"/>
              <a:sym typeface="Times New Roman"/>
            </a:endParaRPr>
          </a:p>
        </p:txBody>
      </p:sp>
      <p:pic>
        <p:nvPicPr>
          <p:cNvPr id="2" name="Picture 1"/>
          <p:cNvPicPr>
            <a:picLocks noChangeAspect="1"/>
          </p:cNvPicPr>
          <p:nvPr/>
        </p:nvPicPr>
        <p:blipFill>
          <a:blip r:embed="rId3"/>
          <a:stretch>
            <a:fillRect/>
          </a:stretch>
        </p:blipFill>
        <p:spPr>
          <a:xfrm>
            <a:off x="1425546" y="1237417"/>
            <a:ext cx="2804160" cy="2103120"/>
          </a:xfrm>
          <a:prstGeom prst="rect">
            <a:avLst/>
          </a:prstGeom>
        </p:spPr>
      </p:pic>
      <p:pic>
        <p:nvPicPr>
          <p:cNvPr id="3" name="Picture 2"/>
          <p:cNvPicPr>
            <a:picLocks noChangeAspect="1"/>
          </p:cNvPicPr>
          <p:nvPr/>
        </p:nvPicPr>
        <p:blipFill>
          <a:blip r:embed="rId4"/>
          <a:stretch>
            <a:fillRect/>
          </a:stretch>
        </p:blipFill>
        <p:spPr>
          <a:xfrm>
            <a:off x="4761913" y="1221525"/>
            <a:ext cx="2804160" cy="2103120"/>
          </a:xfrm>
          <a:prstGeom prst="rect">
            <a:avLst/>
          </a:prstGeom>
        </p:spPr>
      </p:pic>
      <p:pic>
        <p:nvPicPr>
          <p:cNvPr id="5" name="Picture 4"/>
          <p:cNvPicPr>
            <a:picLocks noChangeAspect="1"/>
          </p:cNvPicPr>
          <p:nvPr/>
        </p:nvPicPr>
        <p:blipFill>
          <a:blip r:embed="rId5"/>
          <a:stretch>
            <a:fillRect/>
          </a:stretch>
        </p:blipFill>
        <p:spPr>
          <a:xfrm>
            <a:off x="1425546" y="3614457"/>
            <a:ext cx="2804160" cy="2103120"/>
          </a:xfrm>
          <a:prstGeom prst="rect">
            <a:avLst/>
          </a:prstGeom>
        </p:spPr>
      </p:pic>
      <p:pic>
        <p:nvPicPr>
          <p:cNvPr id="9" name="Picture 8"/>
          <p:cNvPicPr>
            <a:picLocks noChangeAspect="1"/>
          </p:cNvPicPr>
          <p:nvPr/>
        </p:nvPicPr>
        <p:blipFill>
          <a:blip r:embed="rId6"/>
          <a:stretch>
            <a:fillRect/>
          </a:stretch>
        </p:blipFill>
        <p:spPr>
          <a:xfrm>
            <a:off x="4761913" y="3598565"/>
            <a:ext cx="2804160" cy="2103120"/>
          </a:xfrm>
          <a:prstGeom prst="rect">
            <a:avLst/>
          </a:prstGeom>
        </p:spPr>
      </p:pic>
      <p:sp>
        <p:nvSpPr>
          <p:cNvPr id="20" name="Rectangle 19"/>
          <p:cNvSpPr/>
          <p:nvPr/>
        </p:nvSpPr>
        <p:spPr>
          <a:xfrm>
            <a:off x="2260398" y="3294022"/>
            <a:ext cx="1330814" cy="307777"/>
          </a:xfrm>
          <a:prstGeom prst="rect">
            <a:avLst/>
          </a:prstGeom>
        </p:spPr>
        <p:txBody>
          <a:bodyPr wrap="none">
            <a:spAutoFit/>
          </a:bodyPr>
          <a:lstStyle/>
          <a:p>
            <a:r>
              <a:rPr lang="en-US" b="1" dirty="0">
                <a:solidFill>
                  <a:schemeClr val="dk2"/>
                </a:solidFill>
                <a:latin typeface="+mj-lt"/>
                <a:cs typeface="Times New Roman"/>
                <a:sym typeface="Times New Roman"/>
              </a:rPr>
              <a:t>AUDITORIUM</a:t>
            </a:r>
            <a:endParaRPr lang="en-US" dirty="0">
              <a:latin typeface="+mj-lt"/>
            </a:endParaRPr>
          </a:p>
        </p:txBody>
      </p:sp>
      <p:sp>
        <p:nvSpPr>
          <p:cNvPr id="26" name="Rectangle 25"/>
          <p:cNvSpPr/>
          <p:nvPr/>
        </p:nvSpPr>
        <p:spPr>
          <a:xfrm>
            <a:off x="5240294" y="3294022"/>
            <a:ext cx="2082621" cy="307777"/>
          </a:xfrm>
          <a:prstGeom prst="rect">
            <a:avLst/>
          </a:prstGeom>
        </p:spPr>
        <p:txBody>
          <a:bodyPr wrap="none">
            <a:spAutoFit/>
          </a:bodyPr>
          <a:lstStyle/>
          <a:p>
            <a:r>
              <a:rPr lang="en-US" b="1" dirty="0">
                <a:solidFill>
                  <a:schemeClr val="dk2"/>
                </a:solidFill>
                <a:latin typeface="+mj-lt"/>
                <a:cs typeface="Times New Roman"/>
                <a:sym typeface="Times New Roman"/>
              </a:rPr>
              <a:t>OPEN-SQUARE AREA</a:t>
            </a:r>
            <a:endParaRPr lang="en-US" dirty="0">
              <a:latin typeface="+mj-lt"/>
            </a:endParaRPr>
          </a:p>
        </p:txBody>
      </p:sp>
      <p:sp>
        <p:nvSpPr>
          <p:cNvPr id="28" name="Rectangle 27"/>
          <p:cNvSpPr/>
          <p:nvPr/>
        </p:nvSpPr>
        <p:spPr>
          <a:xfrm>
            <a:off x="2421104" y="5698272"/>
            <a:ext cx="813043" cy="307777"/>
          </a:xfrm>
          <a:prstGeom prst="rect">
            <a:avLst/>
          </a:prstGeom>
        </p:spPr>
        <p:txBody>
          <a:bodyPr wrap="none">
            <a:spAutoFit/>
          </a:bodyPr>
          <a:lstStyle/>
          <a:p>
            <a:r>
              <a:rPr lang="en-US" b="1" dirty="0">
                <a:solidFill>
                  <a:schemeClr val="dk2"/>
                </a:solidFill>
                <a:latin typeface="+mj-lt"/>
                <a:cs typeface="Times New Roman"/>
                <a:sym typeface="Times New Roman"/>
              </a:rPr>
              <a:t>LOBBY</a:t>
            </a:r>
            <a:endParaRPr lang="en-US" dirty="0">
              <a:latin typeface="+mj-lt"/>
            </a:endParaRPr>
          </a:p>
        </p:txBody>
      </p:sp>
      <p:sp>
        <p:nvSpPr>
          <p:cNvPr id="29" name="Rectangle 28"/>
          <p:cNvSpPr/>
          <p:nvPr/>
        </p:nvSpPr>
        <p:spPr>
          <a:xfrm>
            <a:off x="5672512" y="5698271"/>
            <a:ext cx="982961" cy="307777"/>
          </a:xfrm>
          <a:prstGeom prst="rect">
            <a:avLst/>
          </a:prstGeom>
        </p:spPr>
        <p:txBody>
          <a:bodyPr wrap="none">
            <a:spAutoFit/>
          </a:bodyPr>
          <a:lstStyle/>
          <a:p>
            <a:r>
              <a:rPr lang="en-US" b="1" dirty="0">
                <a:solidFill>
                  <a:schemeClr val="dk2"/>
                </a:solidFill>
                <a:latin typeface="+mj-lt"/>
                <a:cs typeface="Times New Roman"/>
                <a:sym typeface="Times New Roman"/>
              </a:rPr>
              <a:t>LIBRARY</a:t>
            </a:r>
            <a:endParaRPr lang="en-US" dirty="0">
              <a:latin typeface="+mj-lt"/>
            </a:endParaRPr>
          </a:p>
        </p:txBody>
      </p:sp>
    </p:spTree>
    <p:extLst>
      <p:ext uri="{BB962C8B-B14F-4D97-AF65-F5344CB8AC3E}">
        <p14:creationId xmlns:p14="http://schemas.microsoft.com/office/powerpoint/2010/main" val="796168278"/>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685800" y="685800"/>
            <a:ext cx="7772400" cy="1066799"/>
          </a:xfrm>
          <a:prstGeom prst="rect">
            <a:avLst/>
          </a:prstGeom>
          <a:noFill/>
          <a:ln>
            <a:noFill/>
          </a:ln>
        </p:spPr>
        <p:txBody>
          <a:bodyPr lIns="92075" tIns="46025" rIns="92075" bIns="46025" anchor="ctr" anchorCtr="0">
            <a:noAutofit/>
          </a:bodyPr>
          <a:lstStyle/>
          <a:p>
            <a:pPr marL="0" marR="0" lvl="0" indent="0" algn="ctr" rtl="0">
              <a:spcBef>
                <a:spcPts val="0"/>
              </a:spcBef>
              <a:spcAft>
                <a:spcPts val="0"/>
              </a:spcAft>
              <a:buSzPct val="25000"/>
              <a:buNone/>
            </a:pPr>
            <a:r>
              <a:rPr lang="en-US" sz="3200" b="1" i="0" u="none" strike="noStrike" cap="none" baseline="0" dirty="0">
                <a:solidFill>
                  <a:schemeClr val="dk2"/>
                </a:solidFill>
                <a:latin typeface="Times New Roman"/>
                <a:ea typeface="Times New Roman"/>
                <a:cs typeface="Times New Roman"/>
                <a:sym typeface="Times New Roman"/>
              </a:rPr>
              <a:t>Abstract</a:t>
            </a:r>
          </a:p>
        </p:txBody>
      </p:sp>
      <p:sp>
        <p:nvSpPr>
          <p:cNvPr id="89" name="Shape 89"/>
          <p:cNvSpPr txBox="1">
            <a:spLocks noGrp="1"/>
          </p:cNvSpPr>
          <p:nvPr>
            <p:ph type="body" idx="1"/>
          </p:nvPr>
        </p:nvSpPr>
        <p:spPr>
          <a:xfrm>
            <a:off x="685800" y="1981200"/>
            <a:ext cx="7957038" cy="1790699"/>
          </a:xfrm>
          <a:prstGeom prst="rect">
            <a:avLst/>
          </a:prstGeom>
          <a:noFill/>
          <a:ln>
            <a:noFill/>
          </a:ln>
        </p:spPr>
        <p:txBody>
          <a:bodyPr lIns="92075" tIns="46025" rIns="92075" bIns="46025" anchor="t" anchorCtr="0">
            <a:noAutofit/>
          </a:bodyPr>
          <a:lstStyle/>
          <a:p>
            <a:pPr lvl="0" indent="-342900">
              <a:spcBef>
                <a:spcPts val="0"/>
              </a:spcBef>
              <a:buSzPct val="25000"/>
              <a:buNone/>
            </a:pPr>
            <a:r>
              <a:rPr lang="en-US" sz="2400" b="1" i="0" u="none" strike="noStrike" cap="none" baseline="0" dirty="0">
                <a:solidFill>
                  <a:schemeClr val="dk1"/>
                </a:solidFill>
                <a:latin typeface="Times New Roman"/>
                <a:ea typeface="Times New Roman"/>
                <a:cs typeface="Times New Roman"/>
                <a:sym typeface="Times New Roman"/>
              </a:rPr>
              <a:t>   </a:t>
            </a:r>
            <a:r>
              <a:rPr lang="en-US" sz="2400" b="1" i="0" u="none" strike="noStrike" cap="none" dirty="0">
                <a:solidFill>
                  <a:schemeClr val="dk1"/>
                </a:solidFill>
                <a:latin typeface="Times New Roman"/>
                <a:ea typeface="Times New Roman"/>
                <a:cs typeface="Times New Roman"/>
                <a:sym typeface="Times New Roman"/>
              </a:rPr>
              <a:t>This document presents the parameters </a:t>
            </a:r>
            <a:r>
              <a:rPr lang="en-US" sz="2400" b="1" dirty="0">
                <a:solidFill>
                  <a:schemeClr val="dk1"/>
                </a:solidFill>
                <a:latin typeface="Times New Roman"/>
                <a:ea typeface="Times New Roman"/>
                <a:cs typeface="Times New Roman"/>
                <a:sym typeface="Times New Roman"/>
              </a:rPr>
              <a:t>of the Quasi-deterministic (QD) channel model for a server room at 60 GHz, in support of the IEEE 802.11ay data-center usage case</a:t>
            </a:r>
            <a:r>
              <a:rPr lang="en-US" sz="2400" b="1" dirty="0">
                <a:latin typeface="Times New Roman" panose="02020603050405020304" pitchFamily="18" charset="0"/>
                <a:cs typeface="Times New Roman" panose="02020603050405020304" pitchFamily="18" charset="0"/>
              </a:rPr>
              <a:t>. </a:t>
            </a:r>
            <a:r>
              <a:rPr lang="en-US" sz="2400" b="1" dirty="0">
                <a:solidFill>
                  <a:schemeClr val="dk1"/>
                </a:solidFill>
                <a:latin typeface="Times New Roman"/>
                <a:ea typeface="Times New Roman"/>
                <a:cs typeface="Times New Roman"/>
                <a:sym typeface="Times New Roman"/>
              </a:rPr>
              <a:t>The channel sounder, measurement campaign, and parameter-extraction methods are also presented.</a:t>
            </a:r>
            <a:endParaRPr lang="en-US" sz="2400" b="1" i="0" u="none" strike="noStrike" cap="none" baseline="0" dirty="0">
              <a:solidFill>
                <a:schemeClr val="dk1"/>
              </a:solidFill>
              <a:latin typeface="Times New Roman"/>
              <a:ea typeface="Times New Roman"/>
              <a:cs typeface="Times New Roman"/>
              <a:sym typeface="Times New Roman"/>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2325566" y="641839"/>
            <a:ext cx="4747846" cy="457200"/>
          </a:xfrm>
          <a:prstGeom prst="rect">
            <a:avLst/>
          </a:prstGeom>
          <a:noFill/>
          <a:ln>
            <a:noFill/>
          </a:ln>
        </p:spPr>
        <p:txBody>
          <a:bodyPr lIns="92075" tIns="46025" rIns="92075" bIns="46025" anchor="ctr" anchorCtr="0">
            <a:noAutofit/>
          </a:bodyPr>
          <a:lstStyle/>
          <a:p>
            <a:pPr marL="0" marR="0" lvl="0" indent="0" algn="ctr" rtl="0">
              <a:spcBef>
                <a:spcPts val="0"/>
              </a:spcBef>
              <a:spcAft>
                <a:spcPts val="0"/>
              </a:spcAft>
              <a:buSzPct val="25000"/>
              <a:buNone/>
            </a:pPr>
            <a:r>
              <a:rPr lang="en-US" sz="3200" b="1" i="0" u="none" strike="noStrike" cap="none" baseline="0" dirty="0">
                <a:solidFill>
                  <a:schemeClr val="tx1"/>
                </a:solidFill>
                <a:latin typeface="Times New Roman"/>
                <a:ea typeface="Times New Roman"/>
                <a:cs typeface="Times New Roman"/>
                <a:sym typeface="Times New Roman"/>
              </a:rPr>
              <a:t>60 GHz</a:t>
            </a:r>
            <a:r>
              <a:rPr lang="en-US" sz="3200" b="1" i="0" u="none" strike="noStrike" cap="none" dirty="0">
                <a:solidFill>
                  <a:schemeClr val="tx1"/>
                </a:solidFill>
                <a:latin typeface="Times New Roman"/>
                <a:ea typeface="Times New Roman"/>
                <a:cs typeface="Times New Roman"/>
                <a:sym typeface="Times New Roman"/>
              </a:rPr>
              <a:t> Channel Sounder</a:t>
            </a:r>
            <a:endParaRPr lang="en-US" sz="3200" b="1" i="0" u="none" strike="noStrike" cap="none" baseline="0" dirty="0">
              <a:solidFill>
                <a:schemeClr val="tx1"/>
              </a:solidFill>
              <a:latin typeface="Times New Roman"/>
              <a:ea typeface="Times New Roman"/>
              <a:cs typeface="Times New Roman"/>
              <a:sym typeface="Times New Roman"/>
            </a:endParaRPr>
          </a:p>
        </p:txBody>
      </p:sp>
      <p:pic>
        <p:nvPicPr>
          <p:cNvPr id="2" name="Picture 1"/>
          <p:cNvPicPr>
            <a:picLocks noChangeAspect="1"/>
          </p:cNvPicPr>
          <p:nvPr/>
        </p:nvPicPr>
        <p:blipFill rotWithShape="1">
          <a:blip r:embed="rId3"/>
          <a:srcRect l="29296" t="16026" r="33795" b="46556"/>
          <a:stretch/>
        </p:blipFill>
        <p:spPr>
          <a:xfrm>
            <a:off x="1358208" y="1258226"/>
            <a:ext cx="2421664" cy="3273377"/>
          </a:xfrm>
          <a:prstGeom prst="rect">
            <a:avLst/>
          </a:prstGeom>
          <a:ln w="50800">
            <a:solidFill>
              <a:schemeClr val="tx1"/>
            </a:solidFill>
          </a:ln>
        </p:spPr>
      </p:pic>
      <p:pic>
        <p:nvPicPr>
          <p:cNvPr id="5" name="Picture 4"/>
          <p:cNvPicPr>
            <a:picLocks noChangeAspect="1"/>
          </p:cNvPicPr>
          <p:nvPr/>
        </p:nvPicPr>
        <p:blipFill rotWithShape="1">
          <a:blip r:embed="rId4"/>
          <a:srcRect l="32917" t="21935" r="9599" b="-1"/>
          <a:stretch/>
        </p:blipFill>
        <p:spPr>
          <a:xfrm>
            <a:off x="4417142" y="1258226"/>
            <a:ext cx="3213921" cy="3273377"/>
          </a:xfrm>
          <a:prstGeom prst="rect">
            <a:avLst/>
          </a:prstGeom>
          <a:ln w="50800">
            <a:solidFill>
              <a:schemeClr val="tx1"/>
            </a:solidFill>
          </a:ln>
        </p:spPr>
      </p:pic>
      <p:sp>
        <p:nvSpPr>
          <p:cNvPr id="18" name="Shape 89"/>
          <p:cNvSpPr txBox="1">
            <a:spLocks/>
          </p:cNvSpPr>
          <p:nvPr/>
        </p:nvSpPr>
        <p:spPr>
          <a:xfrm>
            <a:off x="1052795" y="5451813"/>
            <a:ext cx="6921828" cy="864581"/>
          </a:xfrm>
          <a:prstGeom prst="rect">
            <a:avLst/>
          </a:prstGeom>
          <a:noFill/>
          <a:ln>
            <a:noFill/>
          </a:ln>
        </p:spPr>
        <p:txBody>
          <a:bodyPr lIns="92075" tIns="46025" rIns="92075" bIns="46025" anchor="t" anchorCtr="0">
            <a:noAutofit/>
          </a:bodyPr>
          <a:lstStyle>
            <a:defPPr marR="0" algn="l" rtl="0">
              <a:lnSpc>
                <a:spcPct val="100000"/>
              </a:lnSpc>
              <a:spcBef>
                <a:spcPts val="0"/>
              </a:spcBef>
              <a:spcAft>
                <a:spcPts val="0"/>
              </a:spcAft>
            </a:defPPr>
            <a:lvl1pPr marL="342900" marR="0" indent="-190500" algn="l" rtl="0">
              <a:lnSpc>
                <a:spcPct val="100000"/>
              </a:lnSpc>
              <a:spcBef>
                <a:spcPts val="48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40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2pPr>
            <a:lvl3pPr marL="1085850" marR="0" indent="-120650" algn="l" rtl="0">
              <a:lnSpc>
                <a:spcPct val="100000"/>
              </a:lnSpc>
              <a:spcBef>
                <a:spcPts val="36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3pPr>
            <a:lvl4pPr marL="14287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4pPr>
            <a:lvl5pPr marL="17716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5pPr>
            <a:lvl6pPr marL="22288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6pPr>
            <a:lvl7pPr marL="26860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7pPr>
            <a:lvl8pPr marL="31432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8pPr>
            <a:lvl9pPr marL="36004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9pPr>
          </a:lstStyle>
          <a:p>
            <a:pPr indent="-137160">
              <a:buFont typeface="Times New Roman" pitchFamily="16" charset="0"/>
              <a:buChar char="•"/>
            </a:pPr>
            <a:r>
              <a:rPr lang="en-US" b="1" dirty="0">
                <a:latin typeface="Times New Roman" panose="02020603050405020304" pitchFamily="18" charset="0"/>
                <a:cs typeface="Times New Roman" panose="02020603050405020304" pitchFamily="18" charset="0"/>
              </a:rPr>
              <a:t>One measurement over all 8 TX antennas x 16 RX antennas takes 262 µs to sweep</a:t>
            </a:r>
            <a:endParaRPr lang="en-GB" b="1" dirty="0">
              <a:latin typeface="Times New Roman" panose="02020603050405020304" pitchFamily="18" charset="0"/>
              <a:cs typeface="Times New Roman" panose="02020603050405020304" pitchFamily="18" charset="0"/>
            </a:endParaRPr>
          </a:p>
          <a:p>
            <a:pPr indent="-13716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Can extract AZ / EL </a:t>
            </a:r>
            <a:r>
              <a:rPr lang="en-US" b="1" dirty="0" err="1">
                <a:latin typeface="Times New Roman" panose="02020603050405020304" pitchFamily="18" charset="0"/>
                <a:cs typeface="Times New Roman" panose="02020603050405020304" pitchFamily="18" charset="0"/>
              </a:rPr>
              <a:t>AoD</a:t>
            </a:r>
            <a:r>
              <a:rPr lang="en-US" b="1" dirty="0">
                <a:latin typeface="Times New Roman" panose="02020603050405020304" pitchFamily="18" charset="0"/>
                <a:cs typeface="Times New Roman" panose="02020603050405020304" pitchFamily="18" charset="0"/>
              </a:rPr>
              <a:t> and AZ / EL </a:t>
            </a:r>
            <a:r>
              <a:rPr lang="en-US" b="1" dirty="0" err="1">
                <a:latin typeface="Times New Roman" panose="02020603050405020304" pitchFamily="18" charset="0"/>
                <a:cs typeface="Times New Roman" panose="02020603050405020304" pitchFamily="18" charset="0"/>
              </a:rPr>
              <a:t>AoA</a:t>
            </a:r>
            <a:endParaRPr lang="en-US" b="1" dirty="0">
              <a:latin typeface="Times New Roman" panose="02020603050405020304" pitchFamily="18" charset="0"/>
              <a:cs typeface="Times New Roman" panose="02020603050405020304" pitchFamily="18" charset="0"/>
            </a:endParaRPr>
          </a:p>
          <a:p>
            <a:pPr indent="-137160">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60.5 GHz </a:t>
            </a:r>
            <a:r>
              <a:rPr lang="en-GB" b="1" dirty="0" err="1">
                <a:latin typeface="Times New Roman" panose="02020603050405020304" pitchFamily="18" charset="0"/>
                <a:cs typeface="Times New Roman" panose="02020603050405020304" pitchFamily="18" charset="0"/>
              </a:rPr>
              <a:t>center</a:t>
            </a:r>
            <a:r>
              <a:rPr lang="en-GB" b="1" dirty="0">
                <a:latin typeface="Times New Roman" panose="02020603050405020304" pitchFamily="18" charset="0"/>
                <a:cs typeface="Times New Roman" panose="02020603050405020304" pitchFamily="18" charset="0"/>
              </a:rPr>
              <a:t> frequency / 2 GHz </a:t>
            </a:r>
            <a:r>
              <a:rPr lang="en-US" b="1" dirty="0">
                <a:latin typeface="Times New Roman" panose="02020603050405020304" pitchFamily="18" charset="0"/>
                <a:cs typeface="Times New Roman" panose="02020603050405020304" pitchFamily="18" charset="0"/>
              </a:rPr>
              <a:t>bandwidth</a:t>
            </a:r>
          </a:p>
          <a:p>
            <a:pPr marL="137160" indent="-137160">
              <a:spcBef>
                <a:spcPts val="0"/>
              </a:spcBef>
              <a:buSzPct val="100000"/>
              <a:buFont typeface="Arial" panose="020B0604020202020204" pitchFamily="34" charset="0"/>
              <a:buChar char="•"/>
            </a:pPr>
            <a:endParaRPr lang="en-US" sz="1600" b="1" dirty="0">
              <a:solidFill>
                <a:schemeClr val="tx1"/>
              </a:solidFill>
              <a:latin typeface="Times New Roman"/>
              <a:ea typeface="Times New Roman"/>
              <a:cs typeface="Times New Roman"/>
              <a:sym typeface="Times New Roman"/>
            </a:endParaRPr>
          </a:p>
          <a:p>
            <a:pPr marL="137160" indent="-137160">
              <a:spcBef>
                <a:spcPts val="0"/>
              </a:spcBef>
              <a:buSzPct val="100000"/>
              <a:buFont typeface="Arial" panose="020B0604020202020204" pitchFamily="34" charset="0"/>
              <a:buChar char="•"/>
            </a:pPr>
            <a:endParaRPr lang="en-US" sz="1600" b="1" dirty="0">
              <a:solidFill>
                <a:schemeClr val="dk1"/>
              </a:solidFill>
              <a:latin typeface="Times New Roman"/>
              <a:ea typeface="Times New Roman"/>
              <a:cs typeface="Times New Roman"/>
              <a:sym typeface="Times New Roman"/>
            </a:endParaRPr>
          </a:p>
          <a:p>
            <a:pPr marL="91440" indent="-91440">
              <a:spcBef>
                <a:spcPts val="0"/>
              </a:spcBef>
              <a:buSzPct val="100000"/>
              <a:buFont typeface="Arial" panose="020B0604020202020204" pitchFamily="34" charset="0"/>
              <a:buChar char="•"/>
            </a:pPr>
            <a:endParaRPr lang="en-US" sz="1600" b="1" dirty="0">
              <a:solidFill>
                <a:schemeClr val="dk1"/>
              </a:solidFill>
              <a:latin typeface="Times New Roman"/>
              <a:ea typeface="Times New Roman"/>
              <a:cs typeface="Times New Roman"/>
              <a:sym typeface="Times New Roman"/>
            </a:endParaRPr>
          </a:p>
          <a:p>
            <a:pPr marL="91440" indent="-91440">
              <a:spcBef>
                <a:spcPts val="0"/>
              </a:spcBef>
              <a:buSzPct val="100000"/>
              <a:buFont typeface="Arial" panose="020B0604020202020204" pitchFamily="34" charset="0"/>
              <a:buChar char="•"/>
            </a:pPr>
            <a:endParaRPr lang="en-US" sz="1600" b="1" dirty="0">
              <a:solidFill>
                <a:schemeClr val="dk1"/>
              </a:solidFill>
              <a:latin typeface="Times New Roman"/>
              <a:ea typeface="Times New Roman"/>
              <a:cs typeface="Times New Roman"/>
              <a:sym typeface="Times New Roman"/>
            </a:endParaRPr>
          </a:p>
        </p:txBody>
      </p:sp>
      <p:sp>
        <p:nvSpPr>
          <p:cNvPr id="17" name="Rectangle 16"/>
          <p:cNvSpPr/>
          <p:nvPr/>
        </p:nvSpPr>
        <p:spPr>
          <a:xfrm>
            <a:off x="1026458" y="4557295"/>
            <a:ext cx="3085163" cy="792525"/>
          </a:xfrm>
          <a:prstGeom prst="rect">
            <a:avLst/>
          </a:prstGeom>
        </p:spPr>
        <p:txBody>
          <a:bodyPr wrap="square">
            <a:spAutoFit/>
          </a:bodyPr>
          <a:lstStyle/>
          <a:p>
            <a:r>
              <a:rPr lang="en-US" b="1" dirty="0">
                <a:solidFill>
                  <a:schemeClr val="dk2"/>
                </a:solidFill>
                <a:latin typeface="+mj-lt"/>
                <a:cs typeface="Times New Roman"/>
                <a:sym typeface="Times New Roman"/>
              </a:rPr>
              <a:t>TX ARRAY MOUNTED ON TRIPOD</a:t>
            </a:r>
          </a:p>
          <a:p>
            <a:r>
              <a:rPr lang="en-GB" sz="1050" b="1" dirty="0">
                <a:latin typeface="Times New Roman" panose="02020603050405020304" pitchFamily="18" charset="0"/>
                <a:cs typeface="Times New Roman" panose="02020603050405020304" pitchFamily="18" charset="0"/>
              </a:rPr>
              <a:t>8 antennas, gain = 18.1 dBi, beamwidth = 22.5º</a:t>
            </a:r>
          </a:p>
          <a:p>
            <a:r>
              <a:rPr lang="en-GB" sz="1050" b="1" dirty="0">
                <a:latin typeface="Times New Roman" panose="02020603050405020304" pitchFamily="18" charset="0"/>
                <a:cs typeface="Times New Roman" panose="02020603050405020304" pitchFamily="18" charset="0"/>
              </a:rPr>
              <a:t>azimuth / elevation field-of-view = 180º / 45º</a:t>
            </a:r>
          </a:p>
          <a:p>
            <a:r>
              <a:rPr lang="en-GB" sz="1050" b="1" dirty="0">
                <a:latin typeface="Times New Roman" panose="02020603050405020304" pitchFamily="18" charset="0"/>
                <a:cs typeface="Times New Roman" panose="02020603050405020304" pitchFamily="18" charset="0"/>
              </a:rPr>
              <a:t>TX power = 20 dBm</a:t>
            </a:r>
          </a:p>
        </p:txBody>
      </p:sp>
      <p:sp>
        <p:nvSpPr>
          <p:cNvPr id="20" name="Rectangle 19"/>
          <p:cNvSpPr/>
          <p:nvPr/>
        </p:nvSpPr>
        <p:spPr>
          <a:xfrm>
            <a:off x="4565438" y="4557295"/>
            <a:ext cx="3216051" cy="630942"/>
          </a:xfrm>
          <a:prstGeom prst="rect">
            <a:avLst/>
          </a:prstGeom>
        </p:spPr>
        <p:txBody>
          <a:bodyPr wrap="square">
            <a:spAutoFit/>
          </a:bodyPr>
          <a:lstStyle/>
          <a:p>
            <a:r>
              <a:rPr lang="en-US" b="1" dirty="0">
                <a:solidFill>
                  <a:schemeClr val="dk2"/>
                </a:solidFill>
                <a:latin typeface="+mj-lt"/>
                <a:cs typeface="Times New Roman"/>
                <a:sym typeface="Times New Roman"/>
              </a:rPr>
              <a:t>RX ARRAY MOUNTED ON ROBOT</a:t>
            </a:r>
          </a:p>
          <a:p>
            <a:r>
              <a:rPr lang="en-GB" sz="1050" b="1" dirty="0">
                <a:latin typeface="Times New Roman" panose="02020603050405020304" pitchFamily="18" charset="0"/>
                <a:cs typeface="Times New Roman" panose="02020603050405020304" pitchFamily="18" charset="0"/>
              </a:rPr>
              <a:t>16 antennas, gain = 18.1 dBi, </a:t>
            </a:r>
            <a:r>
              <a:rPr lang="en-GB" sz="1050" b="1" dirty="0" err="1">
                <a:latin typeface="Times New Roman" panose="02020603050405020304" pitchFamily="18" charset="0"/>
                <a:cs typeface="Times New Roman" panose="02020603050405020304" pitchFamily="18" charset="0"/>
              </a:rPr>
              <a:t>beamwidth</a:t>
            </a:r>
            <a:r>
              <a:rPr lang="en-GB" sz="1050" b="1" dirty="0">
                <a:latin typeface="Times New Roman" panose="02020603050405020304" pitchFamily="18" charset="0"/>
                <a:cs typeface="Times New Roman" panose="02020603050405020304" pitchFamily="18" charset="0"/>
              </a:rPr>
              <a:t> = 22.5º</a:t>
            </a:r>
          </a:p>
          <a:p>
            <a:r>
              <a:rPr lang="en-GB" sz="1050" b="1" dirty="0">
                <a:latin typeface="Times New Roman" panose="02020603050405020304" pitchFamily="18" charset="0"/>
                <a:cs typeface="Times New Roman" panose="02020603050405020304" pitchFamily="18" charset="0"/>
              </a:rPr>
              <a:t>azimuth / elevation field-of-view = 360º / 45º</a:t>
            </a:r>
            <a:endParaRPr lang="en-US" sz="1050" dirty="0">
              <a:latin typeface="+mj-lt"/>
            </a:endParaRPr>
          </a:p>
        </p:txBody>
      </p:sp>
    </p:spTree>
    <p:extLst>
      <p:ext uri="{BB962C8B-B14F-4D97-AF65-F5344CB8AC3E}">
        <p14:creationId xmlns:p14="http://schemas.microsoft.com/office/powerpoint/2010/main" val="1233654958"/>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384022" y="542210"/>
            <a:ext cx="8301193" cy="774047"/>
          </a:xfrm>
          <a:prstGeom prst="rect">
            <a:avLst/>
          </a:prstGeom>
          <a:noFill/>
          <a:ln>
            <a:noFill/>
          </a:ln>
        </p:spPr>
        <p:txBody>
          <a:bodyPr lIns="92075" tIns="46025" rIns="92075" bIns="46025" anchor="ctr" anchorCtr="0">
            <a:noAutofit/>
          </a:bodyPr>
          <a:lstStyle/>
          <a:p>
            <a:pPr marL="0" marR="0" lvl="0" indent="0" algn="ctr" rtl="0">
              <a:spcBef>
                <a:spcPts val="0"/>
              </a:spcBef>
              <a:spcAft>
                <a:spcPts val="0"/>
              </a:spcAft>
              <a:buSzPct val="25000"/>
              <a:buNone/>
            </a:pPr>
            <a:r>
              <a:rPr lang="en-US" sz="3200" b="1" dirty="0">
                <a:solidFill>
                  <a:schemeClr val="dk2"/>
                </a:solidFill>
                <a:latin typeface="Times New Roman"/>
                <a:ea typeface="Times New Roman"/>
                <a:cs typeface="Times New Roman"/>
                <a:sym typeface="Times New Roman"/>
              </a:rPr>
              <a:t>Server-room Environment</a:t>
            </a:r>
            <a:endParaRPr lang="en-US" sz="3200" b="1" i="0" u="none" strike="noStrike" cap="none" baseline="0" dirty="0">
              <a:solidFill>
                <a:schemeClr val="dk2"/>
              </a:solidFill>
              <a:latin typeface="Times New Roman"/>
              <a:ea typeface="Times New Roman"/>
              <a:cs typeface="Times New Roman"/>
              <a:sym typeface="Times New Roman"/>
            </a:endParaRPr>
          </a:p>
        </p:txBody>
      </p:sp>
      <p:sp>
        <p:nvSpPr>
          <p:cNvPr id="48" name="Shape 89"/>
          <p:cNvSpPr txBox="1">
            <a:spLocks/>
          </p:cNvSpPr>
          <p:nvPr/>
        </p:nvSpPr>
        <p:spPr>
          <a:xfrm>
            <a:off x="637986" y="5140612"/>
            <a:ext cx="7793263" cy="719764"/>
          </a:xfrm>
          <a:prstGeom prst="rect">
            <a:avLst/>
          </a:prstGeom>
          <a:noFill/>
          <a:ln>
            <a:noFill/>
          </a:ln>
        </p:spPr>
        <p:txBody>
          <a:bodyPr lIns="92075" tIns="46025" rIns="92075" bIns="46025" anchor="t" anchorCtr="0">
            <a:noAutofit/>
          </a:bodyPr>
          <a:lstStyle>
            <a:defPPr marR="0" algn="l" rtl="0">
              <a:lnSpc>
                <a:spcPct val="100000"/>
              </a:lnSpc>
              <a:spcBef>
                <a:spcPts val="0"/>
              </a:spcBef>
              <a:spcAft>
                <a:spcPts val="0"/>
              </a:spcAft>
            </a:defPPr>
            <a:lvl1pPr marL="342900" marR="0" indent="-190500" algn="l" rtl="0">
              <a:lnSpc>
                <a:spcPct val="100000"/>
              </a:lnSpc>
              <a:spcBef>
                <a:spcPts val="48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40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2pPr>
            <a:lvl3pPr marL="1085850" marR="0" indent="-120650" algn="l" rtl="0">
              <a:lnSpc>
                <a:spcPct val="100000"/>
              </a:lnSpc>
              <a:spcBef>
                <a:spcPts val="36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3pPr>
            <a:lvl4pPr marL="14287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4pPr>
            <a:lvl5pPr marL="17716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5pPr>
            <a:lvl6pPr marL="22288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6pPr>
            <a:lvl7pPr marL="26860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7pPr>
            <a:lvl8pPr marL="31432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8pPr>
            <a:lvl9pPr marL="36004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9pPr>
          </a:lstStyle>
          <a:p>
            <a:pPr marL="285750" indent="-285750">
              <a:spcBef>
                <a:spcPts val="0"/>
              </a:spcBef>
              <a:buSzPct val="100000"/>
            </a:pPr>
            <a:endParaRPr lang="en-US" b="1" dirty="0">
              <a:solidFill>
                <a:schemeClr val="dk1"/>
              </a:solidFill>
              <a:latin typeface="Times New Roman"/>
              <a:ea typeface="Times New Roman"/>
              <a:cs typeface="Times New Roman"/>
              <a:sym typeface="Times New Roman"/>
            </a:endParaRPr>
          </a:p>
        </p:txBody>
      </p:sp>
      <p:sp>
        <p:nvSpPr>
          <p:cNvPr id="49" name="Shape 89"/>
          <p:cNvSpPr txBox="1">
            <a:spLocks/>
          </p:cNvSpPr>
          <p:nvPr/>
        </p:nvSpPr>
        <p:spPr>
          <a:xfrm>
            <a:off x="6235452" y="4587583"/>
            <a:ext cx="2552201" cy="343268"/>
          </a:xfrm>
          <a:prstGeom prst="rect">
            <a:avLst/>
          </a:prstGeom>
          <a:noFill/>
          <a:ln>
            <a:noFill/>
          </a:ln>
        </p:spPr>
        <p:txBody>
          <a:bodyPr lIns="92075" tIns="46025" rIns="92075" bIns="46025" anchor="t" anchorCtr="0">
            <a:noAutofit/>
          </a:bodyPr>
          <a:lstStyle>
            <a:defPPr marR="0" algn="l" rtl="0">
              <a:lnSpc>
                <a:spcPct val="100000"/>
              </a:lnSpc>
              <a:spcBef>
                <a:spcPts val="0"/>
              </a:spcBef>
              <a:spcAft>
                <a:spcPts val="0"/>
              </a:spcAft>
            </a:defPPr>
            <a:lvl1pPr marL="342900" marR="0" indent="-190500" algn="l" rtl="0">
              <a:lnSpc>
                <a:spcPct val="100000"/>
              </a:lnSpc>
              <a:spcBef>
                <a:spcPts val="48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40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2pPr>
            <a:lvl3pPr marL="1085850" marR="0" indent="-120650" algn="l" rtl="0">
              <a:lnSpc>
                <a:spcPct val="100000"/>
              </a:lnSpc>
              <a:spcBef>
                <a:spcPts val="36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3pPr>
            <a:lvl4pPr marL="14287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4pPr>
            <a:lvl5pPr marL="17716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5pPr>
            <a:lvl6pPr marL="22288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6pPr>
            <a:lvl7pPr marL="26860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7pPr>
            <a:lvl8pPr marL="31432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8pPr>
            <a:lvl9pPr marL="36004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9pPr>
          </a:lstStyle>
          <a:p>
            <a:pPr marL="0" indent="0" algn="ctr">
              <a:spcBef>
                <a:spcPts val="0"/>
              </a:spcBef>
              <a:buSzPct val="100000"/>
              <a:buFont typeface="Times New Roman"/>
              <a:buNone/>
            </a:pPr>
            <a:r>
              <a:rPr lang="en-US" sz="1100" b="1" dirty="0">
                <a:solidFill>
                  <a:schemeClr val="dk1"/>
                </a:solidFill>
                <a:latin typeface="+mj-lt"/>
                <a:ea typeface="Times New Roman"/>
                <a:cs typeface="Times New Roman"/>
                <a:sym typeface="Times New Roman"/>
              </a:rPr>
              <a:t>FLOOR PLAN </a:t>
            </a:r>
          </a:p>
          <a:p>
            <a:pPr marL="0" indent="0" algn="ctr">
              <a:spcBef>
                <a:spcPts val="0"/>
              </a:spcBef>
              <a:buSzPct val="100000"/>
              <a:buFont typeface="Times New Roman"/>
              <a:buNone/>
            </a:pPr>
            <a:r>
              <a:rPr lang="en-US" sz="1100" b="1" dirty="0">
                <a:solidFill>
                  <a:schemeClr val="dk1"/>
                </a:solidFill>
                <a:latin typeface="Times New Roman"/>
                <a:ea typeface="Times New Roman"/>
                <a:cs typeface="Times New Roman"/>
                <a:sym typeface="Times New Roman"/>
              </a:rPr>
              <a:t>(generated through laser-guided robot,</a:t>
            </a:r>
          </a:p>
          <a:p>
            <a:pPr marL="0" indent="0" algn="ctr">
              <a:spcBef>
                <a:spcPts val="0"/>
              </a:spcBef>
              <a:buSzPct val="100000"/>
              <a:buNone/>
            </a:pPr>
            <a:r>
              <a:rPr lang="en-US" sz="1100" b="1" dirty="0">
                <a:solidFill>
                  <a:schemeClr val="dk1"/>
                </a:solidFill>
                <a:latin typeface="Times New Roman"/>
                <a:ea typeface="Times New Roman"/>
                <a:cs typeface="Times New Roman"/>
                <a:sym typeface="Times New Roman"/>
              </a:rPr>
              <a:t>each grid square = 1 m</a:t>
            </a:r>
            <a:r>
              <a:rPr lang="en-US" sz="1100" b="1" baseline="30000" dirty="0">
                <a:solidFill>
                  <a:schemeClr val="dk1"/>
                </a:solidFill>
                <a:latin typeface="Times New Roman"/>
                <a:ea typeface="Times New Roman"/>
                <a:cs typeface="Times New Roman"/>
                <a:sym typeface="Times New Roman"/>
              </a:rPr>
              <a:t>2</a:t>
            </a:r>
            <a:r>
              <a:rPr lang="en-US" sz="1100" b="1" dirty="0">
                <a:solidFill>
                  <a:schemeClr val="dk1"/>
                </a:solidFill>
                <a:latin typeface="Times New Roman"/>
                <a:ea typeface="Times New Roman"/>
                <a:cs typeface="Times New Roman"/>
                <a:sym typeface="Times New Roman"/>
              </a:rPr>
              <a:t>)</a:t>
            </a:r>
          </a:p>
        </p:txBody>
      </p:sp>
      <p:sp>
        <p:nvSpPr>
          <p:cNvPr id="50" name="TextBox 49"/>
          <p:cNvSpPr txBox="1"/>
          <p:nvPr/>
        </p:nvSpPr>
        <p:spPr>
          <a:xfrm>
            <a:off x="2793487" y="3679398"/>
            <a:ext cx="597548" cy="253481"/>
          </a:xfrm>
          <a:prstGeom prst="rect">
            <a:avLst/>
          </a:prstGeom>
          <a:noFill/>
          <a:ln>
            <a:noFill/>
          </a:ln>
        </p:spPr>
        <p:txBody>
          <a:bodyPr wrap="square" lIns="0" tIns="0" rIns="0" bIns="0" rtlCol="0">
            <a:spAutoFit/>
          </a:bodyPr>
          <a:lstStyle/>
          <a:p>
            <a:r>
              <a:rPr lang="en-US" sz="900" b="1" dirty="0">
                <a:solidFill>
                  <a:srgbClr val="58F658"/>
                </a:solidFill>
              </a:rPr>
              <a:t> </a:t>
            </a:r>
            <a:r>
              <a:rPr lang="en-US" sz="1600" b="1" dirty="0">
                <a:solidFill>
                  <a:schemeClr val="bg1"/>
                </a:solidFill>
              </a:rPr>
              <a:t>Rx</a:t>
            </a:r>
            <a:endParaRPr lang="en-US" sz="1800" b="1" dirty="0">
              <a:solidFill>
                <a:schemeClr val="bg1"/>
              </a:solidFill>
            </a:endParaRPr>
          </a:p>
        </p:txBody>
      </p:sp>
      <p:sp>
        <p:nvSpPr>
          <p:cNvPr id="6" name="Text Placeholder 5"/>
          <p:cNvSpPr>
            <a:spLocks noGrp="1"/>
          </p:cNvSpPr>
          <p:nvPr>
            <p:ph type="body" idx="1"/>
          </p:nvPr>
        </p:nvSpPr>
        <p:spPr>
          <a:xfrm>
            <a:off x="775946" y="5142329"/>
            <a:ext cx="7030501" cy="1138775"/>
          </a:xfrm>
        </p:spPr>
        <p:txBody>
          <a:bodyPr/>
          <a:lstStyle/>
          <a:p>
            <a:pPr marL="285750" indent="-285750">
              <a:spcBef>
                <a:spcPts val="0"/>
              </a:spcBef>
              <a:buSzPct val="100000"/>
            </a:pPr>
            <a:r>
              <a:rPr lang="en-US" b="1" dirty="0">
                <a:solidFill>
                  <a:schemeClr val="dk1"/>
                </a:solidFill>
                <a:latin typeface="Times New Roman"/>
                <a:ea typeface="Times New Roman"/>
                <a:cs typeface="Times New Roman"/>
                <a:sym typeface="Times New Roman"/>
              </a:rPr>
              <a:t>In support of IEEE 802.11ay data-center usage case 4 (</a:t>
            </a:r>
            <a:r>
              <a:rPr lang="en-US" b="1" dirty="0">
                <a:latin typeface="Times New Roman" panose="02020603050405020304" pitchFamily="18" charset="0"/>
                <a:ea typeface="Times New Roman"/>
                <a:cs typeface="Times New Roman" panose="02020603050405020304" pitchFamily="18" charset="0"/>
              </a:rPr>
              <a:t>d</a:t>
            </a:r>
            <a:r>
              <a:rPr lang="en-US" b="1" dirty="0">
                <a:latin typeface="Times New Roman" panose="02020603050405020304" pitchFamily="18" charset="0"/>
                <a:cs typeface="Times New Roman" panose="02020603050405020304" pitchFamily="18" charset="0"/>
              </a:rPr>
              <a:t>oc. 802.11-2015/0625-03)</a:t>
            </a:r>
            <a:endParaRPr lang="en-US" b="1" dirty="0">
              <a:solidFill>
                <a:schemeClr val="dk1"/>
              </a:solidFill>
              <a:latin typeface="Times New Roman"/>
              <a:ea typeface="Times New Roman"/>
              <a:cs typeface="Times New Roman"/>
              <a:sym typeface="Times New Roman"/>
            </a:endParaRPr>
          </a:p>
          <a:p>
            <a:pPr marL="285750" indent="-285750">
              <a:spcBef>
                <a:spcPts val="0"/>
              </a:spcBef>
              <a:buSzPct val="100000"/>
            </a:pPr>
            <a:r>
              <a:rPr lang="en-US" b="1" dirty="0">
                <a:solidFill>
                  <a:schemeClr val="dk1"/>
                </a:solidFill>
                <a:latin typeface="Times New Roman"/>
                <a:ea typeface="Times New Roman"/>
                <a:cs typeface="Times New Roman"/>
                <a:sym typeface="Times New Roman"/>
              </a:rPr>
              <a:t>Rack heights are 1.96 – 2.0 m</a:t>
            </a:r>
          </a:p>
          <a:p>
            <a:pPr marL="285750" indent="-285750">
              <a:spcBef>
                <a:spcPts val="0"/>
              </a:spcBef>
              <a:buSzPct val="100000"/>
            </a:pPr>
            <a:r>
              <a:rPr lang="en-US" b="1" dirty="0">
                <a:solidFill>
                  <a:schemeClr val="dk1"/>
                </a:solidFill>
                <a:latin typeface="Times New Roman"/>
                <a:ea typeface="Times New Roman"/>
                <a:cs typeface="Times New Roman"/>
                <a:sym typeface="Times New Roman"/>
              </a:rPr>
              <a:t>Walls and columns are covered with drywall</a:t>
            </a:r>
          </a:p>
          <a:p>
            <a:pPr marL="285750" indent="-285750">
              <a:spcBef>
                <a:spcPts val="0"/>
              </a:spcBef>
              <a:buSzPct val="100000"/>
            </a:pPr>
            <a:r>
              <a:rPr lang="en-US" b="1" dirty="0">
                <a:solidFill>
                  <a:schemeClr val="dk1"/>
                </a:solidFill>
                <a:latin typeface="Times New Roman"/>
                <a:ea typeface="Times New Roman"/>
                <a:cs typeface="Times New Roman"/>
                <a:sym typeface="Times New Roman"/>
              </a:rPr>
              <a:t>Dropped ceiling at 2.56 m height made from acoustic tiles </a:t>
            </a:r>
          </a:p>
          <a:p>
            <a:pPr marL="285750" indent="-285750">
              <a:spcBef>
                <a:spcPts val="0"/>
              </a:spcBef>
              <a:buSzPct val="100000"/>
            </a:pPr>
            <a:r>
              <a:rPr lang="en-US" b="1" dirty="0">
                <a:solidFill>
                  <a:schemeClr val="dk1"/>
                </a:solidFill>
                <a:latin typeface="Times New Roman"/>
                <a:ea typeface="Times New Roman"/>
                <a:cs typeface="Times New Roman"/>
                <a:sym typeface="Times New Roman"/>
              </a:rPr>
              <a:t>Dimensions of server room are 18 m x 18 m </a:t>
            </a:r>
          </a:p>
        </p:txBody>
      </p:sp>
      <p:pic>
        <p:nvPicPr>
          <p:cNvPr id="39" name="Shape 114"/>
          <p:cNvPicPr preferRelativeResize="0">
            <a:picLocks noChangeAspect="1"/>
          </p:cNvPicPr>
          <p:nvPr/>
        </p:nvPicPr>
        <p:blipFill rotWithShape="1">
          <a:blip r:embed="rId3">
            <a:alphaModFix/>
          </a:blip>
          <a:srcRect l="5621" r="7165"/>
          <a:stretch/>
        </p:blipFill>
        <p:spPr>
          <a:xfrm>
            <a:off x="384022" y="1400492"/>
            <a:ext cx="3037615" cy="2112564"/>
          </a:xfrm>
          <a:prstGeom prst="rect">
            <a:avLst/>
          </a:prstGeom>
          <a:noFill/>
          <a:ln w="50800">
            <a:solidFill>
              <a:schemeClr val="tx1"/>
            </a:solidFill>
          </a:ln>
        </p:spPr>
      </p:pic>
      <p:sp>
        <p:nvSpPr>
          <p:cNvPr id="40" name="Shape 89"/>
          <p:cNvSpPr txBox="1">
            <a:spLocks/>
          </p:cNvSpPr>
          <p:nvPr/>
        </p:nvSpPr>
        <p:spPr>
          <a:xfrm>
            <a:off x="422474" y="3538757"/>
            <a:ext cx="2523666" cy="281282"/>
          </a:xfrm>
          <a:prstGeom prst="rect">
            <a:avLst/>
          </a:prstGeom>
          <a:noFill/>
          <a:ln>
            <a:noFill/>
          </a:ln>
        </p:spPr>
        <p:txBody>
          <a:bodyPr lIns="92075" tIns="46025" rIns="92075" bIns="46025" anchor="t" anchorCtr="0">
            <a:noAutofit/>
          </a:bodyPr>
          <a:lstStyle>
            <a:defPPr marR="0" algn="l" rtl="0">
              <a:lnSpc>
                <a:spcPct val="100000"/>
              </a:lnSpc>
              <a:spcBef>
                <a:spcPts val="0"/>
              </a:spcBef>
              <a:spcAft>
                <a:spcPts val="0"/>
              </a:spcAft>
            </a:defPPr>
            <a:lvl1pPr marL="342900" marR="0" indent="-190500" algn="l" rtl="0">
              <a:lnSpc>
                <a:spcPct val="100000"/>
              </a:lnSpc>
              <a:spcBef>
                <a:spcPts val="48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40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2pPr>
            <a:lvl3pPr marL="1085850" marR="0" indent="-120650" algn="l" rtl="0">
              <a:lnSpc>
                <a:spcPct val="100000"/>
              </a:lnSpc>
              <a:spcBef>
                <a:spcPts val="36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3pPr>
            <a:lvl4pPr marL="14287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4pPr>
            <a:lvl5pPr marL="17716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5pPr>
            <a:lvl6pPr marL="22288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6pPr>
            <a:lvl7pPr marL="26860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7pPr>
            <a:lvl8pPr marL="31432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8pPr>
            <a:lvl9pPr marL="36004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9pPr>
          </a:lstStyle>
          <a:p>
            <a:pPr marL="0" indent="0" algn="ctr">
              <a:spcBef>
                <a:spcPts val="0"/>
              </a:spcBef>
              <a:buSzPct val="100000"/>
              <a:buNone/>
            </a:pPr>
            <a:r>
              <a:rPr lang="en-US" sz="1100" b="1" dirty="0">
                <a:solidFill>
                  <a:schemeClr val="dk1"/>
                </a:solidFill>
                <a:latin typeface="+mj-lt"/>
                <a:ea typeface="Times New Roman"/>
                <a:cs typeface="Times New Roman"/>
                <a:sym typeface="Times New Roman"/>
              </a:rPr>
              <a:t>IEEE 802.11ay DATA-CENTER USAGE CASE</a:t>
            </a:r>
          </a:p>
          <a:p>
            <a:pPr marL="0" indent="0" algn="ctr">
              <a:spcBef>
                <a:spcPts val="0"/>
              </a:spcBef>
              <a:buSzPct val="100000"/>
              <a:buNone/>
            </a:pPr>
            <a:r>
              <a:rPr lang="en-US" b="1" dirty="0">
                <a:solidFill>
                  <a:schemeClr val="dk1"/>
                </a:solidFill>
                <a:latin typeface="Times New Roman"/>
                <a:ea typeface="Times New Roman"/>
                <a:cs typeface="Times New Roman"/>
                <a:sym typeface="Times New Roman"/>
              </a:rPr>
              <a:t> </a:t>
            </a:r>
          </a:p>
        </p:txBody>
      </p:sp>
      <p:sp>
        <p:nvSpPr>
          <p:cNvPr id="42" name="Shape 89"/>
          <p:cNvSpPr txBox="1">
            <a:spLocks/>
          </p:cNvSpPr>
          <p:nvPr/>
        </p:nvSpPr>
        <p:spPr>
          <a:xfrm>
            <a:off x="3260752" y="4516579"/>
            <a:ext cx="1716602" cy="274774"/>
          </a:xfrm>
          <a:prstGeom prst="rect">
            <a:avLst/>
          </a:prstGeom>
          <a:noFill/>
          <a:ln>
            <a:noFill/>
          </a:ln>
        </p:spPr>
        <p:txBody>
          <a:bodyPr lIns="92075" tIns="46025" rIns="92075" bIns="46025" anchor="t" anchorCtr="0">
            <a:noAutofit/>
          </a:bodyPr>
          <a:lstStyle>
            <a:defPPr marR="0" algn="l" rtl="0">
              <a:lnSpc>
                <a:spcPct val="100000"/>
              </a:lnSpc>
              <a:spcBef>
                <a:spcPts val="0"/>
              </a:spcBef>
              <a:spcAft>
                <a:spcPts val="0"/>
              </a:spcAft>
            </a:defPPr>
            <a:lvl1pPr marL="342900" marR="0" indent="-190500" algn="l" rtl="0">
              <a:lnSpc>
                <a:spcPct val="100000"/>
              </a:lnSpc>
              <a:spcBef>
                <a:spcPts val="48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40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2pPr>
            <a:lvl3pPr marL="1085850" marR="0" indent="-120650" algn="l" rtl="0">
              <a:lnSpc>
                <a:spcPct val="100000"/>
              </a:lnSpc>
              <a:spcBef>
                <a:spcPts val="36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3pPr>
            <a:lvl4pPr marL="14287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4pPr>
            <a:lvl5pPr marL="17716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5pPr>
            <a:lvl6pPr marL="22288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6pPr>
            <a:lvl7pPr marL="26860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7pPr>
            <a:lvl8pPr marL="31432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8pPr>
            <a:lvl9pPr marL="36004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9pPr>
          </a:lstStyle>
          <a:p>
            <a:pPr marL="0" indent="0" algn="ctr">
              <a:spcBef>
                <a:spcPts val="0"/>
              </a:spcBef>
              <a:buSzPct val="100000"/>
              <a:buNone/>
            </a:pPr>
            <a:r>
              <a:rPr lang="en-US" sz="1100" b="1" dirty="0">
                <a:solidFill>
                  <a:schemeClr val="dk1"/>
                </a:solidFill>
                <a:latin typeface="+mj-lt"/>
                <a:ea typeface="Times New Roman"/>
                <a:cs typeface="Times New Roman"/>
                <a:sym typeface="Times New Roman"/>
              </a:rPr>
              <a:t>NOAA SERVER ROOM</a:t>
            </a:r>
          </a:p>
          <a:p>
            <a:pPr marL="0" indent="0" algn="ctr">
              <a:spcBef>
                <a:spcPts val="0"/>
              </a:spcBef>
              <a:buSzPct val="100000"/>
              <a:buNone/>
            </a:pPr>
            <a:r>
              <a:rPr lang="en-US" sz="1100" b="1" dirty="0">
                <a:solidFill>
                  <a:schemeClr val="dk1"/>
                </a:solidFill>
                <a:latin typeface="+mj-lt"/>
                <a:ea typeface="Times New Roman"/>
                <a:cs typeface="Times New Roman"/>
                <a:sym typeface="Times New Roman"/>
              </a:rPr>
              <a:t>(Boulder, CO)</a:t>
            </a:r>
          </a:p>
          <a:p>
            <a:pPr marL="0" indent="0" algn="ctr">
              <a:spcBef>
                <a:spcPts val="0"/>
              </a:spcBef>
              <a:buSzPct val="100000"/>
              <a:buNone/>
            </a:pPr>
            <a:r>
              <a:rPr lang="en-US" b="1" dirty="0">
                <a:solidFill>
                  <a:schemeClr val="dk1"/>
                </a:solidFill>
                <a:latin typeface="Times New Roman"/>
                <a:ea typeface="Times New Roman"/>
                <a:cs typeface="Times New Roman"/>
                <a:sym typeface="Times New Roman"/>
              </a:rPr>
              <a:t> </a:t>
            </a:r>
          </a:p>
        </p:txBody>
      </p:sp>
      <p:grpSp>
        <p:nvGrpSpPr>
          <p:cNvPr id="47" name="Group 46"/>
          <p:cNvGrpSpPr>
            <a:grpSpLocks noChangeAspect="1"/>
          </p:cNvGrpSpPr>
          <p:nvPr/>
        </p:nvGrpSpPr>
        <p:grpSpPr>
          <a:xfrm>
            <a:off x="5508257" y="1255328"/>
            <a:ext cx="3548679" cy="3383926"/>
            <a:chOff x="5067966" y="1375193"/>
            <a:chExt cx="3808687" cy="3602619"/>
          </a:xfrm>
        </p:grpSpPr>
        <p:grpSp>
          <p:nvGrpSpPr>
            <p:cNvPr id="53" name="Group 52"/>
            <p:cNvGrpSpPr/>
            <p:nvPr/>
          </p:nvGrpSpPr>
          <p:grpSpPr>
            <a:xfrm>
              <a:off x="5067966" y="1375193"/>
              <a:ext cx="3808687" cy="3602619"/>
              <a:chOff x="2996928" y="1773850"/>
              <a:chExt cx="3808687" cy="3602619"/>
            </a:xfrm>
          </p:grpSpPr>
          <p:pic>
            <p:nvPicPr>
              <p:cNvPr id="66" name="Picture 65"/>
              <p:cNvPicPr>
                <a:picLocks noChangeAspect="1"/>
              </p:cNvPicPr>
              <p:nvPr/>
            </p:nvPicPr>
            <p:blipFill>
              <a:blip r:embed="rId4"/>
              <a:stretch>
                <a:fillRect/>
              </a:stretch>
            </p:blipFill>
            <p:spPr>
              <a:xfrm>
                <a:off x="2996928" y="1773850"/>
                <a:ext cx="3808687" cy="3602619"/>
              </a:xfrm>
              <a:prstGeom prst="rect">
                <a:avLst/>
              </a:prstGeom>
            </p:spPr>
          </p:pic>
          <p:sp>
            <p:nvSpPr>
              <p:cNvPr id="58" name="TextBox 57"/>
              <p:cNvSpPr txBox="1"/>
              <p:nvPr/>
            </p:nvSpPr>
            <p:spPr>
              <a:xfrm>
                <a:off x="4263485" y="3517358"/>
                <a:ext cx="154996" cy="115294"/>
              </a:xfrm>
              <a:prstGeom prst="rect">
                <a:avLst/>
              </a:prstGeom>
              <a:solidFill>
                <a:srgbClr val="0070C0"/>
              </a:solidFill>
              <a:ln>
                <a:solidFill>
                  <a:srgbClr val="0070C0"/>
                </a:solidFill>
              </a:ln>
            </p:spPr>
            <p:txBody>
              <a:bodyPr wrap="square" rtlCol="0">
                <a:spAutoFit/>
              </a:bodyPr>
              <a:lstStyle/>
              <a:p>
                <a:endParaRPr lang="en-US" dirty="0"/>
              </a:p>
            </p:txBody>
          </p:sp>
          <p:sp>
            <p:nvSpPr>
              <p:cNvPr id="59" name="TextBox 58"/>
              <p:cNvSpPr txBox="1"/>
              <p:nvPr/>
            </p:nvSpPr>
            <p:spPr>
              <a:xfrm>
                <a:off x="5422773" y="3521386"/>
                <a:ext cx="154996" cy="115294"/>
              </a:xfrm>
              <a:prstGeom prst="rect">
                <a:avLst/>
              </a:prstGeom>
              <a:solidFill>
                <a:srgbClr val="0070C0"/>
              </a:solidFill>
              <a:ln>
                <a:solidFill>
                  <a:srgbClr val="0070C0"/>
                </a:solidFill>
              </a:ln>
            </p:spPr>
            <p:txBody>
              <a:bodyPr wrap="square" rtlCol="0">
                <a:spAutoFit/>
              </a:bodyPr>
              <a:lstStyle/>
              <a:p>
                <a:endParaRPr lang="en-US" dirty="0"/>
              </a:p>
            </p:txBody>
          </p:sp>
        </p:grpSp>
        <p:sp>
          <p:nvSpPr>
            <p:cNvPr id="54" name="TextBox 53"/>
            <p:cNvSpPr txBox="1"/>
            <p:nvPr/>
          </p:nvSpPr>
          <p:spPr>
            <a:xfrm>
              <a:off x="6624040" y="3218267"/>
              <a:ext cx="858083" cy="245750"/>
            </a:xfrm>
            <a:prstGeom prst="rect">
              <a:avLst/>
            </a:prstGeom>
            <a:noFill/>
          </p:spPr>
          <p:txBody>
            <a:bodyPr wrap="square" rtlCol="0">
              <a:spAutoFit/>
            </a:bodyPr>
            <a:lstStyle/>
            <a:p>
              <a:r>
                <a:rPr lang="en-US" sz="900" b="1" dirty="0">
                  <a:solidFill>
                    <a:srgbClr val="0070C0"/>
                  </a:solidFill>
                </a:rPr>
                <a:t>COLUMNS</a:t>
              </a:r>
            </a:p>
          </p:txBody>
        </p:sp>
        <p:cxnSp>
          <p:nvCxnSpPr>
            <p:cNvPr id="55" name="Straight Arrow Connector 54"/>
            <p:cNvCxnSpPr>
              <a:stCxn id="54" idx="1"/>
            </p:cNvCxnSpPr>
            <p:nvPr/>
          </p:nvCxnSpPr>
          <p:spPr>
            <a:xfrm flipH="1" flipV="1">
              <a:off x="6525960" y="3224996"/>
              <a:ext cx="98080" cy="1161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351377" y="3251504"/>
              <a:ext cx="148842" cy="876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5" name="Picture 34"/>
          <p:cNvPicPr>
            <a:picLocks noChangeAspect="1"/>
          </p:cNvPicPr>
          <p:nvPr/>
        </p:nvPicPr>
        <p:blipFill>
          <a:blip r:embed="rId5"/>
          <a:stretch>
            <a:fillRect/>
          </a:stretch>
        </p:blipFill>
        <p:spPr>
          <a:xfrm>
            <a:off x="2886709" y="2011798"/>
            <a:ext cx="2464689" cy="2464689"/>
          </a:xfrm>
          <a:prstGeom prst="rect">
            <a:avLst/>
          </a:prstGeom>
          <a:ln w="50800">
            <a:solidFill>
              <a:schemeClr val="tx1"/>
            </a:solidFill>
          </a:ln>
        </p:spPr>
      </p:pic>
      <p:sp>
        <p:nvSpPr>
          <p:cNvPr id="77" name="Rectangle 76"/>
          <p:cNvSpPr/>
          <p:nvPr/>
        </p:nvSpPr>
        <p:spPr>
          <a:xfrm>
            <a:off x="7079876" y="1795182"/>
            <a:ext cx="202720" cy="1206111"/>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438018" y="1817615"/>
            <a:ext cx="197767" cy="1084933"/>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6242680" y="2022323"/>
            <a:ext cx="185013" cy="781484"/>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6142945" y="3180792"/>
            <a:ext cx="190620" cy="436467"/>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6532546" y="3202233"/>
            <a:ext cx="204430" cy="670520"/>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6996223" y="3525121"/>
            <a:ext cx="211401" cy="770865"/>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7772882" y="1811744"/>
            <a:ext cx="161898" cy="1081254"/>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8079438" y="2121063"/>
            <a:ext cx="203950" cy="880230"/>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7413887" y="3209092"/>
            <a:ext cx="221898" cy="470306"/>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7416831" y="3970662"/>
            <a:ext cx="160587" cy="325324"/>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7840704" y="3215374"/>
            <a:ext cx="229671" cy="453828"/>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8268306" y="3209092"/>
            <a:ext cx="246964" cy="761570"/>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7853831" y="3898985"/>
            <a:ext cx="216544" cy="201746"/>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6145468" y="1645338"/>
            <a:ext cx="601262" cy="230832"/>
          </a:xfrm>
          <a:prstGeom prst="rect">
            <a:avLst/>
          </a:prstGeom>
          <a:noFill/>
        </p:spPr>
        <p:txBody>
          <a:bodyPr wrap="square" rtlCol="0">
            <a:spAutoFit/>
          </a:bodyPr>
          <a:lstStyle/>
          <a:p>
            <a:r>
              <a:rPr lang="en-US" sz="900" b="1" dirty="0">
                <a:solidFill>
                  <a:srgbClr val="E17979"/>
                </a:solidFill>
              </a:rPr>
              <a:t>RACKS</a:t>
            </a:r>
          </a:p>
        </p:txBody>
      </p:sp>
      <p:cxnSp>
        <p:nvCxnSpPr>
          <p:cNvPr id="94" name="Straight Arrow Connector 93"/>
          <p:cNvCxnSpPr>
            <a:stCxn id="93" idx="2"/>
          </p:cNvCxnSpPr>
          <p:nvPr/>
        </p:nvCxnSpPr>
        <p:spPr>
          <a:xfrm flipH="1">
            <a:off x="6393791" y="1876170"/>
            <a:ext cx="52308" cy="102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93" idx="3"/>
          </p:cNvCxnSpPr>
          <p:nvPr/>
        </p:nvCxnSpPr>
        <p:spPr>
          <a:xfrm>
            <a:off x="6746730" y="1760754"/>
            <a:ext cx="184979" cy="1102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936979"/>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grpSp>
        <p:nvGrpSpPr>
          <p:cNvPr id="86" name="Group 85"/>
          <p:cNvGrpSpPr>
            <a:grpSpLocks noChangeAspect="1"/>
          </p:cNvGrpSpPr>
          <p:nvPr/>
        </p:nvGrpSpPr>
        <p:grpSpPr>
          <a:xfrm>
            <a:off x="249511" y="514400"/>
            <a:ext cx="4513705" cy="3179740"/>
            <a:chOff x="1330923" y="1041668"/>
            <a:chExt cx="7004057" cy="4934104"/>
          </a:xfrm>
        </p:grpSpPr>
        <p:grpSp>
          <p:nvGrpSpPr>
            <p:cNvPr id="87" name="Group 86"/>
            <p:cNvGrpSpPr/>
            <p:nvPr/>
          </p:nvGrpSpPr>
          <p:grpSpPr>
            <a:xfrm>
              <a:off x="1330923" y="1041668"/>
              <a:ext cx="7004057" cy="4934104"/>
              <a:chOff x="1490581" y="1310246"/>
              <a:chExt cx="7004057" cy="4934104"/>
            </a:xfrm>
          </p:grpSpPr>
          <p:pic>
            <p:nvPicPr>
              <p:cNvPr id="97" name="Picture 96"/>
              <p:cNvPicPr>
                <a:picLocks noChangeAspect="1"/>
              </p:cNvPicPr>
              <p:nvPr/>
            </p:nvPicPr>
            <p:blipFill rotWithShape="1">
              <a:blip r:embed="rId3"/>
              <a:srcRect t="25774" r="685" b="23657"/>
              <a:stretch/>
            </p:blipFill>
            <p:spPr>
              <a:xfrm rot="180000">
                <a:off x="1721654" y="2595027"/>
                <a:ext cx="6513038" cy="2487254"/>
              </a:xfrm>
              <a:prstGeom prst="rect">
                <a:avLst/>
              </a:prstGeom>
            </p:spPr>
          </p:pic>
          <p:sp>
            <p:nvSpPr>
              <p:cNvPr id="98" name="TextBox 97"/>
              <p:cNvSpPr txBox="1"/>
              <p:nvPr/>
            </p:nvSpPr>
            <p:spPr>
              <a:xfrm>
                <a:off x="1490581" y="2403463"/>
                <a:ext cx="6737434" cy="341913"/>
              </a:xfrm>
              <a:prstGeom prst="rect">
                <a:avLst/>
              </a:prstGeom>
              <a:solidFill>
                <a:schemeClr val="bg1"/>
              </a:solidFill>
            </p:spPr>
            <p:txBody>
              <a:bodyPr wrap="square" rtlCol="0">
                <a:spAutoFit/>
              </a:bodyPr>
              <a:lstStyle/>
              <a:p>
                <a:endParaRPr lang="en-US" dirty="0"/>
              </a:p>
            </p:txBody>
          </p:sp>
          <p:sp>
            <p:nvSpPr>
              <p:cNvPr id="99" name="TextBox 98"/>
              <p:cNvSpPr txBox="1"/>
              <p:nvPr/>
            </p:nvSpPr>
            <p:spPr>
              <a:xfrm>
                <a:off x="1757204" y="4902507"/>
                <a:ext cx="6737434" cy="341913"/>
              </a:xfrm>
              <a:prstGeom prst="rect">
                <a:avLst/>
              </a:prstGeom>
              <a:solidFill>
                <a:schemeClr val="bg1"/>
              </a:solidFill>
            </p:spPr>
            <p:txBody>
              <a:bodyPr wrap="square" rtlCol="0">
                <a:spAutoFit/>
              </a:bodyPr>
              <a:lstStyle/>
              <a:p>
                <a:endParaRPr lang="en-US" dirty="0"/>
              </a:p>
            </p:txBody>
          </p:sp>
          <p:sp>
            <p:nvSpPr>
              <p:cNvPr id="100" name="TextBox 99"/>
              <p:cNvSpPr txBox="1"/>
              <p:nvPr/>
            </p:nvSpPr>
            <p:spPr>
              <a:xfrm rot="5400000">
                <a:off x="-636296" y="3546677"/>
                <a:ext cx="4763148" cy="290286"/>
              </a:xfrm>
              <a:prstGeom prst="rect">
                <a:avLst/>
              </a:prstGeom>
              <a:solidFill>
                <a:schemeClr val="bg1"/>
              </a:solidFill>
            </p:spPr>
            <p:txBody>
              <a:bodyPr wrap="square" rtlCol="0">
                <a:spAutoFit/>
              </a:bodyPr>
              <a:lstStyle/>
              <a:p>
                <a:endParaRPr lang="en-US" dirty="0"/>
              </a:p>
            </p:txBody>
          </p:sp>
          <p:sp>
            <p:nvSpPr>
              <p:cNvPr id="101" name="TextBox 100"/>
              <p:cNvSpPr txBox="1"/>
              <p:nvPr/>
            </p:nvSpPr>
            <p:spPr>
              <a:xfrm rot="5400000">
                <a:off x="5894172" y="3717633"/>
                <a:ext cx="4763148" cy="290286"/>
              </a:xfrm>
              <a:prstGeom prst="rect">
                <a:avLst/>
              </a:prstGeom>
              <a:solidFill>
                <a:schemeClr val="bg1"/>
              </a:solidFill>
            </p:spPr>
            <p:txBody>
              <a:bodyPr wrap="square" rtlCol="0">
                <a:spAutoFit/>
              </a:bodyPr>
              <a:lstStyle/>
              <a:p>
                <a:endParaRPr lang="en-US" dirty="0"/>
              </a:p>
            </p:txBody>
          </p:sp>
        </p:grpSp>
        <p:sp>
          <p:nvSpPr>
            <p:cNvPr id="93" name="TextBox 92"/>
            <p:cNvSpPr txBox="1"/>
            <p:nvPr/>
          </p:nvSpPr>
          <p:spPr>
            <a:xfrm>
              <a:off x="6773014" y="4076615"/>
              <a:ext cx="605264" cy="421391"/>
            </a:xfrm>
            <a:prstGeom prst="rect">
              <a:avLst/>
            </a:prstGeom>
            <a:solidFill>
              <a:schemeClr val="bg1"/>
            </a:solidFill>
            <a:ln>
              <a:solidFill>
                <a:schemeClr val="tx1"/>
              </a:solidFill>
            </a:ln>
          </p:spPr>
          <p:txBody>
            <a:bodyPr wrap="none" rtlCol="0">
              <a:spAutoFit/>
            </a:bodyPr>
            <a:lstStyle/>
            <a:p>
              <a:r>
                <a:rPr lang="en-US" sz="1200" b="1" dirty="0">
                  <a:solidFill>
                    <a:schemeClr val="tx1"/>
                  </a:solidFill>
                </a:rPr>
                <a:t>RX</a:t>
              </a:r>
            </a:p>
          </p:txBody>
        </p:sp>
        <p:sp>
          <p:nvSpPr>
            <p:cNvPr id="94" name="TextBox 93"/>
            <p:cNvSpPr txBox="1"/>
            <p:nvPr/>
          </p:nvSpPr>
          <p:spPr>
            <a:xfrm>
              <a:off x="2456086" y="4064027"/>
              <a:ext cx="580878" cy="421391"/>
            </a:xfrm>
            <a:prstGeom prst="rect">
              <a:avLst/>
            </a:prstGeom>
            <a:solidFill>
              <a:schemeClr val="bg1"/>
            </a:solidFill>
            <a:ln>
              <a:solidFill>
                <a:schemeClr val="tx1"/>
              </a:solidFill>
            </a:ln>
          </p:spPr>
          <p:txBody>
            <a:bodyPr wrap="none" rtlCol="0">
              <a:spAutoFit/>
            </a:bodyPr>
            <a:lstStyle/>
            <a:p>
              <a:r>
                <a:rPr lang="en-US" sz="1200" b="1" dirty="0">
                  <a:solidFill>
                    <a:schemeClr val="tx1"/>
                  </a:solidFill>
                </a:rPr>
                <a:t>TX</a:t>
              </a:r>
            </a:p>
          </p:txBody>
        </p:sp>
      </p:grpSp>
      <p:sp>
        <p:nvSpPr>
          <p:cNvPr id="88" name="Shape 88"/>
          <p:cNvSpPr txBox="1">
            <a:spLocks noGrp="1"/>
          </p:cNvSpPr>
          <p:nvPr>
            <p:ph type="title"/>
          </p:nvPr>
        </p:nvSpPr>
        <p:spPr>
          <a:xfrm>
            <a:off x="384022" y="542210"/>
            <a:ext cx="8301193" cy="774047"/>
          </a:xfrm>
          <a:prstGeom prst="rect">
            <a:avLst/>
          </a:prstGeom>
          <a:noFill/>
          <a:ln>
            <a:noFill/>
          </a:ln>
        </p:spPr>
        <p:txBody>
          <a:bodyPr lIns="92075" tIns="46025" rIns="92075" bIns="46025" anchor="ctr" anchorCtr="0">
            <a:noAutofit/>
          </a:bodyPr>
          <a:lstStyle/>
          <a:p>
            <a:pPr marL="0" marR="0" lvl="0" indent="0" algn="ctr" rtl="0">
              <a:spcBef>
                <a:spcPts val="0"/>
              </a:spcBef>
              <a:spcAft>
                <a:spcPts val="0"/>
              </a:spcAft>
              <a:buSzPct val="25000"/>
              <a:buNone/>
            </a:pPr>
            <a:r>
              <a:rPr lang="en-US" sz="3200" b="1" dirty="0">
                <a:solidFill>
                  <a:schemeClr val="dk2"/>
                </a:solidFill>
                <a:latin typeface="Times New Roman"/>
                <a:ea typeface="Times New Roman"/>
                <a:cs typeface="Times New Roman"/>
                <a:sym typeface="Times New Roman"/>
              </a:rPr>
              <a:t>Measurement Campaign</a:t>
            </a:r>
            <a:endParaRPr lang="en-US" sz="3200" b="1" i="0" u="none" strike="noStrike" cap="none" baseline="0" dirty="0">
              <a:solidFill>
                <a:schemeClr val="dk2"/>
              </a:solidFill>
              <a:latin typeface="Times New Roman"/>
              <a:ea typeface="Times New Roman"/>
              <a:cs typeface="Times New Roman"/>
              <a:sym typeface="Times New Roman"/>
            </a:endParaRPr>
          </a:p>
        </p:txBody>
      </p:sp>
      <p:sp>
        <p:nvSpPr>
          <p:cNvPr id="48" name="Shape 89"/>
          <p:cNvSpPr txBox="1">
            <a:spLocks/>
          </p:cNvSpPr>
          <p:nvPr/>
        </p:nvSpPr>
        <p:spPr>
          <a:xfrm>
            <a:off x="320112" y="5134521"/>
            <a:ext cx="8315809" cy="1199079"/>
          </a:xfrm>
          <a:prstGeom prst="rect">
            <a:avLst/>
          </a:prstGeom>
          <a:noFill/>
          <a:ln>
            <a:noFill/>
          </a:ln>
        </p:spPr>
        <p:txBody>
          <a:bodyPr lIns="92075" tIns="46025" rIns="92075" bIns="46025" anchor="t" anchorCtr="0">
            <a:noAutofit/>
          </a:bodyPr>
          <a:lstStyle>
            <a:defPPr marR="0" algn="l" rtl="0">
              <a:lnSpc>
                <a:spcPct val="100000"/>
              </a:lnSpc>
              <a:spcBef>
                <a:spcPts val="0"/>
              </a:spcBef>
              <a:spcAft>
                <a:spcPts val="0"/>
              </a:spcAft>
            </a:defPPr>
            <a:lvl1pPr marL="342900" marR="0" indent="-190500" algn="l" rtl="0">
              <a:lnSpc>
                <a:spcPct val="100000"/>
              </a:lnSpc>
              <a:spcBef>
                <a:spcPts val="48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40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2pPr>
            <a:lvl3pPr marL="1085850" marR="0" indent="-120650" algn="l" rtl="0">
              <a:lnSpc>
                <a:spcPct val="100000"/>
              </a:lnSpc>
              <a:spcBef>
                <a:spcPts val="36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3pPr>
            <a:lvl4pPr marL="14287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4pPr>
            <a:lvl5pPr marL="17716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5pPr>
            <a:lvl6pPr marL="22288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6pPr>
            <a:lvl7pPr marL="26860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7pPr>
            <a:lvl8pPr marL="31432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8pPr>
            <a:lvl9pPr marL="36004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9pPr>
          </a:lstStyle>
          <a:p>
            <a:pPr marL="285750" indent="-285750">
              <a:spcBef>
                <a:spcPts val="0"/>
              </a:spcBef>
              <a:buSzPct val="100000"/>
            </a:pPr>
            <a:r>
              <a:rPr lang="en-US" sz="1200" b="1" dirty="0">
                <a:solidFill>
                  <a:schemeClr val="dk1"/>
                </a:solidFill>
                <a:latin typeface="Times New Roman"/>
                <a:ea typeface="Times New Roman"/>
                <a:cs typeface="Times New Roman"/>
                <a:sym typeface="Times New Roman"/>
              </a:rPr>
              <a:t>TX and RX antenna centers aligned at 19 cm above </a:t>
            </a:r>
            <a:r>
              <a:rPr lang="en-US" sz="1200" b="1" dirty="0" err="1">
                <a:solidFill>
                  <a:schemeClr val="dk1"/>
                </a:solidFill>
                <a:latin typeface="Times New Roman"/>
                <a:ea typeface="Times New Roman"/>
                <a:cs typeface="Times New Roman"/>
                <a:sym typeface="Times New Roman"/>
              </a:rPr>
              <a:t>racktop</a:t>
            </a:r>
            <a:endParaRPr lang="en-US" sz="1200" b="1" dirty="0">
              <a:solidFill>
                <a:schemeClr val="dk1"/>
              </a:solidFill>
              <a:latin typeface="Times New Roman"/>
              <a:ea typeface="Times New Roman"/>
              <a:cs typeface="Times New Roman"/>
              <a:sym typeface="Times New Roman"/>
            </a:endParaRPr>
          </a:p>
          <a:p>
            <a:pPr marL="285750" indent="-285750">
              <a:spcBef>
                <a:spcPts val="0"/>
              </a:spcBef>
              <a:buSzPct val="100000"/>
            </a:pPr>
            <a:r>
              <a:rPr lang="en-US" sz="1200" b="1" dirty="0">
                <a:solidFill>
                  <a:schemeClr val="dk1"/>
                </a:solidFill>
                <a:latin typeface="Times New Roman"/>
                <a:ea typeface="Times New Roman"/>
                <a:cs typeface="Times New Roman"/>
                <a:sym typeface="Times New Roman"/>
              </a:rPr>
              <a:t>Single TX location</a:t>
            </a:r>
          </a:p>
          <a:p>
            <a:pPr marL="285750" indent="-285750">
              <a:spcBef>
                <a:spcPts val="0"/>
              </a:spcBef>
              <a:buSzPct val="100000"/>
            </a:pPr>
            <a:r>
              <a:rPr lang="en-US" sz="1200" b="1" dirty="0">
                <a:solidFill>
                  <a:schemeClr val="dk1"/>
                </a:solidFill>
                <a:latin typeface="Times New Roman"/>
                <a:ea typeface="Times New Roman"/>
                <a:cs typeface="Times New Roman"/>
                <a:sym typeface="Times New Roman"/>
              </a:rPr>
              <a:t>8 RX locations: </a:t>
            </a:r>
          </a:p>
          <a:p>
            <a:pPr marL="685800" lvl="1" indent="-285750">
              <a:spcBef>
                <a:spcPts val="0"/>
              </a:spcBef>
              <a:buSzPct val="100000"/>
              <a:buFont typeface="Times New Roman" panose="02020603050405020304" pitchFamily="18" charset="0"/>
              <a:buChar char="▫"/>
            </a:pPr>
            <a:r>
              <a:rPr lang="en-US" sz="1200" b="1" dirty="0">
                <a:solidFill>
                  <a:schemeClr val="dk1"/>
                </a:solidFill>
                <a:latin typeface="Times New Roman"/>
                <a:ea typeface="Times New Roman"/>
                <a:cs typeface="Times New Roman"/>
                <a:sym typeface="Times New Roman"/>
              </a:rPr>
              <a:t>3 intra-rack (RX1 - RX3) : 4.8 m – 6.1 m</a:t>
            </a:r>
          </a:p>
          <a:p>
            <a:pPr marL="685800" lvl="1" indent="-285750">
              <a:spcBef>
                <a:spcPts val="0"/>
              </a:spcBef>
              <a:buSzPct val="100000"/>
              <a:buFont typeface="Times New Roman" panose="02020603050405020304" pitchFamily="18" charset="0"/>
              <a:buChar char="▫"/>
            </a:pPr>
            <a:r>
              <a:rPr lang="en-US" sz="1200" b="1" dirty="0">
                <a:solidFill>
                  <a:schemeClr val="dk1"/>
                </a:solidFill>
                <a:latin typeface="Times New Roman"/>
                <a:ea typeface="Times New Roman"/>
                <a:cs typeface="Times New Roman"/>
                <a:sym typeface="Times New Roman"/>
              </a:rPr>
              <a:t>5 inter-rack (RX4 – RX8) : 6.4 m – 12.5 m</a:t>
            </a:r>
          </a:p>
          <a:p>
            <a:pPr marL="685800" lvl="1" indent="-285750">
              <a:spcBef>
                <a:spcPts val="0"/>
              </a:spcBef>
              <a:buSzPct val="100000"/>
              <a:buFont typeface="Times New Roman" panose="02020603050405020304" pitchFamily="18" charset="0"/>
              <a:buChar char="▫"/>
            </a:pPr>
            <a:r>
              <a:rPr lang="en-US" sz="1200" b="1" dirty="0">
                <a:solidFill>
                  <a:schemeClr val="dk1"/>
                </a:solidFill>
                <a:latin typeface="Times New Roman"/>
                <a:ea typeface="Times New Roman"/>
                <a:cs typeface="Times New Roman"/>
                <a:sym typeface="Times New Roman"/>
              </a:rPr>
              <a:t>At each RX position, 8 measurements were taken within </a:t>
            </a:r>
            <a:r>
              <a:rPr lang="el-GR" sz="1200" b="1" dirty="0">
                <a:solidFill>
                  <a:schemeClr val="dk1"/>
                </a:solidFill>
                <a:latin typeface="Times New Roman"/>
                <a:ea typeface="Times New Roman"/>
                <a:cs typeface="Times New Roman"/>
                <a:sym typeface="Times New Roman"/>
              </a:rPr>
              <a:t>λ</a:t>
            </a:r>
            <a:r>
              <a:rPr lang="en-US" sz="1200" b="1" dirty="0">
                <a:solidFill>
                  <a:schemeClr val="dk1"/>
                </a:solidFill>
                <a:latin typeface="Times New Roman"/>
                <a:ea typeface="Times New Roman"/>
                <a:cs typeface="Times New Roman"/>
                <a:sym typeface="Times New Roman"/>
              </a:rPr>
              <a:t> spacing (5 mm) by moving the RX on a positioner</a:t>
            </a:r>
          </a:p>
        </p:txBody>
      </p:sp>
      <p:grpSp>
        <p:nvGrpSpPr>
          <p:cNvPr id="31" name="Group 30"/>
          <p:cNvGrpSpPr/>
          <p:nvPr/>
        </p:nvGrpSpPr>
        <p:grpSpPr>
          <a:xfrm>
            <a:off x="4728585" y="1437453"/>
            <a:ext cx="4186319" cy="3991963"/>
            <a:chOff x="2996928" y="1773850"/>
            <a:chExt cx="3808687" cy="3602619"/>
          </a:xfrm>
        </p:grpSpPr>
        <p:grpSp>
          <p:nvGrpSpPr>
            <p:cNvPr id="32" name="Group 31"/>
            <p:cNvGrpSpPr/>
            <p:nvPr/>
          </p:nvGrpSpPr>
          <p:grpSpPr>
            <a:xfrm>
              <a:off x="2996928" y="1773850"/>
              <a:ext cx="3808687" cy="3602619"/>
              <a:chOff x="4751189" y="1220897"/>
              <a:chExt cx="3808687" cy="3602619"/>
            </a:xfrm>
          </p:grpSpPr>
          <p:grpSp>
            <p:nvGrpSpPr>
              <p:cNvPr id="38" name="Group 37"/>
              <p:cNvGrpSpPr>
                <a:grpSpLocks noChangeAspect="1"/>
              </p:cNvGrpSpPr>
              <p:nvPr/>
            </p:nvGrpSpPr>
            <p:grpSpPr>
              <a:xfrm>
                <a:off x="4751189" y="1220897"/>
                <a:ext cx="3808687" cy="3602619"/>
                <a:chOff x="4629392" y="1230990"/>
                <a:chExt cx="3808687" cy="3602619"/>
              </a:xfrm>
            </p:grpSpPr>
            <p:pic>
              <p:nvPicPr>
                <p:cNvPr id="44" name="Picture 43"/>
                <p:cNvPicPr>
                  <a:picLocks noChangeAspect="1"/>
                </p:cNvPicPr>
                <p:nvPr/>
              </p:nvPicPr>
              <p:blipFill>
                <a:blip r:embed="rId4"/>
                <a:stretch>
                  <a:fillRect/>
                </a:stretch>
              </p:blipFill>
              <p:spPr>
                <a:xfrm>
                  <a:off x="4629392" y="1230990"/>
                  <a:ext cx="3808687" cy="3602619"/>
                </a:xfrm>
                <a:prstGeom prst="rect">
                  <a:avLst/>
                </a:prstGeom>
              </p:spPr>
            </p:pic>
            <p:sp>
              <p:nvSpPr>
                <p:cNvPr id="45" name="Oval 44"/>
                <p:cNvSpPr>
                  <a:spLocks noChangeAspect="1"/>
                </p:cNvSpPr>
                <p:nvPr/>
              </p:nvSpPr>
              <p:spPr>
                <a:xfrm>
                  <a:off x="6388685" y="1851731"/>
                  <a:ext cx="83651" cy="861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a:spLocks noChangeAspect="1"/>
                </p:cNvSpPr>
                <p:nvPr/>
              </p:nvSpPr>
              <p:spPr>
                <a:xfrm>
                  <a:off x="6388686" y="2886254"/>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a:spLocks noChangeAspect="1"/>
                </p:cNvSpPr>
                <p:nvPr/>
              </p:nvSpPr>
              <p:spPr>
                <a:xfrm>
                  <a:off x="6388686" y="2752616"/>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a:spLocks noChangeAspect="1"/>
                </p:cNvSpPr>
                <p:nvPr/>
              </p:nvSpPr>
              <p:spPr>
                <a:xfrm>
                  <a:off x="6391358" y="2603683"/>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a:spLocks noChangeAspect="1"/>
                </p:cNvSpPr>
                <p:nvPr/>
              </p:nvSpPr>
              <p:spPr>
                <a:xfrm>
                  <a:off x="6294276" y="3715535"/>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a:spLocks noChangeAspect="1"/>
                </p:cNvSpPr>
                <p:nvPr/>
              </p:nvSpPr>
              <p:spPr>
                <a:xfrm>
                  <a:off x="6305933" y="4004268"/>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a:spLocks noChangeAspect="1"/>
                </p:cNvSpPr>
                <p:nvPr/>
              </p:nvSpPr>
              <p:spPr>
                <a:xfrm>
                  <a:off x="7438201" y="2222016"/>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a:spLocks noChangeAspect="1"/>
                </p:cNvSpPr>
                <p:nvPr/>
              </p:nvSpPr>
              <p:spPr>
                <a:xfrm>
                  <a:off x="7438200" y="2517503"/>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a:spLocks noChangeAspect="1"/>
                </p:cNvSpPr>
                <p:nvPr/>
              </p:nvSpPr>
              <p:spPr>
                <a:xfrm>
                  <a:off x="7192567" y="4111964"/>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p:cNvSpPr txBox="1"/>
              <p:nvPr/>
            </p:nvSpPr>
            <p:spPr>
              <a:xfrm>
                <a:off x="6103802" y="2531697"/>
                <a:ext cx="409086" cy="507831"/>
              </a:xfrm>
              <a:prstGeom prst="rect">
                <a:avLst/>
              </a:prstGeom>
              <a:noFill/>
            </p:spPr>
            <p:txBody>
              <a:bodyPr wrap="none" rtlCol="0">
                <a:spAutoFit/>
              </a:bodyPr>
              <a:lstStyle/>
              <a:p>
                <a:r>
                  <a:rPr lang="en-US" sz="900" b="1" dirty="0">
                    <a:solidFill>
                      <a:srgbClr val="FF0000"/>
                    </a:solidFill>
                  </a:rPr>
                  <a:t>RX1</a:t>
                </a:r>
              </a:p>
              <a:p>
                <a:r>
                  <a:rPr lang="en-US" sz="900" b="1" dirty="0">
                    <a:solidFill>
                      <a:srgbClr val="FF0000"/>
                    </a:solidFill>
                  </a:rPr>
                  <a:t>RX2</a:t>
                </a:r>
              </a:p>
              <a:p>
                <a:r>
                  <a:rPr lang="en-US" sz="900" b="1" dirty="0">
                    <a:solidFill>
                      <a:srgbClr val="FF0000"/>
                    </a:solidFill>
                  </a:rPr>
                  <a:t>RX3</a:t>
                </a:r>
              </a:p>
            </p:txBody>
          </p:sp>
          <p:sp>
            <p:nvSpPr>
              <p:cNvPr id="40" name="TextBox 39"/>
              <p:cNvSpPr txBox="1"/>
              <p:nvPr/>
            </p:nvSpPr>
            <p:spPr>
              <a:xfrm>
                <a:off x="6017745" y="3643407"/>
                <a:ext cx="409086" cy="507831"/>
              </a:xfrm>
              <a:prstGeom prst="rect">
                <a:avLst/>
              </a:prstGeom>
              <a:noFill/>
            </p:spPr>
            <p:txBody>
              <a:bodyPr wrap="none" rtlCol="0">
                <a:spAutoFit/>
              </a:bodyPr>
              <a:lstStyle/>
              <a:p>
                <a:r>
                  <a:rPr lang="en-US" sz="900" b="1" dirty="0">
                    <a:solidFill>
                      <a:srgbClr val="FF0000"/>
                    </a:solidFill>
                  </a:rPr>
                  <a:t>RX4</a:t>
                </a:r>
              </a:p>
              <a:p>
                <a:endParaRPr lang="en-US" sz="900" b="1" dirty="0">
                  <a:solidFill>
                    <a:srgbClr val="FF0000"/>
                  </a:solidFill>
                </a:endParaRPr>
              </a:p>
              <a:p>
                <a:r>
                  <a:rPr lang="en-US" sz="900" b="1" dirty="0">
                    <a:solidFill>
                      <a:srgbClr val="FF0000"/>
                    </a:solidFill>
                  </a:rPr>
                  <a:t>RX5</a:t>
                </a:r>
              </a:p>
            </p:txBody>
          </p:sp>
          <p:sp>
            <p:nvSpPr>
              <p:cNvPr id="41" name="TextBox 40"/>
              <p:cNvSpPr txBox="1"/>
              <p:nvPr/>
            </p:nvSpPr>
            <p:spPr>
              <a:xfrm>
                <a:off x="7660958" y="2162365"/>
                <a:ext cx="409086" cy="507831"/>
              </a:xfrm>
              <a:prstGeom prst="rect">
                <a:avLst/>
              </a:prstGeom>
              <a:noFill/>
            </p:spPr>
            <p:txBody>
              <a:bodyPr wrap="none" rtlCol="0">
                <a:spAutoFit/>
              </a:bodyPr>
              <a:lstStyle/>
              <a:p>
                <a:r>
                  <a:rPr lang="en-US" sz="900" b="1" dirty="0">
                    <a:solidFill>
                      <a:srgbClr val="FF0000"/>
                    </a:solidFill>
                  </a:rPr>
                  <a:t>RX6</a:t>
                </a:r>
              </a:p>
              <a:p>
                <a:endParaRPr lang="en-US" sz="900" b="1" dirty="0">
                  <a:solidFill>
                    <a:srgbClr val="FF0000"/>
                  </a:solidFill>
                </a:endParaRPr>
              </a:p>
              <a:p>
                <a:r>
                  <a:rPr lang="en-US" sz="900" b="1" dirty="0">
                    <a:solidFill>
                      <a:srgbClr val="FF0000"/>
                    </a:solidFill>
                  </a:rPr>
                  <a:t>RX7</a:t>
                </a:r>
              </a:p>
            </p:txBody>
          </p:sp>
          <p:sp>
            <p:nvSpPr>
              <p:cNvPr id="42" name="TextBox 41"/>
              <p:cNvSpPr txBox="1"/>
              <p:nvPr/>
            </p:nvSpPr>
            <p:spPr>
              <a:xfrm>
                <a:off x="7398015" y="4033350"/>
                <a:ext cx="409086" cy="230832"/>
              </a:xfrm>
              <a:prstGeom prst="rect">
                <a:avLst/>
              </a:prstGeom>
              <a:noFill/>
            </p:spPr>
            <p:txBody>
              <a:bodyPr wrap="none" rtlCol="0">
                <a:spAutoFit/>
              </a:bodyPr>
              <a:lstStyle/>
              <a:p>
                <a:r>
                  <a:rPr lang="en-US" sz="900" b="1" dirty="0">
                    <a:solidFill>
                      <a:srgbClr val="FF0000"/>
                    </a:solidFill>
                  </a:rPr>
                  <a:t>RX8</a:t>
                </a:r>
              </a:p>
            </p:txBody>
          </p:sp>
          <p:sp>
            <p:nvSpPr>
              <p:cNvPr id="43" name="TextBox 42"/>
              <p:cNvSpPr txBox="1"/>
              <p:nvPr/>
            </p:nvSpPr>
            <p:spPr>
              <a:xfrm>
                <a:off x="6146066" y="1769312"/>
                <a:ext cx="332142" cy="230832"/>
              </a:xfrm>
              <a:prstGeom prst="rect">
                <a:avLst/>
              </a:prstGeom>
              <a:noFill/>
            </p:spPr>
            <p:txBody>
              <a:bodyPr wrap="none" rtlCol="0">
                <a:spAutoFit/>
              </a:bodyPr>
              <a:lstStyle/>
              <a:p>
                <a:r>
                  <a:rPr lang="en-US" sz="900" b="1" dirty="0">
                    <a:solidFill>
                      <a:srgbClr val="00B050"/>
                    </a:solidFill>
                  </a:rPr>
                  <a:t>TX</a:t>
                </a:r>
              </a:p>
            </p:txBody>
          </p:sp>
        </p:grpSp>
        <p:sp>
          <p:nvSpPr>
            <p:cNvPr id="36" name="TextBox 35"/>
            <p:cNvSpPr txBox="1"/>
            <p:nvPr/>
          </p:nvSpPr>
          <p:spPr>
            <a:xfrm>
              <a:off x="4263485" y="3517358"/>
              <a:ext cx="154996" cy="115294"/>
            </a:xfrm>
            <a:prstGeom prst="rect">
              <a:avLst/>
            </a:prstGeom>
            <a:solidFill>
              <a:srgbClr val="0070C0"/>
            </a:solidFill>
            <a:ln>
              <a:solidFill>
                <a:srgbClr val="0070C0"/>
              </a:solidFill>
            </a:ln>
          </p:spPr>
          <p:txBody>
            <a:bodyPr wrap="square" rtlCol="0">
              <a:spAutoFit/>
            </a:bodyPr>
            <a:lstStyle/>
            <a:p>
              <a:endParaRPr lang="en-US" dirty="0"/>
            </a:p>
          </p:txBody>
        </p:sp>
        <p:sp>
          <p:nvSpPr>
            <p:cNvPr id="37" name="TextBox 36"/>
            <p:cNvSpPr txBox="1"/>
            <p:nvPr/>
          </p:nvSpPr>
          <p:spPr>
            <a:xfrm>
              <a:off x="5422773" y="3521386"/>
              <a:ext cx="154996" cy="115294"/>
            </a:xfrm>
            <a:prstGeom prst="rect">
              <a:avLst/>
            </a:prstGeom>
            <a:solidFill>
              <a:srgbClr val="0070C0"/>
            </a:solidFill>
            <a:ln>
              <a:solidFill>
                <a:srgbClr val="0070C0"/>
              </a:solidFill>
            </a:ln>
          </p:spPr>
          <p:txBody>
            <a:bodyPr wrap="square" rtlCol="0">
              <a:spAutoFit/>
            </a:bodyPr>
            <a:lstStyle/>
            <a:p>
              <a:endParaRPr lang="en-US" dirty="0"/>
            </a:p>
          </p:txBody>
        </p:sp>
      </p:grpSp>
      <p:sp>
        <p:nvSpPr>
          <p:cNvPr id="84" name="Rectangle 83"/>
          <p:cNvSpPr/>
          <p:nvPr/>
        </p:nvSpPr>
        <p:spPr>
          <a:xfrm>
            <a:off x="6345543" y="5407076"/>
            <a:ext cx="1361278" cy="307777"/>
          </a:xfrm>
          <a:prstGeom prst="rect">
            <a:avLst/>
          </a:prstGeom>
        </p:spPr>
        <p:txBody>
          <a:bodyPr wrap="square">
            <a:spAutoFit/>
          </a:bodyPr>
          <a:lstStyle/>
          <a:p>
            <a:pPr algn="ctr"/>
            <a:r>
              <a:rPr lang="en-US" b="1" dirty="0">
                <a:solidFill>
                  <a:schemeClr val="dk2"/>
                </a:solidFill>
                <a:cs typeface="Times New Roman"/>
                <a:sym typeface="Times New Roman"/>
              </a:rPr>
              <a:t>FLOOR PLAN</a:t>
            </a:r>
            <a:endParaRPr lang="en-US" dirty="0"/>
          </a:p>
        </p:txBody>
      </p:sp>
      <p:grpSp>
        <p:nvGrpSpPr>
          <p:cNvPr id="117" name="Group 116"/>
          <p:cNvGrpSpPr/>
          <p:nvPr/>
        </p:nvGrpSpPr>
        <p:grpSpPr>
          <a:xfrm>
            <a:off x="519413" y="3131062"/>
            <a:ext cx="4040205" cy="1459428"/>
            <a:chOff x="510206" y="2980461"/>
            <a:chExt cx="4040205" cy="1459428"/>
          </a:xfrm>
        </p:grpSpPr>
        <p:pic>
          <p:nvPicPr>
            <p:cNvPr id="105" name="Picture 104"/>
            <p:cNvPicPr>
              <a:picLocks noChangeAspect="1"/>
            </p:cNvPicPr>
            <p:nvPr/>
          </p:nvPicPr>
          <p:blipFill rotWithShape="1">
            <a:blip r:embed="rId5"/>
            <a:srcRect l="3663" t="29332" r="31674" b="39472"/>
            <a:stretch/>
          </p:blipFill>
          <p:spPr>
            <a:xfrm>
              <a:off x="510206" y="2980461"/>
              <a:ext cx="4040205" cy="1459428"/>
            </a:xfrm>
            <a:prstGeom prst="rect">
              <a:avLst/>
            </a:prstGeom>
          </p:spPr>
        </p:pic>
        <p:sp>
          <p:nvSpPr>
            <p:cNvPr id="106" name="TextBox 105"/>
            <p:cNvSpPr txBox="1"/>
            <p:nvPr/>
          </p:nvSpPr>
          <p:spPr>
            <a:xfrm>
              <a:off x="2743179" y="4054728"/>
              <a:ext cx="374342" cy="271562"/>
            </a:xfrm>
            <a:prstGeom prst="rect">
              <a:avLst/>
            </a:prstGeom>
            <a:solidFill>
              <a:schemeClr val="bg1"/>
            </a:solidFill>
            <a:ln>
              <a:solidFill>
                <a:schemeClr val="tx1"/>
              </a:solidFill>
            </a:ln>
          </p:spPr>
          <p:txBody>
            <a:bodyPr wrap="none" rtlCol="0">
              <a:spAutoFit/>
            </a:bodyPr>
            <a:lstStyle/>
            <a:p>
              <a:r>
                <a:rPr lang="en-US" sz="1200" b="1" dirty="0">
                  <a:solidFill>
                    <a:schemeClr val="tx1"/>
                  </a:solidFill>
                </a:rPr>
                <a:t>TX</a:t>
              </a:r>
            </a:p>
          </p:txBody>
        </p:sp>
        <p:sp>
          <p:nvSpPr>
            <p:cNvPr id="116" name="TextBox 115"/>
            <p:cNvSpPr txBox="1"/>
            <p:nvPr/>
          </p:nvSpPr>
          <p:spPr>
            <a:xfrm>
              <a:off x="3454278" y="3758179"/>
              <a:ext cx="390057" cy="271562"/>
            </a:xfrm>
            <a:prstGeom prst="rect">
              <a:avLst/>
            </a:prstGeom>
            <a:solidFill>
              <a:schemeClr val="bg1"/>
            </a:solidFill>
            <a:ln>
              <a:solidFill>
                <a:schemeClr val="tx1"/>
              </a:solidFill>
            </a:ln>
          </p:spPr>
          <p:txBody>
            <a:bodyPr wrap="none" rtlCol="0">
              <a:spAutoFit/>
            </a:bodyPr>
            <a:lstStyle/>
            <a:p>
              <a:r>
                <a:rPr lang="en-US" sz="1200" b="1" dirty="0">
                  <a:solidFill>
                    <a:schemeClr val="tx1"/>
                  </a:solidFill>
                </a:rPr>
                <a:t>RX</a:t>
              </a:r>
            </a:p>
          </p:txBody>
        </p:sp>
      </p:grpSp>
      <p:sp>
        <p:nvSpPr>
          <p:cNvPr id="118" name="Shape 89"/>
          <p:cNvSpPr txBox="1">
            <a:spLocks/>
          </p:cNvSpPr>
          <p:nvPr/>
        </p:nvSpPr>
        <p:spPr>
          <a:xfrm>
            <a:off x="1993910" y="2804738"/>
            <a:ext cx="1071220" cy="269668"/>
          </a:xfrm>
          <a:prstGeom prst="rect">
            <a:avLst/>
          </a:prstGeom>
          <a:noFill/>
          <a:ln>
            <a:noFill/>
          </a:ln>
        </p:spPr>
        <p:txBody>
          <a:bodyPr lIns="92075" tIns="46025" rIns="92075" bIns="46025" anchor="t" anchorCtr="0">
            <a:noAutofit/>
          </a:bodyPr>
          <a:lstStyle>
            <a:defPPr marR="0" algn="l" rtl="0">
              <a:lnSpc>
                <a:spcPct val="100000"/>
              </a:lnSpc>
              <a:spcBef>
                <a:spcPts val="0"/>
              </a:spcBef>
              <a:spcAft>
                <a:spcPts val="0"/>
              </a:spcAft>
            </a:defPPr>
            <a:lvl1pPr marL="342900" marR="0" indent="-190500" algn="l" rtl="0">
              <a:lnSpc>
                <a:spcPct val="100000"/>
              </a:lnSpc>
              <a:spcBef>
                <a:spcPts val="48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40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2pPr>
            <a:lvl3pPr marL="1085850" marR="0" indent="-120650" algn="l" rtl="0">
              <a:lnSpc>
                <a:spcPct val="100000"/>
              </a:lnSpc>
              <a:spcBef>
                <a:spcPts val="36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3pPr>
            <a:lvl4pPr marL="14287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4pPr>
            <a:lvl5pPr marL="17716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5pPr>
            <a:lvl6pPr marL="22288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6pPr>
            <a:lvl7pPr marL="26860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7pPr>
            <a:lvl8pPr marL="31432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8pPr>
            <a:lvl9pPr marL="36004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9pPr>
          </a:lstStyle>
          <a:p>
            <a:pPr marL="0" indent="0" algn="ctr">
              <a:spcBef>
                <a:spcPts val="0"/>
              </a:spcBef>
              <a:buSzPct val="100000"/>
              <a:buFont typeface="Times New Roman"/>
              <a:buNone/>
            </a:pPr>
            <a:r>
              <a:rPr lang="en-US" sz="1100" b="1" dirty="0">
                <a:solidFill>
                  <a:schemeClr val="dk1"/>
                </a:solidFill>
                <a:latin typeface="+mj-lt"/>
                <a:ea typeface="Times New Roman"/>
                <a:cs typeface="Times New Roman"/>
                <a:sym typeface="Times New Roman"/>
              </a:rPr>
              <a:t>SIDE VIEW</a:t>
            </a:r>
          </a:p>
        </p:txBody>
      </p:sp>
      <p:sp>
        <p:nvSpPr>
          <p:cNvPr id="119" name="Shape 89"/>
          <p:cNvSpPr txBox="1">
            <a:spLocks/>
          </p:cNvSpPr>
          <p:nvPr/>
        </p:nvSpPr>
        <p:spPr>
          <a:xfrm>
            <a:off x="2003905" y="4568652"/>
            <a:ext cx="1071220" cy="269668"/>
          </a:xfrm>
          <a:prstGeom prst="rect">
            <a:avLst/>
          </a:prstGeom>
          <a:noFill/>
          <a:ln>
            <a:noFill/>
          </a:ln>
        </p:spPr>
        <p:txBody>
          <a:bodyPr lIns="92075" tIns="46025" rIns="92075" bIns="46025" anchor="t" anchorCtr="0">
            <a:noAutofit/>
          </a:bodyPr>
          <a:lstStyle>
            <a:defPPr marR="0" algn="l" rtl="0">
              <a:lnSpc>
                <a:spcPct val="100000"/>
              </a:lnSpc>
              <a:spcBef>
                <a:spcPts val="0"/>
              </a:spcBef>
              <a:spcAft>
                <a:spcPts val="0"/>
              </a:spcAft>
            </a:defPPr>
            <a:lvl1pPr marL="342900" marR="0" indent="-190500" algn="l" rtl="0">
              <a:lnSpc>
                <a:spcPct val="100000"/>
              </a:lnSpc>
              <a:spcBef>
                <a:spcPts val="48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40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2pPr>
            <a:lvl3pPr marL="1085850" marR="0" indent="-120650" algn="l" rtl="0">
              <a:lnSpc>
                <a:spcPct val="100000"/>
              </a:lnSpc>
              <a:spcBef>
                <a:spcPts val="36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3pPr>
            <a:lvl4pPr marL="14287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4pPr>
            <a:lvl5pPr marL="17716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5pPr>
            <a:lvl6pPr marL="22288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6pPr>
            <a:lvl7pPr marL="26860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7pPr>
            <a:lvl8pPr marL="31432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8pPr>
            <a:lvl9pPr marL="36004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9pPr>
          </a:lstStyle>
          <a:p>
            <a:pPr marL="0" indent="0" algn="ctr">
              <a:spcBef>
                <a:spcPts val="0"/>
              </a:spcBef>
              <a:buSzPct val="100000"/>
              <a:buFont typeface="Times New Roman"/>
              <a:buNone/>
            </a:pPr>
            <a:r>
              <a:rPr lang="en-US" sz="1100" b="1" dirty="0">
                <a:solidFill>
                  <a:schemeClr val="dk1"/>
                </a:solidFill>
                <a:latin typeface="+mj-lt"/>
                <a:ea typeface="Times New Roman"/>
                <a:cs typeface="Times New Roman"/>
                <a:sym typeface="Times New Roman"/>
              </a:rPr>
              <a:t>ANGLE VIEW</a:t>
            </a:r>
          </a:p>
        </p:txBody>
      </p:sp>
    </p:spTree>
    <p:extLst>
      <p:ext uri="{BB962C8B-B14F-4D97-AF65-F5344CB8AC3E}">
        <p14:creationId xmlns:p14="http://schemas.microsoft.com/office/powerpoint/2010/main" val="1305213741"/>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48" name="Shape 89"/>
          <p:cNvSpPr txBox="1">
            <a:spLocks/>
          </p:cNvSpPr>
          <p:nvPr/>
        </p:nvSpPr>
        <p:spPr>
          <a:xfrm>
            <a:off x="397852" y="5899761"/>
            <a:ext cx="8059071" cy="650771"/>
          </a:xfrm>
          <a:prstGeom prst="rect">
            <a:avLst/>
          </a:prstGeom>
          <a:noFill/>
          <a:ln>
            <a:noFill/>
          </a:ln>
        </p:spPr>
        <p:txBody>
          <a:bodyPr lIns="92075" tIns="46025" rIns="92075" bIns="46025" anchor="t" anchorCtr="0">
            <a:noAutofit/>
          </a:bodyPr>
          <a:lstStyle>
            <a:defPPr marR="0" algn="l" rtl="0">
              <a:lnSpc>
                <a:spcPct val="100000"/>
              </a:lnSpc>
              <a:spcBef>
                <a:spcPts val="0"/>
              </a:spcBef>
              <a:spcAft>
                <a:spcPts val="0"/>
              </a:spcAft>
            </a:defPPr>
            <a:lvl1pPr marL="342900" marR="0" indent="-190500" algn="l" rtl="0">
              <a:lnSpc>
                <a:spcPct val="100000"/>
              </a:lnSpc>
              <a:spcBef>
                <a:spcPts val="48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40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2pPr>
            <a:lvl3pPr marL="1085850" marR="0" indent="-120650" algn="l" rtl="0">
              <a:lnSpc>
                <a:spcPct val="100000"/>
              </a:lnSpc>
              <a:spcBef>
                <a:spcPts val="36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3pPr>
            <a:lvl4pPr marL="14287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4pPr>
            <a:lvl5pPr marL="17716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5pPr>
            <a:lvl6pPr marL="22288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6pPr>
            <a:lvl7pPr marL="26860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7pPr>
            <a:lvl8pPr marL="31432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8pPr>
            <a:lvl9pPr marL="3600450" marR="0" indent="-133350" algn="l" rtl="0">
              <a:lnSpc>
                <a:spcPct val="100000"/>
              </a:lnSpc>
              <a:spcBef>
                <a:spcPts val="320"/>
              </a:spcBef>
              <a:spcAft>
                <a:spcPts val="0"/>
              </a:spcAft>
              <a:buClr>
                <a:schemeClr val="dk1"/>
              </a:buClr>
              <a:buFont typeface="Times New Roman"/>
              <a:buChar char="•"/>
              <a:defRPr sz="1400" b="0" i="0" u="none" strike="noStrike" cap="none" baseline="0">
                <a:solidFill>
                  <a:srgbClr val="000000"/>
                </a:solidFill>
                <a:latin typeface="Arial"/>
                <a:ea typeface="Arial"/>
                <a:cs typeface="Arial"/>
                <a:sym typeface="Arial"/>
              </a:defRPr>
            </a:lvl9pPr>
          </a:lstStyle>
          <a:p>
            <a:pPr marL="285750" indent="-285750">
              <a:spcBef>
                <a:spcPts val="0"/>
              </a:spcBef>
              <a:buSzPct val="100000"/>
            </a:pPr>
            <a:r>
              <a:rPr lang="en-US" sz="1100" b="1" dirty="0">
                <a:solidFill>
                  <a:schemeClr val="dk1"/>
                </a:solidFill>
                <a:latin typeface="Times New Roman"/>
                <a:ea typeface="Times New Roman"/>
                <a:cs typeface="Times New Roman"/>
                <a:sym typeface="Times New Roman"/>
              </a:rPr>
              <a:t>For each RX location, the multipath components (MPCs) are extracted</a:t>
            </a:r>
          </a:p>
          <a:p>
            <a:pPr marL="285750" indent="-285750">
              <a:spcBef>
                <a:spcPts val="0"/>
              </a:spcBef>
              <a:buSzPct val="100000"/>
            </a:pPr>
            <a:r>
              <a:rPr lang="en-US" sz="1100" b="1" dirty="0">
                <a:solidFill>
                  <a:schemeClr val="dk1"/>
                </a:solidFill>
                <a:latin typeface="Times New Roman"/>
                <a:ea typeface="Times New Roman"/>
                <a:cs typeface="Times New Roman"/>
                <a:sym typeface="Times New Roman"/>
              </a:rPr>
              <a:t>MPCs are indexed according to path loss, delay, and angle (AZ / EL x </a:t>
            </a:r>
            <a:r>
              <a:rPr lang="en-US" sz="1100" b="1" dirty="0" err="1">
                <a:solidFill>
                  <a:schemeClr val="dk1"/>
                </a:solidFill>
                <a:latin typeface="Times New Roman"/>
                <a:ea typeface="Times New Roman"/>
                <a:cs typeface="Times New Roman"/>
                <a:sym typeface="Times New Roman"/>
              </a:rPr>
              <a:t>AoD</a:t>
            </a:r>
            <a:r>
              <a:rPr lang="en-US" sz="1100" b="1" dirty="0">
                <a:solidFill>
                  <a:schemeClr val="dk1"/>
                </a:solidFill>
                <a:latin typeface="Times New Roman"/>
                <a:ea typeface="Times New Roman"/>
                <a:cs typeface="Times New Roman"/>
                <a:sym typeface="Times New Roman"/>
              </a:rPr>
              <a:t> / </a:t>
            </a:r>
            <a:r>
              <a:rPr lang="en-US" sz="1100" b="1" dirty="0" err="1">
                <a:solidFill>
                  <a:schemeClr val="dk1"/>
                </a:solidFill>
                <a:latin typeface="Times New Roman"/>
                <a:ea typeface="Times New Roman"/>
                <a:cs typeface="Times New Roman"/>
                <a:sym typeface="Times New Roman"/>
              </a:rPr>
              <a:t>AoA</a:t>
            </a:r>
            <a:r>
              <a:rPr lang="en-US" sz="1100" b="1" dirty="0">
                <a:solidFill>
                  <a:schemeClr val="dk1"/>
                </a:solidFill>
                <a:latin typeface="Times New Roman"/>
                <a:ea typeface="Times New Roman"/>
                <a:cs typeface="Times New Roman"/>
                <a:sym typeface="Times New Roman"/>
              </a:rPr>
              <a:t>)</a:t>
            </a:r>
          </a:p>
          <a:p>
            <a:pPr marL="285750" indent="-285750">
              <a:spcBef>
                <a:spcPts val="0"/>
              </a:spcBef>
              <a:buSzPct val="100000"/>
            </a:pPr>
            <a:r>
              <a:rPr lang="en-US" sz="1100" b="1" dirty="0">
                <a:solidFill>
                  <a:schemeClr val="dk1"/>
                </a:solidFill>
                <a:latin typeface="Times New Roman"/>
                <a:ea typeface="Times New Roman"/>
                <a:cs typeface="Times New Roman"/>
                <a:sym typeface="Times New Roman"/>
              </a:rPr>
              <a:t>The MPCs from the 8 measurements are then combined then automatically clustered</a:t>
            </a:r>
          </a:p>
        </p:txBody>
      </p:sp>
      <p:sp>
        <p:nvSpPr>
          <p:cNvPr id="50" name="TextBox 49"/>
          <p:cNvSpPr txBox="1"/>
          <p:nvPr/>
        </p:nvSpPr>
        <p:spPr>
          <a:xfrm>
            <a:off x="2793487" y="3679398"/>
            <a:ext cx="597548" cy="253481"/>
          </a:xfrm>
          <a:prstGeom prst="rect">
            <a:avLst/>
          </a:prstGeom>
          <a:noFill/>
          <a:ln>
            <a:noFill/>
          </a:ln>
        </p:spPr>
        <p:txBody>
          <a:bodyPr wrap="square" lIns="0" tIns="0" rIns="0" bIns="0" rtlCol="0">
            <a:spAutoFit/>
          </a:bodyPr>
          <a:lstStyle/>
          <a:p>
            <a:r>
              <a:rPr lang="en-US" sz="900" b="1" dirty="0">
                <a:solidFill>
                  <a:srgbClr val="58F658"/>
                </a:solidFill>
              </a:rPr>
              <a:t> </a:t>
            </a:r>
            <a:r>
              <a:rPr lang="en-US" sz="1600" b="1" dirty="0">
                <a:solidFill>
                  <a:schemeClr val="bg1"/>
                </a:solidFill>
              </a:rPr>
              <a:t>Rx</a:t>
            </a:r>
            <a:endParaRPr lang="en-US" sz="1800" b="1" dirty="0">
              <a:solidFill>
                <a:schemeClr val="bg1"/>
              </a:solidFill>
            </a:endParaRPr>
          </a:p>
        </p:txBody>
      </p:sp>
      <p:pic>
        <p:nvPicPr>
          <p:cNvPr id="12" name="Picture 11"/>
          <p:cNvPicPr>
            <a:picLocks noChangeAspect="1"/>
          </p:cNvPicPr>
          <p:nvPr/>
        </p:nvPicPr>
        <p:blipFill rotWithShape="1">
          <a:blip r:embed="rId3"/>
          <a:srcRect l="5015" t="4633" r="4945" b="6361"/>
          <a:stretch/>
        </p:blipFill>
        <p:spPr>
          <a:xfrm>
            <a:off x="5356244" y="1013509"/>
            <a:ext cx="3122073" cy="2497325"/>
          </a:xfrm>
          <a:prstGeom prst="rect">
            <a:avLst/>
          </a:prstGeom>
        </p:spPr>
      </p:pic>
      <p:grpSp>
        <p:nvGrpSpPr>
          <p:cNvPr id="57" name="Group 56"/>
          <p:cNvGrpSpPr>
            <a:grpSpLocks noChangeAspect="1"/>
          </p:cNvGrpSpPr>
          <p:nvPr/>
        </p:nvGrpSpPr>
        <p:grpSpPr>
          <a:xfrm>
            <a:off x="4776694" y="1992888"/>
            <a:ext cx="801143" cy="2877926"/>
            <a:chOff x="8276630" y="45826"/>
            <a:chExt cx="1617697" cy="5811209"/>
          </a:xfrm>
        </p:grpSpPr>
        <p:pic>
          <p:nvPicPr>
            <p:cNvPr id="58" name="Picture 57"/>
            <p:cNvPicPr>
              <a:picLocks noChangeAspect="1"/>
            </p:cNvPicPr>
            <p:nvPr/>
          </p:nvPicPr>
          <p:blipFill rotWithShape="1">
            <a:blip r:embed="rId4"/>
            <a:srcRect l="16684" t="86490" r="71201" b="7908"/>
            <a:stretch/>
          </p:blipFill>
          <p:spPr>
            <a:xfrm>
              <a:off x="8786494" y="4575975"/>
              <a:ext cx="1107833" cy="383481"/>
            </a:xfrm>
            <a:prstGeom prst="rect">
              <a:avLst/>
            </a:prstGeom>
          </p:spPr>
        </p:pic>
        <p:sp>
          <p:nvSpPr>
            <p:cNvPr id="59" name="TextBox 58"/>
            <p:cNvSpPr txBox="1"/>
            <p:nvPr/>
          </p:nvSpPr>
          <p:spPr>
            <a:xfrm>
              <a:off x="8276630" y="45826"/>
              <a:ext cx="362977" cy="5811209"/>
            </a:xfrm>
            <a:prstGeom prst="rect">
              <a:avLst/>
            </a:prstGeom>
            <a:solidFill>
              <a:schemeClr val="bg1"/>
            </a:solidFill>
          </p:spPr>
          <p:txBody>
            <a:bodyPr wrap="square" rtlCol="0">
              <a:spAutoFit/>
            </a:bodyPr>
            <a:lstStyle/>
            <a:p>
              <a:endParaRPr lang="en-US" dirty="0"/>
            </a:p>
          </p:txBody>
        </p:sp>
      </p:grpSp>
      <p:sp>
        <p:nvSpPr>
          <p:cNvPr id="60" name="Rectangle 59"/>
          <p:cNvSpPr/>
          <p:nvPr/>
        </p:nvSpPr>
        <p:spPr>
          <a:xfrm>
            <a:off x="998064" y="5702517"/>
            <a:ext cx="2756255" cy="261610"/>
          </a:xfrm>
          <a:prstGeom prst="rect">
            <a:avLst/>
          </a:prstGeom>
        </p:spPr>
        <p:txBody>
          <a:bodyPr wrap="square">
            <a:spAutoFit/>
          </a:bodyPr>
          <a:lstStyle/>
          <a:p>
            <a:pPr algn="ctr"/>
            <a:r>
              <a:rPr lang="en-US" sz="1100" b="1" dirty="0">
                <a:solidFill>
                  <a:schemeClr val="dk2"/>
                </a:solidFill>
                <a:cs typeface="Times New Roman"/>
                <a:sym typeface="Times New Roman"/>
              </a:rPr>
              <a:t>PATH LOSS MPCs</a:t>
            </a:r>
            <a:endParaRPr lang="en-US" sz="1100" dirty="0"/>
          </a:p>
        </p:txBody>
      </p:sp>
      <p:grpSp>
        <p:nvGrpSpPr>
          <p:cNvPr id="14" name="Group 13"/>
          <p:cNvGrpSpPr>
            <a:grpSpLocks noChangeAspect="1"/>
          </p:cNvGrpSpPr>
          <p:nvPr/>
        </p:nvGrpSpPr>
        <p:grpSpPr>
          <a:xfrm>
            <a:off x="3999693" y="1464014"/>
            <a:ext cx="655508" cy="3086931"/>
            <a:chOff x="7315982" y="45826"/>
            <a:chExt cx="1323625" cy="6233239"/>
          </a:xfrm>
        </p:grpSpPr>
        <p:pic>
          <p:nvPicPr>
            <p:cNvPr id="15" name="Picture 14"/>
            <p:cNvPicPr>
              <a:picLocks noChangeAspect="1"/>
            </p:cNvPicPr>
            <p:nvPr/>
          </p:nvPicPr>
          <p:blipFill rotWithShape="1">
            <a:blip r:embed="rId4"/>
            <a:srcRect l="81683" t="5445" r="3842" b="3512"/>
            <a:stretch/>
          </p:blipFill>
          <p:spPr>
            <a:xfrm>
              <a:off x="7315982" y="45826"/>
              <a:ext cx="1323625" cy="6233239"/>
            </a:xfrm>
            <a:prstGeom prst="rect">
              <a:avLst/>
            </a:prstGeom>
          </p:spPr>
        </p:pic>
        <p:sp>
          <p:nvSpPr>
            <p:cNvPr id="16" name="TextBox 15"/>
            <p:cNvSpPr txBox="1"/>
            <p:nvPr/>
          </p:nvSpPr>
          <p:spPr>
            <a:xfrm>
              <a:off x="8276630" y="45826"/>
              <a:ext cx="362977" cy="5811209"/>
            </a:xfrm>
            <a:prstGeom prst="rect">
              <a:avLst/>
            </a:prstGeom>
            <a:solidFill>
              <a:schemeClr val="bg1"/>
            </a:solidFill>
          </p:spPr>
          <p:txBody>
            <a:bodyPr wrap="square" rtlCol="0">
              <a:spAutoFit/>
            </a:bodyPr>
            <a:lstStyle/>
            <a:p>
              <a:endParaRPr lang="en-US" dirty="0"/>
            </a:p>
          </p:txBody>
        </p:sp>
      </p:grpSp>
      <p:sp>
        <p:nvSpPr>
          <p:cNvPr id="2" name="Rectangle 1"/>
          <p:cNvSpPr/>
          <p:nvPr/>
        </p:nvSpPr>
        <p:spPr>
          <a:xfrm>
            <a:off x="3659995" y="4381012"/>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a:grpSpLocks noChangeAspect="1"/>
          </p:cNvGrpSpPr>
          <p:nvPr/>
        </p:nvGrpSpPr>
        <p:grpSpPr>
          <a:xfrm>
            <a:off x="821950" y="980709"/>
            <a:ext cx="3089069" cy="2635938"/>
            <a:chOff x="439432" y="1686397"/>
            <a:chExt cx="3617590" cy="3086931"/>
          </a:xfrm>
        </p:grpSpPr>
        <p:pic>
          <p:nvPicPr>
            <p:cNvPr id="6" name="Picture 5"/>
            <p:cNvPicPr>
              <a:picLocks noChangeAspect="1"/>
            </p:cNvPicPr>
            <p:nvPr/>
          </p:nvPicPr>
          <p:blipFill rotWithShape="1">
            <a:blip r:embed="rId4"/>
            <a:srcRect l="5539" t="5445" r="15378" b="3512"/>
            <a:stretch/>
          </p:blipFill>
          <p:spPr>
            <a:xfrm>
              <a:off x="439432" y="1686397"/>
              <a:ext cx="3581219" cy="3086931"/>
            </a:xfrm>
            <a:prstGeom prst="rect">
              <a:avLst/>
            </a:prstGeom>
          </p:spPr>
        </p:pic>
        <p:sp>
          <p:nvSpPr>
            <p:cNvPr id="3" name="TextBox 2"/>
            <p:cNvSpPr txBox="1"/>
            <p:nvPr/>
          </p:nvSpPr>
          <p:spPr>
            <a:xfrm>
              <a:off x="3726967" y="4449104"/>
              <a:ext cx="330055" cy="306490"/>
            </a:xfrm>
            <a:prstGeom prst="rect">
              <a:avLst/>
            </a:prstGeom>
            <a:solidFill>
              <a:srgbClr val="FFFFFF"/>
            </a:solidFill>
          </p:spPr>
          <p:txBody>
            <a:bodyPr wrap="square" rtlCol="0">
              <a:spAutoFit/>
            </a:bodyPr>
            <a:lstStyle/>
            <a:p>
              <a:endParaRPr lang="en-US" dirty="0"/>
            </a:p>
          </p:txBody>
        </p:sp>
      </p:grpSp>
      <p:sp>
        <p:nvSpPr>
          <p:cNvPr id="8" name="TextBox 7"/>
          <p:cNvSpPr txBox="1"/>
          <p:nvPr/>
        </p:nvSpPr>
        <p:spPr>
          <a:xfrm>
            <a:off x="8353294" y="2994091"/>
            <a:ext cx="405569" cy="1862557"/>
          </a:xfrm>
          <a:prstGeom prst="rect">
            <a:avLst/>
          </a:prstGeom>
          <a:solidFill>
            <a:srgbClr val="FFFFFF"/>
          </a:solidFill>
        </p:spPr>
        <p:txBody>
          <a:bodyPr wrap="square" rtlCol="0">
            <a:spAutoFit/>
          </a:bodyPr>
          <a:lstStyle/>
          <a:p>
            <a:endParaRPr lang="en-US" dirty="0"/>
          </a:p>
        </p:txBody>
      </p:sp>
      <p:pic>
        <p:nvPicPr>
          <p:cNvPr id="10" name="Picture 9"/>
          <p:cNvPicPr>
            <a:picLocks noChangeAspect="1"/>
          </p:cNvPicPr>
          <p:nvPr/>
        </p:nvPicPr>
        <p:blipFill rotWithShape="1">
          <a:blip r:embed="rId5"/>
          <a:srcRect l="9000" t="5834" r="13250" b="4480"/>
          <a:stretch/>
        </p:blipFill>
        <p:spPr>
          <a:xfrm>
            <a:off x="586011" y="3634899"/>
            <a:ext cx="3469007" cy="1941294"/>
          </a:xfrm>
          <a:prstGeom prst="rect">
            <a:avLst/>
          </a:prstGeom>
        </p:spPr>
      </p:pic>
      <p:sp>
        <p:nvSpPr>
          <p:cNvPr id="88" name="Shape 88"/>
          <p:cNvSpPr txBox="1">
            <a:spLocks noGrp="1"/>
          </p:cNvSpPr>
          <p:nvPr>
            <p:ph type="title"/>
          </p:nvPr>
        </p:nvSpPr>
        <p:spPr>
          <a:xfrm>
            <a:off x="560492" y="432837"/>
            <a:ext cx="8301193" cy="774047"/>
          </a:xfrm>
          <a:prstGeom prst="rect">
            <a:avLst/>
          </a:prstGeom>
          <a:noFill/>
          <a:ln>
            <a:noFill/>
          </a:ln>
        </p:spPr>
        <p:txBody>
          <a:bodyPr lIns="92075" tIns="46025" rIns="92075" bIns="46025" anchor="ctr" anchorCtr="0">
            <a:noAutofit/>
          </a:bodyPr>
          <a:lstStyle/>
          <a:p>
            <a:pPr marL="0" marR="0" lvl="0" indent="0" algn="ctr" rtl="0">
              <a:spcBef>
                <a:spcPts val="0"/>
              </a:spcBef>
              <a:spcAft>
                <a:spcPts val="0"/>
              </a:spcAft>
              <a:buSzPct val="25000"/>
              <a:buNone/>
            </a:pPr>
            <a:r>
              <a:rPr lang="en-US" sz="2800" b="1" dirty="0">
                <a:solidFill>
                  <a:schemeClr val="dk2"/>
                </a:solidFill>
                <a:latin typeface="Times New Roman"/>
                <a:ea typeface="Times New Roman"/>
                <a:cs typeface="Times New Roman"/>
                <a:sym typeface="Times New Roman"/>
              </a:rPr>
              <a:t>Multipath-component Clustering</a:t>
            </a:r>
            <a:endParaRPr lang="en-US" sz="2800" b="1" i="0" u="none" strike="noStrike" cap="none" baseline="0" dirty="0">
              <a:solidFill>
                <a:schemeClr val="dk2"/>
              </a:solidFill>
              <a:latin typeface="Times New Roman"/>
              <a:ea typeface="Times New Roman"/>
              <a:cs typeface="Times New Roman"/>
              <a:sym typeface="Times New Roman"/>
            </a:endParaRPr>
          </a:p>
        </p:txBody>
      </p:sp>
      <p:pic>
        <p:nvPicPr>
          <p:cNvPr id="13" name="Picture 12"/>
          <p:cNvPicPr>
            <a:picLocks/>
          </p:cNvPicPr>
          <p:nvPr/>
        </p:nvPicPr>
        <p:blipFill rotWithShape="1">
          <a:blip r:embed="rId6"/>
          <a:srcRect l="6499" t="4692" r="7938" b="3095"/>
          <a:stretch/>
        </p:blipFill>
        <p:spPr>
          <a:xfrm>
            <a:off x="5029197" y="3608417"/>
            <a:ext cx="3702932" cy="1998803"/>
          </a:xfrm>
          <a:prstGeom prst="rect">
            <a:avLst/>
          </a:prstGeom>
        </p:spPr>
      </p:pic>
      <p:sp>
        <p:nvSpPr>
          <p:cNvPr id="61" name="Rectangle 60"/>
          <p:cNvSpPr/>
          <p:nvPr/>
        </p:nvSpPr>
        <p:spPr>
          <a:xfrm>
            <a:off x="5722062" y="5661495"/>
            <a:ext cx="2756255" cy="430887"/>
          </a:xfrm>
          <a:prstGeom prst="rect">
            <a:avLst/>
          </a:prstGeom>
        </p:spPr>
        <p:txBody>
          <a:bodyPr wrap="square">
            <a:spAutoFit/>
          </a:bodyPr>
          <a:lstStyle/>
          <a:p>
            <a:pPr algn="ctr"/>
            <a:r>
              <a:rPr lang="en-US" sz="1100" b="1" dirty="0">
                <a:solidFill>
                  <a:schemeClr val="dk2"/>
                </a:solidFill>
                <a:cs typeface="Times New Roman"/>
                <a:sym typeface="Times New Roman"/>
              </a:rPr>
              <a:t>CLUSTERED MPCs</a:t>
            </a:r>
          </a:p>
          <a:p>
            <a:pPr algn="ctr"/>
            <a:r>
              <a:rPr lang="en-US" sz="1100" b="1" dirty="0">
                <a:solidFill>
                  <a:schemeClr val="dk2"/>
                </a:solidFill>
                <a:cs typeface="Times New Roman"/>
                <a:sym typeface="Times New Roman"/>
              </a:rPr>
              <a:t>(each cluster shown as separate color)</a:t>
            </a:r>
            <a:endParaRPr lang="en-US" sz="1100" dirty="0"/>
          </a:p>
        </p:txBody>
      </p:sp>
      <p:sp>
        <p:nvSpPr>
          <p:cNvPr id="17" name="TextBox 16"/>
          <p:cNvSpPr txBox="1"/>
          <p:nvPr/>
        </p:nvSpPr>
        <p:spPr>
          <a:xfrm>
            <a:off x="800281" y="3297907"/>
            <a:ext cx="883575" cy="230832"/>
          </a:xfrm>
          <a:prstGeom prst="rect">
            <a:avLst/>
          </a:prstGeom>
          <a:solidFill>
            <a:srgbClr val="FFFFFF"/>
          </a:solidFill>
        </p:spPr>
        <p:txBody>
          <a:bodyPr wrap="none" rtlCol="0">
            <a:spAutoFit/>
          </a:bodyPr>
          <a:lstStyle/>
          <a:p>
            <a:r>
              <a:rPr lang="en-US" sz="900" dirty="0"/>
              <a:t>AZ </a:t>
            </a:r>
            <a:r>
              <a:rPr lang="en-US" sz="900" dirty="0" err="1"/>
              <a:t>AoA</a:t>
            </a:r>
            <a:r>
              <a:rPr lang="en-US" sz="900" dirty="0"/>
              <a:t> (</a:t>
            </a:r>
            <a:r>
              <a:rPr lang="en-US" sz="900" dirty="0" err="1"/>
              <a:t>deg</a:t>
            </a:r>
            <a:r>
              <a:rPr lang="en-US" sz="900" dirty="0"/>
              <a:t>)</a:t>
            </a:r>
          </a:p>
        </p:txBody>
      </p:sp>
      <p:sp>
        <p:nvSpPr>
          <p:cNvPr id="26" name="TextBox 25"/>
          <p:cNvSpPr txBox="1"/>
          <p:nvPr/>
        </p:nvSpPr>
        <p:spPr>
          <a:xfrm>
            <a:off x="2689619" y="3325462"/>
            <a:ext cx="720033" cy="230832"/>
          </a:xfrm>
          <a:prstGeom prst="rect">
            <a:avLst/>
          </a:prstGeom>
          <a:solidFill>
            <a:srgbClr val="FFFFFF"/>
          </a:solidFill>
        </p:spPr>
        <p:txBody>
          <a:bodyPr wrap="square" rtlCol="0">
            <a:spAutoFit/>
          </a:bodyPr>
          <a:lstStyle/>
          <a:p>
            <a:r>
              <a:rPr lang="en-US" sz="900" dirty="0"/>
              <a:t>delay (ns)</a:t>
            </a:r>
          </a:p>
        </p:txBody>
      </p:sp>
      <p:sp>
        <p:nvSpPr>
          <p:cNvPr id="27" name="TextBox 26"/>
          <p:cNvSpPr txBox="1"/>
          <p:nvPr/>
        </p:nvSpPr>
        <p:spPr>
          <a:xfrm rot="16200000">
            <a:off x="365094" y="2087347"/>
            <a:ext cx="889987" cy="230832"/>
          </a:xfrm>
          <a:prstGeom prst="rect">
            <a:avLst/>
          </a:prstGeom>
          <a:solidFill>
            <a:srgbClr val="FFFFFF"/>
          </a:solidFill>
        </p:spPr>
        <p:txBody>
          <a:bodyPr wrap="none" rtlCol="0">
            <a:spAutoFit/>
          </a:bodyPr>
          <a:lstStyle/>
          <a:p>
            <a:r>
              <a:rPr lang="en-US" sz="900" dirty="0"/>
              <a:t>AZ </a:t>
            </a:r>
            <a:r>
              <a:rPr lang="en-US" sz="900" dirty="0" err="1"/>
              <a:t>AoD</a:t>
            </a:r>
            <a:r>
              <a:rPr lang="en-US" sz="900" dirty="0"/>
              <a:t> (</a:t>
            </a:r>
            <a:r>
              <a:rPr lang="en-US" sz="900" dirty="0" err="1"/>
              <a:t>deg</a:t>
            </a:r>
            <a:r>
              <a:rPr lang="en-US" sz="900" dirty="0"/>
              <a:t>)</a:t>
            </a:r>
          </a:p>
        </p:txBody>
      </p:sp>
      <p:sp>
        <p:nvSpPr>
          <p:cNvPr id="28" name="TextBox 27"/>
          <p:cNvSpPr txBox="1"/>
          <p:nvPr/>
        </p:nvSpPr>
        <p:spPr>
          <a:xfrm rot="16200000">
            <a:off x="4911250" y="2008021"/>
            <a:ext cx="889987" cy="230832"/>
          </a:xfrm>
          <a:prstGeom prst="rect">
            <a:avLst/>
          </a:prstGeom>
          <a:solidFill>
            <a:srgbClr val="FFFFFF"/>
          </a:solidFill>
        </p:spPr>
        <p:txBody>
          <a:bodyPr wrap="none" rtlCol="0">
            <a:spAutoFit/>
          </a:bodyPr>
          <a:lstStyle/>
          <a:p>
            <a:r>
              <a:rPr lang="en-US" sz="900" dirty="0"/>
              <a:t>AZ </a:t>
            </a:r>
            <a:r>
              <a:rPr lang="en-US" sz="900" dirty="0" err="1"/>
              <a:t>AoD</a:t>
            </a:r>
            <a:r>
              <a:rPr lang="en-US" sz="900" dirty="0"/>
              <a:t> (</a:t>
            </a:r>
            <a:r>
              <a:rPr lang="en-US" sz="900" dirty="0" err="1"/>
              <a:t>deg</a:t>
            </a:r>
            <a:r>
              <a:rPr lang="en-US" sz="900" dirty="0"/>
              <a:t>)</a:t>
            </a:r>
          </a:p>
        </p:txBody>
      </p:sp>
      <p:sp>
        <p:nvSpPr>
          <p:cNvPr id="29" name="TextBox 28"/>
          <p:cNvSpPr txBox="1"/>
          <p:nvPr/>
        </p:nvSpPr>
        <p:spPr>
          <a:xfrm>
            <a:off x="5552826" y="3261120"/>
            <a:ext cx="883575" cy="230832"/>
          </a:xfrm>
          <a:prstGeom prst="rect">
            <a:avLst/>
          </a:prstGeom>
          <a:solidFill>
            <a:srgbClr val="FFFFFF"/>
          </a:solidFill>
        </p:spPr>
        <p:txBody>
          <a:bodyPr wrap="none" rtlCol="0">
            <a:spAutoFit/>
          </a:bodyPr>
          <a:lstStyle/>
          <a:p>
            <a:r>
              <a:rPr lang="en-US" sz="900" dirty="0"/>
              <a:t>AZ </a:t>
            </a:r>
            <a:r>
              <a:rPr lang="en-US" sz="900" dirty="0" err="1"/>
              <a:t>AoA</a:t>
            </a:r>
            <a:r>
              <a:rPr lang="en-US" sz="900" dirty="0"/>
              <a:t> (</a:t>
            </a:r>
            <a:r>
              <a:rPr lang="en-US" sz="900" dirty="0" err="1"/>
              <a:t>deg</a:t>
            </a:r>
            <a:r>
              <a:rPr lang="en-US" sz="900" dirty="0"/>
              <a:t>)</a:t>
            </a:r>
          </a:p>
        </p:txBody>
      </p:sp>
      <p:sp>
        <p:nvSpPr>
          <p:cNvPr id="30" name="TextBox 29"/>
          <p:cNvSpPr txBox="1"/>
          <p:nvPr/>
        </p:nvSpPr>
        <p:spPr>
          <a:xfrm>
            <a:off x="7253522" y="3292518"/>
            <a:ext cx="732618" cy="230832"/>
          </a:xfrm>
          <a:prstGeom prst="rect">
            <a:avLst/>
          </a:prstGeom>
          <a:solidFill>
            <a:srgbClr val="FFFFFF"/>
          </a:solidFill>
        </p:spPr>
        <p:txBody>
          <a:bodyPr wrap="square" rtlCol="0">
            <a:spAutoFit/>
          </a:bodyPr>
          <a:lstStyle/>
          <a:p>
            <a:r>
              <a:rPr lang="en-US" sz="900" dirty="0"/>
              <a:t>delay (ns)</a:t>
            </a:r>
          </a:p>
        </p:txBody>
      </p:sp>
      <p:sp>
        <p:nvSpPr>
          <p:cNvPr id="31" name="TextBox 30"/>
          <p:cNvSpPr txBox="1"/>
          <p:nvPr/>
        </p:nvSpPr>
        <p:spPr>
          <a:xfrm rot="16200000">
            <a:off x="71481" y="4397566"/>
            <a:ext cx="883575" cy="230832"/>
          </a:xfrm>
          <a:prstGeom prst="rect">
            <a:avLst/>
          </a:prstGeom>
          <a:solidFill>
            <a:srgbClr val="FFFFFF"/>
          </a:solidFill>
        </p:spPr>
        <p:txBody>
          <a:bodyPr wrap="none" rtlCol="0">
            <a:spAutoFit/>
          </a:bodyPr>
          <a:lstStyle/>
          <a:p>
            <a:r>
              <a:rPr lang="en-US" sz="900" dirty="0"/>
              <a:t>AZ </a:t>
            </a:r>
            <a:r>
              <a:rPr lang="en-US" sz="900" dirty="0" err="1"/>
              <a:t>AoA</a:t>
            </a:r>
            <a:r>
              <a:rPr lang="en-US" sz="900" dirty="0"/>
              <a:t> (</a:t>
            </a:r>
            <a:r>
              <a:rPr lang="en-US" sz="900" dirty="0" err="1"/>
              <a:t>deg</a:t>
            </a:r>
            <a:r>
              <a:rPr lang="en-US" sz="900" dirty="0"/>
              <a:t>)</a:t>
            </a:r>
          </a:p>
        </p:txBody>
      </p:sp>
      <p:sp>
        <p:nvSpPr>
          <p:cNvPr id="32" name="TextBox 31"/>
          <p:cNvSpPr txBox="1"/>
          <p:nvPr/>
        </p:nvSpPr>
        <p:spPr>
          <a:xfrm rot="16200000">
            <a:off x="4587180" y="4422140"/>
            <a:ext cx="883575" cy="230832"/>
          </a:xfrm>
          <a:prstGeom prst="rect">
            <a:avLst/>
          </a:prstGeom>
          <a:solidFill>
            <a:srgbClr val="FFFFFF"/>
          </a:solidFill>
        </p:spPr>
        <p:txBody>
          <a:bodyPr wrap="none" rtlCol="0">
            <a:spAutoFit/>
          </a:bodyPr>
          <a:lstStyle/>
          <a:p>
            <a:r>
              <a:rPr lang="en-US" sz="900" dirty="0"/>
              <a:t>AZ </a:t>
            </a:r>
            <a:r>
              <a:rPr lang="en-US" sz="900" dirty="0" err="1"/>
              <a:t>AoA</a:t>
            </a:r>
            <a:r>
              <a:rPr lang="en-US" sz="900" dirty="0"/>
              <a:t> (</a:t>
            </a:r>
            <a:r>
              <a:rPr lang="en-US" sz="900" dirty="0" err="1"/>
              <a:t>deg</a:t>
            </a:r>
            <a:r>
              <a:rPr lang="en-US" sz="900" dirty="0"/>
              <a:t>)</a:t>
            </a:r>
          </a:p>
        </p:txBody>
      </p:sp>
      <p:sp>
        <p:nvSpPr>
          <p:cNvPr id="33" name="TextBox 32"/>
          <p:cNvSpPr txBox="1"/>
          <p:nvPr/>
        </p:nvSpPr>
        <p:spPr>
          <a:xfrm>
            <a:off x="1921069" y="5492350"/>
            <a:ext cx="872418" cy="261610"/>
          </a:xfrm>
          <a:prstGeom prst="rect">
            <a:avLst/>
          </a:prstGeom>
          <a:solidFill>
            <a:srgbClr val="FFFFFF"/>
          </a:solidFill>
        </p:spPr>
        <p:txBody>
          <a:bodyPr wrap="square" rtlCol="0">
            <a:spAutoFit/>
          </a:bodyPr>
          <a:lstStyle/>
          <a:p>
            <a:r>
              <a:rPr lang="en-US" sz="1100" dirty="0"/>
              <a:t>delay (ns)</a:t>
            </a:r>
          </a:p>
        </p:txBody>
      </p:sp>
      <p:sp>
        <p:nvSpPr>
          <p:cNvPr id="34" name="TextBox 33"/>
          <p:cNvSpPr txBox="1"/>
          <p:nvPr/>
        </p:nvSpPr>
        <p:spPr>
          <a:xfrm>
            <a:off x="6614752" y="5492350"/>
            <a:ext cx="693107" cy="230832"/>
          </a:xfrm>
          <a:prstGeom prst="rect">
            <a:avLst/>
          </a:prstGeom>
          <a:solidFill>
            <a:srgbClr val="FFFFFF"/>
          </a:solidFill>
        </p:spPr>
        <p:txBody>
          <a:bodyPr wrap="square" rtlCol="0">
            <a:spAutoFit/>
          </a:bodyPr>
          <a:lstStyle/>
          <a:p>
            <a:r>
              <a:rPr lang="en-US" sz="900" dirty="0"/>
              <a:t>delay (ns)</a:t>
            </a:r>
          </a:p>
        </p:txBody>
      </p:sp>
    </p:spTree>
    <p:extLst>
      <p:ext uri="{BB962C8B-B14F-4D97-AF65-F5344CB8AC3E}">
        <p14:creationId xmlns:p14="http://schemas.microsoft.com/office/powerpoint/2010/main" val="756790904"/>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grpSp>
        <p:nvGrpSpPr>
          <p:cNvPr id="72" name="Group 71"/>
          <p:cNvGrpSpPr>
            <a:grpSpLocks noChangeAspect="1"/>
          </p:cNvGrpSpPr>
          <p:nvPr/>
        </p:nvGrpSpPr>
        <p:grpSpPr>
          <a:xfrm>
            <a:off x="282650" y="1299311"/>
            <a:ext cx="4483572" cy="3454329"/>
            <a:chOff x="1440477" y="891738"/>
            <a:chExt cx="6820754" cy="5254991"/>
          </a:xfrm>
        </p:grpSpPr>
        <p:grpSp>
          <p:nvGrpSpPr>
            <p:cNvPr id="6" name="Group 5"/>
            <p:cNvGrpSpPr/>
            <p:nvPr/>
          </p:nvGrpSpPr>
          <p:grpSpPr>
            <a:xfrm>
              <a:off x="1440477" y="891738"/>
              <a:ext cx="6820754" cy="5254991"/>
              <a:chOff x="1600135" y="1160316"/>
              <a:chExt cx="6820754" cy="5254991"/>
            </a:xfrm>
          </p:grpSpPr>
          <p:pic>
            <p:nvPicPr>
              <p:cNvPr id="4" name="Picture 3"/>
              <p:cNvPicPr>
                <a:picLocks noChangeAspect="1"/>
              </p:cNvPicPr>
              <p:nvPr/>
            </p:nvPicPr>
            <p:blipFill rotWithShape="1">
              <a:blip r:embed="rId4"/>
              <a:srcRect/>
              <a:stretch/>
            </p:blipFill>
            <p:spPr>
              <a:xfrm rot="180000">
                <a:off x="1724349" y="1328556"/>
                <a:ext cx="6558014" cy="4918511"/>
              </a:xfrm>
              <a:prstGeom prst="rect">
                <a:avLst/>
              </a:prstGeom>
            </p:spPr>
          </p:pic>
          <p:sp>
            <p:nvSpPr>
              <p:cNvPr id="5" name="TextBox 4"/>
              <p:cNvSpPr txBox="1"/>
              <p:nvPr/>
            </p:nvSpPr>
            <p:spPr>
              <a:xfrm>
                <a:off x="1669143" y="1160316"/>
                <a:ext cx="6737434" cy="341913"/>
              </a:xfrm>
              <a:prstGeom prst="rect">
                <a:avLst/>
              </a:prstGeom>
              <a:solidFill>
                <a:schemeClr val="bg1"/>
              </a:solidFill>
            </p:spPr>
            <p:txBody>
              <a:bodyPr wrap="square" rtlCol="0">
                <a:spAutoFit/>
              </a:bodyPr>
              <a:lstStyle/>
              <a:p>
                <a:endParaRPr lang="en-US" dirty="0"/>
              </a:p>
            </p:txBody>
          </p:sp>
          <p:sp>
            <p:nvSpPr>
              <p:cNvPr id="60" name="TextBox 59"/>
              <p:cNvSpPr txBox="1"/>
              <p:nvPr/>
            </p:nvSpPr>
            <p:spPr>
              <a:xfrm>
                <a:off x="1600135" y="6073394"/>
                <a:ext cx="6737434" cy="341913"/>
              </a:xfrm>
              <a:prstGeom prst="rect">
                <a:avLst/>
              </a:prstGeom>
              <a:solidFill>
                <a:schemeClr val="bg1"/>
              </a:solidFill>
            </p:spPr>
            <p:txBody>
              <a:bodyPr wrap="square" rtlCol="0">
                <a:spAutoFit/>
              </a:bodyPr>
              <a:lstStyle/>
              <a:p>
                <a:endParaRPr lang="en-US" dirty="0"/>
              </a:p>
            </p:txBody>
          </p:sp>
          <p:sp>
            <p:nvSpPr>
              <p:cNvPr id="61" name="TextBox 60"/>
              <p:cNvSpPr txBox="1"/>
              <p:nvPr/>
            </p:nvSpPr>
            <p:spPr>
              <a:xfrm rot="5400000">
                <a:off x="-636296" y="3546677"/>
                <a:ext cx="4763148" cy="290286"/>
              </a:xfrm>
              <a:prstGeom prst="rect">
                <a:avLst/>
              </a:prstGeom>
              <a:solidFill>
                <a:schemeClr val="bg1"/>
              </a:solidFill>
            </p:spPr>
            <p:txBody>
              <a:bodyPr wrap="square" rtlCol="0">
                <a:spAutoFit/>
              </a:bodyPr>
              <a:lstStyle/>
              <a:p>
                <a:endParaRPr lang="en-US" dirty="0"/>
              </a:p>
            </p:txBody>
          </p:sp>
          <p:sp>
            <p:nvSpPr>
              <p:cNvPr id="64" name="TextBox 63"/>
              <p:cNvSpPr txBox="1"/>
              <p:nvPr/>
            </p:nvSpPr>
            <p:spPr>
              <a:xfrm rot="5400000">
                <a:off x="5894172" y="3717633"/>
                <a:ext cx="4763148" cy="290286"/>
              </a:xfrm>
              <a:prstGeom prst="rect">
                <a:avLst/>
              </a:prstGeom>
              <a:solidFill>
                <a:schemeClr val="bg1"/>
              </a:solidFill>
            </p:spPr>
            <p:txBody>
              <a:bodyPr wrap="square" rtlCol="0">
                <a:spAutoFit/>
              </a:bodyPr>
              <a:lstStyle/>
              <a:p>
                <a:endParaRPr lang="en-US" dirty="0"/>
              </a:p>
            </p:txBody>
          </p:sp>
        </p:grpSp>
        <p:cxnSp>
          <p:nvCxnSpPr>
            <p:cNvPr id="8" name="Straight Connector 7"/>
            <p:cNvCxnSpPr/>
            <p:nvPr/>
          </p:nvCxnSpPr>
          <p:spPr>
            <a:xfrm>
              <a:off x="3730171" y="3280420"/>
              <a:ext cx="1240972" cy="607417"/>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4971143" y="3272010"/>
              <a:ext cx="1240972" cy="615827"/>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3667261" y="1260107"/>
              <a:ext cx="1303882" cy="1844590"/>
            </a:xfrm>
            <a:prstGeom prst="line">
              <a:avLst/>
            </a:prstGeom>
            <a:ln w="476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971143" y="1240631"/>
              <a:ext cx="1240972" cy="1909999"/>
            </a:xfrm>
            <a:prstGeom prst="line">
              <a:avLst/>
            </a:prstGeom>
            <a:ln w="47625">
              <a:solidFill>
                <a:srgbClr val="00B0F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815972" y="2500466"/>
              <a:ext cx="605264" cy="421392"/>
            </a:xfrm>
            <a:prstGeom prst="rect">
              <a:avLst/>
            </a:prstGeom>
            <a:solidFill>
              <a:schemeClr val="bg1"/>
            </a:solidFill>
            <a:ln>
              <a:solidFill>
                <a:schemeClr val="tx1"/>
              </a:solidFill>
            </a:ln>
          </p:spPr>
          <p:txBody>
            <a:bodyPr wrap="none" rtlCol="0">
              <a:spAutoFit/>
            </a:bodyPr>
            <a:lstStyle/>
            <a:p>
              <a:r>
                <a:rPr lang="en-US" sz="1200" b="1" dirty="0">
                  <a:solidFill>
                    <a:schemeClr val="tx1"/>
                  </a:solidFill>
                </a:rPr>
                <a:t>RX</a:t>
              </a:r>
            </a:p>
          </p:txBody>
        </p:sp>
        <p:sp>
          <p:nvSpPr>
            <p:cNvPr id="85" name="TextBox 84"/>
            <p:cNvSpPr txBox="1"/>
            <p:nvPr/>
          </p:nvSpPr>
          <p:spPr>
            <a:xfrm>
              <a:off x="2523520" y="2500466"/>
              <a:ext cx="580878" cy="421392"/>
            </a:xfrm>
            <a:prstGeom prst="rect">
              <a:avLst/>
            </a:prstGeom>
            <a:solidFill>
              <a:schemeClr val="bg1"/>
            </a:solidFill>
            <a:ln>
              <a:solidFill>
                <a:schemeClr val="tx1"/>
              </a:solidFill>
            </a:ln>
          </p:spPr>
          <p:txBody>
            <a:bodyPr wrap="none" rtlCol="0">
              <a:spAutoFit/>
            </a:bodyPr>
            <a:lstStyle/>
            <a:p>
              <a:r>
                <a:rPr lang="en-US" sz="1200" b="1" dirty="0">
                  <a:solidFill>
                    <a:schemeClr val="tx1"/>
                  </a:solidFill>
                </a:rPr>
                <a:t>TX</a:t>
              </a:r>
            </a:p>
          </p:txBody>
        </p:sp>
        <p:sp>
          <p:nvSpPr>
            <p:cNvPr id="96" name="TextBox 95"/>
            <p:cNvSpPr txBox="1"/>
            <p:nvPr/>
          </p:nvSpPr>
          <p:spPr>
            <a:xfrm>
              <a:off x="5532432" y="1449447"/>
              <a:ext cx="2370819" cy="374570"/>
            </a:xfrm>
            <a:prstGeom prst="rect">
              <a:avLst/>
            </a:prstGeom>
            <a:solidFill>
              <a:schemeClr val="bg1"/>
            </a:solidFill>
            <a:ln>
              <a:solidFill>
                <a:schemeClr val="tx1"/>
              </a:solidFill>
            </a:ln>
          </p:spPr>
          <p:txBody>
            <a:bodyPr wrap="none" rtlCol="0">
              <a:spAutoFit/>
            </a:bodyPr>
            <a:lstStyle/>
            <a:p>
              <a:r>
                <a:rPr lang="en-US" sz="1000" b="1" dirty="0">
                  <a:solidFill>
                    <a:srgbClr val="00B0F0"/>
                  </a:solidFill>
                </a:rPr>
                <a:t>CEILING REFLECTION</a:t>
              </a:r>
            </a:p>
          </p:txBody>
        </p:sp>
        <p:sp>
          <p:nvSpPr>
            <p:cNvPr id="97" name="TextBox 96"/>
            <p:cNvSpPr txBox="1"/>
            <p:nvPr/>
          </p:nvSpPr>
          <p:spPr>
            <a:xfrm>
              <a:off x="3730170" y="4009216"/>
              <a:ext cx="2546398" cy="374570"/>
            </a:xfrm>
            <a:prstGeom prst="rect">
              <a:avLst/>
            </a:prstGeom>
            <a:solidFill>
              <a:schemeClr val="bg1"/>
            </a:solidFill>
            <a:ln>
              <a:solidFill>
                <a:schemeClr val="tx1"/>
              </a:solidFill>
            </a:ln>
          </p:spPr>
          <p:txBody>
            <a:bodyPr wrap="none" rtlCol="0">
              <a:spAutoFit/>
            </a:bodyPr>
            <a:lstStyle/>
            <a:p>
              <a:r>
                <a:rPr lang="en-US" sz="1000" b="1" dirty="0">
                  <a:solidFill>
                    <a:srgbClr val="FF0000"/>
                  </a:solidFill>
                </a:rPr>
                <a:t>RACKTOP REFLECTION</a:t>
              </a:r>
            </a:p>
          </p:txBody>
        </p:sp>
      </p:grpSp>
      <p:sp>
        <p:nvSpPr>
          <p:cNvPr id="88" name="Shape 88"/>
          <p:cNvSpPr txBox="1">
            <a:spLocks noGrp="1"/>
          </p:cNvSpPr>
          <p:nvPr>
            <p:ph type="title"/>
          </p:nvPr>
        </p:nvSpPr>
        <p:spPr>
          <a:xfrm>
            <a:off x="840087" y="759782"/>
            <a:ext cx="7470634" cy="468267"/>
          </a:xfrm>
          <a:prstGeom prst="rect">
            <a:avLst/>
          </a:prstGeom>
          <a:noFill/>
          <a:ln>
            <a:noFill/>
          </a:ln>
        </p:spPr>
        <p:txBody>
          <a:bodyPr lIns="92075" tIns="46025" rIns="92075" bIns="46025" anchor="ctr" anchorCtr="0">
            <a:noAutofit/>
          </a:bodyPr>
          <a:lstStyle/>
          <a:p>
            <a:pPr marL="0" marR="0" lvl="0" indent="0" algn="ctr" rtl="0">
              <a:spcBef>
                <a:spcPts val="0"/>
              </a:spcBef>
              <a:spcAft>
                <a:spcPts val="0"/>
              </a:spcAft>
              <a:buSzPct val="25000"/>
              <a:buNone/>
            </a:pPr>
            <a:r>
              <a:rPr lang="en-US" sz="2800" b="1" dirty="0">
                <a:solidFill>
                  <a:schemeClr val="dk2"/>
                </a:solidFill>
                <a:latin typeface="Times New Roman"/>
                <a:ea typeface="Times New Roman"/>
                <a:cs typeface="Times New Roman"/>
                <a:sym typeface="Times New Roman"/>
              </a:rPr>
              <a:t>Classification: Ceiling and </a:t>
            </a:r>
            <a:r>
              <a:rPr lang="en-US" sz="2800" b="1" dirty="0" err="1">
                <a:solidFill>
                  <a:schemeClr val="dk2"/>
                </a:solidFill>
                <a:latin typeface="Times New Roman"/>
                <a:ea typeface="Times New Roman"/>
                <a:cs typeface="Times New Roman"/>
                <a:sym typeface="Times New Roman"/>
              </a:rPr>
              <a:t>Racktop</a:t>
            </a:r>
            <a:r>
              <a:rPr lang="en-US" sz="2800" b="1" dirty="0">
                <a:solidFill>
                  <a:schemeClr val="dk2"/>
                </a:solidFill>
                <a:latin typeface="Times New Roman"/>
                <a:ea typeface="Times New Roman"/>
                <a:cs typeface="Times New Roman"/>
                <a:sym typeface="Times New Roman"/>
              </a:rPr>
              <a:t> Reflections</a:t>
            </a:r>
            <a:endParaRPr lang="en-US" sz="2800" b="1" i="0" u="none" strike="noStrike" cap="none" baseline="0" dirty="0">
              <a:solidFill>
                <a:schemeClr val="dk2"/>
              </a:solidFill>
              <a:latin typeface="Times New Roman"/>
              <a:ea typeface="Times New Roman"/>
              <a:cs typeface="Times New Roman"/>
              <a:sym typeface="Times New Roman"/>
            </a:endParaRPr>
          </a:p>
        </p:txBody>
      </p:sp>
      <p:sp>
        <p:nvSpPr>
          <p:cNvPr id="11" name="Shape 89"/>
          <p:cNvSpPr txBox="1">
            <a:spLocks noGrp="1"/>
          </p:cNvSpPr>
          <p:nvPr>
            <p:ph type="body" idx="1"/>
          </p:nvPr>
        </p:nvSpPr>
        <p:spPr>
          <a:xfrm>
            <a:off x="606423" y="5102162"/>
            <a:ext cx="7937962" cy="426552"/>
          </a:xfrm>
          <a:prstGeom prst="rect">
            <a:avLst/>
          </a:prstGeom>
          <a:noFill/>
          <a:ln>
            <a:noFill/>
          </a:ln>
        </p:spPr>
        <p:txBody>
          <a:bodyPr lIns="92075" tIns="46025" rIns="92075" bIns="46025" anchor="t" anchorCtr="0">
            <a:noAutofit/>
          </a:bodyPr>
          <a:lstStyle/>
          <a:p>
            <a:pPr marL="285750" indent="-285750">
              <a:spcBef>
                <a:spcPts val="0"/>
              </a:spcBef>
              <a:buSzPct val="100000"/>
            </a:pPr>
            <a:r>
              <a:rPr lang="en-US" b="1" dirty="0">
                <a:solidFill>
                  <a:schemeClr val="dk1"/>
                </a:solidFill>
                <a:latin typeface="Times New Roman"/>
                <a:ea typeface="Times New Roman"/>
                <a:cs typeface="Times New Roman"/>
                <a:sym typeface="Times New Roman"/>
              </a:rPr>
              <a:t>TX and RX antenna elements are pointed at 0</a:t>
            </a:r>
            <a:r>
              <a:rPr lang="en-GB" b="1" dirty="0">
                <a:latin typeface="Times New Roman" panose="02020603050405020304" pitchFamily="18" charset="0"/>
                <a:cs typeface="Times New Roman" panose="02020603050405020304" pitchFamily="18" charset="0"/>
              </a:rPr>
              <a:t>º</a:t>
            </a:r>
            <a:r>
              <a:rPr lang="en-US" b="1" dirty="0">
                <a:solidFill>
                  <a:schemeClr val="dk1"/>
                </a:solidFill>
                <a:latin typeface="Times New Roman"/>
                <a:ea typeface="Times New Roman"/>
                <a:cs typeface="Times New Roman"/>
                <a:sym typeface="Times New Roman"/>
              </a:rPr>
              <a:t> and 22.5</a:t>
            </a:r>
            <a:r>
              <a:rPr lang="en-GB" b="1" dirty="0">
                <a:latin typeface="Times New Roman" panose="02020603050405020304" pitchFamily="18" charset="0"/>
                <a:cs typeface="Times New Roman" panose="02020603050405020304" pitchFamily="18" charset="0"/>
              </a:rPr>
              <a:t>º</a:t>
            </a:r>
            <a:r>
              <a:rPr lang="en-US" b="1" dirty="0">
                <a:solidFill>
                  <a:schemeClr val="dk1"/>
                </a:solidFill>
                <a:latin typeface="Times New Roman"/>
                <a:ea typeface="Times New Roman"/>
                <a:cs typeface="Times New Roman"/>
                <a:sym typeface="Times New Roman"/>
              </a:rPr>
              <a:t> in elevation so that both of these reflections can be seen</a:t>
            </a:r>
          </a:p>
          <a:p>
            <a:pPr marL="285750" indent="-285750">
              <a:spcBef>
                <a:spcPts val="0"/>
              </a:spcBef>
              <a:buSzPct val="100000"/>
            </a:pPr>
            <a:endParaRPr lang="en-US" b="1" dirty="0">
              <a:solidFill>
                <a:schemeClr val="dk1"/>
              </a:solidFill>
              <a:latin typeface="Times New Roman"/>
              <a:ea typeface="Times New Roman"/>
              <a:cs typeface="Times New Roman"/>
              <a:sym typeface="Times New Roman"/>
            </a:endParaRPr>
          </a:p>
          <a:p>
            <a:pPr marL="285750" indent="-285750">
              <a:spcBef>
                <a:spcPts val="0"/>
              </a:spcBef>
              <a:buSzPct val="100000"/>
            </a:pPr>
            <a:endParaRPr lang="en-US" b="1" dirty="0">
              <a:solidFill>
                <a:schemeClr val="dk1"/>
              </a:solidFill>
              <a:latin typeface="Times New Roman"/>
              <a:ea typeface="Times New Roman"/>
              <a:cs typeface="Times New Roman"/>
              <a:sym typeface="Times New Roman"/>
            </a:endParaRPr>
          </a:p>
          <a:p>
            <a:pPr marL="285750" indent="-285750">
              <a:spcBef>
                <a:spcPts val="0"/>
              </a:spcBef>
              <a:buSzPct val="100000"/>
            </a:pPr>
            <a:endParaRPr lang="en-US" b="1" dirty="0">
              <a:solidFill>
                <a:schemeClr val="dk1"/>
              </a:solidFill>
              <a:latin typeface="Times New Roman"/>
              <a:ea typeface="Times New Roman"/>
              <a:cs typeface="Times New Roman"/>
              <a:sym typeface="Times New Roman"/>
            </a:endParaRPr>
          </a:p>
        </p:txBody>
      </p:sp>
      <p:pic>
        <p:nvPicPr>
          <p:cNvPr id="73" name="Picture 72"/>
          <p:cNvPicPr>
            <a:picLocks noChangeAspect="1"/>
          </p:cNvPicPr>
          <p:nvPr/>
        </p:nvPicPr>
        <p:blipFill>
          <a:blip r:embed="rId5"/>
          <a:stretch>
            <a:fillRect/>
          </a:stretch>
        </p:blipFill>
        <p:spPr>
          <a:xfrm>
            <a:off x="4685871" y="1532761"/>
            <a:ext cx="3983240" cy="2987430"/>
          </a:xfrm>
          <a:prstGeom prst="rect">
            <a:avLst/>
          </a:prstGeom>
        </p:spPr>
      </p:pic>
      <p:sp>
        <p:nvSpPr>
          <p:cNvPr id="100" name="Rectangle 99"/>
          <p:cNvSpPr/>
          <p:nvPr/>
        </p:nvSpPr>
        <p:spPr>
          <a:xfrm>
            <a:off x="1711419" y="4599374"/>
            <a:ext cx="2300630" cy="307777"/>
          </a:xfrm>
          <a:prstGeom prst="rect">
            <a:avLst/>
          </a:prstGeom>
        </p:spPr>
        <p:txBody>
          <a:bodyPr wrap="none">
            <a:spAutoFit/>
          </a:bodyPr>
          <a:lstStyle/>
          <a:p>
            <a:r>
              <a:rPr lang="en-US" b="1" dirty="0">
                <a:solidFill>
                  <a:schemeClr val="dk2"/>
                </a:solidFill>
                <a:latin typeface="+mj-lt"/>
                <a:cs typeface="Times New Roman"/>
                <a:sym typeface="Times New Roman"/>
              </a:rPr>
              <a:t>RACKSIDE FRONT VIEW</a:t>
            </a:r>
            <a:endParaRPr lang="en-US" dirty="0">
              <a:latin typeface="+mj-lt"/>
            </a:endParaRPr>
          </a:p>
        </p:txBody>
      </p:sp>
      <p:sp>
        <p:nvSpPr>
          <p:cNvPr id="101" name="Rectangle 100"/>
          <p:cNvSpPr/>
          <p:nvPr/>
        </p:nvSpPr>
        <p:spPr>
          <a:xfrm>
            <a:off x="6185583" y="4599374"/>
            <a:ext cx="1632178" cy="307777"/>
          </a:xfrm>
          <a:prstGeom prst="rect">
            <a:avLst/>
          </a:prstGeom>
        </p:spPr>
        <p:txBody>
          <a:bodyPr wrap="none">
            <a:spAutoFit/>
          </a:bodyPr>
          <a:lstStyle/>
          <a:p>
            <a:r>
              <a:rPr lang="en-US" b="1" dirty="0">
                <a:solidFill>
                  <a:schemeClr val="dk2"/>
                </a:solidFill>
                <a:latin typeface="+mj-lt"/>
                <a:cs typeface="Times New Roman"/>
                <a:sym typeface="Times New Roman"/>
              </a:rPr>
              <a:t>RACKTOP VIEW</a:t>
            </a:r>
            <a:endParaRPr lang="en-US" dirty="0">
              <a:latin typeface="+mj-lt"/>
            </a:endParaRPr>
          </a:p>
        </p:txBody>
      </p:sp>
      <p:sp>
        <p:nvSpPr>
          <p:cNvPr id="102" name="TextBox 101"/>
          <p:cNvSpPr txBox="1"/>
          <p:nvPr/>
        </p:nvSpPr>
        <p:spPr>
          <a:xfrm>
            <a:off x="6686290" y="2009219"/>
            <a:ext cx="397866" cy="276999"/>
          </a:xfrm>
          <a:prstGeom prst="rect">
            <a:avLst/>
          </a:prstGeom>
          <a:solidFill>
            <a:schemeClr val="bg1"/>
          </a:solidFill>
          <a:ln>
            <a:solidFill>
              <a:schemeClr val="tx1"/>
            </a:solidFill>
          </a:ln>
        </p:spPr>
        <p:txBody>
          <a:bodyPr wrap="none" rtlCol="0">
            <a:spAutoFit/>
          </a:bodyPr>
          <a:lstStyle/>
          <a:p>
            <a:r>
              <a:rPr lang="en-US" sz="1200" b="1" dirty="0">
                <a:solidFill>
                  <a:schemeClr val="tx1"/>
                </a:solidFill>
              </a:rPr>
              <a:t>RX</a:t>
            </a:r>
          </a:p>
        </p:txBody>
      </p:sp>
    </p:spTree>
    <p:extLst>
      <p:ext uri="{BB962C8B-B14F-4D97-AF65-F5344CB8AC3E}">
        <p14:creationId xmlns:p14="http://schemas.microsoft.com/office/powerpoint/2010/main" val="1319379588"/>
      </p:ext>
    </p:extLst>
  </p:cSld>
  <p:clrMapOvr>
    <a:overrideClrMapping bg1="lt1" tx1="dk1" bg2="dk2" tx2="lt2" accent1="accent1" accent2="accent2" accent3="accent3" accent4="accent4" accent5="accent5" accent6="accent6" hlink="hlink" folHlink="folHlink"/>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grpSp>
        <p:nvGrpSpPr>
          <p:cNvPr id="3" name="Group 2"/>
          <p:cNvGrpSpPr>
            <a:grpSpLocks noChangeAspect="1"/>
          </p:cNvGrpSpPr>
          <p:nvPr/>
        </p:nvGrpSpPr>
        <p:grpSpPr>
          <a:xfrm>
            <a:off x="4575404" y="1228049"/>
            <a:ext cx="4186319" cy="3991963"/>
            <a:chOff x="4575404" y="1385178"/>
            <a:chExt cx="4186319" cy="3991963"/>
          </a:xfrm>
        </p:grpSpPr>
        <p:grpSp>
          <p:nvGrpSpPr>
            <p:cNvPr id="10" name="Group 9"/>
            <p:cNvGrpSpPr>
              <a:grpSpLocks noChangeAspect="1"/>
            </p:cNvGrpSpPr>
            <p:nvPr/>
          </p:nvGrpSpPr>
          <p:grpSpPr>
            <a:xfrm>
              <a:off x="4575404" y="1385178"/>
              <a:ext cx="4186319" cy="3991963"/>
              <a:chOff x="4575404" y="1385178"/>
              <a:chExt cx="4186319" cy="3991963"/>
            </a:xfrm>
          </p:grpSpPr>
          <p:sp>
            <p:nvSpPr>
              <p:cNvPr id="101" name="Rectangle 100"/>
              <p:cNvSpPr/>
              <p:nvPr/>
            </p:nvSpPr>
            <p:spPr>
              <a:xfrm>
                <a:off x="6185583" y="4599374"/>
                <a:ext cx="1632178" cy="307777"/>
              </a:xfrm>
              <a:prstGeom prst="rect">
                <a:avLst/>
              </a:prstGeom>
            </p:spPr>
            <p:txBody>
              <a:bodyPr wrap="none">
                <a:spAutoFit/>
              </a:bodyPr>
              <a:lstStyle/>
              <a:p>
                <a:r>
                  <a:rPr lang="en-US" b="1" dirty="0">
                    <a:solidFill>
                      <a:schemeClr val="dk2"/>
                    </a:solidFill>
                    <a:latin typeface="+mj-lt"/>
                    <a:cs typeface="Times New Roman"/>
                    <a:sym typeface="Times New Roman"/>
                  </a:rPr>
                  <a:t>RACKTOP VIEW</a:t>
                </a:r>
                <a:endParaRPr lang="en-US" dirty="0">
                  <a:latin typeface="+mj-lt"/>
                </a:endParaRPr>
              </a:p>
            </p:txBody>
          </p:sp>
          <p:grpSp>
            <p:nvGrpSpPr>
              <p:cNvPr id="24" name="Group 23"/>
              <p:cNvGrpSpPr/>
              <p:nvPr/>
            </p:nvGrpSpPr>
            <p:grpSpPr>
              <a:xfrm>
                <a:off x="4575404" y="1385178"/>
                <a:ext cx="4186319" cy="3991963"/>
                <a:chOff x="5067966" y="1375193"/>
                <a:chExt cx="3808687" cy="3602619"/>
              </a:xfrm>
            </p:grpSpPr>
            <p:grpSp>
              <p:nvGrpSpPr>
                <p:cNvPr id="25" name="Group 24"/>
                <p:cNvGrpSpPr/>
                <p:nvPr/>
              </p:nvGrpSpPr>
              <p:grpSpPr>
                <a:xfrm>
                  <a:off x="5067966" y="1375193"/>
                  <a:ext cx="3808687" cy="3602619"/>
                  <a:chOff x="2996928" y="1773850"/>
                  <a:chExt cx="3808687" cy="3602619"/>
                </a:xfrm>
              </p:grpSpPr>
              <p:grpSp>
                <p:nvGrpSpPr>
                  <p:cNvPr id="29" name="Group 28"/>
                  <p:cNvGrpSpPr/>
                  <p:nvPr/>
                </p:nvGrpSpPr>
                <p:grpSpPr>
                  <a:xfrm>
                    <a:off x="2996928" y="1773850"/>
                    <a:ext cx="3808687" cy="3602619"/>
                    <a:chOff x="4751189" y="1220897"/>
                    <a:chExt cx="3808687" cy="3602619"/>
                  </a:xfrm>
                </p:grpSpPr>
                <p:grpSp>
                  <p:nvGrpSpPr>
                    <p:cNvPr id="32" name="Group 31"/>
                    <p:cNvGrpSpPr>
                      <a:grpSpLocks noChangeAspect="1"/>
                    </p:cNvGrpSpPr>
                    <p:nvPr/>
                  </p:nvGrpSpPr>
                  <p:grpSpPr>
                    <a:xfrm>
                      <a:off x="4751189" y="1220897"/>
                      <a:ext cx="3808687" cy="3602619"/>
                      <a:chOff x="4629392" y="1230990"/>
                      <a:chExt cx="3808687" cy="3602619"/>
                    </a:xfrm>
                  </p:grpSpPr>
                  <p:pic>
                    <p:nvPicPr>
                      <p:cNvPr id="38" name="Picture 37"/>
                      <p:cNvPicPr>
                        <a:picLocks noChangeAspect="1"/>
                      </p:cNvPicPr>
                      <p:nvPr/>
                    </p:nvPicPr>
                    <p:blipFill>
                      <a:blip r:embed="rId3"/>
                      <a:stretch>
                        <a:fillRect/>
                      </a:stretch>
                    </p:blipFill>
                    <p:spPr>
                      <a:xfrm>
                        <a:off x="4629392" y="1230990"/>
                        <a:ext cx="3808687" cy="3602619"/>
                      </a:xfrm>
                      <a:prstGeom prst="rect">
                        <a:avLst/>
                      </a:prstGeom>
                    </p:spPr>
                  </p:pic>
                  <p:sp>
                    <p:nvSpPr>
                      <p:cNvPr id="39" name="Oval 38"/>
                      <p:cNvSpPr>
                        <a:spLocks noChangeAspect="1"/>
                      </p:cNvSpPr>
                      <p:nvPr/>
                    </p:nvSpPr>
                    <p:spPr>
                      <a:xfrm>
                        <a:off x="6388685" y="1851731"/>
                        <a:ext cx="83651" cy="861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6388686" y="2886254"/>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6388686" y="2752616"/>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6391358" y="2603683"/>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a:off x="6294276" y="3715535"/>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6305933" y="4004268"/>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7438201" y="2222016"/>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a:spLocks noChangeAspect="1"/>
                      </p:cNvSpPr>
                      <p:nvPr/>
                    </p:nvSpPr>
                    <p:spPr>
                      <a:xfrm>
                        <a:off x="7438200" y="2517503"/>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a:spLocks noChangeAspect="1"/>
                      </p:cNvSpPr>
                      <p:nvPr/>
                    </p:nvSpPr>
                    <p:spPr>
                      <a:xfrm>
                        <a:off x="7192567" y="4111964"/>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6103802" y="2531697"/>
                      <a:ext cx="409086" cy="507831"/>
                    </a:xfrm>
                    <a:prstGeom prst="rect">
                      <a:avLst/>
                    </a:prstGeom>
                    <a:noFill/>
                  </p:spPr>
                  <p:txBody>
                    <a:bodyPr wrap="none" rtlCol="0">
                      <a:spAutoFit/>
                    </a:bodyPr>
                    <a:lstStyle/>
                    <a:p>
                      <a:r>
                        <a:rPr lang="en-US" sz="900" b="1" dirty="0">
                          <a:solidFill>
                            <a:srgbClr val="FF0000"/>
                          </a:solidFill>
                        </a:rPr>
                        <a:t>RX1</a:t>
                      </a:r>
                    </a:p>
                    <a:p>
                      <a:r>
                        <a:rPr lang="en-US" sz="900" b="1" dirty="0">
                          <a:solidFill>
                            <a:srgbClr val="FF0000"/>
                          </a:solidFill>
                        </a:rPr>
                        <a:t>RX2</a:t>
                      </a:r>
                    </a:p>
                    <a:p>
                      <a:r>
                        <a:rPr lang="en-US" sz="900" b="1" dirty="0">
                          <a:solidFill>
                            <a:srgbClr val="FF0000"/>
                          </a:solidFill>
                        </a:rPr>
                        <a:t>RX3</a:t>
                      </a:r>
                    </a:p>
                  </p:txBody>
                </p:sp>
                <p:sp>
                  <p:nvSpPr>
                    <p:cNvPr id="34" name="TextBox 33"/>
                    <p:cNvSpPr txBox="1"/>
                    <p:nvPr/>
                  </p:nvSpPr>
                  <p:spPr>
                    <a:xfrm>
                      <a:off x="6017745" y="3643407"/>
                      <a:ext cx="409086" cy="507831"/>
                    </a:xfrm>
                    <a:prstGeom prst="rect">
                      <a:avLst/>
                    </a:prstGeom>
                    <a:noFill/>
                  </p:spPr>
                  <p:txBody>
                    <a:bodyPr wrap="none" rtlCol="0">
                      <a:spAutoFit/>
                    </a:bodyPr>
                    <a:lstStyle/>
                    <a:p>
                      <a:r>
                        <a:rPr lang="en-US" sz="900" b="1" dirty="0">
                          <a:solidFill>
                            <a:srgbClr val="FF0000"/>
                          </a:solidFill>
                        </a:rPr>
                        <a:t>RX4</a:t>
                      </a:r>
                    </a:p>
                    <a:p>
                      <a:endParaRPr lang="en-US" sz="900" b="1" dirty="0">
                        <a:solidFill>
                          <a:srgbClr val="FF0000"/>
                        </a:solidFill>
                      </a:endParaRPr>
                    </a:p>
                    <a:p>
                      <a:r>
                        <a:rPr lang="en-US" sz="900" b="1" dirty="0">
                          <a:solidFill>
                            <a:srgbClr val="FF0000"/>
                          </a:solidFill>
                        </a:rPr>
                        <a:t>RX5</a:t>
                      </a:r>
                    </a:p>
                  </p:txBody>
                </p:sp>
                <p:sp>
                  <p:nvSpPr>
                    <p:cNvPr id="35" name="TextBox 34"/>
                    <p:cNvSpPr txBox="1"/>
                    <p:nvPr/>
                  </p:nvSpPr>
                  <p:spPr>
                    <a:xfrm>
                      <a:off x="7660958" y="2162365"/>
                      <a:ext cx="409086" cy="507831"/>
                    </a:xfrm>
                    <a:prstGeom prst="rect">
                      <a:avLst/>
                    </a:prstGeom>
                    <a:noFill/>
                  </p:spPr>
                  <p:txBody>
                    <a:bodyPr wrap="none" rtlCol="0">
                      <a:spAutoFit/>
                    </a:bodyPr>
                    <a:lstStyle/>
                    <a:p>
                      <a:r>
                        <a:rPr lang="en-US" sz="900" b="1" dirty="0">
                          <a:solidFill>
                            <a:srgbClr val="FF0000"/>
                          </a:solidFill>
                        </a:rPr>
                        <a:t>RX6</a:t>
                      </a:r>
                    </a:p>
                    <a:p>
                      <a:endParaRPr lang="en-US" sz="900" b="1" dirty="0">
                        <a:solidFill>
                          <a:srgbClr val="FF0000"/>
                        </a:solidFill>
                      </a:endParaRPr>
                    </a:p>
                    <a:p>
                      <a:r>
                        <a:rPr lang="en-US" sz="900" b="1" dirty="0">
                          <a:solidFill>
                            <a:srgbClr val="FF0000"/>
                          </a:solidFill>
                        </a:rPr>
                        <a:t>RX7</a:t>
                      </a:r>
                    </a:p>
                  </p:txBody>
                </p:sp>
                <p:sp>
                  <p:nvSpPr>
                    <p:cNvPr id="36" name="TextBox 35"/>
                    <p:cNvSpPr txBox="1"/>
                    <p:nvPr/>
                  </p:nvSpPr>
                  <p:spPr>
                    <a:xfrm>
                      <a:off x="7398015" y="4033350"/>
                      <a:ext cx="409086" cy="230832"/>
                    </a:xfrm>
                    <a:prstGeom prst="rect">
                      <a:avLst/>
                    </a:prstGeom>
                    <a:noFill/>
                  </p:spPr>
                  <p:txBody>
                    <a:bodyPr wrap="none" rtlCol="0">
                      <a:spAutoFit/>
                    </a:bodyPr>
                    <a:lstStyle/>
                    <a:p>
                      <a:r>
                        <a:rPr lang="en-US" sz="900" b="1" dirty="0">
                          <a:solidFill>
                            <a:srgbClr val="FF0000"/>
                          </a:solidFill>
                        </a:rPr>
                        <a:t>RX8</a:t>
                      </a:r>
                    </a:p>
                  </p:txBody>
                </p:sp>
                <p:sp>
                  <p:nvSpPr>
                    <p:cNvPr id="37" name="TextBox 36"/>
                    <p:cNvSpPr txBox="1"/>
                    <p:nvPr/>
                  </p:nvSpPr>
                  <p:spPr>
                    <a:xfrm>
                      <a:off x="6146066" y="1769312"/>
                      <a:ext cx="332142" cy="230832"/>
                    </a:xfrm>
                    <a:prstGeom prst="rect">
                      <a:avLst/>
                    </a:prstGeom>
                    <a:noFill/>
                  </p:spPr>
                  <p:txBody>
                    <a:bodyPr wrap="none" rtlCol="0">
                      <a:spAutoFit/>
                    </a:bodyPr>
                    <a:lstStyle/>
                    <a:p>
                      <a:r>
                        <a:rPr lang="en-US" sz="900" b="1" dirty="0">
                          <a:solidFill>
                            <a:srgbClr val="00B050"/>
                          </a:solidFill>
                        </a:rPr>
                        <a:t>TX</a:t>
                      </a:r>
                    </a:p>
                  </p:txBody>
                </p:sp>
              </p:grpSp>
              <p:sp>
                <p:nvSpPr>
                  <p:cNvPr id="30" name="TextBox 29"/>
                  <p:cNvSpPr txBox="1"/>
                  <p:nvPr/>
                </p:nvSpPr>
                <p:spPr>
                  <a:xfrm>
                    <a:off x="4263485" y="3517358"/>
                    <a:ext cx="154996" cy="115294"/>
                  </a:xfrm>
                  <a:prstGeom prst="rect">
                    <a:avLst/>
                  </a:prstGeom>
                  <a:solidFill>
                    <a:srgbClr val="0070C0"/>
                  </a:solidFill>
                  <a:ln>
                    <a:solidFill>
                      <a:srgbClr val="0070C0"/>
                    </a:solidFill>
                  </a:ln>
                </p:spPr>
                <p:txBody>
                  <a:bodyPr wrap="square" rtlCol="0">
                    <a:spAutoFit/>
                  </a:bodyPr>
                  <a:lstStyle/>
                  <a:p>
                    <a:endParaRPr lang="en-US" dirty="0"/>
                  </a:p>
                </p:txBody>
              </p:sp>
              <p:sp>
                <p:nvSpPr>
                  <p:cNvPr id="31" name="TextBox 30"/>
                  <p:cNvSpPr txBox="1"/>
                  <p:nvPr/>
                </p:nvSpPr>
                <p:spPr>
                  <a:xfrm>
                    <a:off x="5422773" y="3521386"/>
                    <a:ext cx="154996" cy="115294"/>
                  </a:xfrm>
                  <a:prstGeom prst="rect">
                    <a:avLst/>
                  </a:prstGeom>
                  <a:solidFill>
                    <a:srgbClr val="0070C0"/>
                  </a:solidFill>
                  <a:ln>
                    <a:solidFill>
                      <a:srgbClr val="0070C0"/>
                    </a:solidFill>
                  </a:ln>
                </p:spPr>
                <p:txBody>
                  <a:bodyPr wrap="square" rtlCol="0">
                    <a:spAutoFit/>
                  </a:bodyPr>
                  <a:lstStyle/>
                  <a:p>
                    <a:endParaRPr lang="en-US" dirty="0"/>
                  </a:p>
                </p:txBody>
              </p:sp>
            </p:grpSp>
            <p:sp>
              <p:nvSpPr>
                <p:cNvPr id="26" name="TextBox 25"/>
                <p:cNvSpPr txBox="1"/>
                <p:nvPr/>
              </p:nvSpPr>
              <p:spPr>
                <a:xfrm>
                  <a:off x="5761415" y="1865308"/>
                  <a:ext cx="659166" cy="208319"/>
                </a:xfrm>
                <a:prstGeom prst="rect">
                  <a:avLst/>
                </a:prstGeom>
                <a:noFill/>
              </p:spPr>
              <p:txBody>
                <a:bodyPr wrap="square" rtlCol="0">
                  <a:spAutoFit/>
                </a:bodyPr>
                <a:lstStyle/>
                <a:p>
                  <a:r>
                    <a:rPr lang="en-US" sz="900" b="1" dirty="0">
                      <a:solidFill>
                        <a:srgbClr val="7030A0"/>
                      </a:solidFill>
                    </a:rPr>
                    <a:t>CURTAIN</a:t>
                  </a:r>
                </a:p>
              </p:txBody>
            </p:sp>
          </p:grpSp>
          <p:cxnSp>
            <p:nvCxnSpPr>
              <p:cNvPr id="49" name="Straight Arrow Connector 48"/>
              <p:cNvCxnSpPr/>
              <p:nvPr/>
            </p:nvCxnSpPr>
            <p:spPr>
              <a:xfrm>
                <a:off x="5869843" y="2140625"/>
                <a:ext cx="243681" cy="4103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3" name="Rectangle 52"/>
            <p:cNvSpPr/>
            <p:nvPr/>
          </p:nvSpPr>
          <p:spPr>
            <a:xfrm>
              <a:off x="5461328" y="2289766"/>
              <a:ext cx="185013" cy="781484"/>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4722356" y="3207791"/>
              <a:ext cx="1339831" cy="369332"/>
            </a:xfrm>
            <a:prstGeom prst="rect">
              <a:avLst/>
            </a:prstGeom>
            <a:noFill/>
          </p:spPr>
          <p:txBody>
            <a:bodyPr wrap="square" rtlCol="0">
              <a:spAutoFit/>
            </a:bodyPr>
            <a:lstStyle/>
            <a:p>
              <a:pPr algn="ctr"/>
              <a:r>
                <a:rPr lang="en-US" sz="900" b="1" dirty="0">
                  <a:solidFill>
                    <a:srgbClr val="E17979"/>
                  </a:solidFill>
                </a:rPr>
                <a:t>SUPERCOMPUTER RACK</a:t>
              </a:r>
            </a:p>
          </p:txBody>
        </p:sp>
      </p:grpSp>
      <p:sp>
        <p:nvSpPr>
          <p:cNvPr id="88" name="Shape 88"/>
          <p:cNvSpPr txBox="1">
            <a:spLocks noGrp="1"/>
          </p:cNvSpPr>
          <p:nvPr>
            <p:ph type="title"/>
          </p:nvPr>
        </p:nvSpPr>
        <p:spPr>
          <a:xfrm>
            <a:off x="840087" y="759782"/>
            <a:ext cx="7470634" cy="468267"/>
          </a:xfrm>
          <a:prstGeom prst="rect">
            <a:avLst/>
          </a:prstGeom>
          <a:noFill/>
          <a:ln>
            <a:noFill/>
          </a:ln>
        </p:spPr>
        <p:txBody>
          <a:bodyPr lIns="92075" tIns="46025" rIns="92075" bIns="46025" anchor="ctr" anchorCtr="0">
            <a:noAutofit/>
          </a:bodyPr>
          <a:lstStyle/>
          <a:p>
            <a:pPr marL="0" marR="0" lvl="0" indent="0" algn="ctr" rtl="0">
              <a:spcBef>
                <a:spcPts val="0"/>
              </a:spcBef>
              <a:spcAft>
                <a:spcPts val="0"/>
              </a:spcAft>
              <a:buSzPct val="25000"/>
              <a:buNone/>
            </a:pPr>
            <a:r>
              <a:rPr lang="en-US" sz="2800" b="1" dirty="0">
                <a:solidFill>
                  <a:schemeClr val="dk2"/>
                </a:solidFill>
                <a:latin typeface="Times New Roman"/>
                <a:ea typeface="Times New Roman"/>
                <a:cs typeface="Times New Roman"/>
                <a:sym typeface="Times New Roman"/>
              </a:rPr>
              <a:t>Classification: Curtain Reflection</a:t>
            </a:r>
            <a:endParaRPr lang="en-US" sz="2800" b="1" i="0" u="none" strike="noStrike" cap="none" baseline="0" dirty="0">
              <a:solidFill>
                <a:schemeClr val="dk2"/>
              </a:solidFill>
              <a:latin typeface="Times New Roman"/>
              <a:ea typeface="Times New Roman"/>
              <a:cs typeface="Times New Roman"/>
              <a:sym typeface="Times New Roman"/>
            </a:endParaRPr>
          </a:p>
        </p:txBody>
      </p:sp>
      <p:sp>
        <p:nvSpPr>
          <p:cNvPr id="11" name="Shape 89"/>
          <p:cNvSpPr txBox="1">
            <a:spLocks noGrp="1"/>
          </p:cNvSpPr>
          <p:nvPr>
            <p:ph type="body" idx="1"/>
          </p:nvPr>
        </p:nvSpPr>
        <p:spPr>
          <a:xfrm>
            <a:off x="676185" y="5546150"/>
            <a:ext cx="8191770" cy="721740"/>
          </a:xfrm>
          <a:prstGeom prst="rect">
            <a:avLst/>
          </a:prstGeom>
          <a:noFill/>
          <a:ln>
            <a:noFill/>
          </a:ln>
        </p:spPr>
        <p:txBody>
          <a:bodyPr lIns="92075" tIns="46025" rIns="92075" bIns="46025" anchor="t" anchorCtr="0">
            <a:noAutofit/>
          </a:bodyPr>
          <a:lstStyle/>
          <a:p>
            <a:pPr marL="285750" indent="-285750">
              <a:spcBef>
                <a:spcPts val="0"/>
              </a:spcBef>
              <a:buSzPct val="100000"/>
            </a:pPr>
            <a:r>
              <a:rPr lang="en-US" b="1" dirty="0">
                <a:solidFill>
                  <a:schemeClr val="dk1"/>
                </a:solidFill>
                <a:latin typeface="Times New Roman"/>
                <a:ea typeface="Times New Roman"/>
                <a:cs typeface="Times New Roman"/>
                <a:sym typeface="Times New Roman"/>
              </a:rPr>
              <a:t>Air curtain made from conductive material (to concentrate cooling) placed close to supercomputers</a:t>
            </a:r>
          </a:p>
          <a:p>
            <a:pPr marL="285750" indent="-285750">
              <a:spcBef>
                <a:spcPts val="0"/>
              </a:spcBef>
              <a:buSzPct val="100000"/>
            </a:pPr>
            <a:r>
              <a:rPr lang="en-US" b="1" dirty="0">
                <a:solidFill>
                  <a:schemeClr val="dk1"/>
                </a:solidFill>
                <a:latin typeface="Times New Roman"/>
                <a:ea typeface="Times New Roman"/>
                <a:cs typeface="Times New Roman"/>
                <a:sym typeface="Times New Roman"/>
              </a:rPr>
              <a:t>Average reflection loss of curtain is 0.1 dB</a:t>
            </a:r>
          </a:p>
          <a:p>
            <a:pPr marL="285750" indent="-285750">
              <a:spcBef>
                <a:spcPts val="0"/>
              </a:spcBef>
              <a:buSzPct val="100000"/>
            </a:pPr>
            <a:r>
              <a:rPr lang="en-US" b="1" dirty="0">
                <a:solidFill>
                  <a:schemeClr val="dk1"/>
                </a:solidFill>
                <a:latin typeface="Times New Roman"/>
                <a:ea typeface="Times New Roman"/>
                <a:cs typeface="Times New Roman"/>
                <a:sym typeface="Times New Roman"/>
              </a:rPr>
              <a:t>Creates strong reflections in environment (some examples shown)</a:t>
            </a:r>
          </a:p>
          <a:p>
            <a:pPr marL="285750" indent="-285750">
              <a:spcBef>
                <a:spcPts val="0"/>
              </a:spcBef>
              <a:buSzPct val="100000"/>
            </a:pPr>
            <a:endParaRPr lang="en-US" b="1" dirty="0">
              <a:solidFill>
                <a:schemeClr val="dk1"/>
              </a:solidFill>
              <a:latin typeface="Times New Roman"/>
              <a:ea typeface="Times New Roman"/>
              <a:cs typeface="Times New Roman"/>
              <a:sym typeface="Times New Roman"/>
            </a:endParaRPr>
          </a:p>
          <a:p>
            <a:pPr marL="285750" indent="-285750">
              <a:spcBef>
                <a:spcPts val="0"/>
              </a:spcBef>
              <a:buSzPct val="100000"/>
            </a:pPr>
            <a:endParaRPr lang="en-US" b="1" dirty="0">
              <a:solidFill>
                <a:schemeClr val="dk1"/>
              </a:solidFill>
              <a:latin typeface="Times New Roman"/>
              <a:ea typeface="Times New Roman"/>
              <a:cs typeface="Times New Roman"/>
              <a:sym typeface="Times New Roman"/>
            </a:endParaRPr>
          </a:p>
          <a:p>
            <a:pPr marL="285750" indent="-285750">
              <a:spcBef>
                <a:spcPts val="0"/>
              </a:spcBef>
              <a:buSzPct val="100000"/>
            </a:pPr>
            <a:endParaRPr lang="en-US" b="1" dirty="0">
              <a:solidFill>
                <a:schemeClr val="dk1"/>
              </a:solidFill>
              <a:latin typeface="Times New Roman"/>
              <a:ea typeface="Times New Roman"/>
              <a:cs typeface="Times New Roman"/>
              <a:sym typeface="Times New Roman"/>
            </a:endParaRPr>
          </a:p>
        </p:txBody>
      </p:sp>
      <p:sp>
        <p:nvSpPr>
          <p:cNvPr id="100" name="Rectangle 99"/>
          <p:cNvSpPr/>
          <p:nvPr/>
        </p:nvSpPr>
        <p:spPr>
          <a:xfrm>
            <a:off x="6193167" y="5163917"/>
            <a:ext cx="1350050" cy="307777"/>
          </a:xfrm>
          <a:prstGeom prst="rect">
            <a:avLst/>
          </a:prstGeom>
        </p:spPr>
        <p:txBody>
          <a:bodyPr wrap="none">
            <a:spAutoFit/>
          </a:bodyPr>
          <a:lstStyle/>
          <a:p>
            <a:pPr algn="ctr"/>
            <a:r>
              <a:rPr lang="en-US" b="1" dirty="0">
                <a:solidFill>
                  <a:schemeClr val="dk2"/>
                </a:solidFill>
                <a:latin typeface="+mj-lt"/>
                <a:cs typeface="Times New Roman"/>
                <a:sym typeface="Times New Roman"/>
              </a:rPr>
              <a:t>FLOOR PLAN</a:t>
            </a:r>
            <a:endParaRPr lang="en-US" dirty="0">
              <a:latin typeface="+mj-lt"/>
            </a:endParaRPr>
          </a:p>
        </p:txBody>
      </p:sp>
      <p:pic>
        <p:nvPicPr>
          <p:cNvPr id="2" name="Picture 1"/>
          <p:cNvPicPr>
            <a:picLocks noChangeAspect="1"/>
          </p:cNvPicPr>
          <p:nvPr/>
        </p:nvPicPr>
        <p:blipFill rotWithShape="1">
          <a:blip r:embed="rId4"/>
          <a:srcRect l="55000"/>
          <a:stretch/>
        </p:blipFill>
        <p:spPr>
          <a:xfrm>
            <a:off x="1434591" y="1198142"/>
            <a:ext cx="2422387" cy="4037311"/>
          </a:xfrm>
          <a:prstGeom prst="rect">
            <a:avLst/>
          </a:prstGeom>
        </p:spPr>
      </p:pic>
      <p:sp>
        <p:nvSpPr>
          <p:cNvPr id="48" name="Rectangle 47"/>
          <p:cNvSpPr/>
          <p:nvPr/>
        </p:nvSpPr>
        <p:spPr>
          <a:xfrm>
            <a:off x="1969957" y="5206414"/>
            <a:ext cx="1351653" cy="307777"/>
          </a:xfrm>
          <a:prstGeom prst="rect">
            <a:avLst/>
          </a:prstGeom>
        </p:spPr>
        <p:txBody>
          <a:bodyPr wrap="none">
            <a:spAutoFit/>
          </a:bodyPr>
          <a:lstStyle/>
          <a:p>
            <a:pPr algn="ctr"/>
            <a:r>
              <a:rPr lang="en-US" b="1" dirty="0">
                <a:solidFill>
                  <a:schemeClr val="dk2"/>
                </a:solidFill>
                <a:latin typeface="+mj-lt"/>
                <a:cs typeface="Times New Roman"/>
                <a:sym typeface="Times New Roman"/>
              </a:rPr>
              <a:t>AIR CURTAIN</a:t>
            </a:r>
            <a:endParaRPr lang="en-US" dirty="0">
              <a:latin typeface="+mj-lt"/>
            </a:endParaRPr>
          </a:p>
        </p:txBody>
      </p:sp>
      <p:cxnSp>
        <p:nvCxnSpPr>
          <p:cNvPr id="79" name="Straight Connector 78"/>
          <p:cNvCxnSpPr/>
          <p:nvPr/>
        </p:nvCxnSpPr>
        <p:spPr>
          <a:xfrm flipH="1">
            <a:off x="6185583" y="1982580"/>
            <a:ext cx="369521" cy="48534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42" idx="1"/>
          </p:cNvCxnSpPr>
          <p:nvPr/>
        </p:nvCxnSpPr>
        <p:spPr>
          <a:xfrm flipH="1" flipV="1">
            <a:off x="6192362" y="2466790"/>
            <a:ext cx="333172" cy="296287"/>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6192362" y="2020699"/>
            <a:ext cx="329425" cy="739779"/>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47" idx="1"/>
          </p:cNvCxnSpPr>
          <p:nvPr/>
        </p:nvCxnSpPr>
        <p:spPr>
          <a:xfrm flipH="1" flipV="1">
            <a:off x="6199010" y="2775457"/>
            <a:ext cx="1207173" cy="165890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448836"/>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316525" y="702824"/>
            <a:ext cx="8487502" cy="468267"/>
          </a:xfrm>
          <a:prstGeom prst="rect">
            <a:avLst/>
          </a:prstGeom>
          <a:noFill/>
          <a:ln>
            <a:noFill/>
          </a:ln>
        </p:spPr>
        <p:txBody>
          <a:bodyPr lIns="92075" tIns="46025" rIns="92075" bIns="46025" anchor="ctr" anchorCtr="0">
            <a:noAutofit/>
          </a:bodyPr>
          <a:lstStyle/>
          <a:p>
            <a:pPr marL="0" marR="0" lvl="0" indent="0" algn="ctr" rtl="0">
              <a:spcBef>
                <a:spcPts val="0"/>
              </a:spcBef>
              <a:spcAft>
                <a:spcPts val="0"/>
              </a:spcAft>
              <a:buSzPct val="25000"/>
              <a:buNone/>
            </a:pPr>
            <a:r>
              <a:rPr lang="en-US" sz="2800" b="1" dirty="0">
                <a:solidFill>
                  <a:schemeClr val="dk2"/>
                </a:solidFill>
                <a:latin typeface="Times New Roman"/>
                <a:ea typeface="Times New Roman"/>
                <a:cs typeface="Times New Roman"/>
                <a:sym typeface="Times New Roman"/>
              </a:rPr>
              <a:t>Classification: Wall Reflection and Column Reflection</a:t>
            </a:r>
            <a:endParaRPr lang="en-US" sz="2800" b="1" i="0" u="none" strike="noStrike" cap="none" baseline="0" dirty="0">
              <a:solidFill>
                <a:schemeClr val="dk2"/>
              </a:solidFill>
              <a:latin typeface="Times New Roman"/>
              <a:ea typeface="Times New Roman"/>
              <a:cs typeface="Times New Roman"/>
              <a:sym typeface="Times New Roman"/>
            </a:endParaRPr>
          </a:p>
        </p:txBody>
      </p:sp>
      <p:sp>
        <p:nvSpPr>
          <p:cNvPr id="11" name="Shape 89"/>
          <p:cNvSpPr txBox="1">
            <a:spLocks noGrp="1"/>
          </p:cNvSpPr>
          <p:nvPr>
            <p:ph type="body" idx="1"/>
          </p:nvPr>
        </p:nvSpPr>
        <p:spPr>
          <a:xfrm>
            <a:off x="601109" y="5692584"/>
            <a:ext cx="7824532" cy="632866"/>
          </a:xfrm>
          <a:prstGeom prst="rect">
            <a:avLst/>
          </a:prstGeom>
          <a:noFill/>
          <a:ln>
            <a:noFill/>
          </a:ln>
        </p:spPr>
        <p:txBody>
          <a:bodyPr lIns="92075" tIns="46025" rIns="92075" bIns="46025" anchor="t" anchorCtr="0">
            <a:noAutofit/>
          </a:bodyPr>
          <a:lstStyle/>
          <a:p>
            <a:pPr marL="285750" indent="-285750">
              <a:spcBef>
                <a:spcPts val="0"/>
              </a:spcBef>
              <a:buSzPct val="100000"/>
            </a:pPr>
            <a:r>
              <a:rPr lang="en-US" b="1" dirty="0">
                <a:solidFill>
                  <a:schemeClr val="dk1"/>
                </a:solidFill>
                <a:latin typeface="Times New Roman"/>
                <a:ea typeface="Times New Roman"/>
                <a:cs typeface="Times New Roman"/>
                <a:sym typeface="Times New Roman"/>
              </a:rPr>
              <a:t>Having </a:t>
            </a:r>
            <a:r>
              <a:rPr lang="en-US" b="1" dirty="0" err="1">
                <a:solidFill>
                  <a:schemeClr val="dk1"/>
                </a:solidFill>
                <a:latin typeface="Times New Roman"/>
                <a:ea typeface="Times New Roman"/>
                <a:cs typeface="Times New Roman"/>
                <a:sym typeface="Times New Roman"/>
              </a:rPr>
              <a:t>AoD</a:t>
            </a:r>
            <a:r>
              <a:rPr lang="en-US" b="1" dirty="0">
                <a:solidFill>
                  <a:schemeClr val="dk1"/>
                </a:solidFill>
                <a:latin typeface="Times New Roman"/>
                <a:ea typeface="Times New Roman"/>
                <a:cs typeface="Times New Roman"/>
                <a:sym typeface="Times New Roman"/>
              </a:rPr>
              <a:t> information in addition to </a:t>
            </a:r>
            <a:r>
              <a:rPr lang="en-US" b="1" dirty="0" err="1">
                <a:solidFill>
                  <a:schemeClr val="dk1"/>
                </a:solidFill>
                <a:latin typeface="Times New Roman"/>
                <a:ea typeface="Times New Roman"/>
                <a:cs typeface="Times New Roman"/>
                <a:sym typeface="Times New Roman"/>
              </a:rPr>
              <a:t>AoA</a:t>
            </a:r>
            <a:r>
              <a:rPr lang="en-US" b="1" dirty="0">
                <a:solidFill>
                  <a:schemeClr val="dk1"/>
                </a:solidFill>
                <a:latin typeface="Times New Roman"/>
                <a:ea typeface="Times New Roman"/>
                <a:cs typeface="Times New Roman"/>
                <a:sym typeface="Times New Roman"/>
              </a:rPr>
              <a:t> is very useful when associating measured MPCs to </a:t>
            </a:r>
            <a:r>
              <a:rPr lang="en-US" b="1" dirty="0" err="1">
                <a:solidFill>
                  <a:schemeClr val="dk1"/>
                </a:solidFill>
                <a:latin typeface="Times New Roman"/>
                <a:ea typeface="Times New Roman"/>
                <a:cs typeface="Times New Roman"/>
                <a:sym typeface="Times New Roman"/>
              </a:rPr>
              <a:t>raytraced</a:t>
            </a:r>
            <a:r>
              <a:rPr lang="en-US" b="1" dirty="0">
                <a:solidFill>
                  <a:schemeClr val="dk1"/>
                </a:solidFill>
                <a:latin typeface="Times New Roman"/>
                <a:ea typeface="Times New Roman"/>
                <a:cs typeface="Times New Roman"/>
                <a:sym typeface="Times New Roman"/>
              </a:rPr>
              <a:t> MPCs</a:t>
            </a:r>
          </a:p>
          <a:p>
            <a:pPr marL="285750" indent="-285750">
              <a:spcBef>
                <a:spcPts val="0"/>
              </a:spcBef>
              <a:buSzPct val="100000"/>
            </a:pPr>
            <a:r>
              <a:rPr lang="en-US" b="1" dirty="0">
                <a:solidFill>
                  <a:schemeClr val="dk1"/>
                </a:solidFill>
                <a:latin typeface="Times New Roman"/>
                <a:ea typeface="Times New Roman"/>
                <a:cs typeface="Times New Roman"/>
                <a:sym typeface="Times New Roman"/>
              </a:rPr>
              <a:t>Walls and columns are grouped into the same class because they are both covered with drywall</a:t>
            </a:r>
          </a:p>
          <a:p>
            <a:pPr marL="285750" indent="-285750">
              <a:spcBef>
                <a:spcPts val="0"/>
              </a:spcBef>
              <a:buSzPct val="100000"/>
            </a:pPr>
            <a:endParaRPr lang="en-US" b="1" dirty="0">
              <a:solidFill>
                <a:schemeClr val="dk1"/>
              </a:solidFill>
              <a:latin typeface="Times New Roman"/>
              <a:ea typeface="Times New Roman"/>
              <a:cs typeface="Times New Roman"/>
              <a:sym typeface="Times New Roman"/>
            </a:endParaRPr>
          </a:p>
        </p:txBody>
      </p:sp>
      <p:grpSp>
        <p:nvGrpSpPr>
          <p:cNvPr id="187" name="Group 186"/>
          <p:cNvGrpSpPr>
            <a:grpSpLocks noChangeAspect="1"/>
          </p:cNvGrpSpPr>
          <p:nvPr/>
        </p:nvGrpSpPr>
        <p:grpSpPr>
          <a:xfrm>
            <a:off x="4401932" y="1385287"/>
            <a:ext cx="4536285" cy="4181618"/>
            <a:chOff x="2996928" y="1773850"/>
            <a:chExt cx="3808687" cy="3602619"/>
          </a:xfrm>
        </p:grpSpPr>
        <p:grpSp>
          <p:nvGrpSpPr>
            <p:cNvPr id="146" name="Group 145"/>
            <p:cNvGrpSpPr/>
            <p:nvPr/>
          </p:nvGrpSpPr>
          <p:grpSpPr>
            <a:xfrm>
              <a:off x="2996928" y="1773850"/>
              <a:ext cx="3808687" cy="3602619"/>
              <a:chOff x="2996928" y="1773850"/>
              <a:chExt cx="3808687" cy="3602619"/>
            </a:xfrm>
          </p:grpSpPr>
          <p:grpSp>
            <p:nvGrpSpPr>
              <p:cNvPr id="107" name="Group 106"/>
              <p:cNvGrpSpPr/>
              <p:nvPr/>
            </p:nvGrpSpPr>
            <p:grpSpPr>
              <a:xfrm>
                <a:off x="2996928" y="1773850"/>
                <a:ext cx="3808687" cy="3602619"/>
                <a:chOff x="4751189" y="1220897"/>
                <a:chExt cx="3808687" cy="3602619"/>
              </a:xfrm>
            </p:grpSpPr>
            <p:grpSp>
              <p:nvGrpSpPr>
                <p:cNvPr id="108" name="Group 107"/>
                <p:cNvGrpSpPr>
                  <a:grpSpLocks noChangeAspect="1"/>
                </p:cNvGrpSpPr>
                <p:nvPr/>
              </p:nvGrpSpPr>
              <p:grpSpPr>
                <a:xfrm>
                  <a:off x="4751189" y="1220897"/>
                  <a:ext cx="3808687" cy="3602619"/>
                  <a:chOff x="4629392" y="1230990"/>
                  <a:chExt cx="3808687" cy="3602619"/>
                </a:xfrm>
              </p:grpSpPr>
              <p:pic>
                <p:nvPicPr>
                  <p:cNvPr id="114" name="Picture 113"/>
                  <p:cNvPicPr>
                    <a:picLocks noChangeAspect="1"/>
                  </p:cNvPicPr>
                  <p:nvPr/>
                </p:nvPicPr>
                <p:blipFill>
                  <a:blip r:embed="rId3"/>
                  <a:stretch>
                    <a:fillRect/>
                  </a:stretch>
                </p:blipFill>
                <p:spPr>
                  <a:xfrm>
                    <a:off x="4629392" y="1230990"/>
                    <a:ext cx="3808687" cy="3602619"/>
                  </a:xfrm>
                  <a:prstGeom prst="rect">
                    <a:avLst/>
                  </a:prstGeom>
                </p:spPr>
              </p:pic>
              <p:sp>
                <p:nvSpPr>
                  <p:cNvPr id="115" name="Oval 114"/>
                  <p:cNvSpPr>
                    <a:spLocks noChangeAspect="1"/>
                  </p:cNvSpPr>
                  <p:nvPr/>
                </p:nvSpPr>
                <p:spPr>
                  <a:xfrm>
                    <a:off x="6388685" y="1851731"/>
                    <a:ext cx="83651" cy="861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a:spLocks noChangeAspect="1"/>
                  </p:cNvSpPr>
                  <p:nvPr/>
                </p:nvSpPr>
                <p:spPr>
                  <a:xfrm>
                    <a:off x="6388686" y="2886254"/>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a:spLocks noChangeAspect="1"/>
                  </p:cNvSpPr>
                  <p:nvPr/>
                </p:nvSpPr>
                <p:spPr>
                  <a:xfrm>
                    <a:off x="6388686" y="2752616"/>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a:spLocks noChangeAspect="1"/>
                  </p:cNvSpPr>
                  <p:nvPr/>
                </p:nvSpPr>
                <p:spPr>
                  <a:xfrm>
                    <a:off x="6391358" y="2603683"/>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a:spLocks noChangeAspect="1"/>
                  </p:cNvSpPr>
                  <p:nvPr/>
                </p:nvSpPr>
                <p:spPr>
                  <a:xfrm>
                    <a:off x="6294276" y="3715535"/>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a:spLocks noChangeAspect="1"/>
                  </p:cNvSpPr>
                  <p:nvPr/>
                </p:nvSpPr>
                <p:spPr>
                  <a:xfrm>
                    <a:off x="6305933" y="4004268"/>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a:spLocks noChangeAspect="1"/>
                  </p:cNvSpPr>
                  <p:nvPr/>
                </p:nvSpPr>
                <p:spPr>
                  <a:xfrm>
                    <a:off x="7438201" y="2222016"/>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a:spLocks noChangeAspect="1"/>
                  </p:cNvSpPr>
                  <p:nvPr/>
                </p:nvSpPr>
                <p:spPr>
                  <a:xfrm>
                    <a:off x="7438200" y="2517503"/>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a:spLocks noChangeAspect="1"/>
                  </p:cNvSpPr>
                  <p:nvPr/>
                </p:nvSpPr>
                <p:spPr>
                  <a:xfrm>
                    <a:off x="7192567" y="4111964"/>
                    <a:ext cx="83651" cy="86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TextBox 108"/>
                <p:cNvSpPr txBox="1"/>
                <p:nvPr/>
              </p:nvSpPr>
              <p:spPr>
                <a:xfrm>
                  <a:off x="6103802" y="2531697"/>
                  <a:ext cx="409086" cy="507831"/>
                </a:xfrm>
                <a:prstGeom prst="rect">
                  <a:avLst/>
                </a:prstGeom>
                <a:noFill/>
              </p:spPr>
              <p:txBody>
                <a:bodyPr wrap="none" rtlCol="0">
                  <a:spAutoFit/>
                </a:bodyPr>
                <a:lstStyle/>
                <a:p>
                  <a:r>
                    <a:rPr lang="en-US" sz="900" b="1" dirty="0">
                      <a:solidFill>
                        <a:srgbClr val="FF0000"/>
                      </a:solidFill>
                    </a:rPr>
                    <a:t>RX1</a:t>
                  </a:r>
                </a:p>
                <a:p>
                  <a:r>
                    <a:rPr lang="en-US" sz="900" b="1" dirty="0">
                      <a:solidFill>
                        <a:srgbClr val="FF0000"/>
                      </a:solidFill>
                    </a:rPr>
                    <a:t>RX2</a:t>
                  </a:r>
                </a:p>
                <a:p>
                  <a:r>
                    <a:rPr lang="en-US" sz="900" b="1" dirty="0">
                      <a:solidFill>
                        <a:srgbClr val="FF0000"/>
                      </a:solidFill>
                    </a:rPr>
                    <a:t>RX3</a:t>
                  </a:r>
                </a:p>
              </p:txBody>
            </p:sp>
            <p:sp>
              <p:nvSpPr>
                <p:cNvPr id="110" name="TextBox 109"/>
                <p:cNvSpPr txBox="1"/>
                <p:nvPr/>
              </p:nvSpPr>
              <p:spPr>
                <a:xfrm>
                  <a:off x="6017745" y="3643407"/>
                  <a:ext cx="409086" cy="507831"/>
                </a:xfrm>
                <a:prstGeom prst="rect">
                  <a:avLst/>
                </a:prstGeom>
                <a:noFill/>
              </p:spPr>
              <p:txBody>
                <a:bodyPr wrap="none" rtlCol="0">
                  <a:spAutoFit/>
                </a:bodyPr>
                <a:lstStyle/>
                <a:p>
                  <a:r>
                    <a:rPr lang="en-US" sz="900" b="1" dirty="0">
                      <a:solidFill>
                        <a:srgbClr val="FF0000"/>
                      </a:solidFill>
                    </a:rPr>
                    <a:t>RX4</a:t>
                  </a:r>
                </a:p>
                <a:p>
                  <a:endParaRPr lang="en-US" sz="900" b="1" dirty="0">
                    <a:solidFill>
                      <a:srgbClr val="FF0000"/>
                    </a:solidFill>
                  </a:endParaRPr>
                </a:p>
                <a:p>
                  <a:r>
                    <a:rPr lang="en-US" sz="900" b="1" dirty="0">
                      <a:solidFill>
                        <a:srgbClr val="FF0000"/>
                      </a:solidFill>
                    </a:rPr>
                    <a:t>RX5</a:t>
                  </a:r>
                </a:p>
              </p:txBody>
            </p:sp>
            <p:sp>
              <p:nvSpPr>
                <p:cNvPr id="111" name="TextBox 110"/>
                <p:cNvSpPr txBox="1"/>
                <p:nvPr/>
              </p:nvSpPr>
              <p:spPr>
                <a:xfrm>
                  <a:off x="7660958" y="2162365"/>
                  <a:ext cx="409086" cy="507831"/>
                </a:xfrm>
                <a:prstGeom prst="rect">
                  <a:avLst/>
                </a:prstGeom>
                <a:noFill/>
              </p:spPr>
              <p:txBody>
                <a:bodyPr wrap="none" rtlCol="0">
                  <a:spAutoFit/>
                </a:bodyPr>
                <a:lstStyle/>
                <a:p>
                  <a:r>
                    <a:rPr lang="en-US" sz="900" b="1" dirty="0">
                      <a:solidFill>
                        <a:srgbClr val="FF0000"/>
                      </a:solidFill>
                    </a:rPr>
                    <a:t>RX6</a:t>
                  </a:r>
                </a:p>
                <a:p>
                  <a:endParaRPr lang="en-US" sz="900" b="1" dirty="0">
                    <a:solidFill>
                      <a:srgbClr val="FF0000"/>
                    </a:solidFill>
                  </a:endParaRPr>
                </a:p>
                <a:p>
                  <a:r>
                    <a:rPr lang="en-US" sz="900" b="1" dirty="0">
                      <a:solidFill>
                        <a:srgbClr val="FF0000"/>
                      </a:solidFill>
                    </a:rPr>
                    <a:t>RX7</a:t>
                  </a:r>
                </a:p>
              </p:txBody>
            </p:sp>
            <p:sp>
              <p:nvSpPr>
                <p:cNvPr id="112" name="TextBox 111"/>
                <p:cNvSpPr txBox="1"/>
                <p:nvPr/>
              </p:nvSpPr>
              <p:spPr>
                <a:xfrm>
                  <a:off x="7398015" y="4033350"/>
                  <a:ext cx="409086" cy="230832"/>
                </a:xfrm>
                <a:prstGeom prst="rect">
                  <a:avLst/>
                </a:prstGeom>
                <a:noFill/>
              </p:spPr>
              <p:txBody>
                <a:bodyPr wrap="none" rtlCol="0">
                  <a:spAutoFit/>
                </a:bodyPr>
                <a:lstStyle/>
                <a:p>
                  <a:r>
                    <a:rPr lang="en-US" sz="900" b="1" dirty="0">
                      <a:solidFill>
                        <a:srgbClr val="FF0000"/>
                      </a:solidFill>
                    </a:rPr>
                    <a:t>RX8</a:t>
                  </a:r>
                </a:p>
              </p:txBody>
            </p:sp>
            <p:sp>
              <p:nvSpPr>
                <p:cNvPr id="113" name="TextBox 112"/>
                <p:cNvSpPr txBox="1"/>
                <p:nvPr/>
              </p:nvSpPr>
              <p:spPr>
                <a:xfrm>
                  <a:off x="6146066" y="1769312"/>
                  <a:ext cx="332142" cy="230832"/>
                </a:xfrm>
                <a:prstGeom prst="rect">
                  <a:avLst/>
                </a:prstGeom>
                <a:noFill/>
              </p:spPr>
              <p:txBody>
                <a:bodyPr wrap="none" rtlCol="0">
                  <a:spAutoFit/>
                </a:bodyPr>
                <a:lstStyle/>
                <a:p>
                  <a:r>
                    <a:rPr lang="en-US" sz="900" b="1" dirty="0">
                      <a:solidFill>
                        <a:srgbClr val="00B050"/>
                      </a:solidFill>
                    </a:rPr>
                    <a:t>TX</a:t>
                  </a:r>
                </a:p>
              </p:txBody>
            </p:sp>
          </p:grpSp>
          <p:cxnSp>
            <p:nvCxnSpPr>
              <p:cNvPr id="91" name="Straight Connector 90"/>
              <p:cNvCxnSpPr>
                <a:stCxn id="115" idx="5"/>
              </p:cNvCxnSpPr>
              <p:nvPr/>
            </p:nvCxnSpPr>
            <p:spPr>
              <a:xfrm>
                <a:off x="4827622" y="2468150"/>
                <a:ext cx="578216" cy="1107009"/>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31" idx="7"/>
              </p:cNvCxnSpPr>
              <p:nvPr/>
            </p:nvCxnSpPr>
            <p:spPr>
              <a:xfrm flipH="1">
                <a:off x="4744870" y="3575159"/>
                <a:ext cx="660968" cy="98459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4263485" y="3517358"/>
                <a:ext cx="154996" cy="115294"/>
              </a:xfrm>
              <a:prstGeom prst="rect">
                <a:avLst/>
              </a:prstGeom>
              <a:solidFill>
                <a:srgbClr val="0070C0"/>
              </a:solidFill>
              <a:ln>
                <a:solidFill>
                  <a:srgbClr val="0070C0"/>
                </a:solidFill>
              </a:ln>
            </p:spPr>
            <p:txBody>
              <a:bodyPr wrap="square" rtlCol="0">
                <a:spAutoFit/>
              </a:bodyPr>
              <a:lstStyle/>
              <a:p>
                <a:endParaRPr lang="en-US" dirty="0"/>
              </a:p>
            </p:txBody>
          </p:sp>
          <p:sp>
            <p:nvSpPr>
              <p:cNvPr id="145" name="TextBox 144"/>
              <p:cNvSpPr txBox="1"/>
              <p:nvPr/>
            </p:nvSpPr>
            <p:spPr>
              <a:xfrm>
                <a:off x="5422773" y="3521386"/>
                <a:ext cx="154996" cy="115294"/>
              </a:xfrm>
              <a:prstGeom prst="rect">
                <a:avLst/>
              </a:prstGeom>
              <a:solidFill>
                <a:srgbClr val="0070C0"/>
              </a:solidFill>
              <a:ln>
                <a:solidFill>
                  <a:srgbClr val="0070C0"/>
                </a:solidFill>
              </a:ln>
            </p:spPr>
            <p:txBody>
              <a:bodyPr wrap="square" rtlCol="0">
                <a:spAutoFit/>
              </a:bodyPr>
              <a:lstStyle/>
              <a:p>
                <a:endParaRPr lang="en-US" dirty="0"/>
              </a:p>
            </p:txBody>
          </p:sp>
        </p:grpSp>
        <p:cxnSp>
          <p:nvCxnSpPr>
            <p:cNvPr id="147" name="Straight Connector 146"/>
            <p:cNvCxnSpPr/>
            <p:nvPr/>
          </p:nvCxnSpPr>
          <p:spPr>
            <a:xfrm flipH="1">
              <a:off x="3215332" y="2435990"/>
              <a:ext cx="1582715" cy="81073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130" idx="1"/>
            </p:cNvCxnSpPr>
            <p:nvPr/>
          </p:nvCxnSpPr>
          <p:spPr>
            <a:xfrm flipH="1" flipV="1">
              <a:off x="3215333" y="3248019"/>
              <a:ext cx="1458729" cy="1022997"/>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82" name="TextBox 181"/>
            <p:cNvSpPr txBox="1"/>
            <p:nvPr/>
          </p:nvSpPr>
          <p:spPr>
            <a:xfrm>
              <a:off x="3037298" y="2468150"/>
              <a:ext cx="842796" cy="344710"/>
            </a:xfrm>
            <a:prstGeom prst="rect">
              <a:avLst/>
            </a:prstGeom>
            <a:solidFill>
              <a:schemeClr val="bg1"/>
            </a:solidFill>
            <a:ln>
              <a:solidFill>
                <a:schemeClr val="tx1"/>
              </a:solidFill>
            </a:ln>
          </p:spPr>
          <p:txBody>
            <a:bodyPr wrap="none" rtlCol="0">
              <a:spAutoFit/>
            </a:bodyPr>
            <a:lstStyle/>
            <a:p>
              <a:pPr algn="ctr"/>
              <a:r>
                <a:rPr lang="en-US" sz="1000" b="1" dirty="0">
                  <a:solidFill>
                    <a:srgbClr val="00B0F0"/>
                  </a:solidFill>
                </a:rPr>
                <a:t>WALL </a:t>
              </a:r>
            </a:p>
            <a:p>
              <a:pPr algn="ctr"/>
              <a:r>
                <a:rPr lang="en-US" sz="1000" b="1" dirty="0">
                  <a:solidFill>
                    <a:srgbClr val="00B0F0"/>
                  </a:solidFill>
                </a:rPr>
                <a:t>REFLECTION</a:t>
              </a:r>
            </a:p>
          </p:txBody>
        </p:sp>
        <p:sp>
          <p:nvSpPr>
            <p:cNvPr id="184" name="TextBox 183"/>
            <p:cNvSpPr txBox="1"/>
            <p:nvPr/>
          </p:nvSpPr>
          <p:spPr>
            <a:xfrm>
              <a:off x="5404162" y="3719190"/>
              <a:ext cx="842796" cy="344710"/>
            </a:xfrm>
            <a:prstGeom prst="rect">
              <a:avLst/>
            </a:prstGeom>
            <a:solidFill>
              <a:schemeClr val="bg1"/>
            </a:solidFill>
            <a:ln>
              <a:solidFill>
                <a:schemeClr val="tx1"/>
              </a:solidFill>
            </a:ln>
          </p:spPr>
          <p:txBody>
            <a:bodyPr wrap="none" rtlCol="0">
              <a:spAutoFit/>
            </a:bodyPr>
            <a:lstStyle/>
            <a:p>
              <a:pPr algn="ctr"/>
              <a:r>
                <a:rPr lang="en-US" sz="1000" b="1" dirty="0">
                  <a:solidFill>
                    <a:srgbClr val="00B0F0"/>
                  </a:solidFill>
                </a:rPr>
                <a:t>COLUMN</a:t>
              </a:r>
            </a:p>
            <a:p>
              <a:pPr algn="ctr"/>
              <a:r>
                <a:rPr lang="en-US" sz="1000" b="1" dirty="0">
                  <a:solidFill>
                    <a:srgbClr val="00B0F0"/>
                  </a:solidFill>
                </a:rPr>
                <a:t>REFLECTION</a:t>
              </a:r>
            </a:p>
          </p:txBody>
        </p:sp>
      </p:grpSp>
      <p:grpSp>
        <p:nvGrpSpPr>
          <p:cNvPr id="208" name="Group 207"/>
          <p:cNvGrpSpPr/>
          <p:nvPr/>
        </p:nvGrpSpPr>
        <p:grpSpPr>
          <a:xfrm>
            <a:off x="171344" y="1789503"/>
            <a:ext cx="3953342" cy="2895572"/>
            <a:chOff x="347665" y="1670763"/>
            <a:chExt cx="3953342" cy="2895572"/>
          </a:xfrm>
        </p:grpSpPr>
        <p:pic>
          <p:nvPicPr>
            <p:cNvPr id="191" name="Picture 190"/>
            <p:cNvPicPr>
              <a:picLocks noChangeAspect="1"/>
            </p:cNvPicPr>
            <p:nvPr/>
          </p:nvPicPr>
          <p:blipFill>
            <a:blip r:embed="rId4"/>
            <a:stretch>
              <a:fillRect/>
            </a:stretch>
          </p:blipFill>
          <p:spPr>
            <a:xfrm>
              <a:off x="624911" y="1809263"/>
              <a:ext cx="3676096" cy="2757072"/>
            </a:xfrm>
            <a:prstGeom prst="rect">
              <a:avLst/>
            </a:prstGeom>
          </p:spPr>
        </p:pic>
        <p:sp>
          <p:nvSpPr>
            <p:cNvPr id="192" name="TextBox 191"/>
            <p:cNvSpPr txBox="1"/>
            <p:nvPr/>
          </p:nvSpPr>
          <p:spPr>
            <a:xfrm>
              <a:off x="3227076" y="1670763"/>
              <a:ext cx="1072730" cy="276999"/>
            </a:xfrm>
            <a:prstGeom prst="rect">
              <a:avLst/>
            </a:prstGeom>
            <a:solidFill>
              <a:schemeClr val="bg1"/>
            </a:solidFill>
            <a:ln>
              <a:solidFill>
                <a:schemeClr val="tx1"/>
              </a:solidFill>
            </a:ln>
          </p:spPr>
          <p:txBody>
            <a:bodyPr wrap="none" rtlCol="0">
              <a:spAutoFit/>
            </a:bodyPr>
            <a:lstStyle/>
            <a:p>
              <a:pPr algn="ctr"/>
              <a:r>
                <a:rPr lang="en-US" sz="1200" b="1" dirty="0">
                  <a:solidFill>
                    <a:srgbClr val="00B0F0"/>
                  </a:solidFill>
                </a:rPr>
                <a:t>BACKWALL</a:t>
              </a:r>
            </a:p>
          </p:txBody>
        </p:sp>
        <p:sp>
          <p:nvSpPr>
            <p:cNvPr id="193" name="TextBox 192"/>
            <p:cNvSpPr txBox="1"/>
            <p:nvPr/>
          </p:nvSpPr>
          <p:spPr>
            <a:xfrm>
              <a:off x="347665" y="1748139"/>
              <a:ext cx="859531" cy="276999"/>
            </a:xfrm>
            <a:prstGeom prst="rect">
              <a:avLst/>
            </a:prstGeom>
            <a:solidFill>
              <a:schemeClr val="bg1"/>
            </a:solidFill>
            <a:ln>
              <a:solidFill>
                <a:schemeClr val="tx1"/>
              </a:solidFill>
            </a:ln>
          </p:spPr>
          <p:txBody>
            <a:bodyPr wrap="none" rtlCol="0">
              <a:spAutoFit/>
            </a:bodyPr>
            <a:lstStyle/>
            <a:p>
              <a:pPr algn="ctr"/>
              <a:r>
                <a:rPr lang="en-US" sz="1200" b="1" dirty="0">
                  <a:solidFill>
                    <a:srgbClr val="00B0F0"/>
                  </a:solidFill>
                </a:rPr>
                <a:t>COLUMN</a:t>
              </a:r>
            </a:p>
          </p:txBody>
        </p:sp>
        <p:cxnSp>
          <p:nvCxnSpPr>
            <p:cNvPr id="195" name="Straight Arrow Connector 194"/>
            <p:cNvCxnSpPr/>
            <p:nvPr/>
          </p:nvCxnSpPr>
          <p:spPr>
            <a:xfrm>
              <a:off x="1207196" y="2025138"/>
              <a:ext cx="353647" cy="2308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flipH="1">
              <a:off x="2736127" y="1947762"/>
              <a:ext cx="490949" cy="4615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6" name="TextBox 205"/>
            <p:cNvSpPr txBox="1"/>
            <p:nvPr/>
          </p:nvSpPr>
          <p:spPr>
            <a:xfrm>
              <a:off x="2264026" y="3431932"/>
              <a:ext cx="397866" cy="276999"/>
            </a:xfrm>
            <a:prstGeom prst="rect">
              <a:avLst/>
            </a:prstGeom>
            <a:solidFill>
              <a:schemeClr val="bg1"/>
            </a:solidFill>
            <a:ln>
              <a:solidFill>
                <a:schemeClr val="tx1"/>
              </a:solidFill>
            </a:ln>
          </p:spPr>
          <p:txBody>
            <a:bodyPr wrap="none" rtlCol="0">
              <a:spAutoFit/>
            </a:bodyPr>
            <a:lstStyle/>
            <a:p>
              <a:r>
                <a:rPr lang="en-US" sz="1200" b="1" dirty="0">
                  <a:solidFill>
                    <a:schemeClr val="tx1"/>
                  </a:solidFill>
                </a:rPr>
                <a:t>RX</a:t>
              </a:r>
            </a:p>
          </p:txBody>
        </p:sp>
      </p:grpSp>
    </p:spTree>
    <p:extLst>
      <p:ext uri="{BB962C8B-B14F-4D97-AF65-F5344CB8AC3E}">
        <p14:creationId xmlns:p14="http://schemas.microsoft.com/office/powerpoint/2010/main" val="3036271727"/>
      </p:ext>
    </p:extLst>
  </p:cSld>
  <p:clrMapOvr>
    <a:masterClrMapping/>
  </p:clrMapOvr>
  <p:transition spd="slow">
    <p:cut/>
  </p:transition>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D9A19603A7F847AD1F88DBF8E6002E" ma:contentTypeVersion="0" ma:contentTypeDescription="Create a new document." ma:contentTypeScope="" ma:versionID="526ed7f814a197e8a59d1e0ee5a81c2d">
  <xsd:schema xmlns:xsd="http://www.w3.org/2001/XMLSchema" xmlns:xs="http://www.w3.org/2001/XMLSchema" xmlns:p="http://schemas.microsoft.com/office/2006/metadata/properties" targetNamespace="http://schemas.microsoft.com/office/2006/metadata/properties" ma:root="true" ma:fieldsID="2f6ca0fc55020d380f920128abada81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F24E25F-C123-459D-A4D1-FD604423A0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FBE7233-D02E-4F06-A49B-2962C6B77ED9}">
  <ds:schemaRefs>
    <ds:schemaRef ds:uri="http://schemas.microsoft.com/sharepoint/v3/contenttype/forms"/>
  </ds:schemaRefs>
</ds:datastoreItem>
</file>

<file path=customXml/itemProps3.xml><?xml version="1.0" encoding="utf-8"?>
<ds:datastoreItem xmlns:ds="http://schemas.openxmlformats.org/officeDocument/2006/customXml" ds:itemID="{3B4ECC81-21F3-4ECF-AB96-F4F4301DD8CA}">
  <ds:schemaRefs>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term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46592</TotalTime>
  <Words>1442</Words>
  <Application>Microsoft Office PowerPoint</Application>
  <PresentationFormat>On-screen Show (4:3)</PresentationFormat>
  <Paragraphs>416</Paragraphs>
  <Slides>14</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 Unicode MS</vt:lpstr>
      <vt:lpstr>MS Gothic</vt:lpstr>
      <vt:lpstr>Arial</vt:lpstr>
      <vt:lpstr>Calibri</vt:lpstr>
      <vt:lpstr>Calibri Light</vt:lpstr>
      <vt:lpstr>Cambria Math</vt:lpstr>
      <vt:lpstr>Times New Roman</vt:lpstr>
      <vt:lpstr>802-11-Submission</vt:lpstr>
      <vt:lpstr>Custom Design</vt:lpstr>
      <vt:lpstr>Quasi-deterministic Channel Model for a Server Room at 60 GHz</vt:lpstr>
      <vt:lpstr>Abstract</vt:lpstr>
      <vt:lpstr>60 GHz Channel Sounder</vt:lpstr>
      <vt:lpstr>Server-room Environment</vt:lpstr>
      <vt:lpstr>Measurement Campaign</vt:lpstr>
      <vt:lpstr>Multipath-component Clustering</vt:lpstr>
      <vt:lpstr>Classification: Ceiling and Racktop Reflections</vt:lpstr>
      <vt:lpstr>Classification: Curtain Reflection</vt:lpstr>
      <vt:lpstr>Classification: Wall Reflection and Column Reflection</vt:lpstr>
      <vt:lpstr>Classification: Rackside Reflection</vt:lpstr>
      <vt:lpstr>Reduction of QD* Cluster Parameters</vt:lpstr>
      <vt:lpstr>Summary of Parameter-extraction Steps</vt:lpstr>
      <vt:lpstr>Comprehensive QD Model Parameters</vt:lpstr>
      <vt:lpstr>Surveyed Environments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Q-D Model in Lab Environment at 83 GHz</dc:title>
  <dc:creator>Camillo Gentile et al.</dc:creator>
  <cp:lastModifiedBy>Gentile, Camillo (Fed)</cp:lastModifiedBy>
  <cp:revision>676</cp:revision>
  <cp:lastPrinted>2016-11-08T14:29:48Z</cp:lastPrinted>
  <dcterms:modified xsi:type="dcterms:W3CDTF">2016-11-09T20:27:38Z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flag">
    <vt:lpwstr>1441736186</vt:lpwstr>
  </property>
  <property fmtid="{D5CDD505-2E9C-101B-9397-08002B2CF9AE}" pid="3" name="ContentTypeId">
    <vt:lpwstr>0x01010026D9A19603A7F847AD1F88DBF8E6002E</vt:lpwstr>
  </property>
</Properties>
</file>