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93" r:id="rId4"/>
    <p:sldId id="278" r:id="rId5"/>
    <p:sldId id="286" r:id="rId6"/>
    <p:sldId id="288" r:id="rId7"/>
    <p:sldId id="272" r:id="rId8"/>
    <p:sldId id="274" r:id="rId9"/>
    <p:sldId id="285" r:id="rId10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lesen, Robert" initials="" lastIdx="1" clrIdx="0"/>
  <p:cmAuthor id="1" name="Lou, Hanqing" initials="" lastIdx="15" clrIdx="1"/>
  <p:cmAuthor id="2" name="Sahin, Alphan" initials="" lastIdx="7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>
      <p:cViewPr varScale="1">
        <p:scale>
          <a:sx n="77" d="100"/>
          <a:sy n="77" d="100"/>
        </p:scale>
        <p:origin x="-78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204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65773C7D-9097-4877-A410-47EB34FDAA1C}" type="datetimeFigureOut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849FA059-BCF4-4E8E-B3E2-421EDDB21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09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kumimoji="0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>
                <a:solidFill>
                  <a:srgbClr val="000000"/>
                </a:solidFill>
                <a:ea typeface="Arial Unicode MS"/>
                <a:cs typeface="Arial Unicode M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5F7A7567-D2E0-4B86-830F-593180F8F0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16756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/>
                <a:cs typeface="Arial Unicode MS"/>
              </a:rPr>
              <a:t>doc.: IEEE 802.11-yy/xxxxr0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/>
                <a:cs typeface="Arial Unicode MS"/>
              </a:rPr>
              <a:t>Month Year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/>
                <a:cs typeface="Arial Unicode MS"/>
              </a:rPr>
              <a:t>John Doe, Some Company</a:t>
            </a:r>
          </a:p>
        </p:txBody>
      </p:sp>
      <p:sp>
        <p:nvSpPr>
          <p:cNvPr id="2765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52F50629-01D1-40AC-9454-D8D691B44835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27654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en-GB" altLang="ja-JP">
              <a:ea typeface="MS Gothic" pitchFamily="49" charset="-128"/>
            </a:endParaRPr>
          </a:p>
        </p:txBody>
      </p:sp>
      <p:sp>
        <p:nvSpPr>
          <p:cNvPr id="27655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altLang="ja-JP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855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F7A7567-D2E0-4B86-830F-593180F8F037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6802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F7A7567-D2E0-4B86-830F-593180F8F037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2163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F7A7567-D2E0-4B86-830F-593180F8F037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1398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F7A7567-D2E0-4B86-830F-593180F8F037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314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01B4AED-71AC-4DEA-AB26-26E656DDF226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30EBD9E3-B3E6-4E8D-8825-55D1D8C68244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85E50167-8EE3-449C-938A-CDCA2CCE253B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37461C5C-06BF-4DA9-B69C-DE35F257734C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BCEE6DC6-7850-4BB0-836E-883543333D40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D5CC6488-EED8-4096-B58F-6F3CF629314D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C69A9157-A3EC-4C88-B6D6-83F876CFFF42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900FC32-C40A-45FF-9442-A2F6BF8F492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04C399B9-D547-46DF-86A5-869F4DA43094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41900" y="6473825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>
            <a:defPPr>
              <a:defRPr lang="en-GB"/>
            </a:defPPr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kumimoji="0" lang="en-GB" dirty="0" smtClean="0">
                <a:latin typeface="Times New Roman" pitchFamily="16" charset="0"/>
                <a:ea typeface="MS Gothic" charset="-128"/>
              </a:rPr>
              <a:t>Kazuyuki Ozaki</a:t>
            </a:r>
            <a:r>
              <a:rPr kumimoji="0" lang="en-GB" baseline="0" dirty="0" smtClean="0">
                <a:latin typeface="Times New Roman" pitchFamily="16" charset="0"/>
                <a:ea typeface="MS Gothic" charset="-128"/>
              </a:rPr>
              <a:t>, </a:t>
            </a:r>
            <a:r>
              <a:rPr kumimoji="0" lang="en-GB" dirty="0" smtClean="0">
                <a:latin typeface="Times New Roman" pitchFamily="16" charset="0"/>
                <a:ea typeface="MS Gothic" charset="-128"/>
              </a:rPr>
              <a:t>Fujitsu Laboratories Ltd.</a:t>
            </a:r>
          </a:p>
        </p:txBody>
      </p:sp>
      <p:sp>
        <p:nvSpPr>
          <p:cNvPr id="102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title text format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dirty="0" smtClean="0"/>
              <a:t>Click to edit the outline text format</a:t>
            </a:r>
          </a:p>
          <a:p>
            <a:pPr lvl="1"/>
            <a:r>
              <a:rPr lang="en-GB" altLang="ja-JP" dirty="0" smtClean="0"/>
              <a:t>Second Outline Level</a:t>
            </a:r>
          </a:p>
          <a:p>
            <a:pPr lvl="2"/>
            <a:r>
              <a:rPr lang="en-GB" altLang="ja-JP" dirty="0" smtClean="0"/>
              <a:t>Third Outline Level</a:t>
            </a:r>
          </a:p>
          <a:p>
            <a:pPr lvl="3"/>
            <a:r>
              <a:rPr lang="en-GB" altLang="ja-JP" dirty="0" smtClean="0"/>
              <a:t>Fourth Outline Level</a:t>
            </a:r>
          </a:p>
          <a:p>
            <a:pPr lvl="4"/>
            <a:r>
              <a:rPr lang="en-GB" altLang="ja-JP" dirty="0" smtClean="0"/>
              <a:t>Fifth Outline Level</a:t>
            </a:r>
          </a:p>
          <a:p>
            <a:pPr lvl="4"/>
            <a:r>
              <a:rPr lang="en-GB" altLang="ja-JP" dirty="0" smtClean="0"/>
              <a:t>Sixth Outline Level</a:t>
            </a:r>
          </a:p>
          <a:p>
            <a:pPr lvl="4"/>
            <a:r>
              <a:rPr lang="en-GB" altLang="ja-JP" dirty="0" smtClean="0"/>
              <a:t>Seventh Outline Level</a:t>
            </a:r>
          </a:p>
          <a:p>
            <a:pPr lvl="4"/>
            <a:r>
              <a:rPr lang="en-GB" altLang="ja-JP" dirty="0" smtClean="0"/>
              <a:t>Eighth Outline Level</a:t>
            </a:r>
          </a:p>
          <a:p>
            <a:pPr lvl="4"/>
            <a:r>
              <a:rPr lang="en-GB" altLang="ja-JP" dirty="0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srgbClr val="000000"/>
                </a:solidFill>
                <a:ea typeface="Arial Unicode MS"/>
                <a:cs typeface="Arial Unicode MS"/>
              </a:defRPr>
            </a:lvl1pPr>
          </a:lstStyle>
          <a:p>
            <a:pPr>
              <a:defRPr/>
            </a:pPr>
            <a:r>
              <a:rPr lang="en-GB" altLang="ja-JP"/>
              <a:t>Slide </a:t>
            </a:r>
            <a:fld id="{3A1F0168-B8CE-49A0-AD66-ADC89176CBF8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802.11-16/1378r0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393700"/>
            <a:ext cx="1752600" cy="230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November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5" r:id="rId3"/>
    <p:sldLayoutId id="2147483654" r:id="rId4"/>
    <p:sldLayoutId id="2147483653" r:id="rId5"/>
    <p:sldLayoutId id="2147483652" r:id="rId6"/>
    <p:sldLayoutId id="2147483651" r:id="rId7"/>
    <p:sldLayoutId id="2147483650" r:id="rId8"/>
    <p:sldLayoutId id="214748364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smtClean="0"/>
              <a:t>DL MU-MIMO Hybrid BF w/o CSI Feedback for 11ay</a:t>
            </a:r>
          </a:p>
        </p:txBody>
      </p:sp>
      <p:sp>
        <p:nvSpPr>
          <p:cNvPr id="318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000" dirty="0" smtClean="0"/>
              <a:t>Date:</a:t>
            </a:r>
            <a:r>
              <a:rPr lang="en-GB" altLang="ja-JP" sz="2000" b="0" dirty="0" smtClean="0"/>
              <a:t> 2016-11-xx</a:t>
            </a:r>
            <a:endParaRPr lang="en-GB" altLang="ja-JP" sz="2000" b="0" dirty="0" smtClean="0">
              <a:solidFill>
                <a:srgbClr val="FF0000"/>
              </a:solidFill>
            </a:endParaRPr>
          </a:p>
        </p:txBody>
      </p:sp>
      <p:sp>
        <p:nvSpPr>
          <p:cNvPr id="3186" name="Rectangle 4"/>
          <p:cNvSpPr>
            <a:spLocks noChangeArrowheads="1"/>
          </p:cNvSpPr>
          <p:nvPr/>
        </p:nvSpPr>
        <p:spPr bwMode="auto">
          <a:xfrm>
            <a:off x="609600" y="2590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kumimoji="0" lang="en-GB" altLang="ja-JP" sz="2000">
                <a:solidFill>
                  <a:srgbClr val="000000"/>
                </a:solidFill>
                <a:ea typeface="MS Gothic" pitchFamily="49" charset="-128"/>
              </a:rPr>
              <a:t>Authors:</a:t>
            </a:r>
          </a:p>
        </p:txBody>
      </p:sp>
      <p:graphicFrame>
        <p:nvGraphicFramePr>
          <p:cNvPr id="3182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260490"/>
              </p:ext>
            </p:extLst>
          </p:nvPr>
        </p:nvGraphicFramePr>
        <p:xfrm>
          <a:off x="593725" y="3200400"/>
          <a:ext cx="7421563" cy="233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5" name="Document" r:id="rId5" imgW="8273167" imgH="2609906" progId="Word.Document.8">
                  <p:embed/>
                </p:oleObj>
              </mc:Choice>
              <mc:Fallback>
                <p:oleObj name="Document" r:id="rId5" imgW="8273167" imgH="2609906" progId="Word.Document.8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3200400"/>
                        <a:ext cx="7421563" cy="2335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dirty="0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1</a:t>
            </a:fld>
            <a:endParaRPr lang="en-GB" altLang="ja-JP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ja-JP" sz="4000" dirty="0" smtClean="0"/>
              <a:t>Introduction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4688" y="3741738"/>
            <a:ext cx="5241925" cy="1885950"/>
          </a:xfrm>
          <a:prstGeom prst="rect">
            <a:avLst/>
          </a:prstGeom>
        </p:spPr>
        <p:txBody>
          <a:bodyPr/>
          <a:lstStyle/>
          <a:p>
            <a:pPr lvl="1" defTabSz="914400" fontAlgn="auto">
              <a:spcBef>
                <a:spcPct val="2000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endParaRPr kumimoji="0" lang="en-US" sz="16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kumimoji="0" lang="en-US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</a:p>
          <a:p>
            <a:pPr lvl="1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kumimoji="0" lang="en-US" sz="20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kumimoji="0" lang="en-US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GB" altLang="ja-JP" sz="2000" b="1" dirty="0">
                <a:solidFill>
                  <a:srgbClr val="000000"/>
                </a:solidFill>
                <a:ea typeface="MS Gothic" pitchFamily="49" charset="-128"/>
              </a:rPr>
              <a:t>In [1], </a:t>
            </a:r>
            <a:r>
              <a:rPr kumimoji="0" lang="en-GB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DL </a:t>
            </a:r>
            <a:r>
              <a:rPr kumimoji="0" lang="en-GB" altLang="ja-JP" sz="2000" b="1" dirty="0">
                <a:solidFill>
                  <a:srgbClr val="000000"/>
                </a:solidFill>
                <a:ea typeface="MS Gothic" pitchFamily="49" charset="-128"/>
              </a:rPr>
              <a:t>MU-MIMO scheme and CSI feedback for 802.11ay </a:t>
            </a:r>
            <a:r>
              <a:rPr kumimoji="0" lang="en-GB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was introduced.</a:t>
            </a:r>
            <a:endParaRPr kumimoji="0" lang="en-GB" altLang="ja-JP" sz="2000" b="1" dirty="0">
              <a:solidFill>
                <a:srgbClr val="000000"/>
              </a:solidFill>
              <a:ea typeface="MS Gothic" pitchFamily="49" charset="-128"/>
            </a:endParaRP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endParaRPr kumimoji="0" lang="en-GB" altLang="ja-JP" sz="2000" b="1" dirty="0">
              <a:solidFill>
                <a:srgbClr val="000000"/>
              </a:solidFill>
              <a:ea typeface="MS Gothic" pitchFamily="49" charset="-128"/>
            </a:endParaRP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GB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DL MU-MIMO throughput might be degraded due to CSI feedback overhead.</a:t>
            </a:r>
            <a:endParaRPr kumimoji="0" lang="en-GB" altLang="ko-KR" sz="2000" b="1" dirty="0">
              <a:solidFill>
                <a:srgbClr val="000000"/>
              </a:solidFill>
              <a:ea typeface="MS Gothic" pitchFamily="49" charset="-128"/>
            </a:endParaRP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endParaRPr kumimoji="0" lang="en-US" altLang="ja-JP" sz="2000" b="1" dirty="0" smtClean="0">
              <a:solidFill>
                <a:srgbClr val="000000"/>
              </a:solidFill>
              <a:ea typeface="MS Gothic" pitchFamily="49" charset="-128"/>
            </a:endParaRP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When AP can form multiple sharp beams, it enables DL MU-MIMO w/o CSI feedback.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2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3</a:t>
            </a:fld>
            <a:endParaRPr lang="en-GB" altLang="ja-JP"/>
          </a:p>
        </p:txBody>
      </p:sp>
      <p:sp>
        <p:nvSpPr>
          <p:cNvPr id="5" name="TextBox 4"/>
          <p:cNvSpPr txBox="1"/>
          <p:nvPr/>
        </p:nvSpPr>
        <p:spPr>
          <a:xfrm>
            <a:off x="2837153" y="1600200"/>
            <a:ext cx="17088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Step 3: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TX-RX Pairing (MID)      (combined TXSS + R-RXSS after TX sector </a:t>
            </a:r>
            <a:r>
              <a:rPr lang="en-US" sz="1600" dirty="0" err="1" smtClean="0">
                <a:solidFill>
                  <a:schemeClr val="tx1"/>
                </a:solidFill>
              </a:rPr>
              <a:t>reductin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7018284" y="1600200"/>
            <a:ext cx="1820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Step 5: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MU-MIMO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9810" y="3164614"/>
            <a:ext cx="368617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78"/>
          <p:cNvSpPr txBox="1"/>
          <p:nvPr/>
        </p:nvSpPr>
        <p:spPr>
          <a:xfrm>
            <a:off x="745118" y="1600200"/>
            <a:ext cx="12053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Step 1: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I-TXSS for TX Sector reduction, </a:t>
            </a:r>
          </a:p>
        </p:txBody>
      </p:sp>
      <p:sp>
        <p:nvSpPr>
          <p:cNvPr id="11" name="TextBox 80"/>
          <p:cNvSpPr txBox="1"/>
          <p:nvPr/>
        </p:nvSpPr>
        <p:spPr>
          <a:xfrm>
            <a:off x="1770354" y="1586345"/>
            <a:ext cx="11914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Step 2: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Collect multiple TX sector feedbacks from STAs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Box 17"/>
          <p:cNvSpPr txBox="1"/>
          <p:nvPr/>
        </p:nvSpPr>
        <p:spPr>
          <a:xfrm>
            <a:off x="429492" y="5957455"/>
            <a:ext cx="1925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RX typically in Omni</a:t>
            </a:r>
            <a:endParaRPr lang="en-US" sz="1400" dirty="0"/>
          </a:p>
        </p:txBody>
      </p:sp>
      <p:sp>
        <p:nvSpPr>
          <p:cNvPr id="13" name="TextBox 5"/>
          <p:cNvSpPr txBox="1"/>
          <p:nvPr/>
        </p:nvSpPr>
        <p:spPr>
          <a:xfrm>
            <a:off x="4732284" y="1600200"/>
            <a:ext cx="190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Step 4: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Collecting CSI feedbacks from STAs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下矢印 13"/>
          <p:cNvSpPr/>
          <p:nvPr/>
        </p:nvSpPr>
        <p:spPr bwMode="auto">
          <a:xfrm flipV="1">
            <a:off x="5341884" y="3387359"/>
            <a:ext cx="685800" cy="2397986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CSI feedback from STAs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>
            <a:normAutofit/>
          </a:bodyPr>
          <a:lstStyle/>
          <a:p>
            <a:r>
              <a:rPr lang="en-US" dirty="0" smtClean="0"/>
              <a:t>Overall Flow of MU-MIMO[1]</a:t>
            </a:r>
            <a:endParaRPr lang="en-US" dirty="0"/>
          </a:p>
        </p:txBody>
      </p:sp>
      <p:sp>
        <p:nvSpPr>
          <p:cNvPr id="16" name="正方形/長方形 15"/>
          <p:cNvSpPr/>
          <p:nvPr/>
        </p:nvSpPr>
        <p:spPr bwMode="auto">
          <a:xfrm>
            <a:off x="4960884" y="1508109"/>
            <a:ext cx="1447800" cy="460323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円/楕円 16"/>
          <p:cNvSpPr/>
          <p:nvPr/>
        </p:nvSpPr>
        <p:spPr bwMode="auto">
          <a:xfrm>
            <a:off x="7621154" y="2515575"/>
            <a:ext cx="615176" cy="615176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円/楕円 17"/>
          <p:cNvSpPr/>
          <p:nvPr/>
        </p:nvSpPr>
        <p:spPr bwMode="auto">
          <a:xfrm>
            <a:off x="6858000" y="4087725"/>
            <a:ext cx="615176" cy="61517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円/楕円 18"/>
          <p:cNvSpPr/>
          <p:nvPr/>
        </p:nvSpPr>
        <p:spPr bwMode="auto">
          <a:xfrm>
            <a:off x="7696200" y="4087725"/>
            <a:ext cx="615176" cy="61517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円/楕円 19"/>
          <p:cNvSpPr/>
          <p:nvPr/>
        </p:nvSpPr>
        <p:spPr bwMode="auto">
          <a:xfrm>
            <a:off x="8531612" y="4104452"/>
            <a:ext cx="615176" cy="61517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円/楕円 20"/>
          <p:cNvSpPr/>
          <p:nvPr/>
        </p:nvSpPr>
        <p:spPr bwMode="auto">
          <a:xfrm rot="1871721">
            <a:off x="7387649" y="2991260"/>
            <a:ext cx="227446" cy="113644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円/楕円 21"/>
          <p:cNvSpPr/>
          <p:nvPr/>
        </p:nvSpPr>
        <p:spPr bwMode="auto">
          <a:xfrm rot="19443023">
            <a:off x="8297111" y="2973053"/>
            <a:ext cx="227446" cy="113644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円/楕円 22"/>
          <p:cNvSpPr/>
          <p:nvPr/>
        </p:nvSpPr>
        <p:spPr bwMode="auto">
          <a:xfrm>
            <a:off x="7815019" y="3081565"/>
            <a:ext cx="227446" cy="986474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513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ja-JP" sz="4000" dirty="0" smtClean="0"/>
              <a:t>CSI Feedback in 11ad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3716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GB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CSI can be reported in Channel Measurement Feedback element of BRP frame in 11ad</a:t>
            </a:r>
          </a:p>
          <a:p>
            <a:pPr marL="1085850" lvl="1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GB" altLang="ja-JP" sz="1800" dirty="0" smtClean="0">
                <a:solidFill>
                  <a:srgbClr val="000000"/>
                </a:solidFill>
                <a:ea typeface="MS Gothic" pitchFamily="49" charset="-128"/>
              </a:rPr>
              <a:t>Payload size of the frame is calculated as</a:t>
            </a:r>
          </a:p>
          <a:p>
            <a:pPr marL="1485900" lvl="2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600" dirty="0">
                <a:solidFill>
                  <a:srgbClr val="000000"/>
                </a:solidFill>
                <a:ea typeface="MS Gothic" pitchFamily="49" charset="-128"/>
              </a:rPr>
              <a:t>MAC Header(28) + FCS(4) + Body(14 + </a:t>
            </a: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x) </a:t>
            </a:r>
            <a:r>
              <a:rPr kumimoji="0" lang="en-US" altLang="ja-JP" sz="1600" dirty="0">
                <a:solidFill>
                  <a:srgbClr val="000000"/>
                </a:solidFill>
                <a:ea typeface="MS Gothic" pitchFamily="49" charset="-128"/>
              </a:rPr>
              <a:t>= 46 + </a:t>
            </a: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x </a:t>
            </a:r>
            <a:r>
              <a:rPr kumimoji="0" lang="en-US" altLang="ja-JP" sz="1600" dirty="0">
                <a:solidFill>
                  <a:srgbClr val="000000"/>
                </a:solidFill>
                <a:ea typeface="MS Gothic" pitchFamily="49" charset="-128"/>
              </a:rPr>
              <a:t>[octets</a:t>
            </a: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]</a:t>
            </a:r>
          </a:p>
          <a:p>
            <a:pPr marL="1485900" lvl="2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x: </a:t>
            </a:r>
            <a:r>
              <a:rPr kumimoji="0" lang="en-US" altLang="ja-JP" sz="1600" dirty="0">
                <a:solidFill>
                  <a:srgbClr val="000000"/>
                </a:solidFill>
                <a:ea typeface="MS Gothic" pitchFamily="49" charset="-128"/>
              </a:rPr>
              <a:t>Channel Measurement Feedback Element </a:t>
            </a: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size</a:t>
            </a:r>
            <a:endParaRPr kumimoji="0" lang="en-US" altLang="ja-JP" sz="1600" dirty="0">
              <a:solidFill>
                <a:srgbClr val="000000"/>
              </a:solidFill>
              <a:ea typeface="MS Gothic" pitchFamily="49" charset="-128"/>
            </a:endParaRP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endParaRPr kumimoji="0" lang="en-GB" altLang="ja-JP" sz="2000" b="1" dirty="0" smtClean="0">
              <a:solidFill>
                <a:srgbClr val="000000"/>
              </a:solidFill>
              <a:ea typeface="MS Gothic" pitchFamily="49" charset="-128"/>
            </a:endParaRPr>
          </a:p>
          <a:p>
            <a:pPr marL="1085850" lvl="1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endParaRPr kumimoji="0" lang="en-GB" altLang="ja-JP" sz="2000" b="1" dirty="0" smtClean="0">
              <a:solidFill>
                <a:srgbClr val="000000"/>
              </a:solidFill>
              <a:ea typeface="MS Gothic" pitchFamily="49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2615505" y="5556662"/>
            <a:ext cx="4324931" cy="655898"/>
            <a:chOff x="146298" y="2652032"/>
            <a:chExt cx="4324931" cy="655898"/>
          </a:xfrm>
        </p:grpSpPr>
        <p:sp>
          <p:nvSpPr>
            <p:cNvPr id="9" name="正方形/長方形 8"/>
            <p:cNvSpPr/>
            <p:nvPr/>
          </p:nvSpPr>
          <p:spPr bwMode="auto">
            <a:xfrm>
              <a:off x="666320" y="2924944"/>
              <a:ext cx="537535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Element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ID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 bwMode="auto">
            <a:xfrm>
              <a:off x="1205634" y="2924944"/>
              <a:ext cx="514808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Length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 bwMode="auto">
            <a:xfrm>
              <a:off x="1720442" y="2924944"/>
              <a:ext cx="475294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SNR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 bwMode="auto">
            <a:xfrm>
              <a:off x="2195736" y="2924944"/>
              <a:ext cx="936104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Channel</a:t>
              </a:r>
              <a:r>
                <a:rPr kumimoji="1" lang="ja-JP" alt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 </a:t>
              </a: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/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Measurement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 bwMode="auto">
            <a:xfrm>
              <a:off x="3131839" y="2924944"/>
              <a:ext cx="645985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Tap</a:t>
              </a:r>
              <a:r>
                <a:rPr lang="en-US" altLang="ja-JP" sz="1200" dirty="0">
                  <a:solidFill>
                    <a:schemeClr val="tx1"/>
                  </a:solidFill>
                  <a:latin typeface="+mn-lt"/>
                </a:rPr>
                <a:t/>
              </a:r>
              <a:br>
                <a:rPr lang="en-US" altLang="ja-JP" sz="1200" dirty="0">
                  <a:solidFill>
                    <a:schemeClr val="tx1"/>
                  </a:solidFill>
                  <a:latin typeface="+mn-lt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Delay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4" name="正方形/長方形 13"/>
            <p:cNvSpPr/>
            <p:nvPr/>
          </p:nvSpPr>
          <p:spPr bwMode="auto">
            <a:xfrm>
              <a:off x="3777825" y="2924944"/>
              <a:ext cx="693404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Sector</a:t>
              </a:r>
              <a:r>
                <a:rPr kumimoji="1" lang="ja-JP" alt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 </a:t>
              </a: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ID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Order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697225" y="2652032"/>
              <a:ext cx="4972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i="1" dirty="0" err="1" smtClean="0">
                  <a:solidFill>
                    <a:schemeClr val="tx1"/>
                  </a:solidFill>
                  <a:latin typeface="+mn-lt"/>
                </a:rPr>
                <a:t>N</a:t>
              </a:r>
              <a:r>
                <a:rPr lang="en-US" altLang="ja-JP" sz="1200" i="1" baseline="-25000" dirty="0" err="1" smtClean="0">
                  <a:solidFill>
                    <a:schemeClr val="tx1"/>
                  </a:solidFill>
                  <a:latin typeface="+mn-lt"/>
                </a:rPr>
                <a:t>meas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2254569" y="2652032"/>
              <a:ext cx="8483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>
                  <a:solidFill>
                    <a:schemeClr val="tx1"/>
                  </a:solidFill>
                  <a:latin typeface="+mn-lt"/>
                </a:rPr>
                <a:t>2</a:t>
              </a:r>
              <a:r>
                <a:rPr kumimoji="1" lang="en-US" altLang="ja-JP" sz="1200" i="1" dirty="0" smtClean="0">
                  <a:solidFill>
                    <a:schemeClr val="tx1"/>
                  </a:solidFill>
                  <a:latin typeface="+mn-lt"/>
                </a:rPr>
                <a:t>N</a:t>
              </a:r>
              <a:r>
                <a:rPr kumimoji="1" lang="en-US" altLang="ja-JP" sz="1200" i="1" baseline="-25000" dirty="0" smtClean="0">
                  <a:solidFill>
                    <a:schemeClr val="tx1"/>
                  </a:solidFill>
                  <a:latin typeface="+mn-lt"/>
                </a:rPr>
                <a:t>taps</a:t>
              </a:r>
              <a:r>
                <a:rPr lang="en-US" altLang="ja-JP" sz="1200" i="1" dirty="0" smtClean="0">
                  <a:solidFill>
                    <a:schemeClr val="tx1"/>
                  </a:solidFill>
                  <a:latin typeface="+mn-lt"/>
                </a:rPr>
                <a:t>N</a:t>
              </a:r>
              <a:r>
                <a:rPr lang="en-US" altLang="ja-JP" sz="1200" i="1" baseline="-25000" dirty="0" smtClean="0">
                  <a:solidFill>
                    <a:schemeClr val="tx1"/>
                  </a:solidFill>
                  <a:latin typeface="+mn-lt"/>
                </a:rPr>
                <a:t>meas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189760" y="2652032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i="1" dirty="0" err="1" smtClean="0">
                  <a:solidFill>
                    <a:schemeClr val="tx1"/>
                  </a:solidFill>
                  <a:latin typeface="+mn-lt"/>
                </a:rPr>
                <a:t>N</a:t>
              </a:r>
              <a:r>
                <a:rPr kumimoji="1" lang="en-US" altLang="ja-JP" sz="1200" i="1" baseline="-25000" dirty="0" err="1" smtClean="0">
                  <a:solidFill>
                    <a:schemeClr val="tx1"/>
                  </a:solidFill>
                  <a:latin typeface="+mn-lt"/>
                </a:rPr>
                <a:t>taps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3871933" y="2652032"/>
              <a:ext cx="4972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i="1" dirty="0" err="1" smtClean="0">
                  <a:solidFill>
                    <a:schemeClr val="tx1"/>
                  </a:solidFill>
                  <a:latin typeface="+mn-lt"/>
                </a:rPr>
                <a:t>N</a:t>
              </a:r>
              <a:r>
                <a:rPr kumimoji="1" lang="en-US" altLang="ja-JP" sz="1200" i="1" baseline="-25000" dirty="0" err="1" smtClean="0">
                  <a:solidFill>
                    <a:schemeClr val="tx1"/>
                  </a:solidFill>
                  <a:latin typeface="+mn-lt"/>
                </a:rPr>
                <a:t>meas</a:t>
              </a:r>
              <a:endParaRPr kumimoji="1" lang="en-US" altLang="ja-JP" sz="1200" i="1" baseline="-25000" dirty="0" smtClean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336834" y="265203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  <a:latin typeface="+mn-lt"/>
                </a:rPr>
                <a:t>1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806833" y="265203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  <a:latin typeface="+mn-lt"/>
                </a:rPr>
                <a:t>1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6298" y="2666332"/>
              <a:ext cx="5790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Octets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919549" y="4607902"/>
            <a:ext cx="6281532" cy="651812"/>
            <a:chOff x="-17569" y="5285601"/>
            <a:chExt cx="6281532" cy="651812"/>
          </a:xfrm>
        </p:grpSpPr>
        <p:sp>
          <p:nvSpPr>
            <p:cNvPr id="67" name="正方形/長方形 66"/>
            <p:cNvSpPr/>
            <p:nvPr/>
          </p:nvSpPr>
          <p:spPr bwMode="auto">
            <a:xfrm>
              <a:off x="478524" y="5554427"/>
              <a:ext cx="609600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Category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68" name="正方形/長方形 67"/>
            <p:cNvSpPr/>
            <p:nvPr/>
          </p:nvSpPr>
          <p:spPr bwMode="auto">
            <a:xfrm>
              <a:off x="1089764" y="5554427"/>
              <a:ext cx="827088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Unprotected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DMG Action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69" name="正方形/長方形 68"/>
            <p:cNvSpPr/>
            <p:nvPr/>
          </p:nvSpPr>
          <p:spPr bwMode="auto">
            <a:xfrm>
              <a:off x="1916112" y="5554427"/>
              <a:ext cx="827088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Dialog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Token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70" name="正方形/長方形 69"/>
            <p:cNvSpPr/>
            <p:nvPr/>
          </p:nvSpPr>
          <p:spPr bwMode="auto">
            <a:xfrm>
              <a:off x="2743200" y="5554427"/>
              <a:ext cx="827088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BRP Request</a:t>
              </a:r>
              <a:r>
                <a:rPr lang="en-US" altLang="ja-JP" sz="1200" dirty="0">
                  <a:solidFill>
                    <a:schemeClr val="tx1"/>
                  </a:solidFill>
                  <a:latin typeface="+mn-lt"/>
                </a:rPr>
                <a:t/>
              </a:r>
              <a:br>
                <a:rPr lang="en-US" altLang="ja-JP" sz="1200" dirty="0">
                  <a:solidFill>
                    <a:schemeClr val="tx1"/>
                  </a:solidFill>
                  <a:latin typeface="+mn-lt"/>
                </a:rPr>
              </a:br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field</a:t>
              </a:r>
              <a:endParaRPr kumimoji="1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71" name="正方形/長方形 70"/>
            <p:cNvSpPr/>
            <p:nvPr/>
          </p:nvSpPr>
          <p:spPr bwMode="auto">
            <a:xfrm>
              <a:off x="3571928" y="5554427"/>
              <a:ext cx="1269153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DMG Beam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Refinement element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72" name="正方形/長方形 71"/>
            <p:cNvSpPr/>
            <p:nvPr/>
          </p:nvSpPr>
          <p:spPr bwMode="auto">
            <a:xfrm>
              <a:off x="4841081" y="5554427"/>
              <a:ext cx="1422882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Channel Measurement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Feedback element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656801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>
                  <a:solidFill>
                    <a:schemeClr val="tx1"/>
                  </a:solidFill>
                  <a:latin typeface="+mn-lt"/>
                </a:rPr>
                <a:t>1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1372503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>
                  <a:solidFill>
                    <a:schemeClr val="tx1"/>
                  </a:solidFill>
                  <a:latin typeface="+mn-lt"/>
                </a:rPr>
                <a:t>1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2198851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>
                  <a:solidFill>
                    <a:schemeClr val="tx1"/>
                  </a:solidFill>
                  <a:latin typeface="+mn-lt"/>
                </a:rPr>
                <a:t>1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3025199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4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4073247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7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5421716" y="5285601"/>
              <a:ext cx="2616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solidFill>
                    <a:schemeClr val="tx1"/>
                  </a:solidFill>
                  <a:latin typeface="+mn-lt"/>
                </a:rPr>
                <a:t>x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-17569" y="5285601"/>
              <a:ext cx="5790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solidFill>
                    <a:schemeClr val="tx1"/>
                  </a:solidFill>
                  <a:latin typeface="+mn-lt"/>
                </a:rPr>
                <a:t>Octets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83" name="グループ化 82"/>
          <p:cNvGrpSpPr/>
          <p:nvPr/>
        </p:nvGrpSpPr>
        <p:grpSpPr>
          <a:xfrm>
            <a:off x="851537" y="3739207"/>
            <a:ext cx="6335870" cy="651812"/>
            <a:chOff x="-17569" y="5285601"/>
            <a:chExt cx="6335870" cy="651812"/>
          </a:xfrm>
        </p:grpSpPr>
        <p:sp>
          <p:nvSpPr>
            <p:cNvPr id="84" name="正方形/長方形 83"/>
            <p:cNvSpPr/>
            <p:nvPr/>
          </p:nvSpPr>
          <p:spPr bwMode="auto">
            <a:xfrm>
              <a:off x="478524" y="5554427"/>
              <a:ext cx="609600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Frame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Control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85" name="正方形/長方形 84"/>
            <p:cNvSpPr/>
            <p:nvPr/>
          </p:nvSpPr>
          <p:spPr bwMode="auto">
            <a:xfrm>
              <a:off x="1089764" y="5554427"/>
              <a:ext cx="656635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Duration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86" name="正方形/長方形 85"/>
            <p:cNvSpPr/>
            <p:nvPr/>
          </p:nvSpPr>
          <p:spPr bwMode="auto">
            <a:xfrm>
              <a:off x="1746545" y="5554427"/>
              <a:ext cx="653140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Address 1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656801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2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1287276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2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1943911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6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-17569" y="5285601"/>
              <a:ext cx="5790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solidFill>
                    <a:schemeClr val="tx1"/>
                  </a:solidFill>
                  <a:latin typeface="+mn-lt"/>
                </a:rPr>
                <a:t>Octets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7" name="正方形/長方形 96"/>
            <p:cNvSpPr/>
            <p:nvPr/>
          </p:nvSpPr>
          <p:spPr bwMode="auto">
            <a:xfrm>
              <a:off x="2399685" y="5554427"/>
              <a:ext cx="653140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Address 2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98" name="テキスト ボックス 97"/>
            <p:cNvSpPr txBox="1"/>
            <p:nvPr/>
          </p:nvSpPr>
          <p:spPr>
            <a:xfrm>
              <a:off x="2597051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6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9" name="正方形/長方形 98"/>
            <p:cNvSpPr/>
            <p:nvPr/>
          </p:nvSpPr>
          <p:spPr bwMode="auto">
            <a:xfrm>
              <a:off x="3051662" y="5554427"/>
              <a:ext cx="653140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Address 3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00" name="テキスト ボックス 99"/>
            <p:cNvSpPr txBox="1"/>
            <p:nvPr/>
          </p:nvSpPr>
          <p:spPr>
            <a:xfrm>
              <a:off x="3249028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6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1" name="正方形/長方形 100"/>
            <p:cNvSpPr/>
            <p:nvPr/>
          </p:nvSpPr>
          <p:spPr bwMode="auto">
            <a:xfrm>
              <a:off x="3704802" y="5554427"/>
              <a:ext cx="653140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Sequence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Control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02" name="テキスト ボックス 101"/>
            <p:cNvSpPr txBox="1"/>
            <p:nvPr/>
          </p:nvSpPr>
          <p:spPr>
            <a:xfrm>
              <a:off x="3902168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2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3" name="正方形/長方形 102"/>
            <p:cNvSpPr/>
            <p:nvPr/>
          </p:nvSpPr>
          <p:spPr bwMode="auto">
            <a:xfrm>
              <a:off x="4356779" y="5554427"/>
              <a:ext cx="653140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HT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Control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4554145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4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5" name="正方形/長方形 104"/>
            <p:cNvSpPr/>
            <p:nvPr/>
          </p:nvSpPr>
          <p:spPr bwMode="auto">
            <a:xfrm>
              <a:off x="5009919" y="5554427"/>
              <a:ext cx="653140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Frame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Body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5027749" y="5285601"/>
              <a:ext cx="6206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0-2328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7" name="正方形/長方形 106"/>
            <p:cNvSpPr/>
            <p:nvPr/>
          </p:nvSpPr>
          <p:spPr bwMode="auto">
            <a:xfrm>
              <a:off x="5665161" y="5554427"/>
              <a:ext cx="653140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FCS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5862527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4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109" name="テキスト ボックス 108"/>
          <p:cNvSpPr txBox="1"/>
          <p:nvPr/>
        </p:nvSpPr>
        <p:spPr>
          <a:xfrm>
            <a:off x="593262" y="3370444"/>
            <a:ext cx="10955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u="sng" dirty="0">
                <a:solidFill>
                  <a:schemeClr val="tx1"/>
                </a:solidFill>
              </a:rPr>
              <a:t>BRP </a:t>
            </a:r>
            <a:r>
              <a:rPr lang="en-US" altLang="ja-JP" sz="1600" u="sng" dirty="0" smtClean="0">
                <a:solidFill>
                  <a:schemeClr val="tx1"/>
                </a:solidFill>
              </a:rPr>
              <a:t>frame</a:t>
            </a:r>
            <a:endParaRPr lang="ja-JP" altLang="en-US" sz="1600" u="sng" dirty="0">
              <a:solidFill>
                <a:schemeClr val="tx1"/>
              </a:solidFill>
            </a:endParaRPr>
          </a:p>
        </p:txBody>
      </p:sp>
      <p:cxnSp>
        <p:nvCxnSpPr>
          <p:cNvPr id="5" name="直線コネクタ 4"/>
          <p:cNvCxnSpPr/>
          <p:nvPr/>
        </p:nvCxnSpPr>
        <p:spPr bwMode="auto">
          <a:xfrm flipH="1">
            <a:off x="1498555" y="4391019"/>
            <a:ext cx="4380470" cy="2168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直線コネクタ 113"/>
          <p:cNvCxnSpPr/>
          <p:nvPr/>
        </p:nvCxnSpPr>
        <p:spPr bwMode="auto">
          <a:xfrm>
            <a:off x="6550335" y="4395920"/>
            <a:ext cx="648184" cy="2822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直線コネクタ 116"/>
          <p:cNvCxnSpPr/>
          <p:nvPr/>
        </p:nvCxnSpPr>
        <p:spPr bwMode="auto">
          <a:xfrm flipH="1">
            <a:off x="3135527" y="5259714"/>
            <a:ext cx="2601959" cy="2858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直線コネクタ 118"/>
          <p:cNvCxnSpPr/>
          <p:nvPr/>
        </p:nvCxnSpPr>
        <p:spPr bwMode="auto">
          <a:xfrm flipH="1">
            <a:off x="6993243" y="5282368"/>
            <a:ext cx="205276" cy="4728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21" name="テキスト ボックス 120"/>
          <p:cNvSpPr txBox="1"/>
          <p:nvPr/>
        </p:nvSpPr>
        <p:spPr>
          <a:xfrm>
            <a:off x="7015871" y="5755226"/>
            <a:ext cx="2133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i="1" dirty="0" err="1" smtClean="0">
                <a:solidFill>
                  <a:schemeClr val="tx1"/>
                </a:solidFill>
              </a:rPr>
              <a:t>N</a:t>
            </a:r>
            <a:r>
              <a:rPr lang="en-US" altLang="ja-JP" sz="1200" i="1" baseline="-25000" dirty="0" err="1" smtClean="0">
                <a:solidFill>
                  <a:schemeClr val="tx1"/>
                </a:solidFill>
              </a:rPr>
              <a:t>meas</a:t>
            </a:r>
            <a:r>
              <a:rPr lang="en-US" altLang="ja-JP" sz="1200" dirty="0" smtClean="0">
                <a:solidFill>
                  <a:schemeClr val="tx1"/>
                </a:solidFill>
                <a:latin typeface="+mn-lt"/>
              </a:rPr>
              <a:t>: number of measurements</a:t>
            </a:r>
          </a:p>
          <a:p>
            <a:r>
              <a:rPr lang="en-US" altLang="ja-JP" sz="1200" i="1" dirty="0" err="1" smtClean="0">
                <a:solidFill>
                  <a:schemeClr val="tx1"/>
                </a:solidFill>
              </a:rPr>
              <a:t>N</a:t>
            </a:r>
            <a:r>
              <a:rPr lang="en-US" altLang="ja-JP" sz="1200" i="1" baseline="-25000" dirty="0" err="1" smtClean="0">
                <a:solidFill>
                  <a:schemeClr val="tx1"/>
                </a:solidFill>
              </a:rPr>
              <a:t>taps</a:t>
            </a:r>
            <a:r>
              <a:rPr lang="en-US" altLang="ja-JP" sz="1200" dirty="0" smtClean="0">
                <a:solidFill>
                  <a:schemeClr val="tx1"/>
                </a:solidFill>
              </a:rPr>
              <a:t>: </a:t>
            </a:r>
            <a:r>
              <a:rPr lang="en-US" altLang="ja-JP" sz="1200" dirty="0">
                <a:solidFill>
                  <a:schemeClr val="tx1"/>
                </a:solidFill>
              </a:rPr>
              <a:t>number of </a:t>
            </a:r>
            <a:r>
              <a:rPr lang="en-US" altLang="ja-JP" sz="1200" dirty="0" smtClean="0">
                <a:solidFill>
                  <a:schemeClr val="tx1"/>
                </a:solidFill>
              </a:rPr>
              <a:t>taps</a:t>
            </a:r>
            <a:endParaRPr kumimoji="1" lang="ja-JP" alt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4</a:t>
            </a:fld>
            <a:endParaRPr lang="en-GB" altLang="ja-JP"/>
          </a:p>
        </p:txBody>
      </p:sp>
      <p:sp>
        <p:nvSpPr>
          <p:cNvPr id="2" name="角丸四角形 1"/>
          <p:cNvSpPr/>
          <p:nvPr/>
        </p:nvSpPr>
        <p:spPr bwMode="auto">
          <a:xfrm>
            <a:off x="4118134" y="5545551"/>
            <a:ext cx="2875109" cy="779049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901200" y="5357704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smtClean="0">
                <a:solidFill>
                  <a:srgbClr val="FF0000"/>
                </a:solidFill>
              </a:rPr>
              <a:t>CSI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72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ja-JP" sz="4000" dirty="0" smtClean="0"/>
              <a:t>CSI Feedback Overhead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562100"/>
            <a:ext cx="7772400" cy="468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GB" altLang="ja-JP" sz="1800" b="1" dirty="0" smtClean="0">
                <a:solidFill>
                  <a:srgbClr val="000000"/>
                </a:solidFill>
                <a:ea typeface="MS Gothic" pitchFamily="49" charset="-128"/>
              </a:rPr>
              <a:t>CSI feedback </a:t>
            </a:r>
            <a:r>
              <a:rPr kumimoji="0" lang="en-GB" altLang="ja-JP" sz="1800" b="1" dirty="0">
                <a:solidFill>
                  <a:srgbClr val="000000"/>
                </a:solidFill>
                <a:ea typeface="MS Gothic" pitchFamily="49" charset="-128"/>
              </a:rPr>
              <a:t>consumes about 3us ~ </a:t>
            </a:r>
            <a:r>
              <a:rPr kumimoji="0" lang="en-GB" altLang="ja-JP" sz="1800" b="1" dirty="0" smtClean="0">
                <a:solidFill>
                  <a:srgbClr val="000000"/>
                </a:solidFill>
                <a:ea typeface="MS Gothic" pitchFamily="49" charset="-128"/>
              </a:rPr>
              <a:t>4us </a:t>
            </a:r>
            <a:r>
              <a:rPr kumimoji="0" lang="en-GB" altLang="ja-JP" sz="1800" b="1" dirty="0">
                <a:solidFill>
                  <a:srgbClr val="000000"/>
                </a:solidFill>
                <a:ea typeface="MS Gothic" pitchFamily="49" charset="-128"/>
              </a:rPr>
              <a:t>per </a:t>
            </a:r>
            <a:r>
              <a:rPr kumimoji="0" lang="en-GB" altLang="ja-JP" sz="1800" b="1" dirty="0" smtClean="0">
                <a:solidFill>
                  <a:srgbClr val="000000"/>
                </a:solidFill>
                <a:ea typeface="MS Gothic" pitchFamily="49" charset="-128"/>
              </a:rPr>
              <a:t>STA</a:t>
            </a:r>
            <a:r>
              <a:rPr kumimoji="0" lang="en-US" altLang="ja-JP" sz="1800" b="1" dirty="0">
                <a:solidFill>
                  <a:srgbClr val="000000"/>
                </a:solidFill>
                <a:ea typeface="MS Gothic" pitchFamily="49" charset="-128"/>
              </a:rPr>
              <a:t> </a:t>
            </a:r>
            <a:r>
              <a:rPr kumimoji="0" lang="en-US" altLang="ja-JP" sz="1800" b="1" dirty="0" smtClean="0">
                <a:solidFill>
                  <a:srgbClr val="000000"/>
                </a:solidFill>
                <a:ea typeface="MS Gothic" pitchFamily="49" charset="-128"/>
              </a:rPr>
              <a:t>when </a:t>
            </a:r>
            <a:r>
              <a:rPr kumimoji="0" lang="en-US" altLang="ja-JP" sz="1800" b="1" dirty="0">
                <a:solidFill>
                  <a:srgbClr val="000000"/>
                </a:solidFill>
                <a:ea typeface="MS Gothic" pitchFamily="49" charset="-128"/>
              </a:rPr>
              <a:t>each STA reports SNR &amp; Channel </a:t>
            </a:r>
            <a:r>
              <a:rPr kumimoji="0" lang="en-US" altLang="ja-JP" sz="1800" b="1" dirty="0" smtClean="0">
                <a:solidFill>
                  <a:srgbClr val="000000"/>
                </a:solidFill>
                <a:ea typeface="MS Gothic" pitchFamily="49" charset="-128"/>
              </a:rPr>
              <a:t>measurement </a:t>
            </a:r>
            <a:r>
              <a:rPr kumimoji="0" lang="en-US" altLang="ja-JP" sz="1800" b="1" dirty="0">
                <a:solidFill>
                  <a:srgbClr val="000000"/>
                </a:solidFill>
                <a:ea typeface="MS Gothic" pitchFamily="49" charset="-128"/>
              </a:rPr>
              <a:t>with MCS4 in 11ad</a:t>
            </a:r>
            <a:endParaRPr kumimoji="0" lang="en-GB" altLang="ja-JP" sz="1800" b="1" dirty="0">
              <a:solidFill>
                <a:srgbClr val="000000"/>
              </a:solidFill>
              <a:ea typeface="MS Gothic" pitchFamily="49" charset="-128"/>
            </a:endParaRPr>
          </a:p>
          <a:p>
            <a:pPr marL="1085850" lvl="1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STF + CEF + Header : 2.5us</a:t>
            </a:r>
          </a:p>
          <a:p>
            <a:pPr marL="1085850" lvl="1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Payload length: 0.4 ~ 1.7us</a:t>
            </a:r>
          </a:p>
          <a:p>
            <a:pPr marL="1485900" lvl="2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Payload size: </a:t>
            </a:r>
            <a:r>
              <a:rPr kumimoji="0" lang="en-US" altLang="ja-JP" sz="1600" dirty="0">
                <a:solidFill>
                  <a:srgbClr val="000000"/>
                </a:solidFill>
                <a:ea typeface="MS Gothic" pitchFamily="49" charset="-128"/>
              </a:rPr>
              <a:t>46 + x </a:t>
            </a: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octets</a:t>
            </a:r>
          </a:p>
          <a:p>
            <a:pPr marL="1485900" lvl="2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Channel </a:t>
            </a:r>
            <a:r>
              <a:rPr kumimoji="0" lang="en-US" altLang="ja-JP" sz="1600" dirty="0">
                <a:solidFill>
                  <a:srgbClr val="000000"/>
                </a:solidFill>
                <a:ea typeface="MS Gothic" pitchFamily="49" charset="-128"/>
              </a:rPr>
              <a:t>Measurement Feedback element </a:t>
            </a: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size(x): </a:t>
            </a:r>
            <a:r>
              <a:rPr kumimoji="0" lang="en-US" altLang="ja-JP" sz="1600" dirty="0">
                <a:solidFill>
                  <a:srgbClr val="000000"/>
                </a:solidFill>
                <a:ea typeface="MS Gothic" pitchFamily="49" charset="-128"/>
              </a:rPr>
              <a:t/>
            </a:r>
            <a:br>
              <a:rPr kumimoji="0" lang="en-US" altLang="ja-JP" sz="1600" dirty="0">
                <a:solidFill>
                  <a:srgbClr val="000000"/>
                </a:solidFill>
                <a:ea typeface="MS Gothic" pitchFamily="49" charset="-128"/>
              </a:rPr>
            </a:br>
            <a:r>
              <a:rPr kumimoji="0" lang="en-US" altLang="ja-JP" sz="1400" dirty="0">
                <a:solidFill>
                  <a:srgbClr val="000000"/>
                </a:solidFill>
                <a:ea typeface="MS Gothic" pitchFamily="49" charset="-128"/>
              </a:rPr>
              <a:t>2 + </a:t>
            </a:r>
            <a:r>
              <a:rPr kumimoji="0" lang="en-US" altLang="ja-JP" sz="1400" i="1" dirty="0" err="1">
                <a:solidFill>
                  <a:srgbClr val="000000"/>
                </a:solidFill>
                <a:ea typeface="MS Gothic" pitchFamily="49" charset="-128"/>
              </a:rPr>
              <a:t>N</a:t>
            </a:r>
            <a:r>
              <a:rPr kumimoji="0" lang="en-US" altLang="ja-JP" sz="1400" i="1" baseline="-25000" dirty="0" err="1">
                <a:solidFill>
                  <a:srgbClr val="000000"/>
                </a:solidFill>
                <a:ea typeface="MS Gothic" pitchFamily="49" charset="-128"/>
              </a:rPr>
              <a:t>meas</a:t>
            </a:r>
            <a:r>
              <a:rPr kumimoji="0" lang="en-US" altLang="ja-JP" sz="1400" dirty="0">
                <a:solidFill>
                  <a:srgbClr val="000000"/>
                </a:solidFill>
                <a:ea typeface="MS Gothic" pitchFamily="49" charset="-128"/>
              </a:rPr>
              <a:t> + 2</a:t>
            </a:r>
            <a:r>
              <a:rPr kumimoji="0" lang="en-US" altLang="ja-JP" sz="1400" i="1" dirty="0">
                <a:solidFill>
                  <a:srgbClr val="000000"/>
                </a:solidFill>
                <a:ea typeface="MS Gothic" pitchFamily="49" charset="-128"/>
              </a:rPr>
              <a:t>N</a:t>
            </a:r>
            <a:r>
              <a:rPr kumimoji="0" lang="en-US" altLang="ja-JP" sz="1400" i="1" baseline="-25000" dirty="0">
                <a:solidFill>
                  <a:srgbClr val="000000"/>
                </a:solidFill>
                <a:ea typeface="MS Gothic" pitchFamily="49" charset="-128"/>
              </a:rPr>
              <a:t>meas</a:t>
            </a:r>
            <a:r>
              <a:rPr kumimoji="0" lang="en-US" altLang="ja-JP" sz="1400" dirty="0">
                <a:solidFill>
                  <a:srgbClr val="000000"/>
                </a:solidFill>
                <a:ea typeface="MS Gothic" pitchFamily="49" charset="-128"/>
              </a:rPr>
              <a:t> octets (</a:t>
            </a:r>
            <a:r>
              <a:rPr kumimoji="0" lang="en-US" altLang="ja-JP" sz="1400" i="1" dirty="0" err="1">
                <a:solidFill>
                  <a:srgbClr val="000000"/>
                </a:solidFill>
                <a:ea typeface="MS Gothic" pitchFamily="49" charset="-128"/>
              </a:rPr>
              <a:t>N</a:t>
            </a:r>
            <a:r>
              <a:rPr kumimoji="0" lang="en-US" altLang="ja-JP" sz="1400" i="1" baseline="-25000" dirty="0" err="1">
                <a:solidFill>
                  <a:srgbClr val="000000"/>
                </a:solidFill>
                <a:ea typeface="MS Gothic" pitchFamily="49" charset="-128"/>
              </a:rPr>
              <a:t>meas</a:t>
            </a:r>
            <a:r>
              <a:rPr kumimoji="0" lang="en-US" altLang="ja-JP" sz="1400" dirty="0">
                <a:solidFill>
                  <a:srgbClr val="000000"/>
                </a:solidFill>
                <a:ea typeface="MS Gothic" pitchFamily="49" charset="-128"/>
              </a:rPr>
              <a:t>: up to 64</a:t>
            </a:r>
            <a:r>
              <a:rPr kumimoji="0" lang="en-US" altLang="ja-JP" sz="1400" dirty="0" smtClean="0">
                <a:solidFill>
                  <a:srgbClr val="000000"/>
                </a:solidFill>
                <a:ea typeface="MS Gothic" pitchFamily="49" charset="-128"/>
              </a:rPr>
              <a:t>) (when </a:t>
            </a:r>
            <a:r>
              <a:rPr lang="en-US" altLang="ja-JP" sz="1400" i="1" dirty="0" err="1">
                <a:solidFill>
                  <a:schemeClr val="tx1"/>
                </a:solidFill>
              </a:rPr>
              <a:t>N</a:t>
            </a:r>
            <a:r>
              <a:rPr lang="en-US" altLang="ja-JP" sz="1400" i="1" baseline="-25000" dirty="0" err="1">
                <a:solidFill>
                  <a:schemeClr val="tx1"/>
                </a:solidFill>
              </a:rPr>
              <a:t>taps</a:t>
            </a:r>
            <a:r>
              <a:rPr kumimoji="0" lang="en-US" altLang="ja-JP" sz="1400" dirty="0">
                <a:solidFill>
                  <a:srgbClr val="000000"/>
                </a:solidFill>
                <a:ea typeface="MS Gothic" pitchFamily="49" charset="-128"/>
              </a:rPr>
              <a:t> = </a:t>
            </a:r>
            <a:r>
              <a:rPr kumimoji="0" lang="en-US" altLang="ja-JP" sz="1400" dirty="0" smtClean="0">
                <a:solidFill>
                  <a:srgbClr val="000000"/>
                </a:solidFill>
                <a:ea typeface="MS Gothic" pitchFamily="49" charset="-128"/>
              </a:rPr>
              <a:t>1)</a:t>
            </a:r>
            <a:endParaRPr kumimoji="0" lang="en-US" altLang="ja-JP" sz="1400" dirty="0">
              <a:solidFill>
                <a:srgbClr val="000000"/>
              </a:solidFill>
              <a:ea typeface="MS Gothic" pitchFamily="49" charset="-128"/>
            </a:endParaRPr>
          </a:p>
          <a:p>
            <a:pPr marL="1485900" lvl="2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600" dirty="0">
                <a:solidFill>
                  <a:srgbClr val="000000"/>
                </a:solidFill>
                <a:ea typeface="MS Gothic" pitchFamily="49" charset="-128"/>
              </a:rPr>
              <a:t>MCS4 (Single Carrier): data rate is </a:t>
            </a: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1152Mbps</a:t>
            </a:r>
            <a:endParaRPr kumimoji="0" lang="en-US" altLang="ja-JP" sz="1400" dirty="0" smtClean="0">
              <a:solidFill>
                <a:srgbClr val="000000"/>
              </a:solidFill>
              <a:ea typeface="MS Gothic" pitchFamily="49" charset="-128"/>
            </a:endParaRP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GB" altLang="ja-JP" sz="1800" b="1" dirty="0" smtClean="0">
                <a:solidFill>
                  <a:srgbClr val="000000"/>
                </a:solidFill>
                <a:ea typeface="MS Gothic" pitchFamily="49" charset="-128"/>
              </a:rPr>
              <a:t>Total duration of CSI feedback from all STAs in MU-MIMO operation is estimated as several </a:t>
            </a:r>
            <a:r>
              <a:rPr kumimoji="0" lang="en-GB" altLang="ja-JP" sz="1800" b="1" dirty="0" smtClean="0">
                <a:solidFill>
                  <a:srgbClr val="000000"/>
                </a:solidFill>
                <a:ea typeface="MS Gothic" pitchFamily="49" charset="-128"/>
              </a:rPr>
              <a:t>us </a:t>
            </a:r>
            <a:r>
              <a:rPr kumimoji="0" lang="en-GB" altLang="ja-JP" sz="1800" b="1" dirty="0" smtClean="0">
                <a:solidFill>
                  <a:srgbClr val="000000"/>
                </a:solidFill>
                <a:ea typeface="MS Gothic" pitchFamily="49" charset="-128"/>
              </a:rPr>
              <a:t>or more.</a:t>
            </a: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GB" altLang="ja-JP" sz="1800" b="1" dirty="0" smtClean="0">
                <a:solidFill>
                  <a:srgbClr val="000000"/>
                </a:solidFill>
                <a:ea typeface="MS Gothic" pitchFamily="49" charset="-128"/>
              </a:rPr>
              <a:t>Thus, DL MU-MIMO operation that cause little interference between STAs w/o CSI feedback is preferred.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5987367" y="2997343"/>
            <a:ext cx="2985542" cy="655898"/>
            <a:chOff x="146298" y="2652032"/>
            <a:chExt cx="2985542" cy="655898"/>
          </a:xfrm>
        </p:grpSpPr>
        <p:sp>
          <p:nvSpPr>
            <p:cNvPr id="8" name="正方形/長方形 7"/>
            <p:cNvSpPr/>
            <p:nvPr/>
          </p:nvSpPr>
          <p:spPr bwMode="auto">
            <a:xfrm>
              <a:off x="666320" y="2924944"/>
              <a:ext cx="537535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Element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ID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9" name="正方形/長方形 8"/>
            <p:cNvSpPr/>
            <p:nvPr/>
          </p:nvSpPr>
          <p:spPr bwMode="auto">
            <a:xfrm>
              <a:off x="1205634" y="2924944"/>
              <a:ext cx="514808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Length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 bwMode="auto">
            <a:xfrm>
              <a:off x="1720442" y="2924944"/>
              <a:ext cx="475294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SNR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 bwMode="auto">
            <a:xfrm>
              <a:off x="2195736" y="2924944"/>
              <a:ext cx="936104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Channel</a:t>
              </a:r>
              <a:r>
                <a:rPr kumimoji="1" lang="ja-JP" alt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 </a:t>
              </a: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/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Measurement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1697225" y="2652032"/>
              <a:ext cx="4972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i="1" dirty="0" err="1" smtClean="0">
                  <a:solidFill>
                    <a:schemeClr val="tx1"/>
                  </a:solidFill>
                  <a:latin typeface="+mn-lt"/>
                </a:rPr>
                <a:t>N</a:t>
              </a:r>
              <a:r>
                <a:rPr lang="en-US" altLang="ja-JP" sz="1200" i="1" baseline="-25000" dirty="0" err="1" smtClean="0">
                  <a:solidFill>
                    <a:schemeClr val="tx1"/>
                  </a:solidFill>
                  <a:latin typeface="+mn-lt"/>
                </a:rPr>
                <a:t>meas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404418" y="2652032"/>
              <a:ext cx="5741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2</a:t>
              </a:r>
              <a:r>
                <a:rPr lang="en-US" altLang="ja-JP" sz="1200" i="1" dirty="0" smtClean="0">
                  <a:solidFill>
                    <a:schemeClr val="tx1"/>
                  </a:solidFill>
                  <a:latin typeface="+mn-lt"/>
                </a:rPr>
                <a:t>N</a:t>
              </a:r>
              <a:r>
                <a:rPr lang="en-US" altLang="ja-JP" sz="1200" i="1" baseline="-25000" dirty="0" smtClean="0">
                  <a:solidFill>
                    <a:schemeClr val="tx1"/>
                  </a:solidFill>
                  <a:latin typeface="+mn-lt"/>
                </a:rPr>
                <a:t>meas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336834" y="265203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  <a:latin typeface="+mn-lt"/>
                </a:rPr>
                <a:t>1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806833" y="265203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  <a:latin typeface="+mn-lt"/>
                </a:rPr>
                <a:t>1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146298" y="2666332"/>
              <a:ext cx="5790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Octets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21" name="テキスト ボックス 20"/>
          <p:cNvSpPr txBox="1"/>
          <p:nvPr/>
        </p:nvSpPr>
        <p:spPr>
          <a:xfrm>
            <a:off x="5987367" y="2514600"/>
            <a:ext cx="31566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u="sng" dirty="0" smtClean="0">
                <a:solidFill>
                  <a:schemeClr val="tx1"/>
                </a:solidFill>
              </a:rPr>
              <a:t>Channel Measurement Feedback element</a:t>
            </a:r>
            <a:endParaRPr lang="ja-JP" altLang="en-US" sz="1400" u="sng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5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46417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ja-JP" sz="4000" dirty="0" smtClean="0"/>
              <a:t>DL MU-MIMO w/o CSI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562100"/>
            <a:ext cx="7772400" cy="468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When AP forms </a:t>
            </a:r>
            <a:r>
              <a:rPr kumimoji="0" lang="en-US" altLang="ja-JP" sz="2000" b="1" dirty="0">
                <a:solidFill>
                  <a:srgbClr val="000000"/>
                </a:solidFill>
                <a:ea typeface="MS Gothic" pitchFamily="49" charset="-128"/>
              </a:rPr>
              <a:t>broad </a:t>
            </a: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beams for DL MU-MIMO operation, </a:t>
            </a:r>
          </a:p>
          <a:p>
            <a:pPr marL="1085850" lvl="1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large interference occurs between beams</a:t>
            </a:r>
          </a:p>
          <a:p>
            <a:pPr marL="1085850" lvl="1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CSI is important to mitigate interference</a:t>
            </a: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But when AP </a:t>
            </a:r>
            <a:r>
              <a:rPr kumimoji="0" lang="en-US" altLang="ja-JP" sz="2000" b="1" dirty="0">
                <a:solidFill>
                  <a:srgbClr val="000000"/>
                </a:solidFill>
                <a:ea typeface="MS Gothic" pitchFamily="49" charset="-128"/>
              </a:rPr>
              <a:t>forms </a:t>
            </a: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sharp beams</a:t>
            </a:r>
            <a:r>
              <a:rPr kumimoji="0" lang="en-US" altLang="ja-JP" sz="2000" b="1" dirty="0">
                <a:solidFill>
                  <a:srgbClr val="000000"/>
                </a:solidFill>
                <a:ea typeface="MS Gothic" pitchFamily="49" charset="-128"/>
              </a:rPr>
              <a:t> for DL MU-MIMO operation,</a:t>
            </a:r>
          </a:p>
          <a:p>
            <a:pPr marL="1085850" lvl="1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large interference does not occur </a:t>
            </a:r>
            <a:r>
              <a:rPr kumimoji="0" lang="en-US" altLang="ja-JP" sz="1800" dirty="0">
                <a:solidFill>
                  <a:srgbClr val="000000"/>
                </a:solidFill>
                <a:ea typeface="MS Gothic" pitchFamily="49" charset="-128"/>
              </a:rPr>
              <a:t>between beams</a:t>
            </a:r>
          </a:p>
          <a:p>
            <a:pPr marL="1085850" lvl="1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CSI feedback (Step4) is not needed</a:t>
            </a: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endParaRPr kumimoji="0" lang="en-US" altLang="ja-JP" sz="1800" dirty="0">
              <a:solidFill>
                <a:srgbClr val="000000"/>
              </a:solidFill>
              <a:ea typeface="MS Gothic" pitchFamily="49" charset="-128"/>
            </a:endParaRPr>
          </a:p>
        </p:txBody>
      </p:sp>
      <p:grpSp>
        <p:nvGrpSpPr>
          <p:cNvPr id="49" name="グループ化 48"/>
          <p:cNvGrpSpPr/>
          <p:nvPr/>
        </p:nvGrpSpPr>
        <p:grpSpPr>
          <a:xfrm>
            <a:off x="3080099" y="4876800"/>
            <a:ext cx="946453" cy="381001"/>
            <a:chOff x="2330147" y="4914899"/>
            <a:chExt cx="946453" cy="381001"/>
          </a:xfrm>
        </p:grpSpPr>
        <p:grpSp>
          <p:nvGrpSpPr>
            <p:cNvPr id="40" name="グループ化 39"/>
            <p:cNvGrpSpPr/>
            <p:nvPr/>
          </p:nvGrpSpPr>
          <p:grpSpPr>
            <a:xfrm rot="10800000">
              <a:off x="2330147" y="4991100"/>
              <a:ext cx="396764" cy="228600"/>
              <a:chOff x="1705305" y="4953000"/>
              <a:chExt cx="396764" cy="228600"/>
            </a:xfrm>
          </p:grpSpPr>
          <p:sp>
            <p:nvSpPr>
              <p:cNvPr id="41" name="二等辺三角形 40"/>
              <p:cNvSpPr/>
              <p:nvPr/>
            </p:nvSpPr>
            <p:spPr bwMode="auto">
              <a:xfrm rot="16200000">
                <a:off x="1889235" y="4968765"/>
                <a:ext cx="228600" cy="197069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42" name="直線コネクタ 41"/>
              <p:cNvCxnSpPr>
                <a:endCxn id="41" idx="0"/>
              </p:cNvCxnSpPr>
              <p:nvPr/>
            </p:nvCxnSpPr>
            <p:spPr bwMode="auto">
              <a:xfrm>
                <a:off x="1705305" y="5067300"/>
                <a:ext cx="19969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9" name="正方形/長方形 38"/>
            <p:cNvSpPr/>
            <p:nvPr/>
          </p:nvSpPr>
          <p:spPr bwMode="auto">
            <a:xfrm>
              <a:off x="2590800" y="4914899"/>
              <a:ext cx="685800" cy="38100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</a:t>
              </a:r>
              <a:endPara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1031716" y="4876800"/>
            <a:ext cx="882869" cy="1143000"/>
            <a:chOff x="990600" y="4876800"/>
            <a:chExt cx="882869" cy="1143000"/>
          </a:xfrm>
        </p:grpSpPr>
        <p:grpSp>
          <p:nvGrpSpPr>
            <p:cNvPr id="33" name="グループ化 32"/>
            <p:cNvGrpSpPr/>
            <p:nvPr/>
          </p:nvGrpSpPr>
          <p:grpSpPr>
            <a:xfrm>
              <a:off x="1476705" y="4953000"/>
              <a:ext cx="396764" cy="228600"/>
              <a:chOff x="1705305" y="4953000"/>
              <a:chExt cx="396764" cy="228600"/>
            </a:xfrm>
          </p:grpSpPr>
          <p:sp>
            <p:nvSpPr>
              <p:cNvPr id="4" name="二等辺三角形 3"/>
              <p:cNvSpPr/>
              <p:nvPr/>
            </p:nvSpPr>
            <p:spPr bwMode="auto">
              <a:xfrm rot="16200000">
                <a:off x="1889235" y="4968765"/>
                <a:ext cx="228600" cy="197069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28" name="直線コネクタ 27"/>
              <p:cNvCxnSpPr>
                <a:endCxn id="4" idx="0"/>
              </p:cNvCxnSpPr>
              <p:nvPr/>
            </p:nvCxnSpPr>
            <p:spPr bwMode="auto">
              <a:xfrm>
                <a:off x="1705305" y="5067300"/>
                <a:ext cx="19969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6" name="グループ化 35"/>
            <p:cNvGrpSpPr/>
            <p:nvPr/>
          </p:nvGrpSpPr>
          <p:grpSpPr>
            <a:xfrm>
              <a:off x="1476705" y="5775167"/>
              <a:ext cx="396764" cy="228600"/>
              <a:chOff x="1705305" y="4953000"/>
              <a:chExt cx="396764" cy="228600"/>
            </a:xfrm>
          </p:grpSpPr>
          <p:sp>
            <p:nvSpPr>
              <p:cNvPr id="37" name="二等辺三角形 36"/>
              <p:cNvSpPr/>
              <p:nvPr/>
            </p:nvSpPr>
            <p:spPr bwMode="auto">
              <a:xfrm rot="16200000">
                <a:off x="1889235" y="4968765"/>
                <a:ext cx="228600" cy="197069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38" name="直線コネクタ 37"/>
              <p:cNvCxnSpPr>
                <a:endCxn id="37" idx="0"/>
              </p:cNvCxnSpPr>
              <p:nvPr/>
            </p:nvCxnSpPr>
            <p:spPr bwMode="auto">
              <a:xfrm>
                <a:off x="1705305" y="5067300"/>
                <a:ext cx="19969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" name="正方形/長方形 2"/>
            <p:cNvSpPr/>
            <p:nvPr/>
          </p:nvSpPr>
          <p:spPr bwMode="auto">
            <a:xfrm>
              <a:off x="990600" y="4876800"/>
              <a:ext cx="533400" cy="1143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0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AP</a:t>
              </a:r>
              <a:endPara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0" name="直線コネクタ 49"/>
            <p:cNvCxnSpPr/>
            <p:nvPr/>
          </p:nvCxnSpPr>
          <p:spPr bwMode="auto">
            <a:xfrm>
              <a:off x="1643294" y="5362178"/>
              <a:ext cx="0" cy="172243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3" name="グループ化 52"/>
          <p:cNvGrpSpPr/>
          <p:nvPr/>
        </p:nvGrpSpPr>
        <p:grpSpPr>
          <a:xfrm>
            <a:off x="3080099" y="5698965"/>
            <a:ext cx="946453" cy="381001"/>
            <a:chOff x="2330147" y="4914899"/>
            <a:chExt cx="946453" cy="381001"/>
          </a:xfrm>
        </p:grpSpPr>
        <p:grpSp>
          <p:nvGrpSpPr>
            <p:cNvPr id="54" name="グループ化 53"/>
            <p:cNvGrpSpPr/>
            <p:nvPr/>
          </p:nvGrpSpPr>
          <p:grpSpPr>
            <a:xfrm rot="10800000">
              <a:off x="2330147" y="4991100"/>
              <a:ext cx="396764" cy="228600"/>
              <a:chOff x="1705305" y="4953000"/>
              <a:chExt cx="396764" cy="228600"/>
            </a:xfrm>
          </p:grpSpPr>
          <p:sp>
            <p:nvSpPr>
              <p:cNvPr id="56" name="二等辺三角形 55"/>
              <p:cNvSpPr/>
              <p:nvPr/>
            </p:nvSpPr>
            <p:spPr bwMode="auto">
              <a:xfrm rot="16200000">
                <a:off x="1889235" y="4968765"/>
                <a:ext cx="228600" cy="197069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57" name="直線コネクタ 56"/>
              <p:cNvCxnSpPr>
                <a:endCxn id="56" idx="0"/>
              </p:cNvCxnSpPr>
              <p:nvPr/>
            </p:nvCxnSpPr>
            <p:spPr bwMode="auto">
              <a:xfrm>
                <a:off x="1705305" y="5067300"/>
                <a:ext cx="19969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55" name="正方形/長方形 54"/>
            <p:cNvSpPr/>
            <p:nvPr/>
          </p:nvSpPr>
          <p:spPr bwMode="auto">
            <a:xfrm>
              <a:off x="2590800" y="4914899"/>
              <a:ext cx="685800" cy="38100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</a:t>
              </a:r>
              <a:endPara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0" name="円/楕円 69"/>
          <p:cNvSpPr/>
          <p:nvPr/>
        </p:nvSpPr>
        <p:spPr>
          <a:xfrm rot="5400000">
            <a:off x="2017160" y="4674886"/>
            <a:ext cx="608710" cy="783939"/>
          </a:xfrm>
          <a:prstGeom prst="ellipse">
            <a:avLst/>
          </a:prstGeom>
          <a:solidFill>
            <a:srgbClr val="FF0000">
              <a:alpha val="5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円/楕円 70"/>
          <p:cNvSpPr/>
          <p:nvPr/>
        </p:nvSpPr>
        <p:spPr>
          <a:xfrm rot="5400000">
            <a:off x="2024120" y="5497495"/>
            <a:ext cx="594790" cy="783940"/>
          </a:xfrm>
          <a:prstGeom prst="ellipse">
            <a:avLst/>
          </a:prstGeom>
          <a:solidFill>
            <a:srgbClr val="00B050">
              <a:alpha val="50196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8" name="直線矢印コネクタ 57"/>
          <p:cNvCxnSpPr>
            <a:stCxn id="4" idx="3"/>
            <a:endCxn id="41" idx="3"/>
          </p:cNvCxnSpPr>
          <p:nvPr/>
        </p:nvCxnSpPr>
        <p:spPr bwMode="auto">
          <a:xfrm>
            <a:off x="1914586" y="5067300"/>
            <a:ext cx="1165513" cy="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直線矢印コネクタ 60"/>
          <p:cNvCxnSpPr>
            <a:stCxn id="4" idx="3"/>
            <a:endCxn id="56" idx="3"/>
          </p:cNvCxnSpPr>
          <p:nvPr/>
        </p:nvCxnSpPr>
        <p:spPr bwMode="auto">
          <a:xfrm>
            <a:off x="1914586" y="5067300"/>
            <a:ext cx="1165513" cy="8221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直線矢印コネクタ 63"/>
          <p:cNvCxnSpPr>
            <a:stCxn id="37" idx="3"/>
            <a:endCxn id="41" idx="3"/>
          </p:cNvCxnSpPr>
          <p:nvPr/>
        </p:nvCxnSpPr>
        <p:spPr bwMode="auto">
          <a:xfrm flipV="1">
            <a:off x="1914586" y="5067302"/>
            <a:ext cx="1165513" cy="8221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直線矢印コネクタ 66"/>
          <p:cNvCxnSpPr>
            <a:stCxn id="37" idx="3"/>
            <a:endCxn id="56" idx="3"/>
          </p:cNvCxnSpPr>
          <p:nvPr/>
        </p:nvCxnSpPr>
        <p:spPr bwMode="auto">
          <a:xfrm>
            <a:off x="1914586" y="5889467"/>
            <a:ext cx="11655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02" name="グループ化 101"/>
          <p:cNvGrpSpPr/>
          <p:nvPr/>
        </p:nvGrpSpPr>
        <p:grpSpPr>
          <a:xfrm>
            <a:off x="7160267" y="4952999"/>
            <a:ext cx="946453" cy="381001"/>
            <a:chOff x="2330147" y="4914899"/>
            <a:chExt cx="946453" cy="381001"/>
          </a:xfrm>
        </p:grpSpPr>
        <p:grpSp>
          <p:nvGrpSpPr>
            <p:cNvPr id="103" name="グループ化 102"/>
            <p:cNvGrpSpPr/>
            <p:nvPr/>
          </p:nvGrpSpPr>
          <p:grpSpPr>
            <a:xfrm rot="10800000">
              <a:off x="2330147" y="4991100"/>
              <a:ext cx="396764" cy="228600"/>
              <a:chOff x="1705305" y="4953000"/>
              <a:chExt cx="396764" cy="228600"/>
            </a:xfrm>
          </p:grpSpPr>
          <p:sp>
            <p:nvSpPr>
              <p:cNvPr id="105" name="二等辺三角形 104"/>
              <p:cNvSpPr/>
              <p:nvPr/>
            </p:nvSpPr>
            <p:spPr bwMode="auto">
              <a:xfrm rot="16200000">
                <a:off x="1889235" y="4968765"/>
                <a:ext cx="228600" cy="197069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06" name="直線コネクタ 105"/>
              <p:cNvCxnSpPr>
                <a:endCxn id="105" idx="0"/>
              </p:cNvCxnSpPr>
              <p:nvPr/>
            </p:nvCxnSpPr>
            <p:spPr bwMode="auto">
              <a:xfrm>
                <a:off x="1705305" y="5067300"/>
                <a:ext cx="19969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04" name="正方形/長方形 103"/>
            <p:cNvSpPr/>
            <p:nvPr/>
          </p:nvSpPr>
          <p:spPr bwMode="auto">
            <a:xfrm>
              <a:off x="2590800" y="4914899"/>
              <a:ext cx="685800" cy="38100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</a:t>
              </a:r>
              <a:endPara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107" name="グループ化 106"/>
          <p:cNvGrpSpPr/>
          <p:nvPr/>
        </p:nvGrpSpPr>
        <p:grpSpPr>
          <a:xfrm>
            <a:off x="5111884" y="4952999"/>
            <a:ext cx="882869" cy="1143000"/>
            <a:chOff x="990600" y="4876800"/>
            <a:chExt cx="882869" cy="1143000"/>
          </a:xfrm>
        </p:grpSpPr>
        <p:grpSp>
          <p:nvGrpSpPr>
            <p:cNvPr id="108" name="グループ化 107"/>
            <p:cNvGrpSpPr/>
            <p:nvPr/>
          </p:nvGrpSpPr>
          <p:grpSpPr>
            <a:xfrm>
              <a:off x="1476705" y="4953000"/>
              <a:ext cx="396764" cy="228600"/>
              <a:chOff x="1705305" y="4953000"/>
              <a:chExt cx="396764" cy="228600"/>
            </a:xfrm>
          </p:grpSpPr>
          <p:sp>
            <p:nvSpPr>
              <p:cNvPr id="114" name="二等辺三角形 113"/>
              <p:cNvSpPr/>
              <p:nvPr/>
            </p:nvSpPr>
            <p:spPr bwMode="auto">
              <a:xfrm rot="16200000">
                <a:off x="1889235" y="4968765"/>
                <a:ext cx="228600" cy="197069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15" name="直線コネクタ 114"/>
              <p:cNvCxnSpPr>
                <a:endCxn id="114" idx="0"/>
              </p:cNvCxnSpPr>
              <p:nvPr/>
            </p:nvCxnSpPr>
            <p:spPr bwMode="auto">
              <a:xfrm>
                <a:off x="1705305" y="5067300"/>
                <a:ext cx="19969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09" name="グループ化 108"/>
            <p:cNvGrpSpPr/>
            <p:nvPr/>
          </p:nvGrpSpPr>
          <p:grpSpPr>
            <a:xfrm>
              <a:off x="1476705" y="5775167"/>
              <a:ext cx="396764" cy="228600"/>
              <a:chOff x="1705305" y="4953000"/>
              <a:chExt cx="396764" cy="228600"/>
            </a:xfrm>
          </p:grpSpPr>
          <p:sp>
            <p:nvSpPr>
              <p:cNvPr id="112" name="二等辺三角形 111"/>
              <p:cNvSpPr/>
              <p:nvPr/>
            </p:nvSpPr>
            <p:spPr bwMode="auto">
              <a:xfrm rot="16200000">
                <a:off x="1889235" y="4968765"/>
                <a:ext cx="228600" cy="197069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13" name="直線コネクタ 112"/>
              <p:cNvCxnSpPr>
                <a:endCxn id="112" idx="0"/>
              </p:cNvCxnSpPr>
              <p:nvPr/>
            </p:nvCxnSpPr>
            <p:spPr bwMode="auto">
              <a:xfrm>
                <a:off x="1705305" y="5067300"/>
                <a:ext cx="19969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0" name="正方形/長方形 109"/>
            <p:cNvSpPr/>
            <p:nvPr/>
          </p:nvSpPr>
          <p:spPr bwMode="auto">
            <a:xfrm>
              <a:off x="990600" y="4876800"/>
              <a:ext cx="533400" cy="1143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0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AP</a:t>
              </a:r>
              <a:endPara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1" name="直線コネクタ 110"/>
            <p:cNvCxnSpPr/>
            <p:nvPr/>
          </p:nvCxnSpPr>
          <p:spPr bwMode="auto">
            <a:xfrm>
              <a:off x="1643294" y="5362178"/>
              <a:ext cx="0" cy="172243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6" name="グループ化 115"/>
          <p:cNvGrpSpPr/>
          <p:nvPr/>
        </p:nvGrpSpPr>
        <p:grpSpPr>
          <a:xfrm>
            <a:off x="7160267" y="5775164"/>
            <a:ext cx="946453" cy="381001"/>
            <a:chOff x="2330147" y="4914899"/>
            <a:chExt cx="946453" cy="381001"/>
          </a:xfrm>
        </p:grpSpPr>
        <p:grpSp>
          <p:nvGrpSpPr>
            <p:cNvPr id="117" name="グループ化 116"/>
            <p:cNvGrpSpPr/>
            <p:nvPr/>
          </p:nvGrpSpPr>
          <p:grpSpPr>
            <a:xfrm rot="10800000">
              <a:off x="2330147" y="4991100"/>
              <a:ext cx="396764" cy="228600"/>
              <a:chOff x="1705305" y="4953000"/>
              <a:chExt cx="396764" cy="228600"/>
            </a:xfrm>
          </p:grpSpPr>
          <p:sp>
            <p:nvSpPr>
              <p:cNvPr id="119" name="二等辺三角形 118"/>
              <p:cNvSpPr/>
              <p:nvPr/>
            </p:nvSpPr>
            <p:spPr bwMode="auto">
              <a:xfrm rot="16200000">
                <a:off x="1889235" y="4968765"/>
                <a:ext cx="228600" cy="197069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20" name="直線コネクタ 119"/>
              <p:cNvCxnSpPr>
                <a:endCxn id="119" idx="0"/>
              </p:cNvCxnSpPr>
              <p:nvPr/>
            </p:nvCxnSpPr>
            <p:spPr bwMode="auto">
              <a:xfrm>
                <a:off x="1705305" y="5067300"/>
                <a:ext cx="19969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8" name="正方形/長方形 117"/>
            <p:cNvSpPr/>
            <p:nvPr/>
          </p:nvSpPr>
          <p:spPr bwMode="auto">
            <a:xfrm>
              <a:off x="2590800" y="4914899"/>
              <a:ext cx="685800" cy="38100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</a:t>
              </a:r>
              <a:endPara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21" name="円/楕円 120"/>
          <p:cNvSpPr/>
          <p:nvPr/>
        </p:nvSpPr>
        <p:spPr>
          <a:xfrm rot="5400000">
            <a:off x="6446750" y="4630263"/>
            <a:ext cx="143892" cy="1017965"/>
          </a:xfrm>
          <a:prstGeom prst="ellipse">
            <a:avLst/>
          </a:prstGeom>
          <a:solidFill>
            <a:srgbClr val="FF0000">
              <a:alpha val="5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円/楕円 121"/>
          <p:cNvSpPr/>
          <p:nvPr/>
        </p:nvSpPr>
        <p:spPr>
          <a:xfrm rot="5400000">
            <a:off x="6449263" y="5456681"/>
            <a:ext cx="138866" cy="1017966"/>
          </a:xfrm>
          <a:prstGeom prst="ellipse">
            <a:avLst/>
          </a:prstGeom>
          <a:solidFill>
            <a:srgbClr val="00B050">
              <a:alpha val="50196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3" name="直線矢印コネクタ 122"/>
          <p:cNvCxnSpPr>
            <a:stCxn id="114" idx="3"/>
            <a:endCxn id="105" idx="3"/>
          </p:cNvCxnSpPr>
          <p:nvPr/>
        </p:nvCxnSpPr>
        <p:spPr bwMode="auto">
          <a:xfrm>
            <a:off x="5994754" y="5143499"/>
            <a:ext cx="1165513" cy="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4" name="直線矢印コネクタ 123"/>
          <p:cNvCxnSpPr>
            <a:stCxn id="114" idx="3"/>
            <a:endCxn id="119" idx="3"/>
          </p:cNvCxnSpPr>
          <p:nvPr/>
        </p:nvCxnSpPr>
        <p:spPr bwMode="auto">
          <a:xfrm>
            <a:off x="5994754" y="5143499"/>
            <a:ext cx="1165513" cy="8221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25" name="直線矢印コネクタ 124"/>
          <p:cNvCxnSpPr>
            <a:stCxn id="112" idx="3"/>
            <a:endCxn id="105" idx="3"/>
          </p:cNvCxnSpPr>
          <p:nvPr/>
        </p:nvCxnSpPr>
        <p:spPr bwMode="auto">
          <a:xfrm flipV="1">
            <a:off x="5994754" y="5143501"/>
            <a:ext cx="1165513" cy="8221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26" name="直線矢印コネクタ 125"/>
          <p:cNvCxnSpPr>
            <a:stCxn id="112" idx="3"/>
            <a:endCxn id="119" idx="3"/>
          </p:cNvCxnSpPr>
          <p:nvPr/>
        </p:nvCxnSpPr>
        <p:spPr bwMode="auto">
          <a:xfrm>
            <a:off x="5994754" y="5965666"/>
            <a:ext cx="11655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7" name="直線コネクタ 126"/>
          <p:cNvCxnSpPr/>
          <p:nvPr/>
        </p:nvCxnSpPr>
        <p:spPr bwMode="auto">
          <a:xfrm>
            <a:off x="3705285" y="5362178"/>
            <a:ext cx="0" cy="172243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直線コネクタ 127"/>
          <p:cNvCxnSpPr/>
          <p:nvPr/>
        </p:nvCxnSpPr>
        <p:spPr bwMode="auto">
          <a:xfrm>
            <a:off x="7789679" y="5438377"/>
            <a:ext cx="0" cy="172243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30" name="正方形/長方形 129"/>
          <p:cNvSpPr/>
          <p:nvPr/>
        </p:nvSpPr>
        <p:spPr>
          <a:xfrm>
            <a:off x="2372902" y="5147701"/>
            <a:ext cx="14297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/>
            <a:r>
              <a:rPr lang="en-US" altLang="ja-JP" sz="1400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large</a:t>
            </a:r>
            <a:br>
              <a:rPr lang="en-US" altLang="ja-JP" sz="1400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1400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interference</a:t>
            </a:r>
            <a:endParaRPr lang="en-US" altLang="ja-JP" sz="1400" dirty="0">
              <a:solidFill>
                <a:schemeClr val="tx1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1" name="正方形/長方形 130"/>
          <p:cNvSpPr/>
          <p:nvPr/>
        </p:nvSpPr>
        <p:spPr>
          <a:xfrm>
            <a:off x="6445384" y="5223900"/>
            <a:ext cx="14297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/>
            <a:r>
              <a:rPr lang="en-US" altLang="ja-JP" sz="1400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little</a:t>
            </a:r>
            <a:br>
              <a:rPr lang="en-US" altLang="ja-JP" sz="1400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1400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interference</a:t>
            </a:r>
            <a:endParaRPr lang="en-US" altLang="ja-JP" sz="1400" dirty="0">
              <a:solidFill>
                <a:schemeClr val="tx1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2" name="正方形/長方形 131"/>
          <p:cNvSpPr/>
          <p:nvPr/>
        </p:nvSpPr>
        <p:spPr>
          <a:xfrm>
            <a:off x="789087" y="4228370"/>
            <a:ext cx="26901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algn="ctr"/>
            <a:r>
              <a:rPr lang="en-US" altLang="ja-JP" sz="1600" u="sng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MU-MIMO with broad beam</a:t>
            </a:r>
            <a:endParaRPr lang="en-US" altLang="ja-JP" sz="1600" u="sng" dirty="0">
              <a:solidFill>
                <a:schemeClr val="tx1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3" name="正方形/長方形 132"/>
          <p:cNvSpPr/>
          <p:nvPr/>
        </p:nvSpPr>
        <p:spPr>
          <a:xfrm>
            <a:off x="4788287" y="4304569"/>
            <a:ext cx="25763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algn="ctr"/>
            <a:r>
              <a:rPr lang="en-US" altLang="ja-JP" sz="1600" u="sng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MU-MIMO with sharp beam</a:t>
            </a:r>
            <a:endParaRPr lang="en-US" altLang="ja-JP" sz="1600" u="sng" dirty="0">
              <a:solidFill>
                <a:schemeClr val="tx1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6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74722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Conclusions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altLang="ja-JP" dirty="0" smtClean="0"/>
              <a:t>CSI feedback overhead in DL MU-MIMO operation is evaluated.</a:t>
            </a:r>
          </a:p>
          <a:p>
            <a:pPr eaLnBrk="1" hangingPunct="1">
              <a:buFont typeface="Arial" charset="0"/>
              <a:buChar char="•"/>
            </a:pPr>
            <a:endParaRPr lang="en-US" altLang="ja-JP" dirty="0" smtClean="0"/>
          </a:p>
          <a:p>
            <a:pPr eaLnBrk="1" hangingPunct="1">
              <a:buFont typeface="Arial" charset="0"/>
              <a:buChar char="•"/>
            </a:pPr>
            <a:r>
              <a:rPr lang="en-US" altLang="ja-JP" dirty="0" smtClean="0"/>
              <a:t>When AP forms sharp beams, DL MU-MIMO can be performed w/o CSI feedback.</a:t>
            </a:r>
          </a:p>
          <a:p>
            <a:pPr eaLnBrk="1" hangingPunct="1"/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7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STRAW POLL 1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altLang="ja-JP" dirty="0"/>
              <a:t>Do you agree to insert the following text into the SFD </a:t>
            </a:r>
            <a:r>
              <a:rPr lang="en-US" altLang="ja-JP" dirty="0" smtClean="0"/>
              <a:t>“11ay </a:t>
            </a:r>
            <a:r>
              <a:rPr lang="en-US" altLang="ja-JP" dirty="0"/>
              <a:t>supports MU-MIMO BF with or without CSI feedback</a:t>
            </a:r>
            <a:r>
              <a:rPr lang="en-US" altLang="ja-JP" dirty="0" smtClean="0"/>
              <a:t>.“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ja-JP" dirty="0" smtClean="0"/>
              <a:t>Yes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ja-JP" dirty="0" smtClean="0"/>
              <a:t>No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ja-JP" dirty="0" smtClean="0"/>
              <a:t>Abstain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8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ja-JP" sz="4000" dirty="0" smtClean="0"/>
              <a:t>Reference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494024"/>
            <a:ext cx="8421606" cy="410425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algn="just"/>
            <a:r>
              <a:rPr lang="en-US" altLang="ko-KR" sz="1800" dirty="0" smtClean="0">
                <a:solidFill>
                  <a:schemeClr val="tx1"/>
                </a:solidFill>
              </a:rPr>
              <a:t>[1] IEEE 802.11-16/0405r1</a:t>
            </a:r>
            <a:r>
              <a:rPr lang="en-US" altLang="ko-KR" sz="1800" dirty="0">
                <a:solidFill>
                  <a:schemeClr val="tx1"/>
                </a:solidFill>
              </a:rPr>
              <a:t>, “11ay DL MU-MIMO BF Training and User Selection</a:t>
            </a:r>
            <a:r>
              <a:rPr lang="en-US" altLang="ko-KR" sz="1800" dirty="0" smtClean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9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50777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7127</TotalTime>
  <Words>526</Words>
  <Application>Microsoft Office PowerPoint</Application>
  <PresentationFormat>画面に合わせる (4:3)</PresentationFormat>
  <Paragraphs>158</Paragraphs>
  <Slides>9</Slides>
  <Notes>5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1" baseType="lpstr">
      <vt:lpstr>Office Theme</vt:lpstr>
      <vt:lpstr>Document</vt:lpstr>
      <vt:lpstr>DL MU-MIMO Hybrid BF w/o CSI Feedback for 11ay</vt:lpstr>
      <vt:lpstr>Introduction</vt:lpstr>
      <vt:lpstr>Overall Flow of MU-MIMO[1]</vt:lpstr>
      <vt:lpstr>CSI Feedback in 11ad</vt:lpstr>
      <vt:lpstr>CSI Feedback Overhead</vt:lpstr>
      <vt:lpstr>DL MU-MIMO w/o CSI</vt:lpstr>
      <vt:lpstr>Conclusions</vt:lpstr>
      <vt:lpstr>STRAW POLL 1</vt:lpstr>
      <vt:lpstr>Reference</vt:lpstr>
    </vt:vector>
  </TitlesOfParts>
  <Company>InterDigital Communications,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Feasibility of SU-MIMO</dc:title>
  <dc:creator>Sahin, Alphan</dc:creator>
  <cp:lastModifiedBy>ozaki</cp:lastModifiedBy>
  <cp:revision>447</cp:revision>
  <cp:lastPrinted>1601-01-01T00:00:00Z</cp:lastPrinted>
  <dcterms:created xsi:type="dcterms:W3CDTF">2015-10-28T17:33:34Z</dcterms:created>
  <dcterms:modified xsi:type="dcterms:W3CDTF">2016-11-07T16:53:11Z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