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23"/>
  </p:notesMasterIdLst>
  <p:handoutMasterIdLst>
    <p:handoutMasterId r:id="rId24"/>
  </p:handoutMasterIdLst>
  <p:sldIdLst>
    <p:sldId id="269" r:id="rId2"/>
    <p:sldId id="302" r:id="rId3"/>
    <p:sldId id="303" r:id="rId4"/>
    <p:sldId id="300" r:id="rId5"/>
    <p:sldId id="304" r:id="rId6"/>
    <p:sldId id="295" r:id="rId7"/>
    <p:sldId id="296" r:id="rId8"/>
    <p:sldId id="297" r:id="rId9"/>
    <p:sldId id="298" r:id="rId10"/>
    <p:sldId id="301" r:id="rId11"/>
    <p:sldId id="306" r:id="rId12"/>
    <p:sldId id="325" r:id="rId13"/>
    <p:sldId id="324" r:id="rId14"/>
    <p:sldId id="309" r:id="rId15"/>
    <p:sldId id="327" r:id="rId16"/>
    <p:sldId id="328" r:id="rId17"/>
    <p:sldId id="323" r:id="rId18"/>
    <p:sldId id="329" r:id="rId19"/>
    <p:sldId id="310" r:id="rId20"/>
    <p:sldId id="311" r:id="rId21"/>
    <p:sldId id="305"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FF9999"/>
    <a:srgbClr val="FF6600"/>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05" autoAdjust="0"/>
    <p:restoredTop sz="71403" autoAdjust="0"/>
  </p:normalViewPr>
  <p:slideViewPr>
    <p:cSldViewPr>
      <p:cViewPr varScale="1">
        <p:scale>
          <a:sx n="88" d="100"/>
          <a:sy n="88" d="100"/>
        </p:scale>
        <p:origin x="-1740"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044"/>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802.19-16/0110r0</a:t>
            </a:r>
            <a:endParaRPr lang="en-US" dirty="0"/>
          </a:p>
        </p:txBody>
      </p:sp>
      <p:sp>
        <p:nvSpPr>
          <p:cNvPr id="3075" name="Rectangle 3"/>
          <p:cNvSpPr>
            <a:spLocks noGrp="1" noChangeArrowheads="1"/>
          </p:cNvSpPr>
          <p:nvPr>
            <p:ph type="dt" sz="quarter" idx="1"/>
          </p:nvPr>
        </p:nvSpPr>
        <p:spPr bwMode="auto">
          <a:xfrm>
            <a:off x="695325" y="177284"/>
            <a:ext cx="69089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July 2016</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802.19-16/0110r0</a:t>
            </a:r>
            <a:endParaRPr lang="en-US" dirty="0"/>
          </a:p>
        </p:txBody>
      </p:sp>
      <p:sp>
        <p:nvSpPr>
          <p:cNvPr id="2051" name="Rectangle 3"/>
          <p:cNvSpPr>
            <a:spLocks noGrp="1" noChangeArrowheads="1"/>
          </p:cNvSpPr>
          <p:nvPr>
            <p:ph type="dt" idx="1"/>
          </p:nvPr>
        </p:nvSpPr>
        <p:spPr bwMode="auto">
          <a:xfrm>
            <a:off x="654050" y="97909"/>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2016</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8</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9</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802.11-16/1331r0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560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Oct </a:t>
            </a:r>
            <a:r>
              <a:rPr lang="en-US" sz="1600" b="1" dirty="0" smtClean="0">
                <a:latin typeface="Arial" pitchFamily="34" charset="0"/>
              </a:rPr>
              <a:t>2016</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1291-00-0000-pded-ad-hoc-agenda-27-sept-2016.pptx" TargetMode="External"/><Relationship Id="rId2" Type="http://schemas.openxmlformats.org/officeDocument/2006/relationships/hyperlink" Target="https://mentor.ieee.org/802.11/dcn/16/11-16-1306-00-0000-pded-meeting-minutes-27-sept-2016.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amyles@cisco.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6/11-16-1307-00-0000-pded-ad-hoc-agenda-san-antonio.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amyles@cisco.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Agenda for </a:t>
            </a:r>
            <a:r>
              <a:rPr lang="en-US" i="1" dirty="0" smtClean="0">
                <a:solidFill>
                  <a:schemeClr val="accent2">
                    <a:lumMod val="75000"/>
                  </a:schemeClr>
                </a:solidFill>
              </a:rPr>
              <a:t>PDED </a:t>
            </a:r>
            <a:r>
              <a:rPr lang="en-US" i="1" dirty="0" smtClean="0">
                <a:solidFill>
                  <a:schemeClr val="accent2">
                    <a:lumMod val="75000"/>
                  </a:schemeClr>
                </a:solidFill>
              </a:rPr>
              <a:t>ad </a:t>
            </a:r>
            <a:r>
              <a:rPr lang="en-US" i="1" dirty="0">
                <a:solidFill>
                  <a:schemeClr val="accent2">
                    <a:lumMod val="75000"/>
                  </a:schemeClr>
                </a:solidFill>
              </a:rPr>
              <a:t>h</a:t>
            </a:r>
            <a:r>
              <a:rPr lang="en-US" i="1" dirty="0" smtClean="0">
                <a:solidFill>
                  <a:schemeClr val="accent2">
                    <a:lumMod val="75000"/>
                  </a:schemeClr>
                </a:solidFill>
              </a:rPr>
              <a:t>oc</a:t>
            </a:r>
            <a:r>
              <a:rPr lang="en-US" dirty="0" smtClean="0">
                <a:solidFill>
                  <a:schemeClr val="accent2">
                    <a:lumMod val="75000"/>
                  </a:schemeClr>
                </a:solidFill>
              </a:rPr>
              <a:t> </a:t>
            </a:r>
            <a:r>
              <a:rPr lang="en-US" dirty="0" smtClean="0">
                <a:solidFill>
                  <a:schemeClr val="accent2">
                    <a:lumMod val="75000"/>
                  </a:schemeClr>
                </a:solidFill>
              </a:rPr>
              <a:t>teleconference</a:t>
            </a:r>
            <a:br>
              <a:rPr lang="en-US" dirty="0" smtClean="0">
                <a:solidFill>
                  <a:schemeClr val="accent2">
                    <a:lumMod val="75000"/>
                  </a:schemeClr>
                </a:solidFill>
              </a:rPr>
            </a:br>
            <a:r>
              <a:rPr lang="en-US" dirty="0" smtClean="0">
                <a:solidFill>
                  <a:schemeClr val="accent2">
                    <a:lumMod val="75000"/>
                  </a:schemeClr>
                </a:solidFill>
              </a:rPr>
              <a:t>on </a:t>
            </a:r>
            <a:r>
              <a:rPr lang="en-US" dirty="0" smtClean="0">
                <a:solidFill>
                  <a:schemeClr val="accent2">
                    <a:lumMod val="75000"/>
                  </a:schemeClr>
                </a:solidFill>
              </a:rPr>
              <a:t>11 October 2016</a:t>
            </a:r>
            <a:endParaRPr lang="en-US" dirty="0" smtClean="0">
              <a:solidFill>
                <a:schemeClr val="accent2">
                  <a:lumMod val="75000"/>
                </a:schemeClr>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10</a:t>
            </a:r>
            <a:r>
              <a:rPr lang="en-US" b="0" dirty="0" smtClean="0">
                <a:solidFill>
                  <a:schemeClr val="accent2">
                    <a:lumMod val="50000"/>
                  </a:schemeClr>
                </a:solidFill>
              </a:rPr>
              <a:t> Oct 2016</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568694850"/>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+61 2 84461010</a:t>
                      </a:r>
                      <a:endParaRPr lang="en-AU" sz="1200" dirty="0">
                        <a:effectLst/>
                      </a:endParaRPr>
                    </a:p>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 done</a:t>
            </a:r>
            <a:r>
              <a:rPr lang="en-AU" dirty="0" smtClean="0"/>
              <a:t>!</a:t>
            </a:r>
          </a:p>
          <a:p>
            <a:pPr lvl="1"/>
            <a:r>
              <a:rPr lang="en-AU" dirty="0" smtClean="0"/>
              <a:t>Where are we?</a:t>
            </a:r>
            <a:endParaRPr lang="en-AU" dirty="0" smtClean="0"/>
          </a:p>
          <a:p>
            <a:pPr lvl="1"/>
            <a:r>
              <a:rPr lang="en-AU" dirty="0" smtClean="0"/>
              <a:t>Are </a:t>
            </a:r>
            <a:r>
              <a:rPr lang="en-AU" dirty="0" smtClean="0"/>
              <a:t>they any other submissions today?</a:t>
            </a:r>
          </a:p>
          <a:p>
            <a:pPr lvl="1"/>
            <a:r>
              <a:rPr lang="en-AU" dirty="0" smtClean="0"/>
              <a:t>Will participants be willing to make future submissions?</a:t>
            </a:r>
          </a:p>
          <a:p>
            <a:r>
              <a:rPr lang="en-AU" dirty="0" smtClean="0"/>
              <a:t>Any objections to this agenda?</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1549631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t>Where are we?</a:t>
            </a:r>
            <a:endParaRPr lang="en-AU" sz="2400" b="1"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714693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teleconference introduced the group and proposed at least one path forward  </a:t>
            </a:r>
            <a:endParaRPr lang="en-AU" dirty="0"/>
          </a:p>
        </p:txBody>
      </p:sp>
      <p:sp>
        <p:nvSpPr>
          <p:cNvPr id="3" name="Content Placeholder 2"/>
          <p:cNvSpPr>
            <a:spLocks noGrp="1"/>
          </p:cNvSpPr>
          <p:nvPr>
            <p:ph idx="1"/>
          </p:nvPr>
        </p:nvSpPr>
        <p:spPr/>
        <p:txBody>
          <a:bodyPr/>
          <a:lstStyle/>
          <a:p>
            <a:r>
              <a:rPr lang="en-AU" dirty="0" smtClean="0"/>
              <a:t>First teleconference details</a:t>
            </a:r>
          </a:p>
          <a:p>
            <a:pPr lvl="1"/>
            <a:r>
              <a:rPr lang="en-AU" dirty="0" smtClean="0">
                <a:hlinkClick r:id="rId2"/>
              </a:rPr>
              <a:t>A</a:t>
            </a:r>
            <a:r>
              <a:rPr lang="en-AU" dirty="0" smtClean="0">
                <a:hlinkClick r:id="rId3"/>
              </a:rPr>
              <a:t>genda</a:t>
            </a:r>
            <a:endParaRPr lang="en-AU" dirty="0" smtClean="0"/>
          </a:p>
          <a:p>
            <a:pPr lvl="1"/>
            <a:r>
              <a:rPr lang="en-AU" dirty="0" smtClean="0">
                <a:hlinkClick r:id="rId2"/>
              </a:rPr>
              <a:t>Minutes</a:t>
            </a:r>
            <a:endParaRPr lang="en-AU" dirty="0" smtClean="0"/>
          </a:p>
          <a:p>
            <a:r>
              <a:rPr lang="en-AU" dirty="0"/>
              <a:t>First teleconference </a:t>
            </a:r>
            <a:r>
              <a:rPr lang="en-AU" dirty="0" smtClean="0"/>
              <a:t>summary</a:t>
            </a:r>
          </a:p>
          <a:p>
            <a:pPr lvl="1"/>
            <a:r>
              <a:rPr lang="en-AU" dirty="0" smtClean="0"/>
              <a:t>Chair introduced aims of group</a:t>
            </a:r>
          </a:p>
          <a:p>
            <a:pPr lvl="1"/>
            <a:r>
              <a:rPr lang="en-AU" dirty="0" smtClean="0"/>
              <a:t>Chair summarised the 3GPP RAN1 request for ED of -72dBm </a:t>
            </a:r>
          </a:p>
          <a:p>
            <a:pPr lvl="1"/>
            <a:r>
              <a:rPr lang="en-AU" dirty="0" smtClean="0"/>
              <a:t>Chair noted that ETSI BRAN activities suggests IEEE 802.11 is going to have to deal with this issue at some point</a:t>
            </a:r>
          </a:p>
          <a:p>
            <a:pPr lvl="1"/>
            <a:r>
              <a:rPr lang="en-AU" dirty="0" smtClean="0"/>
              <a:t>Chair suggested an evaluation mechanism based on testing/simulation</a:t>
            </a:r>
          </a:p>
          <a:p>
            <a:pPr lvl="1"/>
            <a:r>
              <a:rPr lang="en-AU" dirty="0" smtClean="0"/>
              <a:t>Chair made call for submissions/ideas</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336509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AU" dirty="0" smtClean="0"/>
              <a:t>The goal of the ad hoc is to decide on a response to </a:t>
            </a:r>
            <a:r>
              <a:rPr lang="en-AU" dirty="0"/>
              <a:t>3GPP RAN1’s </a:t>
            </a:r>
            <a:r>
              <a:rPr lang="en-AU" dirty="0" smtClean="0"/>
              <a:t>request for an ED of -72dBm </a:t>
            </a:r>
            <a:endParaRPr lang="en-AU" dirty="0"/>
          </a:p>
        </p:txBody>
      </p:sp>
      <p:sp>
        <p:nvSpPr>
          <p:cNvPr id="9" name="Content Placeholder 8"/>
          <p:cNvSpPr>
            <a:spLocks noGrp="1"/>
          </p:cNvSpPr>
          <p:nvPr>
            <p:ph idx="1"/>
          </p:nvPr>
        </p:nvSpPr>
        <p:spPr/>
        <p:txBody>
          <a:bodyPr/>
          <a:lstStyle/>
          <a:p>
            <a:pPr lvl="1"/>
            <a:r>
              <a:rPr lang="en-AU" dirty="0" smtClean="0"/>
              <a:t>In Warsaw, it was agreed that the goal of PDED ad hoc is to is </a:t>
            </a:r>
            <a:r>
              <a:rPr lang="en-AU" dirty="0"/>
              <a:t>to discuss issues related to </a:t>
            </a:r>
            <a:r>
              <a:rPr lang="en-AU" dirty="0" smtClean="0"/>
              <a:t>3GPP RAN1’s </a:t>
            </a:r>
            <a:r>
              <a:rPr lang="en-AU" dirty="0"/>
              <a:t>request to IEEE 802.11 WG to adopt an ED of -</a:t>
            </a:r>
            <a:r>
              <a:rPr lang="en-AU" dirty="0" smtClean="0"/>
              <a:t>72dBm</a:t>
            </a:r>
          </a:p>
          <a:p>
            <a:pPr lvl="1"/>
            <a:r>
              <a:rPr lang="en-AU" dirty="0" smtClean="0"/>
              <a:t>The ad hoc could take one of a variety of positions</a:t>
            </a:r>
          </a:p>
          <a:p>
            <a:pPr lvl="2"/>
            <a:r>
              <a:rPr lang="en-AU" dirty="0" smtClean="0"/>
              <a:t>Accept</a:t>
            </a:r>
            <a:r>
              <a:rPr lang="en-AU" dirty="0"/>
              <a:t> the </a:t>
            </a:r>
            <a:r>
              <a:rPr lang="en-AU" dirty="0" smtClean="0"/>
              <a:t>request</a:t>
            </a:r>
          </a:p>
          <a:p>
            <a:pPr lvl="3"/>
            <a:r>
              <a:rPr lang="en-AU" dirty="0" smtClean="0"/>
              <a:t>Maybe without reasons to 3GPP RAN1, but presumably after confirmation from </a:t>
            </a:r>
            <a:r>
              <a:rPr lang="en-AU" dirty="0" err="1" smtClean="0"/>
              <a:t>TGax</a:t>
            </a:r>
            <a:endParaRPr lang="en-AU" dirty="0" smtClean="0"/>
          </a:p>
          <a:p>
            <a:pPr lvl="2"/>
            <a:r>
              <a:rPr lang="en-AU" dirty="0" smtClean="0"/>
              <a:t>Reject the request</a:t>
            </a:r>
          </a:p>
          <a:p>
            <a:pPr lvl="3"/>
            <a:r>
              <a:rPr lang="en-AU" dirty="0"/>
              <a:t>Presumably with </a:t>
            </a:r>
            <a:r>
              <a:rPr lang="en-AU" dirty="0" smtClean="0"/>
              <a:t>reasons</a:t>
            </a:r>
          </a:p>
          <a:p>
            <a:pPr lvl="2"/>
            <a:r>
              <a:rPr lang="en-AU" dirty="0" smtClean="0"/>
              <a:t>Propose an alternative to the request</a:t>
            </a:r>
          </a:p>
          <a:p>
            <a:pPr lvl="3"/>
            <a:r>
              <a:rPr lang="en-AU" dirty="0"/>
              <a:t>P</a:t>
            </a:r>
            <a:r>
              <a:rPr lang="en-AU" dirty="0" smtClean="0"/>
              <a:t>ossibly based on previous requests to 3GPP RAN1 that they adopt </a:t>
            </a:r>
          </a:p>
          <a:p>
            <a:pPr lvl="2"/>
            <a:r>
              <a:rPr lang="en-AU" dirty="0" smtClean="0"/>
              <a:t>Ignore the request</a:t>
            </a:r>
          </a:p>
          <a:p>
            <a:pPr lvl="3"/>
            <a:r>
              <a:rPr lang="en-AU" dirty="0" smtClean="0"/>
              <a:t>Not very polite!</a:t>
            </a:r>
            <a:endParaRPr lang="en-AU" dirty="0"/>
          </a:p>
          <a:p>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3332130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t>Are they any other submissions today?</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007527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No submissions have been made for today … and so it is proposed we have a brainstorming</a:t>
            </a:r>
            <a:endParaRPr lang="en-AU" dirty="0"/>
          </a:p>
        </p:txBody>
      </p:sp>
      <p:sp>
        <p:nvSpPr>
          <p:cNvPr id="3" name="Content Placeholder 2"/>
          <p:cNvSpPr>
            <a:spLocks noGrp="1"/>
          </p:cNvSpPr>
          <p:nvPr>
            <p:ph idx="1"/>
          </p:nvPr>
        </p:nvSpPr>
        <p:spPr/>
        <p:txBody>
          <a:bodyPr/>
          <a:lstStyle/>
          <a:p>
            <a:r>
              <a:rPr lang="en-AU" dirty="0" smtClean="0"/>
              <a:t>Possible questions for brainstorming</a:t>
            </a:r>
          </a:p>
          <a:p>
            <a:pPr lvl="1"/>
            <a:r>
              <a:rPr lang="en-AU" dirty="0" smtClean="0"/>
              <a:t>Should IEEE 802.11 adopt ED = -72dBm (presumably for 11ax)</a:t>
            </a:r>
          </a:p>
          <a:p>
            <a:pPr lvl="2"/>
            <a:r>
              <a:rPr lang="en-AU" dirty="0" smtClean="0"/>
              <a:t>Pro’s/con’s?</a:t>
            </a:r>
          </a:p>
          <a:p>
            <a:pPr lvl="2"/>
            <a:r>
              <a:rPr lang="en-AU" dirty="0"/>
              <a:t>E</a:t>
            </a:r>
            <a:r>
              <a:rPr lang="en-AU" dirty="0" smtClean="0"/>
              <a:t>ffects on coexistence with LAA, legacy 802.11, 802.11ax?</a:t>
            </a:r>
          </a:p>
          <a:p>
            <a:pPr lvl="2"/>
            <a:r>
              <a:rPr lang="en-AU" dirty="0"/>
              <a:t>E</a:t>
            </a:r>
            <a:r>
              <a:rPr lang="en-AU" dirty="0" smtClean="0"/>
              <a:t>ffects on efforts to increase frequency reuse?</a:t>
            </a:r>
          </a:p>
          <a:p>
            <a:pPr lvl="1"/>
            <a:r>
              <a:rPr lang="en-AU" dirty="0" smtClean="0"/>
              <a:t>Should IEEE 802.11 WG continue to propose that 3GPP RAN1 adopt 802.11-like ED/PD for LAA?</a:t>
            </a:r>
          </a:p>
          <a:p>
            <a:pPr lvl="2"/>
            <a:r>
              <a:rPr lang="en-AU" dirty="0"/>
              <a:t>Pro’s/con’s</a:t>
            </a:r>
            <a:r>
              <a:rPr lang="en-AU" dirty="0" smtClean="0"/>
              <a:t>?</a:t>
            </a:r>
          </a:p>
          <a:p>
            <a:pPr lvl="2"/>
            <a:r>
              <a:rPr lang="en-AU" dirty="0" smtClean="0"/>
              <a:t>Likelihood that 3GPP RAN1 would actually do this?</a:t>
            </a:r>
          </a:p>
          <a:p>
            <a:pPr lvl="2"/>
            <a:r>
              <a:rPr lang="en-AU" dirty="0" smtClean="0"/>
              <a:t>Presumably 802.11 </a:t>
            </a:r>
            <a:r>
              <a:rPr lang="en-AU" dirty="0"/>
              <a:t> </a:t>
            </a:r>
            <a:r>
              <a:rPr lang="en-AU" dirty="0" smtClean="0"/>
              <a:t>would like LAA to detect 802.11 preambles, but does 802.11 care if LAA sends 802.11 preambles?</a:t>
            </a:r>
          </a:p>
          <a:p>
            <a:pPr lvl="1"/>
            <a:r>
              <a:rPr lang="en-AU" dirty="0" smtClean="0"/>
              <a:t>…</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126831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No submissions have been made for today … and so it is proposed we have a brainstorming</a:t>
            </a:r>
          </a:p>
        </p:txBody>
      </p:sp>
      <p:sp>
        <p:nvSpPr>
          <p:cNvPr id="3" name="Content Placeholder 2"/>
          <p:cNvSpPr>
            <a:spLocks noGrp="1"/>
          </p:cNvSpPr>
          <p:nvPr>
            <p:ph idx="1"/>
          </p:nvPr>
        </p:nvSpPr>
        <p:spPr/>
        <p:txBody>
          <a:bodyPr/>
          <a:lstStyle/>
          <a:p>
            <a:r>
              <a:rPr lang="en-AU" dirty="0"/>
              <a:t>Possible questions for brainstorming</a:t>
            </a:r>
          </a:p>
          <a:p>
            <a:pPr lvl="1"/>
            <a:r>
              <a:rPr lang="en-AU" dirty="0" smtClean="0"/>
              <a:t>How </a:t>
            </a:r>
            <a:r>
              <a:rPr lang="en-AU" dirty="0"/>
              <a:t>should IEEE 802 deal with related proposals in ETSI BRAN that the next revision of EN 301 893 specify an ED = -72dBm? </a:t>
            </a:r>
          </a:p>
          <a:p>
            <a:pPr lvl="2"/>
            <a:r>
              <a:rPr lang="en-AU" dirty="0"/>
              <a:t>Proposals</a:t>
            </a:r>
            <a:r>
              <a:rPr lang="en-AU" dirty="0" smtClean="0"/>
              <a:t>?</a:t>
            </a:r>
          </a:p>
          <a:p>
            <a:pPr lvl="1"/>
            <a:r>
              <a:rPr lang="en-AU" dirty="0" smtClean="0"/>
              <a:t>Is there any interest in the testing/simulations proposal made during the first teleconference?</a:t>
            </a:r>
          </a:p>
          <a:p>
            <a:pPr lvl="2"/>
            <a:r>
              <a:rPr lang="en-AU" dirty="0" smtClean="0"/>
              <a:t>Do we agree that if we can show ED = -72dBm has an adverse effect on 802.11 in </a:t>
            </a:r>
            <a:r>
              <a:rPr lang="en-AU" i="1" dirty="0" smtClean="0"/>
              <a:t>any</a:t>
            </a:r>
            <a:r>
              <a:rPr lang="en-AU" dirty="0" smtClean="0"/>
              <a:t> reasonable scenario that the 3GPP RAN1 request should be requested?</a:t>
            </a:r>
          </a:p>
          <a:p>
            <a:pPr lvl="2"/>
            <a:r>
              <a:rPr lang="en-AU" dirty="0" smtClean="0"/>
              <a:t>Who will volunteer to undertake simulations/testing?</a:t>
            </a:r>
          </a:p>
          <a:p>
            <a:pPr lvl="1"/>
            <a:r>
              <a:rPr lang="en-AU" dirty="0" smtClean="0"/>
              <a:t>…</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3766306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One anonymous stakeholder (not Cisco) has provided some potential answers already</a:t>
            </a:r>
            <a:endParaRPr lang="en-AU" dirty="0"/>
          </a:p>
        </p:txBody>
      </p:sp>
      <p:sp>
        <p:nvSpPr>
          <p:cNvPr id="3" name="Content Placeholder 2"/>
          <p:cNvSpPr>
            <a:spLocks noGrp="1"/>
          </p:cNvSpPr>
          <p:nvPr>
            <p:ph idx="1"/>
          </p:nvPr>
        </p:nvSpPr>
        <p:spPr/>
        <p:txBody>
          <a:bodyPr/>
          <a:lstStyle/>
          <a:p>
            <a:pPr lvl="1"/>
            <a:r>
              <a:rPr lang="en-US" dirty="0" smtClean="0"/>
              <a:t>Will an ED = -72dBm cause any issues with plans for IEEE 802.11ax?</a:t>
            </a:r>
            <a:endParaRPr lang="en-AU" dirty="0" smtClean="0"/>
          </a:p>
          <a:p>
            <a:pPr lvl="2"/>
            <a:r>
              <a:rPr lang="en-US" i="1" dirty="0" smtClean="0"/>
              <a:t>There will be issues with the Spatial Reuse features being developed in 11ax which uses variable thresholds for spatial reuse gains (it would result in diminished gains). </a:t>
            </a:r>
            <a:endParaRPr lang="en-AU" i="1" dirty="0" smtClean="0"/>
          </a:p>
          <a:p>
            <a:pPr lvl="1"/>
            <a:r>
              <a:rPr lang="en-US" dirty="0" smtClean="0"/>
              <a:t> Should IEEE 802 respond to the 3GPP RAN request?</a:t>
            </a:r>
            <a:endParaRPr lang="en-AU" dirty="0" smtClean="0"/>
          </a:p>
          <a:p>
            <a:pPr lvl="2"/>
            <a:r>
              <a:rPr lang="en-US" i="1" dirty="0" smtClean="0"/>
              <a:t> Yes, IEEE should respond to 3GPP</a:t>
            </a:r>
          </a:p>
          <a:p>
            <a:pPr lvl="2"/>
            <a:r>
              <a:rPr lang="en-US" i="1" dirty="0" smtClean="0"/>
              <a:t>While 802.11-based devices will need to meet relevant requirements in regulatory domains, it is undesirable for 802.11 specification to adopt a lower ED threshold because it already incorporates a preamble detection mechanism that is highly sensitive (10x more sensitive than -72 </a:t>
            </a:r>
            <a:r>
              <a:rPr lang="en-US" i="1" dirty="0" err="1" smtClean="0"/>
              <a:t>dBm</a:t>
            </a:r>
            <a:r>
              <a:rPr lang="en-US" i="1" dirty="0" smtClean="0"/>
              <a:t> ED would be) and supported by billions of 802.11 devices already in active use</a:t>
            </a:r>
          </a:p>
          <a:p>
            <a:pPr lvl="2"/>
            <a:r>
              <a:rPr lang="en-US" i="1" dirty="0" smtClean="0"/>
              <a:t>Per above, IEEE 802.11 notes that this simple mechanism can be reused by LAA devices to achieve equal and equitable sharing of the channel between all LAA and 802.11 devices, including both 11ax and legacy.</a:t>
            </a:r>
            <a:endParaRPr lang="en-AU" i="1"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spTree>
    <p:extLst>
      <p:ext uri="{BB962C8B-B14F-4D97-AF65-F5344CB8AC3E}">
        <p14:creationId xmlns:p14="http://schemas.microsoft.com/office/powerpoint/2010/main" val="4183152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ad hoc will brainstorm …</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4218045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t>Are participants </a:t>
            </a:r>
            <a:r>
              <a:rPr lang="en-AU" sz="2400" b="1" dirty="0" smtClean="0"/>
              <a:t>planning </a:t>
            </a:r>
            <a:r>
              <a:rPr lang="en-AU" sz="2400" b="1" dirty="0"/>
              <a:t>to make future submissions?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3007527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a:t>
            </a:r>
            <a:r>
              <a:rPr lang="en-AU" dirty="0" smtClean="0"/>
              <a:t>third teleconference </a:t>
            </a:r>
            <a:r>
              <a:rPr lang="en-AU" dirty="0" smtClean="0"/>
              <a:t>of </a:t>
            </a:r>
            <a:r>
              <a:rPr lang="en-AU" dirty="0" smtClean="0"/>
              <a:t>the</a:t>
            </a:r>
            <a:r>
              <a:rPr lang="en-AU" i="1" dirty="0" smtClean="0"/>
              <a:t> </a:t>
            </a:r>
            <a:r>
              <a:rPr lang="en-AU" i="1" dirty="0" smtClean="0"/>
              <a:t>PDED </a:t>
            </a:r>
            <a:r>
              <a:rPr lang="en-AU" i="1" dirty="0" smtClean="0"/>
              <a:t>ad </a:t>
            </a:r>
            <a:r>
              <a:rPr lang="en-AU" i="1" dirty="0"/>
              <a:t>h</a:t>
            </a:r>
            <a:r>
              <a:rPr lang="en-AU" i="1" dirty="0" smtClean="0"/>
              <a:t>oc</a:t>
            </a:r>
            <a:endParaRPr lang="en-AU" i="1" dirty="0"/>
          </a:p>
        </p:txBody>
      </p:sp>
      <p:sp>
        <p:nvSpPr>
          <p:cNvPr id="3" name="Content Placeholder 2"/>
          <p:cNvSpPr>
            <a:spLocks noGrp="1"/>
          </p:cNvSpPr>
          <p:nvPr>
            <p:ph idx="1"/>
          </p:nvPr>
        </p:nvSpPr>
        <p:spPr/>
        <p:txBody>
          <a:bodyPr/>
          <a:lstStyle/>
          <a:p>
            <a:pPr lvl="1"/>
            <a:r>
              <a:rPr lang="en-AU" dirty="0" smtClean="0"/>
              <a:t>This group is the </a:t>
            </a:r>
            <a:r>
              <a:rPr lang="en-AU" i="1" dirty="0"/>
              <a:t>IEEE 802.11 PDED Ad </a:t>
            </a:r>
            <a:r>
              <a:rPr lang="en-AU" i="1" dirty="0" smtClean="0"/>
              <a:t>Hoc </a:t>
            </a:r>
            <a:r>
              <a:rPr lang="en-AU" dirty="0" smtClean="0"/>
              <a:t>and not the </a:t>
            </a:r>
            <a:r>
              <a:rPr lang="en-AU" i="1" dirty="0"/>
              <a:t>IEEE 802.11 </a:t>
            </a:r>
            <a:r>
              <a:rPr lang="en-AU" i="1" dirty="0" smtClean="0"/>
              <a:t>EDPD Ad </a:t>
            </a:r>
            <a:r>
              <a:rPr lang="en-AU" i="1" dirty="0"/>
              <a:t>Hoc </a:t>
            </a:r>
            <a:r>
              <a:rPr lang="en-AU" dirty="0" smtClean="0"/>
              <a:t>which is used in the e-mail calling the teleconference </a:t>
            </a:r>
          </a:p>
          <a:p>
            <a:pPr lvl="1"/>
            <a:r>
              <a:rPr lang="en-AU" dirty="0"/>
              <a:t>PDED stands for </a:t>
            </a:r>
            <a:r>
              <a:rPr lang="en-AU" i="1" dirty="0"/>
              <a:t>Preamble Detect Energy Detect </a:t>
            </a:r>
          </a:p>
          <a:p>
            <a:pPr lvl="2"/>
            <a:r>
              <a:rPr lang="en-AU" dirty="0"/>
              <a:t>PDED is an attempt to encapsulate the goal of the group …</a:t>
            </a:r>
          </a:p>
          <a:p>
            <a:pPr lvl="2"/>
            <a:r>
              <a:rPr lang="en-AU" dirty="0"/>
              <a:t>… which is to discuss issues related to the 3GPP RAN1 request to IEEE 802.11 WG to adopt an ED of -</a:t>
            </a:r>
            <a:r>
              <a:rPr lang="en-AU" dirty="0" smtClean="0"/>
              <a:t>72dBm</a:t>
            </a:r>
          </a:p>
          <a:p>
            <a:pPr lvl="1"/>
            <a:r>
              <a:rPr lang="en-AU" dirty="0" smtClean="0"/>
              <a:t>The </a:t>
            </a:r>
            <a:r>
              <a:rPr lang="en-AU" i="1" dirty="0" smtClean="0"/>
              <a:t>IEEE 802.11 PDED </a:t>
            </a:r>
            <a:r>
              <a:rPr lang="en-AU" i="1" dirty="0"/>
              <a:t>Ad </a:t>
            </a:r>
            <a:r>
              <a:rPr lang="en-AU" i="1" dirty="0" smtClean="0"/>
              <a:t>Hoc </a:t>
            </a:r>
            <a:r>
              <a:rPr lang="en-AU" dirty="0" smtClean="0"/>
              <a:t>was formed in September 2016 at the Warsaw interim meeting</a:t>
            </a:r>
          </a:p>
          <a:p>
            <a:pPr lvl="2"/>
            <a:r>
              <a:rPr lang="en-AU" dirty="0" smtClean="0"/>
              <a:t>Andrew Myles was appointed as Chair</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2734221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Are participants planning to </a:t>
            </a:r>
            <a:r>
              <a:rPr lang="en-AU" dirty="0"/>
              <a:t>make future submissions?</a:t>
            </a:r>
          </a:p>
        </p:txBody>
      </p:sp>
      <p:sp>
        <p:nvSpPr>
          <p:cNvPr id="3" name="Content Placeholder 2"/>
          <p:cNvSpPr>
            <a:spLocks noGrp="1"/>
          </p:cNvSpPr>
          <p:nvPr>
            <p:ph idx="1"/>
          </p:nvPr>
        </p:nvSpPr>
        <p:spPr/>
        <p:txBody>
          <a:bodyPr/>
          <a:lstStyle/>
          <a:p>
            <a:pPr lvl="1"/>
            <a:r>
              <a:rPr lang="en-AU" dirty="0" smtClean="0"/>
              <a:t>Please request time on the next agenda as soon as </a:t>
            </a:r>
            <a:r>
              <a:rPr lang="en-AU" dirty="0" smtClean="0"/>
              <a:t>possible</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4129242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teleconference is adjourned!</a:t>
            </a:r>
            <a:endParaRPr lang="en-AU" dirty="0"/>
          </a:p>
        </p:txBody>
      </p:sp>
      <p:sp>
        <p:nvSpPr>
          <p:cNvPr id="3" name="Content Placeholder 2"/>
          <p:cNvSpPr>
            <a:spLocks noGrp="1"/>
          </p:cNvSpPr>
          <p:nvPr>
            <p:ph idx="1"/>
          </p:nvPr>
        </p:nvSpPr>
        <p:spPr/>
        <p:txBody>
          <a:bodyPr/>
          <a:lstStyle/>
          <a:p>
            <a:pPr lvl="1"/>
            <a:r>
              <a:rPr lang="en-AU" dirty="0" smtClean="0"/>
              <a:t>Reminder</a:t>
            </a:r>
            <a:r>
              <a:rPr lang="en-AU" dirty="0"/>
              <a:t>: </a:t>
            </a:r>
            <a:r>
              <a:rPr lang="en-AU" dirty="0" smtClean="0"/>
              <a:t>please </a:t>
            </a:r>
            <a:r>
              <a:rPr lang="en-AU" dirty="0"/>
              <a:t>send an “</a:t>
            </a:r>
            <a:r>
              <a:rPr lang="en-AU" i="1" dirty="0"/>
              <a:t>I am attending PDED ad hoc</a:t>
            </a:r>
            <a:r>
              <a:rPr lang="en-AU" dirty="0"/>
              <a:t>” email to:</a:t>
            </a:r>
          </a:p>
          <a:p>
            <a:pPr lvl="2"/>
            <a:r>
              <a:rPr lang="en-AU" dirty="0">
                <a:hlinkClick r:id="rId2"/>
              </a:rPr>
              <a:t>amyles@cisco.com</a:t>
            </a:r>
            <a:endParaRPr lang="en-AU" dirty="0"/>
          </a:p>
          <a:p>
            <a:pPr lvl="2"/>
            <a:r>
              <a:rPr lang="en-AU" dirty="0"/>
              <a:t>&lt;secretaries e-mail</a:t>
            </a:r>
            <a:r>
              <a:rPr lang="en-AU" dirty="0" smtClean="0"/>
              <a:t>&gt;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562155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will be weekly teleconferences as necessary and two sessions at the plenary in San Antonio</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PDED ad hoc </a:t>
            </a:r>
            <a:r>
              <a:rPr lang="en-AU" dirty="0" smtClean="0"/>
              <a:t>Chair has given notice of weekly teleconferences</a:t>
            </a:r>
          </a:p>
          <a:p>
            <a:pPr lvl="2"/>
            <a:r>
              <a:rPr lang="en-AU" dirty="0" smtClean="0"/>
              <a:t>Tuesday, 27 Sep @ 2pm PT</a:t>
            </a:r>
          </a:p>
          <a:p>
            <a:pPr lvl="2"/>
            <a:r>
              <a:rPr lang="en-AU" strike="sngStrike" dirty="0"/>
              <a:t>Tuesday, </a:t>
            </a:r>
            <a:r>
              <a:rPr lang="en-AU" strike="sngStrike" dirty="0" smtClean="0"/>
              <a:t>4 Oct </a:t>
            </a:r>
            <a:r>
              <a:rPr lang="en-AU" strike="sngStrike" dirty="0"/>
              <a:t>@ 2pm </a:t>
            </a:r>
            <a:r>
              <a:rPr lang="en-AU" strike="sngStrike" dirty="0" smtClean="0"/>
              <a:t>PT </a:t>
            </a:r>
            <a:r>
              <a:rPr lang="en-AU" dirty="0" smtClean="0"/>
              <a:t>(cancelled; lack of submissions)</a:t>
            </a:r>
            <a:endParaRPr lang="en-AU" dirty="0" smtClean="0"/>
          </a:p>
          <a:p>
            <a:pPr lvl="2"/>
            <a:r>
              <a:rPr lang="en-AU" dirty="0"/>
              <a:t>Tuesday, </a:t>
            </a:r>
            <a:r>
              <a:rPr lang="en-AU" dirty="0" smtClean="0"/>
              <a:t>11 Oct </a:t>
            </a:r>
            <a:r>
              <a:rPr lang="en-AU" dirty="0"/>
              <a:t>@ 2pm </a:t>
            </a:r>
            <a:r>
              <a:rPr lang="en-AU" dirty="0" smtClean="0"/>
              <a:t>PT (today)</a:t>
            </a:r>
            <a:endParaRPr lang="en-AU" dirty="0" smtClean="0"/>
          </a:p>
          <a:p>
            <a:pPr lvl="2"/>
            <a:r>
              <a:rPr lang="en-AU" strike="sngStrike" dirty="0" smtClean="0"/>
              <a:t>Tuesday</a:t>
            </a:r>
            <a:r>
              <a:rPr lang="en-AU" strike="sngStrike" dirty="0"/>
              <a:t>, </a:t>
            </a:r>
            <a:r>
              <a:rPr lang="en-AU" strike="sngStrike" dirty="0" smtClean="0"/>
              <a:t>18 Oct @ 2pm PT</a:t>
            </a:r>
            <a:r>
              <a:rPr lang="en-AU" dirty="0" smtClean="0"/>
              <a:t> (cancelled; clashes with WFA meeting in Madrid)</a:t>
            </a:r>
          </a:p>
          <a:p>
            <a:pPr lvl="2"/>
            <a:r>
              <a:rPr lang="en-AU" dirty="0"/>
              <a:t>Tuesday, </a:t>
            </a:r>
            <a:r>
              <a:rPr lang="en-AU" dirty="0" smtClean="0"/>
              <a:t>25 Oct </a:t>
            </a:r>
            <a:r>
              <a:rPr lang="en-AU" dirty="0"/>
              <a:t>@ 2pm PT</a:t>
            </a:r>
            <a:endParaRPr lang="en-AU" dirty="0" smtClean="0"/>
          </a:p>
          <a:p>
            <a:pPr lvl="2"/>
            <a:r>
              <a:rPr lang="en-AU" dirty="0"/>
              <a:t>Tuesday, </a:t>
            </a:r>
            <a:r>
              <a:rPr lang="en-AU" dirty="0" smtClean="0"/>
              <a:t>1 Nov</a:t>
            </a:r>
            <a:r>
              <a:rPr lang="en-AU" dirty="0"/>
              <a:t> </a:t>
            </a:r>
            <a:r>
              <a:rPr lang="en-AU" dirty="0" smtClean="0"/>
              <a:t>@ </a:t>
            </a:r>
            <a:r>
              <a:rPr lang="en-AU" dirty="0"/>
              <a:t>2pm PT</a:t>
            </a:r>
            <a:endParaRPr lang="en-AU" dirty="0" smtClean="0"/>
          </a:p>
          <a:p>
            <a:pPr lvl="1"/>
            <a:r>
              <a:rPr lang="en-AU" dirty="0"/>
              <a:t>The </a:t>
            </a:r>
            <a:r>
              <a:rPr lang="en-AU" i="1" dirty="0"/>
              <a:t>PDED ad hoc </a:t>
            </a:r>
            <a:r>
              <a:rPr lang="en-AU" dirty="0" smtClean="0"/>
              <a:t>Chair has requested two session slots in San </a:t>
            </a:r>
            <a:r>
              <a:rPr lang="en-AU" dirty="0" smtClean="0"/>
              <a:t>Antonio based </a:t>
            </a:r>
            <a:r>
              <a:rPr lang="en-AU" dirty="0" smtClean="0"/>
              <a:t>on a draft agenda (</a:t>
            </a:r>
            <a:r>
              <a:rPr lang="en-AU" dirty="0" smtClean="0">
                <a:hlinkClick r:id="rId2"/>
              </a:rPr>
              <a:t>16-11-1307-00</a:t>
            </a:r>
            <a:r>
              <a:rPr lang="en-AU" dirty="0" smtClean="0"/>
              <a:t>)</a:t>
            </a:r>
            <a:endParaRPr lang="en-AU" dirty="0" smtClean="0"/>
          </a:p>
          <a:p>
            <a:pPr lvl="2"/>
            <a:r>
              <a:rPr lang="en-AU" dirty="0" smtClean="0"/>
              <a:t>Tuesday AM2</a:t>
            </a:r>
          </a:p>
          <a:p>
            <a:pPr lvl="2"/>
            <a:r>
              <a:rPr lang="en-AU" dirty="0" smtClean="0"/>
              <a:t>Thursday PM1</a:t>
            </a:r>
          </a:p>
          <a:p>
            <a:pPr lvl="1"/>
            <a:r>
              <a:rPr lang="en-AU" dirty="0" smtClean="0"/>
              <a:t>Teleconferences and sessions will be cancelled if there is insufficient material</a:t>
            </a:r>
          </a:p>
          <a:p>
            <a:pPr lvl="1"/>
            <a:endParaRPr lang="en-AU" dirty="0" smtClean="0"/>
          </a:p>
          <a:p>
            <a:endParaRPr lang="en-AU" dirty="0" smtClean="0"/>
          </a:p>
          <a:p>
            <a:endParaRPr lang="en-AU" dirty="0" smtClean="0"/>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2940160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smtClean="0"/>
              <a:t>PDED </a:t>
            </a:r>
            <a:r>
              <a:rPr lang="en-AU" i="1" dirty="0" smtClean="0"/>
              <a:t>ad </a:t>
            </a:r>
            <a:r>
              <a:rPr lang="en-AU" i="1" dirty="0" smtClean="0"/>
              <a:t>hoc </a:t>
            </a:r>
            <a:r>
              <a:rPr lang="en-AU" dirty="0" smtClean="0"/>
              <a:t>today 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PDED </a:t>
            </a:r>
            <a:r>
              <a:rPr lang="en-AU" dirty="0" smtClean="0"/>
              <a:t>meetings</a:t>
            </a:r>
          </a:p>
          <a:p>
            <a:pPr lvl="1"/>
            <a:r>
              <a:rPr lang="en-AU" dirty="0" smtClean="0"/>
              <a:t>However</a:t>
            </a:r>
            <a:r>
              <a:rPr lang="en-AU" dirty="0" smtClean="0"/>
              <a:t>,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a:sym typeface="Wingdings" panose="05000000000000000000" pitchFamily="2" charset="2"/>
              </a:rPr>
              <a:t>Thomas </a:t>
            </a:r>
            <a:r>
              <a:rPr lang="en-AU" dirty="0" err="1" smtClean="0">
                <a:sym typeface="Wingdings" panose="05000000000000000000" pitchFamily="2" charset="2"/>
              </a:rPr>
              <a:t>Derham</a:t>
            </a:r>
            <a:r>
              <a:rPr lang="en-AU" dirty="0" smtClean="0">
                <a:sym typeface="Wingdings" panose="05000000000000000000" pitchFamily="2" charset="2"/>
              </a:rPr>
              <a:t> (Broadcom) did an excellent job in the first teleconference …</a:t>
            </a:r>
          </a:p>
          <a:p>
            <a:pPr lvl="2"/>
            <a:r>
              <a:rPr lang="en-AU" dirty="0" smtClean="0">
                <a:sym typeface="Wingdings" panose="05000000000000000000" pitchFamily="2" charset="2"/>
              </a:rPr>
              <a:t>… but sharing is good! </a:t>
            </a:r>
            <a:endParaRPr lang="en-AU" dirty="0"/>
          </a:p>
          <a:p>
            <a:pPr lvl="1"/>
            <a:r>
              <a:rPr lang="en-AU" dirty="0" smtClean="0">
                <a:sym typeface="Wingdings" panose="05000000000000000000" pitchFamily="2" charset="2"/>
              </a:rPr>
              <a:t>The </a:t>
            </a:r>
            <a:r>
              <a:rPr lang="en-AU" dirty="0" smtClean="0">
                <a:sym typeface="Wingdings" panose="05000000000000000000" pitchFamily="2" charset="2"/>
              </a:rPr>
              <a:t>rewards for the Secretary are numerous</a:t>
            </a:r>
          </a:p>
          <a:p>
            <a:pPr lvl="2"/>
            <a:r>
              <a:rPr lang="en-AU" dirty="0" smtClean="0">
                <a:sym typeface="Wingdings" panose="05000000000000000000" pitchFamily="2" charset="2"/>
              </a:rPr>
              <a:t>Power over the ad hoc</a:t>
            </a: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beverage from the Chair in San </a:t>
            </a:r>
            <a:r>
              <a:rPr lang="en-AU" dirty="0" smtClean="0">
                <a:sym typeface="Wingdings" panose="05000000000000000000" pitchFamily="2" charset="2"/>
              </a:rPr>
              <a:t>Antonio</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a:t>
            </a:fld>
            <a:endParaRPr lang="en-US"/>
          </a:p>
        </p:txBody>
      </p:sp>
    </p:spTree>
    <p:extLst>
      <p:ext uri="{BB962C8B-B14F-4D97-AF65-F5344CB8AC3E}">
        <p14:creationId xmlns:p14="http://schemas.microsoft.com/office/powerpoint/2010/main" val="4122030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For attendance recording purposes please send an e-mail to the </a:t>
            </a:r>
            <a:r>
              <a:rPr lang="en-AU" dirty="0" smtClean="0"/>
              <a:t>Chair and secretary</a:t>
            </a:r>
            <a:endParaRPr lang="en-AU" dirty="0"/>
          </a:p>
        </p:txBody>
      </p:sp>
      <p:sp>
        <p:nvSpPr>
          <p:cNvPr id="3" name="Content Placeholder 2"/>
          <p:cNvSpPr>
            <a:spLocks noGrp="1"/>
          </p:cNvSpPr>
          <p:nvPr>
            <p:ph idx="1"/>
          </p:nvPr>
        </p:nvSpPr>
        <p:spPr/>
        <p:txBody>
          <a:bodyPr/>
          <a:lstStyle/>
          <a:p>
            <a:pPr lvl="1"/>
            <a:r>
              <a:rPr lang="en-AU" dirty="0" smtClean="0"/>
              <a:t>It would be useful to know who &amp; how many are in attendance on this call</a:t>
            </a:r>
          </a:p>
          <a:p>
            <a:pPr lvl="1"/>
            <a:r>
              <a:rPr lang="en-AU" dirty="0" smtClean="0"/>
              <a:t>Please send an “</a:t>
            </a:r>
            <a:r>
              <a:rPr lang="en-AU" i="1" dirty="0" smtClean="0"/>
              <a:t>I am attending PDED ad hoc</a:t>
            </a:r>
            <a:r>
              <a:rPr lang="en-AU" dirty="0" smtClean="0"/>
              <a:t>” email to:</a:t>
            </a:r>
          </a:p>
          <a:p>
            <a:pPr lvl="2"/>
            <a:r>
              <a:rPr lang="en-AU" dirty="0" smtClean="0">
                <a:hlinkClick r:id="rId2"/>
              </a:rPr>
              <a:t>amyles@cisco.com</a:t>
            </a:r>
            <a:endParaRPr lang="en-AU" dirty="0" smtClean="0"/>
          </a:p>
          <a:p>
            <a:pPr lvl="2"/>
            <a:r>
              <a:rPr lang="en-AU" dirty="0" smtClean="0"/>
              <a:t>&lt;secretaries e-mail</a:t>
            </a:r>
            <a:r>
              <a:rPr lang="en-AU" dirty="0" smtClean="0"/>
              <a:t>&gt;</a:t>
            </a:r>
          </a:p>
          <a:p>
            <a:pPr marL="184150" lvl="2" indent="0">
              <a:buNone/>
            </a:pP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a:t>
            </a:fld>
            <a:endParaRPr lang="en-US"/>
          </a:p>
        </p:txBody>
      </p:sp>
    </p:spTree>
    <p:extLst>
      <p:ext uri="{BB962C8B-B14F-4D97-AF65-F5344CB8AC3E}">
        <p14:creationId xmlns:p14="http://schemas.microsoft.com/office/powerpoint/2010/main" val="2169703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smtClean="0"/>
              <a:t>PDED </a:t>
            </a:r>
            <a:r>
              <a:rPr lang="en-AU" i="1" dirty="0" smtClean="0"/>
              <a:t>ad </a:t>
            </a:r>
            <a:r>
              <a:rPr lang="en-AU" i="1" dirty="0" smtClean="0"/>
              <a:t>hoc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6</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PDED ad hoc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8</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9</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PDED ad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1443</Words>
  <Application>Microsoft Office PowerPoint</Application>
  <PresentationFormat>On-screen Show (4:3)</PresentationFormat>
  <Paragraphs>197</Paragraphs>
  <Slides>21</Slides>
  <Notes>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Agenda for PDED ad hoc teleconference on 11 October 2016</vt:lpstr>
      <vt:lpstr>Welcome to the third teleconference of the PDED ad hoc</vt:lpstr>
      <vt:lpstr>There will be weekly teleconferences as necessary and two sessions at the plenary in San Antonio</vt:lpstr>
      <vt:lpstr>The first task for the PDED ad hoc today is to appoint a secretary</vt:lpstr>
      <vt:lpstr>For attendance recording purposes please send an e-mail to the Chair and secretary</vt:lpstr>
      <vt:lpstr>The PDED ad hoc will review the official IEEE-SA patent material for pre-PAR groups</vt:lpstr>
      <vt:lpstr>The PDED ad hoc will review the official IEEE-SA patent material for pre-PAR groups</vt:lpstr>
      <vt:lpstr>Links are available to a variety of other useful resources</vt:lpstr>
      <vt:lpstr>The PDED ad hoc will operate using accepted principles of meeting etiquette</vt:lpstr>
      <vt:lpstr>The PDED ad hoc will consider a proposed agenda</vt:lpstr>
      <vt:lpstr>PowerPoint Presentation</vt:lpstr>
      <vt:lpstr>The first teleconference introduced the group and proposed at least one path forward  </vt:lpstr>
      <vt:lpstr>The goal of the ad hoc is to decide on a response to 3GPP RAN1’s request for an ED of -72dBm </vt:lpstr>
      <vt:lpstr>PowerPoint Presentation</vt:lpstr>
      <vt:lpstr>No submissions have been made for today … and so it is proposed we have a brainstorming</vt:lpstr>
      <vt:lpstr>No submissions have been made for today … and so it is proposed we have a brainstorming</vt:lpstr>
      <vt:lpstr>One anonymous stakeholder (not Cisco) has provided some potential answers already</vt:lpstr>
      <vt:lpstr>The ad hoc will brainstorm …</vt:lpstr>
      <vt:lpstr>PowerPoint Presentation</vt:lpstr>
      <vt:lpstr>Are participants planning to make future submissions?</vt:lpstr>
      <vt:lpstr>The PDED ad hoc teleconference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2016-10-10T22:53:58Z</dcterms:modified>
</cp:coreProperties>
</file>